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8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30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1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5.xml" ContentType="application/vnd.openxmlformats-officedocument.drawingml.chartshapes+xml"/>
  <Override PartName="/ppt/charts/chart32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3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4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5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6.xml" ContentType="application/vnd.openxmlformats-officedocument.drawingml.chartshapes+xml"/>
  <Override PartName="/ppt/charts/chart36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7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8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9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40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41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7.xml" ContentType="application/vnd.openxmlformats-officedocument.drawingml.chartshapes+xml"/>
  <Override PartName="/ppt/charts/chart42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43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44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45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46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drawings/drawing8.xml" ContentType="application/vnd.openxmlformats-officedocument.drawingml.chartshape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8" r:id="rId2"/>
    <p:sldId id="259" r:id="rId3"/>
    <p:sldId id="260" r:id="rId4"/>
    <p:sldId id="261" r:id="rId5"/>
    <p:sldId id="262" r:id="rId6"/>
    <p:sldId id="263" r:id="rId7"/>
    <p:sldId id="29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94" r:id="rId21"/>
    <p:sldId id="277" r:id="rId22"/>
    <p:sldId id="278" r:id="rId23"/>
    <p:sldId id="279" r:id="rId24"/>
    <p:sldId id="280" r:id="rId25"/>
    <p:sldId id="281" r:id="rId26"/>
    <p:sldId id="30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5" r:id="rId38"/>
    <p:sldId id="292" r:id="rId3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5B9BD5"/>
    <a:srgbClr val="FFC000"/>
    <a:srgbClr val="863AB9"/>
    <a:srgbClr val="BB54FF"/>
    <a:srgbClr val="FF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6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2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4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5.xlsx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7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0.xlsx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chartUserShapes" Target="../drawings/drawing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ED-49AB-92BF-37D55E2348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ED-49AB-92BF-37D55E23489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трудоспособное население</c:v>
                </c:pt>
                <c:pt idx="1">
                  <c:v>нетрудоспособное население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66.7</c:v>
                </c:pt>
                <c:pt idx="1">
                  <c:v>33.299999999999997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8ED-49AB-92BF-37D55E23489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39384660250797E-2"/>
          <c:y val="0.15173894141775074"/>
          <c:w val="0.57111123262369978"/>
          <c:h val="0.7706617964473591"/>
        </c:manualLayout>
      </c:layout>
      <c:doughnut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12-48C8-AC8E-D6CA55562C57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12-48C8-AC8E-D6CA55562C57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12-48C8-AC8E-D6CA55562C57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B12-48C8-AC8E-D6CA55562C57}"/>
              </c:ext>
            </c:extLst>
          </c:dPt>
          <c:dPt>
            <c:idx val="4"/>
            <c:bubble3D val="0"/>
            <c:spPr>
              <a:solidFill>
                <a:srgbClr val="F8A75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B12-48C8-AC8E-D6CA55562C57}"/>
              </c:ext>
            </c:extLst>
          </c:dPt>
          <c:dPt>
            <c:idx val="5"/>
            <c:bubble3D val="0"/>
            <c:spPr>
              <a:solidFill>
                <a:srgbClr val="73717D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B12-48C8-AC8E-D6CA55562C57}"/>
              </c:ext>
            </c:extLst>
          </c:dPt>
          <c:dPt>
            <c:idx val="6"/>
            <c:bubble3D val="0"/>
            <c:spPr>
              <a:solidFill>
                <a:srgbClr val="9900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B12-48C8-AC8E-D6CA55562C57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B12-48C8-AC8E-D6CA55562C57}"/>
              </c:ext>
            </c:extLst>
          </c:dPt>
          <c:val>
            <c:numRef>
              <c:f>Лист1!$A$2:$A$9</c:f>
              <c:numCache>
                <c:formatCode>General</c:formatCode>
                <c:ptCount val="8"/>
                <c:pt idx="0">
                  <c:v>366220</c:v>
                </c:pt>
                <c:pt idx="1">
                  <c:v>5185</c:v>
                </c:pt>
                <c:pt idx="2">
                  <c:v>112879</c:v>
                </c:pt>
                <c:pt idx="3">
                  <c:v>11569</c:v>
                </c:pt>
                <c:pt idx="4">
                  <c:v>9407</c:v>
                </c:pt>
                <c:pt idx="5">
                  <c:v>1820</c:v>
                </c:pt>
                <c:pt idx="6">
                  <c:v>8290</c:v>
                </c:pt>
                <c:pt idx="7">
                  <c:v>23454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B12-48C8-AC8E-D6CA55562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39421069939144E-2"/>
          <c:y val="0.28540911573056277"/>
          <c:w val="0.57111123262369978"/>
          <c:h val="0.7706617964473591"/>
        </c:manualLayout>
      </c:layout>
      <c:doughnut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16-48C5-A88E-842F9196748F}"/>
              </c:ext>
            </c:extLst>
          </c:dPt>
          <c:dPt>
            <c:idx val="1"/>
            <c:bubble3D val="0"/>
            <c:spPr>
              <a:solidFill>
                <a:srgbClr val="F8A75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16-48C5-A88E-842F9196748F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16-48C5-A88E-842F9196748F}"/>
              </c:ext>
            </c:extLst>
          </c:dPt>
          <c:dPt>
            <c:idx val="3"/>
            <c:bubble3D val="0"/>
            <c:spPr>
              <a:solidFill>
                <a:srgbClr val="73717D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16-48C5-A88E-842F9196748F}"/>
              </c:ext>
            </c:extLst>
          </c:dPt>
          <c:dPt>
            <c:idx val="4"/>
            <c:bubble3D val="0"/>
            <c:spPr>
              <a:solidFill>
                <a:srgbClr val="75BEE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216-48C5-A88E-842F9196748F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216-48C5-A88E-842F9196748F}"/>
              </c:ext>
            </c:extLst>
          </c:dPt>
          <c:dPt>
            <c:idx val="6"/>
            <c:bubble3D val="0"/>
            <c:spPr>
              <a:solidFill>
                <a:srgbClr val="9900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216-48C5-A88E-842F9196748F}"/>
              </c:ext>
            </c:extLst>
          </c:dPt>
          <c:dPt>
            <c:idx val="7"/>
            <c:bubble3D val="0"/>
            <c:spPr>
              <a:solidFill>
                <a:srgbClr val="FF99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216-48C5-A88E-842F9196748F}"/>
              </c:ext>
            </c:extLst>
          </c:dPt>
          <c:val>
            <c:numRef>
              <c:f>Лист1!$A$2:$A$9</c:f>
              <c:numCache>
                <c:formatCode>General</c:formatCode>
                <c:ptCount val="8"/>
                <c:pt idx="0">
                  <c:v>39229</c:v>
                </c:pt>
                <c:pt idx="1">
                  <c:v>15240</c:v>
                </c:pt>
                <c:pt idx="2">
                  <c:v>6000</c:v>
                </c:pt>
                <c:pt idx="3">
                  <c:v>9111</c:v>
                </c:pt>
                <c:pt idx="4">
                  <c:v>620</c:v>
                </c:pt>
                <c:pt idx="5">
                  <c:v>1318</c:v>
                </c:pt>
                <c:pt idx="6">
                  <c:v>4420</c:v>
                </c:pt>
                <c:pt idx="7">
                  <c:v>1100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216-48C5-A88E-842F91967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39384660250797E-2"/>
          <c:y val="0.15173894141775074"/>
          <c:w val="0.57111123262369978"/>
          <c:h val="0.7706617964473591"/>
        </c:manualLayout>
      </c:layout>
      <c:doughnut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0B-4EF6-B5BC-CE32525CA1EB}"/>
              </c:ext>
            </c:extLst>
          </c:dPt>
          <c:dPt>
            <c:idx val="1"/>
            <c:bubble3D val="0"/>
            <c:spPr>
              <a:solidFill>
                <a:srgbClr val="F8A75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0B-4EF6-B5BC-CE32525CA1E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70B-4EF6-B5BC-CE32525CA1EB}"/>
              </c:ext>
            </c:extLst>
          </c:dPt>
          <c:dPt>
            <c:idx val="3"/>
            <c:bubble3D val="0"/>
            <c:spPr>
              <a:solidFill>
                <a:srgbClr val="73717D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70B-4EF6-B5BC-CE32525CA1EB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70B-4EF6-B5BC-CE32525CA1EB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70B-4EF6-B5BC-CE32525CA1EB}"/>
              </c:ext>
            </c:extLst>
          </c:dPt>
          <c:dPt>
            <c:idx val="6"/>
            <c:bubble3D val="0"/>
            <c:spPr>
              <a:solidFill>
                <a:srgbClr val="9900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70B-4EF6-B5BC-CE32525CA1EB}"/>
              </c:ext>
            </c:extLst>
          </c:dPt>
          <c:dPt>
            <c:idx val="7"/>
            <c:bubble3D val="0"/>
            <c:spPr>
              <a:solidFill>
                <a:srgbClr val="FF99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70B-4EF6-B5BC-CE32525CA1EB}"/>
              </c:ext>
            </c:extLst>
          </c:dPt>
          <c:val>
            <c:numRef>
              <c:f>Лист1!$A$2:$A$9</c:f>
              <c:numCache>
                <c:formatCode>General</c:formatCode>
                <c:ptCount val="8"/>
                <c:pt idx="0">
                  <c:v>39425</c:v>
                </c:pt>
                <c:pt idx="1">
                  <c:v>15241</c:v>
                </c:pt>
                <c:pt idx="2">
                  <c:v>5900</c:v>
                </c:pt>
                <c:pt idx="3">
                  <c:v>9116</c:v>
                </c:pt>
                <c:pt idx="4">
                  <c:v>630</c:v>
                </c:pt>
                <c:pt idx="5">
                  <c:v>440</c:v>
                </c:pt>
                <c:pt idx="6">
                  <c:v>4420</c:v>
                </c:pt>
                <c:pt idx="7">
                  <c:v>1100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70B-4EF6-B5BC-CE32525CA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39384660250797E-2"/>
          <c:y val="0.15173894141775074"/>
          <c:w val="0.57111123262369978"/>
          <c:h val="0.7706617964473591"/>
        </c:manualLayout>
      </c:layout>
      <c:doughnut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73-43F8-BDDE-660B53FE1C9E}"/>
              </c:ext>
            </c:extLst>
          </c:dPt>
          <c:dPt>
            <c:idx val="1"/>
            <c:bubble3D val="0"/>
            <c:spPr>
              <a:solidFill>
                <a:srgbClr val="F8A75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73-43F8-BDDE-660B53FE1C9E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73-43F8-BDDE-660B53FE1C9E}"/>
              </c:ext>
            </c:extLst>
          </c:dPt>
          <c:dPt>
            <c:idx val="3"/>
            <c:bubble3D val="0"/>
            <c:spPr>
              <a:solidFill>
                <a:srgbClr val="73717D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73-43F8-BDDE-660B53FE1C9E}"/>
              </c:ext>
            </c:extLst>
          </c:dPt>
          <c:dPt>
            <c:idx val="4"/>
            <c:bubble3D val="0"/>
            <c:spPr>
              <a:solidFill>
                <a:srgbClr val="75BEE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C73-43F8-BDDE-660B53FE1C9E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C73-43F8-BDDE-660B53FE1C9E}"/>
              </c:ext>
            </c:extLst>
          </c:dPt>
          <c:dPt>
            <c:idx val="6"/>
            <c:bubble3D val="0"/>
            <c:spPr>
              <a:solidFill>
                <a:srgbClr val="9900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C73-43F8-BDDE-660B53FE1C9E}"/>
              </c:ext>
            </c:extLst>
          </c:dPt>
          <c:dPt>
            <c:idx val="7"/>
            <c:bubble3D val="0"/>
            <c:spPr>
              <a:solidFill>
                <a:srgbClr val="FF99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C73-43F8-BDDE-660B53FE1C9E}"/>
              </c:ext>
            </c:extLst>
          </c:dPt>
          <c:val>
            <c:numRef>
              <c:f>Лист1!$A$2:$A$9</c:f>
              <c:numCache>
                <c:formatCode>General</c:formatCode>
                <c:ptCount val="8"/>
                <c:pt idx="0">
                  <c:v>39034</c:v>
                </c:pt>
                <c:pt idx="1">
                  <c:v>15240</c:v>
                </c:pt>
                <c:pt idx="2">
                  <c:v>6100</c:v>
                </c:pt>
                <c:pt idx="3">
                  <c:v>9106</c:v>
                </c:pt>
                <c:pt idx="4">
                  <c:v>610</c:v>
                </c:pt>
                <c:pt idx="5">
                  <c:v>1461</c:v>
                </c:pt>
                <c:pt idx="6">
                  <c:v>4420</c:v>
                </c:pt>
                <c:pt idx="7">
                  <c:v>1100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C73-43F8-BDDE-660B53FE1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3939558510053E-2"/>
          <c:y val="0.1950933340260595"/>
          <c:w val="0.57111123262369978"/>
          <c:h val="0.7706617964473591"/>
        </c:manualLayout>
      </c:layout>
      <c:doughnut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C1-47FE-BE4B-538110977D01}"/>
              </c:ext>
            </c:extLst>
          </c:dPt>
          <c:dPt>
            <c:idx val="1"/>
            <c:bubble3D val="0"/>
            <c:spPr>
              <a:solidFill>
                <a:srgbClr val="F8A75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C1-47FE-BE4B-538110977D0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AC1-47FE-BE4B-538110977D01}"/>
              </c:ext>
            </c:extLst>
          </c:dPt>
          <c:dPt>
            <c:idx val="3"/>
            <c:bubble3D val="0"/>
            <c:spPr>
              <a:solidFill>
                <a:srgbClr val="9900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AC1-47FE-BE4B-538110977D01}"/>
              </c:ext>
            </c:extLst>
          </c:dPt>
          <c:val>
            <c:numRef>
              <c:f>Лист1!$A$2:$A$5</c:f>
              <c:numCache>
                <c:formatCode>General</c:formatCode>
                <c:ptCount val="4"/>
                <c:pt idx="0">
                  <c:v>123992.5</c:v>
                </c:pt>
                <c:pt idx="1">
                  <c:v>231982.1</c:v>
                </c:pt>
                <c:pt idx="2">
                  <c:v>811638.4</c:v>
                </c:pt>
                <c:pt idx="3">
                  <c:v>103368.3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AC1-47FE-BE4B-538110977D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39384660250797E-2"/>
          <c:y val="0.15173894141775074"/>
          <c:w val="0.57111123262369978"/>
          <c:h val="0.7706617964473591"/>
        </c:manualLayout>
      </c:layout>
      <c:doughnut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A0-4B9B-9890-CAF28DA72B4B}"/>
              </c:ext>
            </c:extLst>
          </c:dPt>
          <c:dPt>
            <c:idx val="1"/>
            <c:bubble3D val="0"/>
            <c:spPr>
              <a:solidFill>
                <a:srgbClr val="F8A75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A0-4B9B-9890-CAF28DA72B4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A0-4B9B-9890-CAF28DA72B4B}"/>
              </c:ext>
            </c:extLst>
          </c:dPt>
          <c:dPt>
            <c:idx val="3"/>
            <c:bubble3D val="0"/>
            <c:spPr>
              <a:solidFill>
                <a:srgbClr val="9900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FA0-4B9B-9890-CAF28DA72B4B}"/>
              </c:ext>
            </c:extLst>
          </c:dPt>
          <c:val>
            <c:numRef>
              <c:f>Лист1!$A$2:$A$5</c:f>
              <c:numCache>
                <c:formatCode>General</c:formatCode>
                <c:ptCount val="4"/>
                <c:pt idx="0">
                  <c:v>119286</c:v>
                </c:pt>
                <c:pt idx="1">
                  <c:v>264409.90000000002</c:v>
                </c:pt>
                <c:pt idx="2">
                  <c:v>812514.3</c:v>
                </c:pt>
                <c:pt idx="3">
                  <c:v>45268.3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FA0-4B9B-9890-CAF28DA72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411138896360214E-2"/>
          <c:y val="0.19015800386698278"/>
          <c:w val="0.543725874690142"/>
          <c:h val="0.65438239822923683"/>
        </c:manualLayout>
      </c:layout>
      <c:doughnut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87-4AD7-A086-6D9C136C7556}"/>
              </c:ext>
            </c:extLst>
          </c:dPt>
          <c:dPt>
            <c:idx val="1"/>
            <c:bubble3D val="0"/>
            <c:explosion val="0"/>
            <c:spPr>
              <a:solidFill>
                <a:srgbClr val="F8A75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87-4AD7-A086-6D9C136C7556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87-4AD7-A086-6D9C136C7556}"/>
              </c:ext>
            </c:extLst>
          </c:dPt>
          <c:dPt>
            <c:idx val="3"/>
            <c:bubble3D val="0"/>
            <c:spPr>
              <a:solidFill>
                <a:srgbClr val="9900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087-4AD7-A086-6D9C136C7556}"/>
              </c:ext>
            </c:extLst>
          </c:dPt>
          <c:val>
            <c:numRef>
              <c:f>Лист1!$A$2:$A$5</c:f>
              <c:numCache>
                <c:formatCode>General</c:formatCode>
                <c:ptCount val="4"/>
                <c:pt idx="0">
                  <c:v>98047.6</c:v>
                </c:pt>
                <c:pt idx="1">
                  <c:v>235403.5</c:v>
                </c:pt>
                <c:pt idx="2">
                  <c:v>812307</c:v>
                </c:pt>
                <c:pt idx="3">
                  <c:v>45268.3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087-4AD7-A086-6D9C136C7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39384660250797E-2"/>
          <c:y val="0.15173894141775074"/>
          <c:w val="0.57111123262369978"/>
          <c:h val="0.770661796447359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839384660250797E-2"/>
          <c:y val="0.15173894141775074"/>
          <c:w val="0.57111123262369978"/>
          <c:h val="0.7706617964473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CE-4CA8-9BBE-C2FD3A77F51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CE-4CA8-9BBE-C2FD3A77F5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CE-4CA8-9BBE-C2FD3A77F515}"/>
              </c:ext>
            </c:extLst>
          </c:dPt>
          <c:dLbls>
            <c:dLbl>
              <c:idx val="0"/>
              <c:layout>
                <c:manualLayout>
                  <c:x val="-0.23660118246424611"/>
                  <c:y val="3.2852243813283416E-2"/>
                </c:manualLayout>
              </c:layout>
              <c:spPr>
                <a:solidFill>
                  <a:srgbClr val="92D05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0CE-4CA8-9BBE-C2FD3A77F515}"/>
                </c:ext>
                <c:ext xmlns:c15="http://schemas.microsoft.com/office/drawing/2012/chart" uri="{CE6537A1-D6FC-4f65-9D91-7224C49458BB}">
                  <c15:layout>
                    <c:manualLayout>
                      <c:w val="0.18217437528768937"/>
                      <c:h val="0.3555679300607667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9.5886260057371345E-2"/>
                  <c:y val="3.5856354048071269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CE-4CA8-9BBE-C2FD3A77F515}"/>
                </c:ext>
                <c:ext xmlns:c15="http://schemas.microsoft.com/office/drawing/2012/chart" uri="{CE6537A1-D6FC-4f65-9D91-7224C49458BB}">
                  <c15:layout>
                    <c:manualLayout>
                      <c:w val="0.20669145941888503"/>
                      <c:h val="0.1122366091160284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5103599904902444E-2"/>
                  <c:y val="-0.188760212412670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E1D9C9-7230-4FE7-B657-A69FE13F2FC2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[ЗНАЧЕНИЕ]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DEB35123-2783-4AB5-9A2C-C101E625C180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[ПРОЦЕНТ]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0CE-4CA8-9BBE-C2FD3A77F515}"/>
                </c:ext>
                <c:ext xmlns:c15="http://schemas.microsoft.com/office/drawing/2012/chart" uri="{CE6537A1-D6FC-4f65-9D91-7224C49458BB}">
                  <c15:layout>
                    <c:manualLayout>
                      <c:w val="0.24229479744288196"/>
                      <c:h val="0.34740764836311944"/>
                    </c:manualLayout>
                  </c15:layout>
                  <c15:dlblFieldTable/>
                  <c15:showDataLabelsRange val="0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538824</c:v>
                </c:pt>
                <c:pt idx="1">
                  <c:v>77071</c:v>
                </c:pt>
                <c:pt idx="2">
                  <c:v>1270981.3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0CE-4CA8-9BBE-C2FD3A77F51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68498707366734"/>
          <c:y val="7.5086904863640003E-2"/>
          <c:w val="0.30344751849800716"/>
          <c:h val="0.382680425892702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839384660250797E-2"/>
          <c:y val="0.15173894141775074"/>
          <c:w val="0.57111123262369978"/>
          <c:h val="0.7706617964473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2-4C8A-8EAB-A7E2F00CF41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2-4C8A-8EAB-A7E2F00CF4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2-4C8A-8EAB-A7E2F00CF415}"/>
              </c:ext>
            </c:extLst>
          </c:dPt>
          <c:dLbls>
            <c:dLbl>
              <c:idx val="0"/>
              <c:layout>
                <c:manualLayout>
                  <c:x val="-0.23660118246424611"/>
                  <c:y val="3.2852243813283416E-2"/>
                </c:manualLayout>
              </c:layout>
              <c:spPr>
                <a:solidFill>
                  <a:srgbClr val="92D05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F2-4C8A-8EAB-A7E2F00CF415}"/>
                </c:ext>
                <c:ext xmlns:c15="http://schemas.microsoft.com/office/drawing/2012/chart" uri="{CE6537A1-D6FC-4f65-9D91-7224C49458BB}">
                  <c15:layout>
                    <c:manualLayout>
                      <c:w val="0.18217437528768937"/>
                      <c:h val="0.3555679300607667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0883865620533099"/>
                  <c:y val="3.5856354048071276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F2-4C8A-8EAB-A7E2F00CF41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5103599904902444E-2"/>
                  <c:y val="-0.188760212412670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E1D9C9-7230-4FE7-B657-A69FE13F2FC2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[ЗНАЧЕНИЕ]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DEB35123-2783-4AB5-9A2C-C101E625C180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[ПРОЦЕНТ]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F2-4C8A-8EAB-A7E2F00CF415}"/>
                </c:ext>
                <c:ext xmlns:c15="http://schemas.microsoft.com/office/drawing/2012/chart" uri="{CE6537A1-D6FC-4f65-9D91-7224C49458BB}">
                  <c15:layout>
                    <c:manualLayout>
                      <c:w val="0.24229479744288196"/>
                      <c:h val="0.34740764836311944"/>
                    </c:manualLayout>
                  </c15:layout>
                  <c15:dlblFieldTable/>
                  <c15:showDataLabelsRange val="0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575465</c:v>
                </c:pt>
                <c:pt idx="1">
                  <c:v>77038</c:v>
                </c:pt>
                <c:pt idx="2">
                  <c:v>1241478.5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DF2-4C8A-8EAB-A7E2F00CF41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00781268591456"/>
          <c:y val="9.2591928943385721E-2"/>
          <c:w val="0.30344751849800716"/>
          <c:h val="0.382680425892702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70489844683402E-2"/>
          <c:y val="0.170720821245258"/>
          <c:w val="0.95400238948626104"/>
          <c:h val="0.58736889087257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CADE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DD6C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1E-4851-BA51-1918E7570CF9}"/>
              </c:ext>
            </c:extLst>
          </c:dPt>
          <c:dPt>
            <c:idx val="1"/>
            <c:invertIfNegative val="0"/>
            <c:bubble3D val="0"/>
            <c:spPr>
              <a:solidFill>
                <a:srgbClr val="75B6E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1E-4851-BA51-1918E7570CF9}"/>
              </c:ext>
            </c:extLst>
          </c:dPt>
          <c:dPt>
            <c:idx val="2"/>
            <c:invertIfNegative val="0"/>
            <c:bubble3D val="0"/>
            <c:spPr>
              <a:solidFill>
                <a:srgbClr val="7DE2E7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1E-4851-BA51-1918E7570CF9}"/>
              </c:ext>
            </c:extLst>
          </c:dPt>
          <c:dPt>
            <c:idx val="3"/>
            <c:invertIfNegative val="0"/>
            <c:bubble3D val="0"/>
            <c:spPr>
              <a:solidFill>
                <a:srgbClr val="C0DA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1E-4851-BA51-1918E7570CF9}"/>
              </c:ext>
            </c:extLst>
          </c:dPt>
          <c:dPt>
            <c:idx val="4"/>
            <c:invertIfNegative val="0"/>
            <c:bubble3D val="0"/>
            <c:spPr>
              <a:solidFill>
                <a:srgbClr val="A0C1D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71E-4851-BA51-1918E7570CF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71E-4851-BA51-1918E7570CF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71E-4851-BA51-1918E7570CF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71E-4851-BA51-1918E7570CF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71E-4851-BA51-1918E7570CF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71E-4851-BA51-1918E7570CF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план</c:v>
                </c:pt>
                <c:pt idx="3">
                  <c:v>2022 план</c:v>
                </c:pt>
                <c:pt idx="4">
                  <c:v>2023 план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81.534000000000006</c:v>
                </c:pt>
                <c:pt idx="1">
                  <c:v>80.866</c:v>
                </c:pt>
                <c:pt idx="2">
                  <c:v>80.908000000000001</c:v>
                </c:pt>
                <c:pt idx="3">
                  <c:v>80.965999999999994</c:v>
                </c:pt>
                <c:pt idx="4">
                  <c:v>81.042000000000002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71E-4851-BA51-1918E7570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8508472"/>
        <c:axId val="208508864"/>
      </c:barChart>
      <c:catAx>
        <c:axId val="20850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Times New Roman"/>
              </a:defRPr>
            </a:pPr>
            <a:endParaRPr lang="ru-RU"/>
          </a:p>
        </c:txPr>
        <c:crossAx val="208508864"/>
        <c:crosses val="autoZero"/>
        <c:auto val="1"/>
        <c:lblAlgn val="ctr"/>
        <c:lblOffset val="100"/>
        <c:noMultiLvlLbl val="1"/>
      </c:catAx>
      <c:valAx>
        <c:axId val="208508864"/>
        <c:scaling>
          <c:orientation val="minMax"/>
        </c:scaling>
        <c:delete val="1"/>
        <c:axPos val="l"/>
        <c:numFmt formatCode="#,##0.000" sourceLinked="0"/>
        <c:majorTickMark val="out"/>
        <c:minorTickMark val="none"/>
        <c:tickLblPos val="nextTo"/>
        <c:crossAx val="208508472"/>
        <c:crosses val="autoZero"/>
        <c:crossBetween val="between"/>
      </c:valAx>
      <c:spPr>
        <a:noFill/>
        <a:ln w="25200"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839384660250797E-2"/>
          <c:y val="0.15173894141775074"/>
          <c:w val="0.57111123262369978"/>
          <c:h val="0.7706617964473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6B-4ED3-870F-C3AD58D9BE8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6B-4ED3-870F-C3AD58D9BE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6B-4ED3-870F-C3AD58D9BE83}"/>
              </c:ext>
            </c:extLst>
          </c:dPt>
          <c:dLbls>
            <c:dLbl>
              <c:idx val="0"/>
              <c:layout>
                <c:manualLayout>
                  <c:x val="-0.23660118246424611"/>
                  <c:y val="3.2852243813283416E-2"/>
                </c:manualLayout>
              </c:layout>
              <c:spPr>
                <a:solidFill>
                  <a:srgbClr val="92D05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6B-4ED3-870F-C3AD58D9BE83}"/>
                </c:ext>
                <c:ext xmlns:c15="http://schemas.microsoft.com/office/drawing/2012/chart" uri="{CE6537A1-D6FC-4f65-9D91-7224C49458BB}">
                  <c15:layout>
                    <c:manualLayout>
                      <c:w val="0.18217437528768937"/>
                      <c:h val="0.3555679300607667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0883865620533099"/>
                  <c:y val="3.5856354048071276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6B-4ED3-870F-C3AD58D9BE8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5103599904902444E-2"/>
                  <c:y val="-0.188760212412670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E1D9C9-7230-4FE7-B657-A69FE13F2FC2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[ЗНАЧЕНИЕ]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DEB35123-2783-4AB5-9A2C-C101E625C180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[ПРОЦЕНТ]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E6B-4ED3-870F-C3AD58D9BE83}"/>
                </c:ext>
                <c:ext xmlns:c15="http://schemas.microsoft.com/office/drawing/2012/chart" uri="{CE6537A1-D6FC-4f65-9D91-7224C49458BB}">
                  <c15:layout>
                    <c:manualLayout>
                      <c:w val="0.24229479744288196"/>
                      <c:h val="0.34740764836311944"/>
                    </c:manualLayout>
                  </c15:layout>
                  <c15:dlblFieldTable/>
                  <c15:showDataLabelsRange val="0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629993</c:v>
                </c:pt>
                <c:pt idx="1">
                  <c:v>76272</c:v>
                </c:pt>
                <c:pt idx="2">
                  <c:v>1191026.3999999999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6B-4ED3-870F-C3AD58D9BE8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00781268591456"/>
          <c:y val="9.2591928943385721E-2"/>
          <c:w val="0.30344751849800716"/>
          <c:h val="0.382680425892702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839384660250797E-2"/>
          <c:y val="0.15173894141775074"/>
          <c:w val="0.57111123262369978"/>
          <c:h val="0.7706617964473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7F-45FA-9944-7F13CE46C169}"/>
              </c:ext>
            </c:extLst>
          </c:dPt>
          <c:dPt>
            <c:idx val="5"/>
            <c:bubble3D val="0"/>
            <c:spPr>
              <a:solidFill>
                <a:schemeClr val="accent6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7F-45FA-9944-7F13CE46C169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7F-45FA-9944-7F13CE46C169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77F-45FA-9944-7F13CE46C169}"/>
              </c:ext>
            </c:extLst>
          </c:dPt>
          <c:dPt>
            <c:idx val="1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77F-45FA-9944-7F13CE46C169}"/>
              </c:ext>
            </c:extLst>
          </c:dPt>
          <c:dLbls>
            <c:dLbl>
              <c:idx val="6"/>
              <c:layout>
                <c:manualLayout>
                  <c:x val="1.7167298532127929E-3"/>
                  <c:y val="5.6236246370936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77F-45FA-9944-7F13CE46C169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7096699327374971E-3"/>
                  <c:y val="-3.422522844665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77F-45FA-9944-7F13CE46C169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4872838443426095E-2"/>
                  <c:y val="-3.4268116874386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77F-45FA-9944-7F13CE46C169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933587294643725E-2"/>
                  <c:y val="-4.668298287897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77F-45FA-9944-7F13CE46C16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СМИ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130018.6</c:v>
                </c:pt>
                <c:pt idx="1">
                  <c:v>2282.3000000000002</c:v>
                </c:pt>
                <c:pt idx="2">
                  <c:v>4788</c:v>
                </c:pt>
                <c:pt idx="3">
                  <c:v>117010.3</c:v>
                </c:pt>
                <c:pt idx="4">
                  <c:v>122032</c:v>
                </c:pt>
                <c:pt idx="5">
                  <c:v>1847</c:v>
                </c:pt>
                <c:pt idx="6">
                  <c:v>1214356.6000000001</c:v>
                </c:pt>
                <c:pt idx="7">
                  <c:v>93026.1</c:v>
                </c:pt>
                <c:pt idx="8">
                  <c:v>119220.4</c:v>
                </c:pt>
                <c:pt idx="9">
                  <c:v>41996</c:v>
                </c:pt>
                <c:pt idx="10">
                  <c:v>4547</c:v>
                </c:pt>
                <c:pt idx="11">
                  <c:v>65752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77F-45FA-9944-7F13CE46C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053360167665611"/>
          <c:y val="6.936808796266701E-2"/>
          <c:w val="0.31709888694468746"/>
          <c:h val="0.84944511922265553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effectLst>
      <a:innerShdw blurRad="114300">
        <a:prstClr val="black"/>
      </a:innerShdw>
    </a:effectLst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839384660250797E-2"/>
          <c:y val="0.15173894141775074"/>
          <c:w val="0.57111123262369978"/>
          <c:h val="0.7706617964473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EB-4C59-A4C2-60A1CBD8C5FF}"/>
              </c:ext>
            </c:extLst>
          </c:dPt>
          <c:dPt>
            <c:idx val="5"/>
            <c:bubble3D val="0"/>
            <c:spPr>
              <a:solidFill>
                <a:schemeClr val="accent6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EB-4C59-A4C2-60A1CBD8C5FF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EB-4C59-A4C2-60A1CBD8C5FF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5EB-4C59-A4C2-60A1CBD8C5FF}"/>
              </c:ext>
            </c:extLst>
          </c:dPt>
          <c:dPt>
            <c:idx val="1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5EB-4C59-A4C2-60A1CBD8C5FF}"/>
              </c:ext>
            </c:extLst>
          </c:dPt>
          <c:dPt>
            <c:idx val="12"/>
            <c:bubble3D val="0"/>
            <c:spPr>
              <a:solidFill>
                <a:srgbClr val="FF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5EB-4C59-A4C2-60A1CBD8C5FF}"/>
              </c:ext>
            </c:extLst>
          </c:dPt>
          <c:dLbls>
            <c:dLbl>
              <c:idx val="6"/>
              <c:layout>
                <c:manualLayout>
                  <c:x val="1.7167298532127929E-3"/>
                  <c:y val="5.6236246370936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5EB-4C59-A4C2-60A1CBD8C5F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7096699327374971E-3"/>
                  <c:y val="-3.422522844665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5EB-4C59-A4C2-60A1CBD8C5F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4872838443426095E-2"/>
                  <c:y val="-3.4268116874386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5EB-4C59-A4C2-60A1CBD8C5F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933587294643725E-2"/>
                  <c:y val="-4.668298287897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5EB-4C59-A4C2-60A1CBD8C5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СМИ</c:v>
                </c:pt>
                <c:pt idx="11">
                  <c:v>Межбюджетные трансферты</c:v>
                </c:pt>
                <c:pt idx="12">
                  <c:v>Условно утвержденные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127065.1</c:v>
                </c:pt>
                <c:pt idx="1">
                  <c:v>2305.9</c:v>
                </c:pt>
                <c:pt idx="2">
                  <c:v>4488</c:v>
                </c:pt>
                <c:pt idx="3">
                  <c:v>122459</c:v>
                </c:pt>
                <c:pt idx="4">
                  <c:v>59158</c:v>
                </c:pt>
                <c:pt idx="5">
                  <c:v>0</c:v>
                </c:pt>
                <c:pt idx="6">
                  <c:v>1240964.5</c:v>
                </c:pt>
                <c:pt idx="7">
                  <c:v>88188.800000000003</c:v>
                </c:pt>
                <c:pt idx="8">
                  <c:v>119424.6</c:v>
                </c:pt>
                <c:pt idx="9">
                  <c:v>40098.6</c:v>
                </c:pt>
                <c:pt idx="10">
                  <c:v>4547</c:v>
                </c:pt>
                <c:pt idx="11">
                  <c:v>67477</c:v>
                </c:pt>
                <c:pt idx="12">
                  <c:v>17805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5EB-4C59-A4C2-60A1CBD8C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12051618547682"/>
          <c:y val="4.5012294543387191E-2"/>
          <c:w val="0.31709888694468746"/>
          <c:h val="0.902215153425045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effectLst>
      <a:innerShdw blurRad="114300">
        <a:prstClr val="black"/>
      </a:innerShdw>
    </a:effectLst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182630156305087E-2"/>
          <c:y val="0.15173884514435693"/>
          <c:w val="0.57111123262369978"/>
          <c:h val="0.7706617964473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86-4E8D-8154-A6E7D05FFBFF}"/>
              </c:ext>
            </c:extLst>
          </c:dPt>
          <c:dPt>
            <c:idx val="5"/>
            <c:bubble3D val="0"/>
            <c:spPr>
              <a:solidFill>
                <a:schemeClr val="accent6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86-4E8D-8154-A6E7D05FFBFF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86-4E8D-8154-A6E7D05FFBFF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886-4E8D-8154-A6E7D05FFBFF}"/>
              </c:ext>
            </c:extLst>
          </c:dPt>
          <c:dPt>
            <c:idx val="1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886-4E8D-8154-A6E7D05FFBFF}"/>
              </c:ext>
            </c:extLst>
          </c:dPt>
          <c:dPt>
            <c:idx val="12"/>
            <c:bubble3D val="0"/>
            <c:spPr>
              <a:solidFill>
                <a:srgbClr val="FF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886-4E8D-8154-A6E7D05FFBFF}"/>
              </c:ext>
            </c:extLst>
          </c:dPt>
          <c:dLbls>
            <c:dLbl>
              <c:idx val="6"/>
              <c:layout>
                <c:manualLayout>
                  <c:x val="1.7167298532127929E-3"/>
                  <c:y val="5.6236246370936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886-4E8D-8154-A6E7D05FFBF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7096699327374971E-3"/>
                  <c:y val="-3.422522844665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886-4E8D-8154-A6E7D05FFBF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4872838443426095E-2"/>
                  <c:y val="-3.4268116874386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886-4E8D-8154-A6E7D05FFBF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933587294643725E-2"/>
                  <c:y val="-4.668298287897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886-4E8D-8154-A6E7D05FFB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СМИ</c:v>
                </c:pt>
                <c:pt idx="11">
                  <c:v>Межбюджетные трансферты</c:v>
                </c:pt>
                <c:pt idx="12">
                  <c:v>Условно утвержденные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129707.7</c:v>
                </c:pt>
                <c:pt idx="1">
                  <c:v>2396.6999999999998</c:v>
                </c:pt>
                <c:pt idx="2">
                  <c:v>4488</c:v>
                </c:pt>
                <c:pt idx="3">
                  <c:v>133167.20000000001</c:v>
                </c:pt>
                <c:pt idx="4">
                  <c:v>54772.2</c:v>
                </c:pt>
                <c:pt idx="5">
                  <c:v>0</c:v>
                </c:pt>
                <c:pt idx="6">
                  <c:v>1211144</c:v>
                </c:pt>
                <c:pt idx="7">
                  <c:v>88271.4</c:v>
                </c:pt>
                <c:pt idx="8">
                  <c:v>119440.2</c:v>
                </c:pt>
                <c:pt idx="9">
                  <c:v>42866</c:v>
                </c:pt>
                <c:pt idx="10">
                  <c:v>4547</c:v>
                </c:pt>
                <c:pt idx="11">
                  <c:v>69351</c:v>
                </c:pt>
                <c:pt idx="12">
                  <c:v>37140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8886-4E8D-8154-A6E7D05FF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12051618547682"/>
          <c:y val="4.5012294543387191E-2"/>
          <c:w val="0.31709888694468746"/>
          <c:h val="0.902215153425045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effectLst>
      <a:innerShdw blurRad="114300">
        <a:prstClr val="black"/>
      </a:innerShdw>
    </a:effectLst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96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в общем объеме расходов 64,60 %</a:t>
            </a:r>
          </a:p>
        </c:rich>
      </c:tx>
      <c:layout>
        <c:manualLayout>
          <c:xMode val="edge"/>
          <c:yMode val="edge"/>
          <c:x val="0.16432597842493712"/>
          <c:y val="0.635584789333205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8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0649516220923012E-2"/>
          <c:y val="0"/>
          <c:w val="0.93459946031680641"/>
          <c:h val="0.566212598425196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C25-40ED-8EF8-B51821846D8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5-40ED-8EF8-B51821846D8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25-40ED-8EF8-B51821846D8D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64.599999999999994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25-40ED-8EF8-B51821846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490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 w="25306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52514910509016E-2"/>
          <c:y val="0.23945132574705599"/>
          <c:w val="0.80386032712837741"/>
          <c:h val="0.58520956195032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7C-4669-871E-2174AC28B67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7C-4669-871E-2174AC28B675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1237371.8999999999</c:v>
                </c:pt>
                <c:pt idx="2">
                  <c:v>1159899.1000000001</c:v>
                </c:pt>
                <c:pt idx="3">
                  <c:v>1094421.7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07C-4669-871E-2174AC28B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1260832"/>
        <c:axId val="261261224"/>
      </c:barChart>
      <c:catAx>
        <c:axId val="261260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261224"/>
        <c:crosses val="autoZero"/>
        <c:auto val="1"/>
        <c:lblAlgn val="ctr"/>
        <c:lblOffset val="100"/>
        <c:noMultiLvlLbl val="0"/>
      </c:catAx>
      <c:valAx>
        <c:axId val="2612612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126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в общем объеме расходов 5,10 %</a:t>
            </a:r>
          </a:p>
        </c:rich>
      </c:tx>
      <c:layout>
        <c:manualLayout>
          <c:xMode val="edge"/>
          <c:yMode val="edge"/>
          <c:x val="0.21032321654882208"/>
          <c:y val="0.61385490047910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8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770734599339848E-2"/>
          <c:y val="2.8393022023595272E-2"/>
          <c:w val="0.93459946031680641"/>
          <c:h val="0.566212598425196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C25-40ED-8EF8-B51821846D8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5-40ED-8EF8-B51821846D8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25-40ED-8EF8-B51821846D8D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25-40ED-8EF8-B51821846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490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 w="25306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52514910509016E-2"/>
          <c:y val="0.23945132574705599"/>
          <c:w val="0.80386032712837741"/>
          <c:h val="0.58520956195032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3C-4265-97B6-5DFE31ECBEB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3C-4265-97B6-5DFE31ECBEB6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98142</c:v>
                </c:pt>
                <c:pt idx="2">
                  <c:v>98837</c:v>
                </c:pt>
                <c:pt idx="3">
                  <c:v>82903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3C-4265-97B6-5DFE31ECB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2711024"/>
        <c:axId val="262711416"/>
      </c:barChart>
      <c:catAx>
        <c:axId val="262711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2711416"/>
        <c:crosses val="autoZero"/>
        <c:auto val="1"/>
        <c:lblAlgn val="ctr"/>
        <c:lblOffset val="100"/>
        <c:noMultiLvlLbl val="0"/>
      </c:catAx>
      <c:valAx>
        <c:axId val="2627114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271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в общем объеме расходов 2,9 %</a:t>
            </a:r>
          </a:p>
        </c:rich>
      </c:tx>
      <c:layout>
        <c:manualLayout>
          <c:xMode val="edge"/>
          <c:yMode val="edge"/>
          <c:x val="0.21032321654882208"/>
          <c:y val="0.61385490047910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8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770734599339848E-2"/>
          <c:y val="2.8393022023595272E-2"/>
          <c:w val="0.93459946031680641"/>
          <c:h val="0.566212598425196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C25-40ED-8EF8-B51821846D8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5-40ED-8EF8-B51821846D8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25-40ED-8EF8-B51821846D8D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25-40ED-8EF8-B51821846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490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 w="25306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52514910509016E-2"/>
          <c:y val="0.23945132574705599"/>
          <c:w val="0.80386032712837741"/>
          <c:h val="0.58520956195032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AF-428D-A461-7AB7AC9E923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AF-428D-A461-7AB7AC9E9230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54962</c:v>
                </c:pt>
                <c:pt idx="2">
                  <c:v>54893.1</c:v>
                </c:pt>
                <c:pt idx="3">
                  <c:v>51356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3AF-428D-A461-7AB7AC9E92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2716512"/>
        <c:axId val="262716904"/>
      </c:barChart>
      <c:catAx>
        <c:axId val="262716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2716904"/>
        <c:crosses val="autoZero"/>
        <c:auto val="1"/>
        <c:lblAlgn val="ctr"/>
        <c:lblOffset val="100"/>
        <c:noMultiLvlLbl val="0"/>
      </c:catAx>
      <c:valAx>
        <c:axId val="2627169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271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755430671134E-2"/>
          <c:y val="0.21210864607091001"/>
          <c:w val="0.78428617745595997"/>
          <c:h val="0.54945054945054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CADE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DD6C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3E-46F4-ACB1-60E4112EE48F}"/>
              </c:ext>
            </c:extLst>
          </c:dPt>
          <c:dPt>
            <c:idx val="1"/>
            <c:invertIfNegative val="0"/>
            <c:bubble3D val="0"/>
            <c:spPr>
              <a:solidFill>
                <a:srgbClr val="75B6E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3E-46F4-ACB1-60E4112EE48F}"/>
              </c:ext>
            </c:extLst>
          </c:dPt>
          <c:dPt>
            <c:idx val="2"/>
            <c:invertIfNegative val="0"/>
            <c:bubble3D val="0"/>
            <c:spPr>
              <a:solidFill>
                <a:srgbClr val="7DE2E7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13E-46F4-ACB1-60E4112EE48F}"/>
              </c:ext>
            </c:extLst>
          </c:dPt>
          <c:dPt>
            <c:idx val="3"/>
            <c:invertIfNegative val="0"/>
            <c:bubble3D val="0"/>
            <c:spPr>
              <a:solidFill>
                <a:srgbClr val="C0DA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13E-46F4-ACB1-60E4112EE48F}"/>
              </c:ext>
            </c:extLst>
          </c:dPt>
          <c:dPt>
            <c:idx val="4"/>
            <c:invertIfNegative val="0"/>
            <c:bubble3D val="0"/>
            <c:spPr>
              <a:solidFill>
                <a:srgbClr val="A0C1D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13E-46F4-ACB1-60E4112EE48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13E-46F4-ACB1-60E4112EE48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13E-46F4-ACB1-60E4112EE48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13E-46F4-ACB1-60E4112EE48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13E-46F4-ACB1-60E4112EE48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13E-46F4-ACB1-60E4112EE48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план</c:v>
                </c:pt>
                <c:pt idx="3">
                  <c:v>2022 план</c:v>
                </c:pt>
                <c:pt idx="4">
                  <c:v>2023 план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22.928000000000001</c:v>
                </c:pt>
                <c:pt idx="1">
                  <c:v>23.106999999999999</c:v>
                </c:pt>
                <c:pt idx="2">
                  <c:v>23.437999999999999</c:v>
                </c:pt>
                <c:pt idx="3">
                  <c:v>24.245999999999999</c:v>
                </c:pt>
                <c:pt idx="4">
                  <c:v>24.95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13E-46F4-ACB1-60E4112EE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8509648"/>
        <c:axId val="209645944"/>
      </c:barChart>
      <c:catAx>
        <c:axId val="20850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Times New Roman"/>
              </a:defRPr>
            </a:pPr>
            <a:endParaRPr lang="ru-RU"/>
          </a:p>
        </c:txPr>
        <c:crossAx val="209645944"/>
        <c:crosses val="autoZero"/>
        <c:auto val="1"/>
        <c:lblAlgn val="ctr"/>
        <c:lblOffset val="100"/>
        <c:noMultiLvlLbl val="1"/>
      </c:catAx>
      <c:valAx>
        <c:axId val="209645944"/>
        <c:scaling>
          <c:orientation val="minMax"/>
        </c:scaling>
        <c:delete val="1"/>
        <c:axPos val="l"/>
        <c:numFmt formatCode="#,##0.000" sourceLinked="0"/>
        <c:majorTickMark val="out"/>
        <c:minorTickMark val="none"/>
        <c:tickLblPos val="nextTo"/>
        <c:crossAx val="208509648"/>
        <c:crosses val="autoZero"/>
        <c:crossBetween val="between"/>
      </c:valAx>
      <c:spPr>
        <a:noFill/>
        <a:ln w="25200"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в общем объеме расходов 0,1 %</a:t>
            </a:r>
          </a:p>
        </c:rich>
      </c:tx>
      <c:layout>
        <c:manualLayout>
          <c:xMode val="edge"/>
          <c:yMode val="edge"/>
          <c:x val="0.21032321654882208"/>
          <c:y val="0.61385490047910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8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770734599339848E-2"/>
          <c:y val="2.8393022023595272E-2"/>
          <c:w val="0.93459946031680641"/>
          <c:h val="0.566212598425196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C25-40ED-8EF8-B51821846D8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5-40ED-8EF8-B51821846D8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25-40ED-8EF8-B51821846D8D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25-40ED-8EF8-B51821846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490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 w="25306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52514910509016E-2"/>
          <c:y val="0.23945132574705599"/>
          <c:w val="0.80386032712837741"/>
          <c:h val="0.58520956195032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2A-4944-B58D-6AF5344B283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2A-4944-B58D-6AF5344B283C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2400</c:v>
                </c:pt>
                <c:pt idx="2">
                  <c:v>2300</c:v>
                </c:pt>
                <c:pt idx="3">
                  <c:v>2200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32A-4944-B58D-6AF5344B2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8928920"/>
        <c:axId val="258928528"/>
      </c:barChart>
      <c:catAx>
        <c:axId val="258928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928528"/>
        <c:crosses val="autoZero"/>
        <c:auto val="1"/>
        <c:lblAlgn val="ctr"/>
        <c:lblOffset val="100"/>
        <c:noMultiLvlLbl val="0"/>
      </c:catAx>
      <c:valAx>
        <c:axId val="2589285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8928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в общем объеме расходов 0,4 %</a:t>
            </a:r>
          </a:p>
        </c:rich>
      </c:tx>
      <c:layout>
        <c:manualLayout>
          <c:xMode val="edge"/>
          <c:yMode val="edge"/>
          <c:x val="0.21032321654882208"/>
          <c:y val="0.61385490047910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8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770734599339848E-2"/>
          <c:y val="2.8393022023595272E-2"/>
          <c:w val="0.93459946031680641"/>
          <c:h val="0.566212598425196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DB-4B5C-856B-F24996A0EE92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DB-4B5C-856B-F24996A0EE92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DB-4B5C-856B-F24996A0EE92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  <c:pt idx="1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9DB-4B5C-856B-F24996A0E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490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 w="25306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52514910509016E-2"/>
          <c:y val="0.23945132574705599"/>
          <c:w val="0.80386032712837741"/>
          <c:h val="0.693268176745280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EC-4ED4-838E-B8F4EFC23A6F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EC-4ED4-838E-B8F4EFC23A6F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8699.2999999999993</c:v>
                </c:pt>
                <c:pt idx="2">
                  <c:v>8732.7999999999993</c:v>
                </c:pt>
                <c:pt idx="3">
                  <c:v>19962.599999999999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EC-4ED4-838E-B8F4EFC23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0975928"/>
        <c:axId val="258984704"/>
      </c:barChart>
      <c:catAx>
        <c:axId val="210975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984704"/>
        <c:crosses val="autoZero"/>
        <c:auto val="1"/>
        <c:lblAlgn val="ctr"/>
        <c:lblOffset val="100"/>
        <c:noMultiLvlLbl val="0"/>
      </c:catAx>
      <c:valAx>
        <c:axId val="2589847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0975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в общем объеме расходов 0,4 %</a:t>
            </a:r>
          </a:p>
        </c:rich>
      </c:tx>
      <c:layout>
        <c:manualLayout>
          <c:xMode val="edge"/>
          <c:yMode val="edge"/>
          <c:x val="0.21032321654882208"/>
          <c:y val="0.61385490047910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8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770734599339848E-2"/>
          <c:y val="2.8393022023595272E-2"/>
          <c:w val="0.93459946031680641"/>
          <c:h val="0.566212598425196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7F-458D-91CC-E022ADF1873E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7F-458D-91CC-E022ADF1873E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17F-458D-91CC-E022ADF1873E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  <c:pt idx="1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17F-458D-91CC-E022ADF18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490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 w="25306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52514910509016E-2"/>
          <c:y val="0.23945132574705599"/>
          <c:w val="0.80386032712837741"/>
          <c:h val="0.58520956195032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42-4ACF-8A01-0932D68CADEF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136023.70000000001</c:v>
                </c:pt>
                <c:pt idx="1">
                  <c:v>133241.9</c:v>
                </c:pt>
                <c:pt idx="2">
                  <c:v>123223.3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642-4ACF-8A01-0932D68CA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4150360"/>
        <c:axId val="264150752"/>
      </c:barChart>
      <c:catAx>
        <c:axId val="264150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150752"/>
        <c:crosses val="autoZero"/>
        <c:auto val="1"/>
        <c:lblAlgn val="ctr"/>
        <c:lblOffset val="100"/>
        <c:noMultiLvlLbl val="0"/>
      </c:catAx>
      <c:valAx>
        <c:axId val="2641507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4150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в общем объеме расходов 5,0%</a:t>
            </a:r>
          </a:p>
        </c:rich>
      </c:tx>
      <c:layout>
        <c:manualLayout>
          <c:xMode val="edge"/>
          <c:yMode val="edge"/>
          <c:x val="0.21032321654882208"/>
          <c:y val="0.61385490047910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8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770734599339848E-2"/>
          <c:y val="2.8393022023595272E-2"/>
          <c:w val="0.93459946031680641"/>
          <c:h val="0.566212598425196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15-4B41-AC9E-A15B6F4ED37F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15-4B41-AC9E-A15B6F4ED37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15-4B41-AC9E-A15B6F4ED37F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715-4B41-AC9E-A15B6F4ED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490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 w="25306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52514910509016E-2"/>
          <c:y val="0.23945132574705599"/>
          <c:w val="0.80386032712837741"/>
          <c:h val="0.58520956195032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BF-4E48-8145-0AE68ECF209F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BF-4E48-8145-0AE68ECF209F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95445.9</c:v>
                </c:pt>
                <c:pt idx="2">
                  <c:v>100979.4</c:v>
                </c:pt>
                <c:pt idx="3">
                  <c:v>72668.800000000003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1BF-4E48-8145-0AE68ECF2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0821952"/>
        <c:axId val="260825088"/>
      </c:barChart>
      <c:catAx>
        <c:axId val="260821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825088"/>
        <c:crosses val="autoZero"/>
        <c:auto val="1"/>
        <c:lblAlgn val="ctr"/>
        <c:lblOffset val="100"/>
        <c:noMultiLvlLbl val="0"/>
      </c:catAx>
      <c:valAx>
        <c:axId val="2608250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082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в общем объеме расходов 9,6%</a:t>
            </a:r>
          </a:p>
        </c:rich>
      </c:tx>
      <c:layout>
        <c:manualLayout>
          <c:xMode val="edge"/>
          <c:yMode val="edge"/>
          <c:x val="0.21032321654882208"/>
          <c:y val="0.61385490047910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8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770696146519268E-2"/>
          <c:y val="3.117614572086752E-3"/>
          <c:w val="0.93459946031680641"/>
          <c:h val="0.566212598425196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C25-40ED-8EF8-B51821846D8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5-40ED-8EF8-B51821846D8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25-40ED-8EF8-B51821846D8D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25-40ED-8EF8-B51821846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490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 w="25306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52514910509016E-2"/>
          <c:y val="0.23945132574705599"/>
          <c:w val="0.80386032712837741"/>
          <c:h val="0.58520956195032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2D-4259-B8A4-B649DAC426D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2D-4259-B8A4-B649DAC426D4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184567.4</c:v>
                </c:pt>
                <c:pt idx="2">
                  <c:v>158905.60000000001</c:v>
                </c:pt>
                <c:pt idx="3">
                  <c:v>94616.9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72D-4259-B8A4-B649DAC42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4151144"/>
        <c:axId val="264149968"/>
      </c:barChart>
      <c:catAx>
        <c:axId val="264151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149968"/>
        <c:crosses val="autoZero"/>
        <c:auto val="1"/>
        <c:lblAlgn val="ctr"/>
        <c:lblOffset val="100"/>
        <c:noMultiLvlLbl val="0"/>
      </c:catAx>
      <c:valAx>
        <c:axId val="26414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4151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37166204581902E-2"/>
          <c:y val="0.22396987151085501"/>
          <c:w val="0.97971691230118196"/>
          <c:h val="0.51772264067345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CADE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DD6C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D6-4754-8CAC-1A05D6188F91}"/>
              </c:ext>
            </c:extLst>
          </c:dPt>
          <c:dPt>
            <c:idx val="1"/>
            <c:invertIfNegative val="0"/>
            <c:bubble3D val="0"/>
            <c:spPr>
              <a:solidFill>
                <a:srgbClr val="75B6E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D6-4754-8CAC-1A05D6188F91}"/>
              </c:ext>
            </c:extLst>
          </c:dPt>
          <c:dPt>
            <c:idx val="2"/>
            <c:invertIfNegative val="0"/>
            <c:bubble3D val="0"/>
            <c:spPr>
              <a:solidFill>
                <a:srgbClr val="7DE2E7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5D6-4754-8CAC-1A05D6188F91}"/>
              </c:ext>
            </c:extLst>
          </c:dPt>
          <c:dPt>
            <c:idx val="3"/>
            <c:invertIfNegative val="0"/>
            <c:bubble3D val="0"/>
            <c:spPr>
              <a:solidFill>
                <a:srgbClr val="C0DA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5D6-4754-8CAC-1A05D6188F91}"/>
              </c:ext>
            </c:extLst>
          </c:dPt>
          <c:dPt>
            <c:idx val="4"/>
            <c:invertIfNegative val="0"/>
            <c:bubble3D val="0"/>
            <c:spPr>
              <a:solidFill>
                <a:srgbClr val="A0C1D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5D6-4754-8CAC-1A05D6188F9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5D6-4754-8CAC-1A05D6188F9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5D6-4754-8CAC-1A05D6188F9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5D6-4754-8CAC-1A05D6188F9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5D6-4754-8CAC-1A05D6188F9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5D6-4754-8CAC-1A05D6188F9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план</c:v>
                </c:pt>
                <c:pt idx="3">
                  <c:v>2022 план</c:v>
                </c:pt>
                <c:pt idx="4">
                  <c:v>2023 план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29.401</c:v>
                </c:pt>
                <c:pt idx="1">
                  <c:v>29.956</c:v>
                </c:pt>
                <c:pt idx="2">
                  <c:v>31.963000000000001</c:v>
                </c:pt>
                <c:pt idx="3">
                  <c:v>34.136000000000003</c:v>
                </c:pt>
                <c:pt idx="4">
                  <c:v>36.116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5D6-4754-8CAC-1A05D6188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9646728"/>
        <c:axId val="209647120"/>
      </c:barChart>
      <c:catAx>
        <c:axId val="20964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Times New Roman"/>
              </a:defRPr>
            </a:pPr>
            <a:endParaRPr lang="ru-RU"/>
          </a:p>
        </c:txPr>
        <c:crossAx val="209647120"/>
        <c:crosses val="autoZero"/>
        <c:auto val="1"/>
        <c:lblAlgn val="ctr"/>
        <c:lblOffset val="100"/>
        <c:noMultiLvlLbl val="1"/>
      </c:catAx>
      <c:valAx>
        <c:axId val="209647120"/>
        <c:scaling>
          <c:orientation val="minMax"/>
        </c:scaling>
        <c:delete val="1"/>
        <c:axPos val="l"/>
        <c:numFmt formatCode="#,##0.000" sourceLinked="0"/>
        <c:majorTickMark val="out"/>
        <c:minorTickMark val="none"/>
        <c:tickLblPos val="nextTo"/>
        <c:crossAx val="209646728"/>
        <c:crosses val="autoZero"/>
        <c:crossBetween val="between"/>
      </c:valAx>
      <c:spPr>
        <a:noFill/>
        <a:ln w="25200"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в общем объеме расходов 4,9 %</a:t>
            </a:r>
          </a:p>
        </c:rich>
      </c:tx>
      <c:layout>
        <c:manualLayout>
          <c:xMode val="edge"/>
          <c:yMode val="edge"/>
          <c:x val="0.21032321654882208"/>
          <c:y val="0.61385490047910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8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770734599339848E-2"/>
          <c:y val="2.8393022023595272E-2"/>
          <c:w val="0.93459946031680641"/>
          <c:h val="0.566212598425196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C25-40ED-8EF8-B51821846D8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5-40ED-8EF8-B51821846D8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25-40ED-8EF8-B51821846D8D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25-40ED-8EF8-B51821846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490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 w="25306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52514910509016E-2"/>
          <c:y val="0.23945132574705599"/>
          <c:w val="0.80386032712837741"/>
          <c:h val="0.58520956195032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D0-4BD6-8377-09FB4ED3A7D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D0-4BD6-8377-09FB4ED3A7D4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93006.1</c:v>
                </c:pt>
                <c:pt idx="2">
                  <c:v>80011</c:v>
                </c:pt>
                <c:pt idx="3">
                  <c:v>75409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D0-4BD6-8377-09FB4ED3A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4146440"/>
        <c:axId val="259282808"/>
      </c:barChart>
      <c:catAx>
        <c:axId val="264146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282808"/>
        <c:crosses val="autoZero"/>
        <c:auto val="1"/>
        <c:lblAlgn val="ctr"/>
        <c:lblOffset val="100"/>
        <c:noMultiLvlLbl val="0"/>
      </c:catAx>
      <c:valAx>
        <c:axId val="2592828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4146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в общем объеме расходов 0,2 %</a:t>
            </a:r>
          </a:p>
        </c:rich>
      </c:tx>
      <c:layout>
        <c:manualLayout>
          <c:xMode val="edge"/>
          <c:yMode val="edge"/>
          <c:x val="0.21032321654882208"/>
          <c:y val="0.61385490047910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8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770734599339848E-2"/>
          <c:y val="2.8393022023595272E-2"/>
          <c:w val="0.93459946031680641"/>
          <c:h val="0.566212598425196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C25-40ED-8EF8-B51821846D8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5-40ED-8EF8-B51821846D8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25-40ED-8EF8-B51821846D8D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25-40ED-8EF8-B51821846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490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 w="25306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52514910509016E-2"/>
          <c:y val="0.23945132574705599"/>
          <c:w val="0.80386032712837741"/>
          <c:h val="0.58520956195032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F5-4448-91A2-7EE1D2A6FAF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F5-4448-91A2-7EE1D2A6FAFC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4153</c:v>
                </c:pt>
                <c:pt idx="2">
                  <c:v>3385</c:v>
                </c:pt>
                <c:pt idx="3">
                  <c:v>4738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3F5-4448-91A2-7EE1D2A6F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9283984"/>
        <c:axId val="259284376"/>
      </c:barChart>
      <c:catAx>
        <c:axId val="259283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284376"/>
        <c:crosses val="autoZero"/>
        <c:auto val="1"/>
        <c:lblAlgn val="ctr"/>
        <c:lblOffset val="100"/>
        <c:noMultiLvlLbl val="0"/>
      </c:catAx>
      <c:valAx>
        <c:axId val="2592843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928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в общем объеме расходов 0,2 %</a:t>
            </a:r>
          </a:p>
        </c:rich>
      </c:tx>
      <c:layout>
        <c:manualLayout>
          <c:xMode val="edge"/>
          <c:yMode val="edge"/>
          <c:x val="0.21032321654882208"/>
          <c:y val="0.61385490047910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8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770734599339848E-2"/>
          <c:y val="2.8393022023595272E-2"/>
          <c:w val="0.93459946031680641"/>
          <c:h val="0.566212598425196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C25-40ED-8EF8-B51821846D8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5-40ED-8EF8-B51821846D8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25-40ED-8EF8-B51821846D8D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25-40ED-8EF8-B51821846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490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 w="25306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52514910509016E-2"/>
          <c:y val="0.23945132574705599"/>
          <c:w val="0.80386032712837741"/>
          <c:h val="0.58520956195032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59-4CF8-94C7-BC5986D3E94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59-4CF8-94C7-BC5986D3E948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1655</c:v>
                </c:pt>
                <c:pt idx="2">
                  <c:v>780</c:v>
                </c:pt>
                <c:pt idx="3">
                  <c:v>770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59-4CF8-94C7-BC5986D3E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1262792"/>
        <c:axId val="261262400"/>
      </c:barChart>
      <c:catAx>
        <c:axId val="261262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262400"/>
        <c:crosses val="autoZero"/>
        <c:auto val="1"/>
        <c:lblAlgn val="ctr"/>
        <c:lblOffset val="100"/>
        <c:noMultiLvlLbl val="0"/>
      </c:catAx>
      <c:valAx>
        <c:axId val="2612624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1262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52514910509016E-2"/>
          <c:y val="0.23945132574705599"/>
          <c:w val="0.80386032712837741"/>
          <c:h val="0.58520956195032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8F-4B94-8467-9379D411A4DE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8F-4B94-8467-9379D411A4D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8F-4B94-8467-9379D411A4DE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250</c:v>
                </c:pt>
                <c:pt idx="1">
                  <c:v>450</c:v>
                </c:pt>
                <c:pt idx="2">
                  <c:v>250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08F-4B94-8467-9379D411A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1258872"/>
        <c:axId val="261258480"/>
      </c:barChart>
      <c:catAx>
        <c:axId val="261258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258480"/>
        <c:crosses val="autoZero"/>
        <c:auto val="1"/>
        <c:lblAlgn val="ctr"/>
        <c:lblOffset val="100"/>
        <c:noMultiLvlLbl val="0"/>
      </c:catAx>
      <c:valAx>
        <c:axId val="2612584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1258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06427090532101E-2"/>
          <c:y val="0.33341942148760301"/>
          <c:w val="0.74692467173462296"/>
          <c:h val="0.408316115702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CADE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DD6C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DB-4BA7-8480-A3FFBC99A88B}"/>
              </c:ext>
            </c:extLst>
          </c:dPt>
          <c:dPt>
            <c:idx val="1"/>
            <c:invertIfNegative val="0"/>
            <c:bubble3D val="0"/>
            <c:spPr>
              <a:solidFill>
                <a:srgbClr val="75B6E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DB-4BA7-8480-A3FFBC99A88B}"/>
              </c:ext>
            </c:extLst>
          </c:dPt>
          <c:dPt>
            <c:idx val="2"/>
            <c:invertIfNegative val="0"/>
            <c:bubble3D val="0"/>
            <c:spPr>
              <a:solidFill>
                <a:srgbClr val="7DE2E7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DB-4BA7-8480-A3FFBC99A88B}"/>
              </c:ext>
            </c:extLst>
          </c:dPt>
          <c:dPt>
            <c:idx val="3"/>
            <c:invertIfNegative val="0"/>
            <c:bubble3D val="0"/>
            <c:spPr>
              <a:solidFill>
                <a:srgbClr val="C0DA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DB-4BA7-8480-A3FFBC99A88B}"/>
              </c:ext>
            </c:extLst>
          </c:dPt>
          <c:dPt>
            <c:idx val="4"/>
            <c:invertIfNegative val="0"/>
            <c:bubble3D val="0"/>
            <c:spPr>
              <a:solidFill>
                <a:srgbClr val="A0C1D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DDB-4BA7-8480-A3FFBC99A88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DDB-4BA7-8480-A3FFBC99A88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DDB-4BA7-8480-A3FFBC99A88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DDB-4BA7-8480-A3FFBC99A88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DDB-4BA7-8480-A3FFBC99A88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DDB-4BA7-8480-A3FFBC99A88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план</c:v>
                </c:pt>
                <c:pt idx="3">
                  <c:v>2022 план</c:v>
                </c:pt>
                <c:pt idx="4">
                  <c:v>2023 план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1963</c:v>
                </c:pt>
                <c:pt idx="1">
                  <c:v>2152</c:v>
                </c:pt>
                <c:pt idx="2">
                  <c:v>2294</c:v>
                </c:pt>
                <c:pt idx="3">
                  <c:v>2452</c:v>
                </c:pt>
                <c:pt idx="4">
                  <c:v>2578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DDB-4BA7-8480-A3FFBC99A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9647904"/>
        <c:axId val="209648296"/>
      </c:barChart>
      <c:catAx>
        <c:axId val="20964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Times New Roman"/>
              </a:defRPr>
            </a:pPr>
            <a:endParaRPr lang="ru-RU"/>
          </a:p>
        </c:txPr>
        <c:crossAx val="209648296"/>
        <c:crosses val="autoZero"/>
        <c:auto val="1"/>
        <c:lblAlgn val="ctr"/>
        <c:lblOffset val="100"/>
        <c:noMultiLvlLbl val="1"/>
      </c:catAx>
      <c:valAx>
        <c:axId val="209648296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209647904"/>
        <c:crosses val="autoZero"/>
        <c:crossBetween val="between"/>
      </c:valAx>
      <c:spPr>
        <a:noFill/>
        <a:ln w="25200"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467905008229E-2"/>
          <c:y val="0.21218961625282201"/>
          <c:w val="0.720138725605455"/>
          <c:h val="0.560571858540256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CADE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DD6C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31-4FEE-8B37-57A754877185}"/>
              </c:ext>
            </c:extLst>
          </c:dPt>
          <c:dPt>
            <c:idx val="1"/>
            <c:invertIfNegative val="0"/>
            <c:bubble3D val="0"/>
            <c:spPr>
              <a:solidFill>
                <a:srgbClr val="75B6E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31-4FEE-8B37-57A754877185}"/>
              </c:ext>
            </c:extLst>
          </c:dPt>
          <c:dPt>
            <c:idx val="2"/>
            <c:invertIfNegative val="0"/>
            <c:bubble3D val="0"/>
            <c:spPr>
              <a:solidFill>
                <a:srgbClr val="7DE2E7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31-4FEE-8B37-57A754877185}"/>
              </c:ext>
            </c:extLst>
          </c:dPt>
          <c:dPt>
            <c:idx val="3"/>
            <c:invertIfNegative val="0"/>
            <c:bubble3D val="0"/>
            <c:spPr>
              <a:solidFill>
                <a:srgbClr val="C0DA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31-4FEE-8B37-57A754877185}"/>
              </c:ext>
            </c:extLst>
          </c:dPt>
          <c:dPt>
            <c:idx val="4"/>
            <c:invertIfNegative val="0"/>
            <c:bubble3D val="0"/>
            <c:spPr>
              <a:solidFill>
                <a:srgbClr val="A0C1D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731-4FEE-8B37-57A75487718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731-4FEE-8B37-57A75487718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731-4FEE-8B37-57A75487718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731-4FEE-8B37-57A75487718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731-4FEE-8B37-57A75487718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731-4FEE-8B37-57A75487718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план</c:v>
                </c:pt>
                <c:pt idx="3">
                  <c:v>2022 план</c:v>
                </c:pt>
                <c:pt idx="4">
                  <c:v>2023 план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685.43</c:v>
                </c:pt>
                <c:pt idx="1">
                  <c:v>1574.78</c:v>
                </c:pt>
                <c:pt idx="2">
                  <c:v>1706.29</c:v>
                </c:pt>
                <c:pt idx="3">
                  <c:v>1857.81</c:v>
                </c:pt>
                <c:pt idx="4">
                  <c:v>1956.37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731-4FEE-8B37-57A754877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9649080"/>
        <c:axId val="209649472"/>
      </c:barChart>
      <c:catAx>
        <c:axId val="209649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Times New Roman"/>
              </a:defRPr>
            </a:pPr>
            <a:endParaRPr lang="ru-RU"/>
          </a:p>
        </c:txPr>
        <c:crossAx val="209649472"/>
        <c:crosses val="autoZero"/>
        <c:auto val="1"/>
        <c:lblAlgn val="ctr"/>
        <c:lblOffset val="100"/>
        <c:noMultiLvlLbl val="1"/>
      </c:catAx>
      <c:valAx>
        <c:axId val="209649472"/>
        <c:scaling>
          <c:orientation val="minMax"/>
        </c:scaling>
        <c:delete val="1"/>
        <c:axPos val="b"/>
        <c:numFmt formatCode="#,##0.000" sourceLinked="0"/>
        <c:majorTickMark val="out"/>
        <c:minorTickMark val="none"/>
        <c:tickLblPos val="nextTo"/>
        <c:crossAx val="209649080"/>
        <c:crosses val="autoZero"/>
        <c:crossBetween val="between"/>
      </c:valAx>
      <c:spPr>
        <a:noFill/>
        <a:ln w="25200"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699803793329E-2"/>
          <c:y val="0.21210838272650301"/>
          <c:w val="0.72014388489208603"/>
          <c:h val="0.560541913632515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1CADE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DD6C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37-4E16-B593-A556352AFE47}"/>
              </c:ext>
            </c:extLst>
          </c:dPt>
          <c:dPt>
            <c:idx val="1"/>
            <c:invertIfNegative val="0"/>
            <c:bubble3D val="0"/>
            <c:spPr>
              <a:solidFill>
                <a:srgbClr val="75B6E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37-4E16-B593-A556352AFE47}"/>
              </c:ext>
            </c:extLst>
          </c:dPt>
          <c:dPt>
            <c:idx val="2"/>
            <c:invertIfNegative val="0"/>
            <c:bubble3D val="0"/>
            <c:spPr>
              <a:solidFill>
                <a:srgbClr val="7DE2E7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37-4E16-B593-A556352AFE47}"/>
              </c:ext>
            </c:extLst>
          </c:dPt>
          <c:dPt>
            <c:idx val="3"/>
            <c:invertIfNegative val="0"/>
            <c:bubble3D val="0"/>
            <c:spPr>
              <a:solidFill>
                <a:srgbClr val="C0DAD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B37-4E16-B593-A556352AFE47}"/>
              </c:ext>
            </c:extLst>
          </c:dPt>
          <c:dPt>
            <c:idx val="4"/>
            <c:invertIfNegative val="0"/>
            <c:bubble3D val="0"/>
            <c:spPr>
              <a:solidFill>
                <a:srgbClr val="A0C1D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B37-4E16-B593-A556352AFE47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B37-4E16-B593-A556352AFE4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B37-4E16-B593-A556352AFE4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B37-4E16-B593-A556352AFE4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B37-4E16-B593-A556352AFE4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B37-4E16-B593-A556352AFE4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план</c:v>
                </c:pt>
                <c:pt idx="3">
                  <c:v>2022 план</c:v>
                </c:pt>
                <c:pt idx="4">
                  <c:v>2023 план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53.052</c:v>
                </c:pt>
                <c:pt idx="1">
                  <c:v>72.885999999999996</c:v>
                </c:pt>
                <c:pt idx="2">
                  <c:v>63.804000000000002</c:v>
                </c:pt>
                <c:pt idx="3">
                  <c:v>63.648000000000003</c:v>
                </c:pt>
                <c:pt idx="4">
                  <c:v>63.57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B37-4E16-B593-A556352AF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8614456"/>
        <c:axId val="208614848"/>
      </c:barChart>
      <c:catAx>
        <c:axId val="208614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Times New Roman"/>
              </a:defRPr>
            </a:pPr>
            <a:endParaRPr lang="ru-RU"/>
          </a:p>
        </c:txPr>
        <c:crossAx val="208614848"/>
        <c:crosses val="autoZero"/>
        <c:auto val="1"/>
        <c:lblAlgn val="ctr"/>
        <c:lblOffset val="100"/>
        <c:noMultiLvlLbl val="1"/>
      </c:catAx>
      <c:valAx>
        <c:axId val="208614848"/>
        <c:scaling>
          <c:orientation val="minMax"/>
        </c:scaling>
        <c:delete val="1"/>
        <c:axPos val="b"/>
        <c:numFmt formatCode="#,##0.000" sourceLinked="0"/>
        <c:majorTickMark val="out"/>
        <c:minorTickMark val="none"/>
        <c:tickLblPos val="nextTo"/>
        <c:crossAx val="208614456"/>
        <c:crosses val="autoZero"/>
        <c:crossBetween val="between"/>
      </c:valAx>
      <c:spPr>
        <a:noFill/>
        <a:ln w="25200"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39384660250797E-2"/>
          <c:y val="0.15173894141775074"/>
          <c:w val="0.57111123262369978"/>
          <c:h val="0.7706617964473591"/>
        </c:manualLayout>
      </c:layout>
      <c:doughnut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57-48D6-BF2B-F66E8381BCDD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57-48D6-BF2B-F66E8381BCDD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57-48D6-BF2B-F66E8381BCDD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357-48D6-BF2B-F66E8381BCDD}"/>
              </c:ext>
            </c:extLst>
          </c:dPt>
          <c:dPt>
            <c:idx val="4"/>
            <c:bubble3D val="0"/>
            <c:spPr>
              <a:solidFill>
                <a:srgbClr val="F8A75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357-48D6-BF2B-F66E8381BCDD}"/>
              </c:ext>
            </c:extLst>
          </c:dPt>
          <c:dPt>
            <c:idx val="5"/>
            <c:bubble3D val="0"/>
            <c:spPr>
              <a:solidFill>
                <a:srgbClr val="73717D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357-48D6-BF2B-F66E8381BCDD}"/>
              </c:ext>
            </c:extLst>
          </c:dPt>
          <c:dPt>
            <c:idx val="6"/>
            <c:bubble3D val="0"/>
            <c:spPr>
              <a:solidFill>
                <a:srgbClr val="9900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357-48D6-BF2B-F66E8381BCD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357-48D6-BF2B-F66E8381BCDD}"/>
              </c:ext>
            </c:extLst>
          </c:dPt>
          <c:val>
            <c:numRef>
              <c:f>Лист1!$A$2:$A$9</c:f>
              <c:numCache>
                <c:formatCode>General</c:formatCode>
                <c:ptCount val="8"/>
                <c:pt idx="0">
                  <c:v>449258</c:v>
                </c:pt>
                <c:pt idx="1">
                  <c:v>0</c:v>
                </c:pt>
                <c:pt idx="2">
                  <c:v>122299</c:v>
                </c:pt>
                <c:pt idx="3">
                  <c:v>14127</c:v>
                </c:pt>
                <c:pt idx="4">
                  <c:v>9407</c:v>
                </c:pt>
                <c:pt idx="5">
                  <c:v>1870</c:v>
                </c:pt>
                <c:pt idx="6">
                  <c:v>8457</c:v>
                </c:pt>
                <c:pt idx="7">
                  <c:v>24575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357-48D6-BF2B-F66E8381B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39384660250797E-2"/>
          <c:y val="0.15173894141775074"/>
          <c:w val="0.57111123262369978"/>
          <c:h val="0.7706617964473591"/>
        </c:manualLayout>
      </c:layout>
      <c:doughnut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D3-4541-86DA-AB8BF5A0EC84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D3-4541-86DA-AB8BF5A0EC84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D3-4541-86DA-AB8BF5A0EC84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DD3-4541-86DA-AB8BF5A0EC84}"/>
              </c:ext>
            </c:extLst>
          </c:dPt>
          <c:dPt>
            <c:idx val="4"/>
            <c:bubble3D val="0"/>
            <c:spPr>
              <a:solidFill>
                <a:srgbClr val="F8A75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DD3-4541-86DA-AB8BF5A0EC84}"/>
              </c:ext>
            </c:extLst>
          </c:dPt>
          <c:dPt>
            <c:idx val="5"/>
            <c:bubble3D val="0"/>
            <c:spPr>
              <a:solidFill>
                <a:srgbClr val="73717D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DD3-4541-86DA-AB8BF5A0EC84}"/>
              </c:ext>
            </c:extLst>
          </c:dPt>
          <c:dPt>
            <c:idx val="6"/>
            <c:bubble3D val="0"/>
            <c:spPr>
              <a:solidFill>
                <a:srgbClr val="9900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DD3-4541-86DA-AB8BF5A0EC84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DD3-4541-86DA-AB8BF5A0EC84}"/>
              </c:ext>
            </c:extLst>
          </c:dPt>
          <c:val>
            <c:numRef>
              <c:f>Лист1!$A$2:$A$9</c:f>
              <c:numCache>
                <c:formatCode>General</c:formatCode>
                <c:ptCount val="8"/>
                <c:pt idx="0">
                  <c:v>401519</c:v>
                </c:pt>
                <c:pt idx="1">
                  <c:v>0</c:v>
                </c:pt>
                <c:pt idx="2">
                  <c:v>115999</c:v>
                </c:pt>
                <c:pt idx="3">
                  <c:v>13742</c:v>
                </c:pt>
                <c:pt idx="4">
                  <c:v>9407</c:v>
                </c:pt>
                <c:pt idx="5">
                  <c:v>1850</c:v>
                </c:pt>
                <c:pt idx="6">
                  <c:v>8373</c:v>
                </c:pt>
                <c:pt idx="7">
                  <c:v>24575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DD3-4541-86DA-AB8BF5A0E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035C5-EF9A-4FA6-BB71-1A93F9A561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122E995-FC1A-448A-8962-E5D02F85E98B}">
      <dgm:prSet custT="1"/>
      <dgm:spPr/>
      <dgm:t>
        <a:bodyPr/>
        <a:lstStyle/>
        <a:p>
          <a:pPr algn="ctr" rtl="0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Административное устройство муниципального района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Мелеузовский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район Республики Башкортостан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7E5F14-4D70-46A2-B7C4-0917916A97D8}" type="parTrans" cxnId="{CA81CC02-D9DD-4CC5-9B4C-405E83A3BCF4}">
      <dgm:prSet/>
      <dgm:spPr/>
      <dgm:t>
        <a:bodyPr/>
        <a:lstStyle/>
        <a:p>
          <a:endParaRPr lang="ru-RU"/>
        </a:p>
      </dgm:t>
    </dgm:pt>
    <dgm:pt modelId="{0AAA21A7-78CA-4FB9-A3A0-C0A2B55B0A8B}" type="sibTrans" cxnId="{CA81CC02-D9DD-4CC5-9B4C-405E83A3BCF4}">
      <dgm:prSet/>
      <dgm:spPr/>
      <dgm:t>
        <a:bodyPr/>
        <a:lstStyle/>
        <a:p>
          <a:endParaRPr lang="ru-RU"/>
        </a:p>
      </dgm:t>
    </dgm:pt>
    <dgm:pt modelId="{FAC57542-D640-46F2-B65C-9C7B059743F0}" type="pres">
      <dgm:prSet presAssocID="{530035C5-EF9A-4FA6-BB71-1A93F9A561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8FA88C-EABC-4F5E-BE4D-BEB5F547664E}" type="pres">
      <dgm:prSet presAssocID="{2122E995-FC1A-448A-8962-E5D02F85E98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D02CA8-62C3-4AD4-A970-0FC7F5285EFE}" type="presOf" srcId="{530035C5-EF9A-4FA6-BB71-1A93F9A5615D}" destId="{FAC57542-D640-46F2-B65C-9C7B059743F0}" srcOrd="0" destOrd="0" presId="urn:microsoft.com/office/officeart/2005/8/layout/vList2"/>
    <dgm:cxn modelId="{CA81CC02-D9DD-4CC5-9B4C-405E83A3BCF4}" srcId="{530035C5-EF9A-4FA6-BB71-1A93F9A5615D}" destId="{2122E995-FC1A-448A-8962-E5D02F85E98B}" srcOrd="0" destOrd="0" parTransId="{1D7E5F14-4D70-46A2-B7C4-0917916A97D8}" sibTransId="{0AAA21A7-78CA-4FB9-A3A0-C0A2B55B0A8B}"/>
    <dgm:cxn modelId="{1B493D86-D384-4CE3-8D9A-ACFCD16566AE}" type="presOf" srcId="{2122E995-FC1A-448A-8962-E5D02F85E98B}" destId="{F78FA88C-EABC-4F5E-BE4D-BEB5F547664E}" srcOrd="0" destOrd="0" presId="urn:microsoft.com/office/officeart/2005/8/layout/vList2"/>
    <dgm:cxn modelId="{403528A5-6DEA-4C42-9A73-8C1BA45ADAC2}" type="presParOf" srcId="{FAC57542-D640-46F2-B65C-9C7B059743F0}" destId="{F78FA88C-EABC-4F5E-BE4D-BEB5F54766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C196DE-0DAB-419D-99B1-73298C699C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E8C786-4CC0-46B0-AB11-BDAE343FFF1F}">
      <dgm:prSet custT="1"/>
      <dgm:spPr/>
      <dgm:t>
        <a:bodyPr/>
        <a:lstStyle/>
        <a:p>
          <a:pPr algn="ctr" rtl="0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расходов бюджета муниципального района Мелеузовский район Республики Башкортостан </a:t>
          </a:r>
        </a:p>
        <a:p>
          <a:pPr algn="ctr" rtl="0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 2021 год и плановый 2022-2023 годы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B9479-EAFF-4E7F-8C0E-FB3130DEA69F}" type="parTrans" cxnId="{444F1099-9703-46E3-AB9B-4CF7B41E475C}">
      <dgm:prSet/>
      <dgm:spPr/>
      <dgm:t>
        <a:bodyPr/>
        <a:lstStyle/>
        <a:p>
          <a:endParaRPr lang="ru-RU"/>
        </a:p>
      </dgm:t>
    </dgm:pt>
    <dgm:pt modelId="{37476801-2BB4-44D9-900A-7EF88A1B91C5}" type="sibTrans" cxnId="{444F1099-9703-46E3-AB9B-4CF7B41E475C}">
      <dgm:prSet/>
      <dgm:spPr/>
      <dgm:t>
        <a:bodyPr/>
        <a:lstStyle/>
        <a:p>
          <a:endParaRPr lang="ru-RU"/>
        </a:p>
      </dgm:t>
    </dgm:pt>
    <dgm:pt modelId="{9AD2BC41-285C-4024-8A2E-39903933DF91}" type="pres">
      <dgm:prSet presAssocID="{46C196DE-0DAB-419D-99B1-73298C699C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5C7A01-7A02-49F5-AD92-488B073A2587}" type="pres">
      <dgm:prSet presAssocID="{F7E8C786-4CC0-46B0-AB11-BDAE343FFF1F}" presName="parentText" presStyleLbl="node1" presStyleIdx="0" presStyleCnt="1" custScaleY="2011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950D94-45C2-48BB-A1BE-89F4533B7BD5}" type="presOf" srcId="{F7E8C786-4CC0-46B0-AB11-BDAE343FFF1F}" destId="{545C7A01-7A02-49F5-AD92-488B073A2587}" srcOrd="0" destOrd="0" presId="urn:microsoft.com/office/officeart/2005/8/layout/vList2"/>
    <dgm:cxn modelId="{444F1099-9703-46E3-AB9B-4CF7B41E475C}" srcId="{46C196DE-0DAB-419D-99B1-73298C699C9C}" destId="{F7E8C786-4CC0-46B0-AB11-BDAE343FFF1F}" srcOrd="0" destOrd="0" parTransId="{605B9479-EAFF-4E7F-8C0E-FB3130DEA69F}" sibTransId="{37476801-2BB4-44D9-900A-7EF88A1B91C5}"/>
    <dgm:cxn modelId="{4E0C4DC5-CC46-4817-9292-3EEFF4092C17}" type="presOf" srcId="{46C196DE-0DAB-419D-99B1-73298C699C9C}" destId="{9AD2BC41-285C-4024-8A2E-39903933DF91}" srcOrd="0" destOrd="0" presId="urn:microsoft.com/office/officeart/2005/8/layout/vList2"/>
    <dgm:cxn modelId="{2EF565EC-7751-47B1-9956-5333C1252150}" type="presParOf" srcId="{9AD2BC41-285C-4024-8A2E-39903933DF91}" destId="{545C7A01-7A02-49F5-AD92-488B073A25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C196DE-0DAB-419D-99B1-73298C699C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E8C786-4CC0-46B0-AB11-BDAE343FFF1F}">
      <dgm:prSet custT="1"/>
      <dgm:spPr/>
      <dgm:t>
        <a:bodyPr/>
        <a:lstStyle/>
        <a:p>
          <a:pPr algn="ctr" rtl="0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расходов   бюджета муниципального района Мелеузовский район Республики Башкортостан </a:t>
          </a:r>
        </a:p>
        <a:p>
          <a:pPr algn="ctr" rtl="0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 2021 год и плановый 2022-2023 годы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B9479-EAFF-4E7F-8C0E-FB3130DEA69F}" type="parTrans" cxnId="{444F1099-9703-46E3-AB9B-4CF7B41E475C}">
      <dgm:prSet/>
      <dgm:spPr/>
      <dgm:t>
        <a:bodyPr/>
        <a:lstStyle/>
        <a:p>
          <a:endParaRPr lang="ru-RU"/>
        </a:p>
      </dgm:t>
    </dgm:pt>
    <dgm:pt modelId="{37476801-2BB4-44D9-900A-7EF88A1B91C5}" type="sibTrans" cxnId="{444F1099-9703-46E3-AB9B-4CF7B41E475C}">
      <dgm:prSet/>
      <dgm:spPr/>
      <dgm:t>
        <a:bodyPr/>
        <a:lstStyle/>
        <a:p>
          <a:endParaRPr lang="ru-RU"/>
        </a:p>
      </dgm:t>
    </dgm:pt>
    <dgm:pt modelId="{9AD2BC41-285C-4024-8A2E-39903933DF91}" type="pres">
      <dgm:prSet presAssocID="{46C196DE-0DAB-419D-99B1-73298C699C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5C7A01-7A02-49F5-AD92-488B073A2587}" type="pres">
      <dgm:prSet presAssocID="{F7E8C786-4CC0-46B0-AB11-BDAE343FFF1F}" presName="parentText" presStyleLbl="node1" presStyleIdx="0" presStyleCnt="1" custScaleY="2011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4F1099-9703-46E3-AB9B-4CF7B41E475C}" srcId="{46C196DE-0DAB-419D-99B1-73298C699C9C}" destId="{F7E8C786-4CC0-46B0-AB11-BDAE343FFF1F}" srcOrd="0" destOrd="0" parTransId="{605B9479-EAFF-4E7F-8C0E-FB3130DEA69F}" sibTransId="{37476801-2BB4-44D9-900A-7EF88A1B91C5}"/>
    <dgm:cxn modelId="{155BD417-2962-4E73-863B-A9774916EB34}" type="presOf" srcId="{46C196DE-0DAB-419D-99B1-73298C699C9C}" destId="{9AD2BC41-285C-4024-8A2E-39903933DF91}" srcOrd="0" destOrd="0" presId="urn:microsoft.com/office/officeart/2005/8/layout/vList2"/>
    <dgm:cxn modelId="{01F7F5D9-590D-4C6D-B908-C3E3283A71C6}" type="presOf" srcId="{F7E8C786-4CC0-46B0-AB11-BDAE343FFF1F}" destId="{545C7A01-7A02-49F5-AD92-488B073A2587}" srcOrd="0" destOrd="0" presId="urn:microsoft.com/office/officeart/2005/8/layout/vList2"/>
    <dgm:cxn modelId="{D982FAE0-B79E-4A91-8AAA-F11FD06F5237}" type="presParOf" srcId="{9AD2BC41-285C-4024-8A2E-39903933DF91}" destId="{545C7A01-7A02-49F5-AD92-488B073A25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120F92-DE02-4E6E-A3A2-7B399F3078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F2F9A1-AFD6-4665-BBBE-31DEBAE8DDF3}">
      <dgm:prSet custT="1"/>
      <dgm:spPr/>
      <dgm:t>
        <a:bodyPr/>
        <a:lstStyle/>
        <a:p>
          <a:pPr algn="ctr" rtl="0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показатели прогноза социально-экономического развития муниципального района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Мелеузовский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район Республики Башкортостан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1B8564-7A54-4191-92A0-C6AFA421B0E1}" type="parTrans" cxnId="{308B3F54-810C-4D09-B2B0-B9B92AEB5AC5}">
      <dgm:prSet/>
      <dgm:spPr/>
      <dgm:t>
        <a:bodyPr/>
        <a:lstStyle/>
        <a:p>
          <a:endParaRPr lang="ru-RU"/>
        </a:p>
      </dgm:t>
    </dgm:pt>
    <dgm:pt modelId="{5D13FE22-06AF-48E1-8BEA-7A0EC78501F8}" type="sibTrans" cxnId="{308B3F54-810C-4D09-B2B0-B9B92AEB5AC5}">
      <dgm:prSet/>
      <dgm:spPr/>
      <dgm:t>
        <a:bodyPr/>
        <a:lstStyle/>
        <a:p>
          <a:endParaRPr lang="ru-RU"/>
        </a:p>
      </dgm:t>
    </dgm:pt>
    <dgm:pt modelId="{CB89A4FC-ADC1-432B-AF9A-5395AC1BCA57}" type="pres">
      <dgm:prSet presAssocID="{5E120F92-DE02-4E6E-A3A2-7B399F3078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0B9AC6-164A-432C-A7CB-0A05B4D7C699}" type="pres">
      <dgm:prSet presAssocID="{7FF2F9A1-AFD6-4665-BBBE-31DEBAE8DDF3}" presName="parentText" presStyleLbl="node1" presStyleIdx="0" presStyleCnt="1" custLinFactNeighborX="491" custLinFactNeighborY="-35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4F70C2-2D06-45FD-97F4-5089BA586D21}" type="presOf" srcId="{7FF2F9A1-AFD6-4665-BBBE-31DEBAE8DDF3}" destId="{EF0B9AC6-164A-432C-A7CB-0A05B4D7C699}" srcOrd="0" destOrd="0" presId="urn:microsoft.com/office/officeart/2005/8/layout/vList2"/>
    <dgm:cxn modelId="{308B3F54-810C-4D09-B2B0-B9B92AEB5AC5}" srcId="{5E120F92-DE02-4E6E-A3A2-7B399F3078FC}" destId="{7FF2F9A1-AFD6-4665-BBBE-31DEBAE8DDF3}" srcOrd="0" destOrd="0" parTransId="{111B8564-7A54-4191-92A0-C6AFA421B0E1}" sibTransId="{5D13FE22-06AF-48E1-8BEA-7A0EC78501F8}"/>
    <dgm:cxn modelId="{CA30D152-4662-4B06-B599-4F8BFFE4D8A9}" type="presOf" srcId="{5E120F92-DE02-4E6E-A3A2-7B399F3078FC}" destId="{CB89A4FC-ADC1-432B-AF9A-5395AC1BCA57}" srcOrd="0" destOrd="0" presId="urn:microsoft.com/office/officeart/2005/8/layout/vList2"/>
    <dgm:cxn modelId="{70832588-B4DF-4E65-9F83-07EECB631D56}" type="presParOf" srcId="{CB89A4FC-ADC1-432B-AF9A-5395AC1BCA57}" destId="{EF0B9AC6-164A-432C-A7CB-0A05B4D7C6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984CA8-3E1E-4D6D-9AD8-0E0E3250D8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F2884C-55B6-4AED-840D-1039674F5C5E}">
      <dgm:prSet custT="1"/>
      <dgm:spPr/>
      <dgm:t>
        <a:bodyPr/>
        <a:lstStyle/>
        <a:p>
          <a:pPr algn="ctr" rtl="0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муниципального района Мелеузовский район Республики Башкортостан на 2021 год  и на плановый период 2022 и 2023 годов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698E50-4798-4474-B4EE-0E2DA88C6CD8}" type="parTrans" cxnId="{7B6C3965-AC49-4347-A02A-A9CAB96C61EB}">
      <dgm:prSet/>
      <dgm:spPr/>
      <dgm:t>
        <a:bodyPr/>
        <a:lstStyle/>
        <a:p>
          <a:endParaRPr lang="ru-RU"/>
        </a:p>
      </dgm:t>
    </dgm:pt>
    <dgm:pt modelId="{0DD72573-455D-4953-8ABD-751D1EE4CDCD}" type="sibTrans" cxnId="{7B6C3965-AC49-4347-A02A-A9CAB96C61EB}">
      <dgm:prSet/>
      <dgm:spPr/>
      <dgm:t>
        <a:bodyPr/>
        <a:lstStyle/>
        <a:p>
          <a:endParaRPr lang="ru-RU"/>
        </a:p>
      </dgm:t>
    </dgm:pt>
    <dgm:pt modelId="{644CA28A-BBAD-4005-9B29-A8B892647E2E}" type="pres">
      <dgm:prSet presAssocID="{61984CA8-3E1E-4D6D-9AD8-0E0E3250D8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033B4-21F3-4CC2-B8DE-A24349D8A9A9}" type="pres">
      <dgm:prSet presAssocID="{1BF2884C-55B6-4AED-840D-1039674F5C5E}" presName="parentText" presStyleLbl="node1" presStyleIdx="0" presStyleCnt="1" custLinFactNeighborY="-69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65D8D4-CCCE-47DD-A580-C843B5012AD4}" type="presOf" srcId="{1BF2884C-55B6-4AED-840D-1039674F5C5E}" destId="{A19033B4-21F3-4CC2-B8DE-A24349D8A9A9}" srcOrd="0" destOrd="0" presId="urn:microsoft.com/office/officeart/2005/8/layout/vList2"/>
    <dgm:cxn modelId="{7B6C3965-AC49-4347-A02A-A9CAB96C61EB}" srcId="{61984CA8-3E1E-4D6D-9AD8-0E0E3250D8B9}" destId="{1BF2884C-55B6-4AED-840D-1039674F5C5E}" srcOrd="0" destOrd="0" parTransId="{32698E50-4798-4474-B4EE-0E2DA88C6CD8}" sibTransId="{0DD72573-455D-4953-8ABD-751D1EE4CDCD}"/>
    <dgm:cxn modelId="{DDAC5437-5F78-4437-B34A-70C67827DB1D}" type="presOf" srcId="{61984CA8-3E1E-4D6D-9AD8-0E0E3250D8B9}" destId="{644CA28A-BBAD-4005-9B29-A8B892647E2E}" srcOrd="0" destOrd="0" presId="urn:microsoft.com/office/officeart/2005/8/layout/vList2"/>
    <dgm:cxn modelId="{567F2CE6-7114-4ED5-85DA-3D81802766A2}" type="presParOf" srcId="{644CA28A-BBAD-4005-9B29-A8B892647E2E}" destId="{A19033B4-21F3-4CC2-B8DE-A24349D8A9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984CA8-3E1E-4D6D-9AD8-0E0E3250D8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F2884C-55B6-4AED-840D-1039674F5C5E}">
      <dgm:prSet custT="1"/>
      <dgm:spPr/>
      <dgm:t>
        <a:bodyPr/>
        <a:lstStyle/>
        <a:p>
          <a:pPr algn="ctr" rtl="0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политики муниципального района Мелеузовский район Республики Башкортостан на 2021 год  и на плановый период 2022 и 2023 годов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698E50-4798-4474-B4EE-0E2DA88C6CD8}" type="parTrans" cxnId="{7B6C3965-AC49-4347-A02A-A9CAB96C61EB}">
      <dgm:prSet/>
      <dgm:spPr/>
      <dgm:t>
        <a:bodyPr/>
        <a:lstStyle/>
        <a:p>
          <a:endParaRPr lang="ru-RU"/>
        </a:p>
      </dgm:t>
    </dgm:pt>
    <dgm:pt modelId="{0DD72573-455D-4953-8ABD-751D1EE4CDCD}" type="sibTrans" cxnId="{7B6C3965-AC49-4347-A02A-A9CAB96C61EB}">
      <dgm:prSet/>
      <dgm:spPr/>
      <dgm:t>
        <a:bodyPr/>
        <a:lstStyle/>
        <a:p>
          <a:endParaRPr lang="ru-RU"/>
        </a:p>
      </dgm:t>
    </dgm:pt>
    <dgm:pt modelId="{644CA28A-BBAD-4005-9B29-A8B892647E2E}" type="pres">
      <dgm:prSet presAssocID="{61984CA8-3E1E-4D6D-9AD8-0E0E3250D8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033B4-21F3-4CC2-B8DE-A24349D8A9A9}" type="pres">
      <dgm:prSet presAssocID="{1BF2884C-55B6-4AED-840D-1039674F5C5E}" presName="parentText" presStyleLbl="node1" presStyleIdx="0" presStyleCnt="1" custLinFactNeighborY="-69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4C4F94-FF12-4A56-B1A6-349EDF769663}" type="presOf" srcId="{61984CA8-3E1E-4D6D-9AD8-0E0E3250D8B9}" destId="{644CA28A-BBAD-4005-9B29-A8B892647E2E}" srcOrd="0" destOrd="0" presId="urn:microsoft.com/office/officeart/2005/8/layout/vList2"/>
    <dgm:cxn modelId="{7B6C3965-AC49-4347-A02A-A9CAB96C61EB}" srcId="{61984CA8-3E1E-4D6D-9AD8-0E0E3250D8B9}" destId="{1BF2884C-55B6-4AED-840D-1039674F5C5E}" srcOrd="0" destOrd="0" parTransId="{32698E50-4798-4474-B4EE-0E2DA88C6CD8}" sibTransId="{0DD72573-455D-4953-8ABD-751D1EE4CDCD}"/>
    <dgm:cxn modelId="{CA237B96-355A-48F3-9BA7-CE97E3B91D71}" type="presOf" srcId="{1BF2884C-55B6-4AED-840D-1039674F5C5E}" destId="{A19033B4-21F3-4CC2-B8DE-A24349D8A9A9}" srcOrd="0" destOrd="0" presId="urn:microsoft.com/office/officeart/2005/8/layout/vList2"/>
    <dgm:cxn modelId="{E1C3F93E-672E-4566-885D-615ADB84CB99}" type="presParOf" srcId="{644CA28A-BBAD-4005-9B29-A8B892647E2E}" destId="{A19033B4-21F3-4CC2-B8DE-A24349D8A9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425050-E1F6-45C7-A7EC-8DFFEDDE6D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9E95586-5966-4E24-AD86-B372A88747D5}">
      <dgm:prSet custT="1"/>
      <dgm:spPr/>
      <dgm:t>
        <a:bodyPr/>
        <a:lstStyle/>
        <a:p>
          <a:pPr algn="ctr" rtl="0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Общая информация о бюджетном процессе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A41C3B-BF12-49F5-B611-AC0DCF4BC2CE}" type="parTrans" cxnId="{9594A30D-157B-4066-9102-91F89981C338}">
      <dgm:prSet/>
      <dgm:spPr/>
      <dgm:t>
        <a:bodyPr/>
        <a:lstStyle/>
        <a:p>
          <a:endParaRPr lang="ru-RU"/>
        </a:p>
      </dgm:t>
    </dgm:pt>
    <dgm:pt modelId="{CE591634-3735-4321-835C-93BD9C908BF9}" type="sibTrans" cxnId="{9594A30D-157B-4066-9102-91F89981C338}">
      <dgm:prSet/>
      <dgm:spPr/>
      <dgm:t>
        <a:bodyPr/>
        <a:lstStyle/>
        <a:p>
          <a:endParaRPr lang="ru-RU"/>
        </a:p>
      </dgm:t>
    </dgm:pt>
    <dgm:pt modelId="{B2ED15B8-0CA1-439E-8E80-6EF2DA258AA3}" type="pres">
      <dgm:prSet presAssocID="{FA425050-E1F6-45C7-A7EC-8DFFEDDE6D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1A7D37-A50A-4FE2-8CC9-869E8040D68E}" type="pres">
      <dgm:prSet presAssocID="{C9E95586-5966-4E24-AD86-B372A88747D5}" presName="parentText" presStyleLbl="node1" presStyleIdx="0" presStyleCnt="1" custLinFactNeighborX="-1878" custLinFactNeighborY="-45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D15409-D535-4A58-B5EA-DB1E398B4C72}" type="presOf" srcId="{FA425050-E1F6-45C7-A7EC-8DFFEDDE6D03}" destId="{B2ED15B8-0CA1-439E-8E80-6EF2DA258AA3}" srcOrd="0" destOrd="0" presId="urn:microsoft.com/office/officeart/2005/8/layout/vList2"/>
    <dgm:cxn modelId="{9594A30D-157B-4066-9102-91F89981C338}" srcId="{FA425050-E1F6-45C7-A7EC-8DFFEDDE6D03}" destId="{C9E95586-5966-4E24-AD86-B372A88747D5}" srcOrd="0" destOrd="0" parTransId="{95A41C3B-BF12-49F5-B611-AC0DCF4BC2CE}" sibTransId="{CE591634-3735-4321-835C-93BD9C908BF9}"/>
    <dgm:cxn modelId="{4CBEADE4-AF69-4C64-A83F-871659419675}" type="presOf" srcId="{C9E95586-5966-4E24-AD86-B372A88747D5}" destId="{441A7D37-A50A-4FE2-8CC9-869E8040D68E}" srcOrd="0" destOrd="0" presId="urn:microsoft.com/office/officeart/2005/8/layout/vList2"/>
    <dgm:cxn modelId="{5BEFF9DF-9A64-4762-8100-4D5FA12E2D3C}" type="presParOf" srcId="{B2ED15B8-0CA1-439E-8E80-6EF2DA258AA3}" destId="{441A7D37-A50A-4FE2-8CC9-869E8040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850CF8-C586-4675-9394-1F2E2530761C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68AFB6-53E3-46E3-BD01-2943D9B20595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 </a:t>
          </a:r>
        </a:p>
      </dgm:t>
    </dgm:pt>
    <dgm:pt modelId="{9A6F9400-E8AF-491A-9373-59E93DB9705F}" type="parTrans" cxnId="{742E55B5-283E-4771-94A0-1D5ABC38D517}">
      <dgm:prSet/>
      <dgm:spPr/>
      <dgm:t>
        <a:bodyPr/>
        <a:lstStyle/>
        <a:p>
          <a:endParaRPr lang="ru-RU"/>
        </a:p>
      </dgm:t>
    </dgm:pt>
    <dgm:pt modelId="{5903524D-9F74-4C38-9E41-58BDBA76C8C4}" type="sibTrans" cxnId="{742E55B5-283E-4771-94A0-1D5ABC38D517}">
      <dgm:prSet/>
      <dgm:spPr>
        <a:ln>
          <a:solidFill>
            <a:schemeClr val="accent5"/>
          </a:solidFill>
        </a:ln>
      </dgm:spPr>
      <dgm:t>
        <a:bodyPr/>
        <a:lstStyle/>
        <a:p>
          <a:endParaRPr lang="ru-RU"/>
        </a:p>
      </dgm:t>
    </dgm:pt>
    <dgm:pt modelId="{11FA03BD-52A2-4584-8AEF-1D88AF02B4E4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Контрольно-счетные органы и органы местного самоуправления</a:t>
          </a:r>
        </a:p>
      </dgm:t>
    </dgm:pt>
    <dgm:pt modelId="{1016D332-6A0E-4B29-AB97-20145E8D71AB}" type="parTrans" cxnId="{78764E46-B113-4E7A-B53E-45C466D6C261}">
      <dgm:prSet/>
      <dgm:spPr/>
      <dgm:t>
        <a:bodyPr/>
        <a:lstStyle/>
        <a:p>
          <a:endParaRPr lang="ru-RU"/>
        </a:p>
      </dgm:t>
    </dgm:pt>
    <dgm:pt modelId="{799A4C4C-AF14-4CEF-BD53-20B624A84E84}" type="sibTrans" cxnId="{78764E46-B113-4E7A-B53E-45C466D6C261}">
      <dgm:prSet/>
      <dgm:spPr/>
      <dgm:t>
        <a:bodyPr/>
        <a:lstStyle/>
        <a:p>
          <a:endParaRPr lang="ru-RU"/>
        </a:p>
      </dgm:t>
    </dgm:pt>
    <dgm:pt modelId="{0A7381BD-7787-43C4-B758-4CCF98D3C2CE}" type="pres">
      <dgm:prSet presAssocID="{E7850CF8-C586-4675-9394-1F2E253076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BE4EE9-648F-47B5-90AE-D4E355F451C7}" type="pres">
      <dgm:prSet presAssocID="{C568AFB6-53E3-46E3-BD01-2943D9B20595}" presName="node" presStyleLbl="node1" presStyleIdx="0" presStyleCnt="2" custLinFactNeighborX="4961" custLinFactNeighborY="60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181BF-60CA-45B6-A7B1-16F65A0A76F6}" type="pres">
      <dgm:prSet presAssocID="{5903524D-9F74-4C38-9E41-58BDBA76C8C4}" presName="sibTrans" presStyleLbl="sibTrans2D1" presStyleIdx="0" presStyleCnt="1"/>
      <dgm:spPr/>
      <dgm:t>
        <a:bodyPr/>
        <a:lstStyle/>
        <a:p>
          <a:endParaRPr lang="ru-RU"/>
        </a:p>
      </dgm:t>
    </dgm:pt>
    <dgm:pt modelId="{83B53594-5E52-4CA9-9071-83176375D54D}" type="pres">
      <dgm:prSet presAssocID="{5903524D-9F74-4C38-9E41-58BDBA76C8C4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7328E08-1B4F-4175-98CF-594487F4E92E}" type="pres">
      <dgm:prSet presAssocID="{11FA03BD-52A2-4584-8AEF-1D88AF02B4E4}" presName="node" presStyleLbl="node1" presStyleIdx="1" presStyleCnt="2" custLinFactNeighborX="2422" custLinFactNeighborY="65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B1960D-8A01-498D-B06E-741CDD19A1B7}" type="presOf" srcId="{5903524D-9F74-4C38-9E41-58BDBA76C8C4}" destId="{83B53594-5E52-4CA9-9071-83176375D54D}" srcOrd="1" destOrd="0" presId="urn:microsoft.com/office/officeart/2005/8/layout/process1"/>
    <dgm:cxn modelId="{C2769C65-F0C3-4AD8-9C83-90E5CF907E3E}" type="presOf" srcId="{5903524D-9F74-4C38-9E41-58BDBA76C8C4}" destId="{E7E181BF-60CA-45B6-A7B1-16F65A0A76F6}" srcOrd="0" destOrd="0" presId="urn:microsoft.com/office/officeart/2005/8/layout/process1"/>
    <dgm:cxn modelId="{742E55B5-283E-4771-94A0-1D5ABC38D517}" srcId="{E7850CF8-C586-4675-9394-1F2E2530761C}" destId="{C568AFB6-53E3-46E3-BD01-2943D9B20595}" srcOrd="0" destOrd="0" parTransId="{9A6F9400-E8AF-491A-9373-59E93DB9705F}" sibTransId="{5903524D-9F74-4C38-9E41-58BDBA76C8C4}"/>
    <dgm:cxn modelId="{88187435-CB1B-497A-8968-A1BB6F971196}" type="presOf" srcId="{C568AFB6-53E3-46E3-BD01-2943D9B20595}" destId="{46BE4EE9-648F-47B5-90AE-D4E355F451C7}" srcOrd="0" destOrd="0" presId="urn:microsoft.com/office/officeart/2005/8/layout/process1"/>
    <dgm:cxn modelId="{78764E46-B113-4E7A-B53E-45C466D6C261}" srcId="{E7850CF8-C586-4675-9394-1F2E2530761C}" destId="{11FA03BD-52A2-4584-8AEF-1D88AF02B4E4}" srcOrd="1" destOrd="0" parTransId="{1016D332-6A0E-4B29-AB97-20145E8D71AB}" sibTransId="{799A4C4C-AF14-4CEF-BD53-20B624A84E84}"/>
    <dgm:cxn modelId="{8A55E692-A22A-467B-B2C1-1A4CA0966701}" type="presOf" srcId="{11FA03BD-52A2-4584-8AEF-1D88AF02B4E4}" destId="{C7328E08-1B4F-4175-98CF-594487F4E92E}" srcOrd="0" destOrd="0" presId="urn:microsoft.com/office/officeart/2005/8/layout/process1"/>
    <dgm:cxn modelId="{DF746428-B154-4B10-A349-E9729C36BB26}" type="presOf" srcId="{E7850CF8-C586-4675-9394-1F2E2530761C}" destId="{0A7381BD-7787-43C4-B758-4CCF98D3C2CE}" srcOrd="0" destOrd="0" presId="urn:microsoft.com/office/officeart/2005/8/layout/process1"/>
    <dgm:cxn modelId="{5374C184-6351-4D34-8A4A-5DBF0CD3BB11}" type="presParOf" srcId="{0A7381BD-7787-43C4-B758-4CCF98D3C2CE}" destId="{46BE4EE9-648F-47B5-90AE-D4E355F451C7}" srcOrd="0" destOrd="0" presId="urn:microsoft.com/office/officeart/2005/8/layout/process1"/>
    <dgm:cxn modelId="{07D93C31-5A09-479F-B8A4-1082C621BC59}" type="presParOf" srcId="{0A7381BD-7787-43C4-B758-4CCF98D3C2CE}" destId="{E7E181BF-60CA-45B6-A7B1-16F65A0A76F6}" srcOrd="1" destOrd="0" presId="urn:microsoft.com/office/officeart/2005/8/layout/process1"/>
    <dgm:cxn modelId="{6BD81085-2BEC-48EF-9623-A15F28226114}" type="presParOf" srcId="{E7E181BF-60CA-45B6-A7B1-16F65A0A76F6}" destId="{83B53594-5E52-4CA9-9071-83176375D54D}" srcOrd="0" destOrd="0" presId="urn:microsoft.com/office/officeart/2005/8/layout/process1"/>
    <dgm:cxn modelId="{6FAE4000-4B13-4B3D-8EE3-DADA598803C5}" type="presParOf" srcId="{0A7381BD-7787-43C4-B758-4CCF98D3C2CE}" destId="{C7328E08-1B4F-4175-98CF-594487F4E92E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C196DE-0DAB-419D-99B1-73298C699C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E8C786-4CC0-46B0-AB11-BDAE343FFF1F}">
      <dgm:prSet custT="1"/>
      <dgm:spPr/>
      <dgm:t>
        <a:bodyPr/>
        <a:lstStyle/>
        <a:p>
          <a:pPr algn="ctr" rtl="0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параметры бюджета муниципального района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Мелеузовский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район Республики Башкортостан </a:t>
          </a:r>
        </a:p>
        <a:p>
          <a:pPr algn="ctr" rtl="0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 2021 год и плановый 2022-2023 годы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B9479-EAFF-4E7F-8C0E-FB3130DEA69F}" type="parTrans" cxnId="{444F1099-9703-46E3-AB9B-4CF7B41E475C}">
      <dgm:prSet/>
      <dgm:spPr/>
      <dgm:t>
        <a:bodyPr/>
        <a:lstStyle/>
        <a:p>
          <a:endParaRPr lang="ru-RU"/>
        </a:p>
      </dgm:t>
    </dgm:pt>
    <dgm:pt modelId="{37476801-2BB4-44D9-900A-7EF88A1B91C5}" type="sibTrans" cxnId="{444F1099-9703-46E3-AB9B-4CF7B41E475C}">
      <dgm:prSet/>
      <dgm:spPr/>
      <dgm:t>
        <a:bodyPr/>
        <a:lstStyle/>
        <a:p>
          <a:endParaRPr lang="ru-RU"/>
        </a:p>
      </dgm:t>
    </dgm:pt>
    <dgm:pt modelId="{9AD2BC41-285C-4024-8A2E-39903933DF91}" type="pres">
      <dgm:prSet presAssocID="{46C196DE-0DAB-419D-99B1-73298C699C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5C7A01-7A02-49F5-AD92-488B073A2587}" type="pres">
      <dgm:prSet presAssocID="{F7E8C786-4CC0-46B0-AB11-BDAE343FFF1F}" presName="parentText" presStyleLbl="node1" presStyleIdx="0" presStyleCnt="1" custScaleY="2011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4F1099-9703-46E3-AB9B-4CF7B41E475C}" srcId="{46C196DE-0DAB-419D-99B1-73298C699C9C}" destId="{F7E8C786-4CC0-46B0-AB11-BDAE343FFF1F}" srcOrd="0" destOrd="0" parTransId="{605B9479-EAFF-4E7F-8C0E-FB3130DEA69F}" sibTransId="{37476801-2BB4-44D9-900A-7EF88A1B91C5}"/>
    <dgm:cxn modelId="{F62A0026-1993-494B-8A72-1A5A3C7FF227}" type="presOf" srcId="{46C196DE-0DAB-419D-99B1-73298C699C9C}" destId="{9AD2BC41-285C-4024-8A2E-39903933DF91}" srcOrd="0" destOrd="0" presId="urn:microsoft.com/office/officeart/2005/8/layout/vList2"/>
    <dgm:cxn modelId="{6403B25B-3724-4CE8-A4A4-91EE12A7CF53}" type="presOf" srcId="{F7E8C786-4CC0-46B0-AB11-BDAE343FFF1F}" destId="{545C7A01-7A02-49F5-AD92-488B073A2587}" srcOrd="0" destOrd="0" presId="urn:microsoft.com/office/officeart/2005/8/layout/vList2"/>
    <dgm:cxn modelId="{8B88E5E8-08E9-4337-BCA2-8C50C5684770}" type="presParOf" srcId="{9AD2BC41-285C-4024-8A2E-39903933DF91}" destId="{545C7A01-7A02-49F5-AD92-488B073A25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C196DE-0DAB-419D-99B1-73298C699C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E8C786-4CC0-46B0-AB11-BDAE343FFF1F}">
      <dgm:prSet custT="1"/>
      <dgm:spPr/>
      <dgm:t>
        <a:bodyPr/>
        <a:lstStyle/>
        <a:p>
          <a:pPr algn="ctr" rtl="0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расходов  бюджета муниципального района Мелеузовский район Республики Башкортостан </a:t>
          </a:r>
        </a:p>
        <a:p>
          <a:pPr algn="ctr" rtl="0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 2021 год и плановый 2022-2023 годы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B9479-EAFF-4E7F-8C0E-FB3130DEA69F}" type="parTrans" cxnId="{444F1099-9703-46E3-AB9B-4CF7B41E475C}">
      <dgm:prSet/>
      <dgm:spPr/>
      <dgm:t>
        <a:bodyPr/>
        <a:lstStyle/>
        <a:p>
          <a:endParaRPr lang="ru-RU"/>
        </a:p>
      </dgm:t>
    </dgm:pt>
    <dgm:pt modelId="{37476801-2BB4-44D9-900A-7EF88A1B91C5}" type="sibTrans" cxnId="{444F1099-9703-46E3-AB9B-4CF7B41E475C}">
      <dgm:prSet/>
      <dgm:spPr/>
      <dgm:t>
        <a:bodyPr/>
        <a:lstStyle/>
        <a:p>
          <a:endParaRPr lang="ru-RU"/>
        </a:p>
      </dgm:t>
    </dgm:pt>
    <dgm:pt modelId="{9AD2BC41-285C-4024-8A2E-39903933DF91}" type="pres">
      <dgm:prSet presAssocID="{46C196DE-0DAB-419D-99B1-73298C699C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5C7A01-7A02-49F5-AD92-488B073A2587}" type="pres">
      <dgm:prSet presAssocID="{F7E8C786-4CC0-46B0-AB11-BDAE343FFF1F}" presName="parentText" presStyleLbl="node1" presStyleIdx="0" presStyleCnt="1" custScaleY="2011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4F1099-9703-46E3-AB9B-4CF7B41E475C}" srcId="{46C196DE-0DAB-419D-99B1-73298C699C9C}" destId="{F7E8C786-4CC0-46B0-AB11-BDAE343FFF1F}" srcOrd="0" destOrd="0" parTransId="{605B9479-EAFF-4E7F-8C0E-FB3130DEA69F}" sibTransId="{37476801-2BB4-44D9-900A-7EF88A1B91C5}"/>
    <dgm:cxn modelId="{5FBC0A65-497D-4B71-B8E1-6AD01134805D}" type="presOf" srcId="{46C196DE-0DAB-419D-99B1-73298C699C9C}" destId="{9AD2BC41-285C-4024-8A2E-39903933DF91}" srcOrd="0" destOrd="0" presId="urn:microsoft.com/office/officeart/2005/8/layout/vList2"/>
    <dgm:cxn modelId="{D122E379-8F4C-4A2E-BD03-4DEAF603396F}" type="presOf" srcId="{F7E8C786-4CC0-46B0-AB11-BDAE343FFF1F}" destId="{545C7A01-7A02-49F5-AD92-488B073A2587}" srcOrd="0" destOrd="0" presId="urn:microsoft.com/office/officeart/2005/8/layout/vList2"/>
    <dgm:cxn modelId="{5641F760-1606-46A5-95CE-485E171BA826}" type="presParOf" srcId="{9AD2BC41-285C-4024-8A2E-39903933DF91}" destId="{545C7A01-7A02-49F5-AD92-488B073A25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C196DE-0DAB-419D-99B1-73298C699C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E8C786-4CC0-46B0-AB11-BDAE343FFF1F}">
      <dgm:prSet custT="1"/>
      <dgm:spPr/>
      <dgm:t>
        <a:bodyPr/>
        <a:lstStyle/>
        <a:p>
          <a:pPr algn="ctr" rtl="0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расходов  бюджета муниципального района Мелеузовский район Республики Башкортостан </a:t>
          </a:r>
        </a:p>
        <a:p>
          <a:pPr algn="ctr" rtl="0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 2021 год и плановый 2022-2023 годы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B9479-EAFF-4E7F-8C0E-FB3130DEA69F}" type="parTrans" cxnId="{444F1099-9703-46E3-AB9B-4CF7B41E475C}">
      <dgm:prSet/>
      <dgm:spPr/>
      <dgm:t>
        <a:bodyPr/>
        <a:lstStyle/>
        <a:p>
          <a:endParaRPr lang="ru-RU"/>
        </a:p>
      </dgm:t>
    </dgm:pt>
    <dgm:pt modelId="{37476801-2BB4-44D9-900A-7EF88A1B91C5}" type="sibTrans" cxnId="{444F1099-9703-46E3-AB9B-4CF7B41E475C}">
      <dgm:prSet/>
      <dgm:spPr/>
      <dgm:t>
        <a:bodyPr/>
        <a:lstStyle/>
        <a:p>
          <a:endParaRPr lang="ru-RU"/>
        </a:p>
      </dgm:t>
    </dgm:pt>
    <dgm:pt modelId="{9AD2BC41-285C-4024-8A2E-39903933DF91}" type="pres">
      <dgm:prSet presAssocID="{46C196DE-0DAB-419D-99B1-73298C699C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5C7A01-7A02-49F5-AD92-488B073A2587}" type="pres">
      <dgm:prSet presAssocID="{F7E8C786-4CC0-46B0-AB11-BDAE343FFF1F}" presName="parentText" presStyleLbl="node1" presStyleIdx="0" presStyleCnt="1" custScaleY="2011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4F1099-9703-46E3-AB9B-4CF7B41E475C}" srcId="{46C196DE-0DAB-419D-99B1-73298C699C9C}" destId="{F7E8C786-4CC0-46B0-AB11-BDAE343FFF1F}" srcOrd="0" destOrd="0" parTransId="{605B9479-EAFF-4E7F-8C0E-FB3130DEA69F}" sibTransId="{37476801-2BB4-44D9-900A-7EF88A1B91C5}"/>
    <dgm:cxn modelId="{DFE47A2A-AEF4-420D-951B-689A4B9FB6B0}" type="presOf" srcId="{F7E8C786-4CC0-46B0-AB11-BDAE343FFF1F}" destId="{545C7A01-7A02-49F5-AD92-488B073A2587}" srcOrd="0" destOrd="0" presId="urn:microsoft.com/office/officeart/2005/8/layout/vList2"/>
    <dgm:cxn modelId="{570760F8-14DF-4133-B4B1-5CB0245136C6}" type="presOf" srcId="{46C196DE-0DAB-419D-99B1-73298C699C9C}" destId="{9AD2BC41-285C-4024-8A2E-39903933DF91}" srcOrd="0" destOrd="0" presId="urn:microsoft.com/office/officeart/2005/8/layout/vList2"/>
    <dgm:cxn modelId="{BDF898AC-3C49-4F02-B369-84889DCF0A0D}" type="presParOf" srcId="{9AD2BC41-285C-4024-8A2E-39903933DF91}" destId="{545C7A01-7A02-49F5-AD92-488B073A25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0.10988</cdr:x>
      <cdr:y>0.42845</cdr:y>
    </cdr:from>
    <cdr:to>
      <cdr:x>0.60633</cdr:x>
      <cdr:y>0.74553</cdr:y>
    </cdr:to>
    <cdr:sp macro="" textlink="">
      <cdr:nvSpPr>
        <cdr:cNvPr id="2" name="object 124"/>
        <cdr:cNvSpPr txBox="1"/>
      </cdr:nvSpPr>
      <cdr:spPr>
        <a:xfrm xmlns:a="http://schemas.openxmlformats.org/drawingml/2006/main">
          <a:off x="252329" y="1124721"/>
          <a:ext cx="1140050" cy="8323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1516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020"/>
            </a:lnSpc>
            <a:spcBef>
              <a:spcPts val="91"/>
            </a:spcBef>
          </a:pPr>
          <a:r>
            <a:rPr sz="861" dirty="0">
              <a:latin typeface="Calibri"/>
              <a:cs typeface="Calibri"/>
            </a:rPr>
            <a:t>202</a:t>
          </a:r>
          <a:r>
            <a:rPr lang="ru-RU" sz="861" dirty="0">
              <a:latin typeface="Calibri"/>
              <a:cs typeface="Calibri"/>
            </a:rPr>
            <a:t>3г.</a:t>
          </a:r>
          <a:endParaRPr sz="861" dirty="0">
            <a:latin typeface="Calibri"/>
            <a:cs typeface="Calibri"/>
          </a:endParaRPr>
        </a:p>
        <a:p xmlns:a="http://schemas.openxmlformats.org/drawingml/2006/main">
          <a:pPr algn="ctr">
            <a:lnSpc>
              <a:spcPts val="1836"/>
            </a:lnSpc>
          </a:pPr>
          <a:r>
            <a:rPr lang="ru-RU" sz="1200" spc="5" dirty="0" smtClean="0">
              <a:latin typeface="Century Gothic"/>
              <a:cs typeface="Century Gothic"/>
            </a:rPr>
            <a:t>629 993</a:t>
          </a:r>
          <a:endParaRPr lang="ru-RU" sz="1200" spc="5" dirty="0">
            <a:latin typeface="Century Gothic"/>
            <a:cs typeface="Century Gothic"/>
          </a:endParaRPr>
        </a:p>
        <a:p xmlns:a="http://schemas.openxmlformats.org/drawingml/2006/main">
          <a:pPr algn="ctr">
            <a:lnSpc>
              <a:spcPts val="1836"/>
            </a:lnSpc>
          </a:pPr>
          <a:r>
            <a:rPr lang="ru-RU" sz="860" spc="-5" dirty="0">
              <a:latin typeface="Calibri"/>
              <a:cs typeface="Calibri"/>
            </a:rPr>
            <a:t>тыс. </a:t>
          </a:r>
          <a:r>
            <a:rPr lang="ru-RU" sz="860" spc="-54" dirty="0">
              <a:latin typeface="Calibri"/>
              <a:cs typeface="Calibri"/>
            </a:rPr>
            <a:t> </a:t>
          </a:r>
          <a:r>
            <a:rPr lang="ru-RU" sz="860" spc="-5" dirty="0">
              <a:latin typeface="Calibri"/>
              <a:cs typeface="Calibri"/>
            </a:rPr>
            <a:t>руб</a:t>
          </a:r>
          <a:r>
            <a:rPr lang="ru-RU" sz="860" spc="-5" dirty="0">
              <a:solidFill>
                <a:srgbClr val="A7A9AC"/>
              </a:solidFill>
              <a:latin typeface="Calibri"/>
              <a:cs typeface="Calibri"/>
            </a:rPr>
            <a:t>.</a:t>
          </a:r>
          <a:endParaRPr lang="ru-RU" sz="860" dirty="0">
            <a:latin typeface="Calibri"/>
            <a:cs typeface="Calibri"/>
          </a:endParaRPr>
        </a:p>
        <a:p xmlns:a="http://schemas.openxmlformats.org/drawingml/2006/main">
          <a:pPr algn="ctr">
            <a:lnSpc>
              <a:spcPts val="1836"/>
            </a:lnSpc>
          </a:pPr>
          <a:r>
            <a:rPr lang="ru-RU" sz="1542" spc="5" dirty="0">
              <a:latin typeface="Century Gothic"/>
              <a:cs typeface="Century Gothic"/>
            </a:rPr>
            <a:t> </a:t>
          </a:r>
          <a:endParaRPr sz="1542" dirty="0">
            <a:latin typeface="Century Gothic"/>
            <a:cs typeface="Century Gothic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0.07378</cdr:x>
      <cdr:y>0.49668</cdr:y>
    </cdr:from>
    <cdr:to>
      <cdr:x>0.65601</cdr:x>
      <cdr:y>0.8614</cdr:y>
    </cdr:to>
    <cdr:sp macro="" textlink="">
      <cdr:nvSpPr>
        <cdr:cNvPr id="4" name="object 124"/>
        <cdr:cNvSpPr txBox="1"/>
      </cdr:nvSpPr>
      <cdr:spPr>
        <a:xfrm xmlns:a="http://schemas.openxmlformats.org/drawingml/2006/main">
          <a:off x="165593" y="1133528"/>
          <a:ext cx="1306764" cy="8323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1516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020"/>
            </a:lnSpc>
            <a:spcBef>
              <a:spcPts val="91"/>
            </a:spcBef>
          </a:pPr>
          <a:r>
            <a:rPr sz="861" dirty="0">
              <a:latin typeface="Calibri"/>
              <a:cs typeface="Calibri"/>
            </a:rPr>
            <a:t>202</a:t>
          </a:r>
          <a:r>
            <a:rPr lang="ru-RU" sz="861" dirty="0">
              <a:latin typeface="Calibri"/>
              <a:cs typeface="Calibri"/>
            </a:rPr>
            <a:t>2г.</a:t>
          </a:r>
          <a:endParaRPr sz="861" dirty="0">
            <a:latin typeface="Calibri"/>
            <a:cs typeface="Calibri"/>
          </a:endParaRPr>
        </a:p>
        <a:p xmlns:a="http://schemas.openxmlformats.org/drawingml/2006/main">
          <a:pPr algn="ctr">
            <a:lnSpc>
              <a:spcPts val="1836"/>
            </a:lnSpc>
          </a:pPr>
          <a:r>
            <a:rPr lang="ru-RU" sz="1200" spc="5" dirty="0" smtClean="0">
              <a:latin typeface="Century Gothic"/>
              <a:cs typeface="Century Gothic"/>
            </a:rPr>
            <a:t>77 038</a:t>
          </a:r>
          <a:endParaRPr lang="ru-RU" sz="1200" spc="5" dirty="0">
            <a:latin typeface="Century Gothic"/>
            <a:cs typeface="Century Gothic"/>
          </a:endParaRPr>
        </a:p>
        <a:p xmlns:a="http://schemas.openxmlformats.org/drawingml/2006/main">
          <a:pPr algn="ctr">
            <a:lnSpc>
              <a:spcPts val="1836"/>
            </a:lnSpc>
          </a:pPr>
          <a:r>
            <a:rPr lang="ru-RU" sz="860" spc="-5" dirty="0">
              <a:latin typeface="Calibri"/>
              <a:cs typeface="Calibri"/>
            </a:rPr>
            <a:t>тыс.</a:t>
          </a:r>
          <a:r>
            <a:rPr lang="ru-RU" sz="860" spc="-54" dirty="0">
              <a:latin typeface="Calibri"/>
              <a:cs typeface="Calibri"/>
            </a:rPr>
            <a:t> </a:t>
          </a:r>
          <a:r>
            <a:rPr lang="ru-RU" sz="860" spc="-5" dirty="0">
              <a:latin typeface="Calibri"/>
              <a:cs typeface="Calibri"/>
            </a:rPr>
            <a:t>руб.</a:t>
          </a:r>
          <a:r>
            <a:rPr lang="ru-RU" sz="860" spc="-5" dirty="0">
              <a:solidFill>
                <a:srgbClr val="A7A9AC"/>
              </a:solidFill>
              <a:latin typeface="Calibri"/>
              <a:cs typeface="Calibri"/>
            </a:rPr>
            <a:t>.</a:t>
          </a:r>
          <a:endParaRPr lang="ru-RU" sz="860" dirty="0">
            <a:latin typeface="Calibri"/>
            <a:cs typeface="Calibri"/>
          </a:endParaRPr>
        </a:p>
        <a:p xmlns:a="http://schemas.openxmlformats.org/drawingml/2006/main">
          <a:pPr algn="ctr">
            <a:lnSpc>
              <a:spcPts val="1836"/>
            </a:lnSpc>
          </a:pPr>
          <a:r>
            <a:rPr lang="ru-RU" sz="1542" spc="5" dirty="0">
              <a:latin typeface="Century Gothic"/>
              <a:cs typeface="Century Gothic"/>
            </a:rPr>
            <a:t> </a:t>
          </a:r>
          <a:endParaRPr sz="1542" dirty="0">
            <a:latin typeface="Century Gothic"/>
            <a:cs typeface="Century Gothic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0.10866</cdr:x>
      <cdr:y>0.42636</cdr:y>
    </cdr:from>
    <cdr:to>
      <cdr:x>0.60511</cdr:x>
      <cdr:y>0.76281</cdr:y>
    </cdr:to>
    <cdr:sp macro="" textlink="">
      <cdr:nvSpPr>
        <cdr:cNvPr id="2" name="object 124"/>
        <cdr:cNvSpPr txBox="1"/>
      </cdr:nvSpPr>
      <cdr:spPr>
        <a:xfrm xmlns:a="http://schemas.openxmlformats.org/drawingml/2006/main">
          <a:off x="236919" y="1054828"/>
          <a:ext cx="1082443" cy="83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1516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020"/>
            </a:lnSpc>
            <a:spcBef>
              <a:spcPts val="91"/>
            </a:spcBef>
          </a:pPr>
          <a:r>
            <a:rPr sz="861" dirty="0">
              <a:latin typeface="Calibri"/>
              <a:cs typeface="Calibri"/>
            </a:rPr>
            <a:t>202</a:t>
          </a:r>
          <a:r>
            <a:rPr lang="ru-RU" sz="861" dirty="0">
              <a:latin typeface="Calibri"/>
              <a:cs typeface="Calibri"/>
            </a:rPr>
            <a:t>3г.</a:t>
          </a:r>
          <a:endParaRPr sz="861" dirty="0">
            <a:latin typeface="Calibri"/>
            <a:cs typeface="Calibri"/>
          </a:endParaRPr>
        </a:p>
        <a:p xmlns:a="http://schemas.openxmlformats.org/drawingml/2006/main">
          <a:pPr algn="ctr">
            <a:lnSpc>
              <a:spcPts val="1836"/>
            </a:lnSpc>
          </a:pPr>
          <a:r>
            <a:rPr lang="ru-RU" sz="1200" spc="5" dirty="0" smtClean="0">
              <a:latin typeface="Century Gothic"/>
              <a:cs typeface="Century Gothic"/>
            </a:rPr>
            <a:t>76 272</a:t>
          </a:r>
          <a:endParaRPr lang="ru-RU" sz="1200" spc="5" dirty="0">
            <a:latin typeface="Century Gothic"/>
            <a:cs typeface="Century Gothic"/>
          </a:endParaRPr>
        </a:p>
        <a:p xmlns:a="http://schemas.openxmlformats.org/drawingml/2006/main">
          <a:pPr algn="ctr">
            <a:lnSpc>
              <a:spcPts val="1836"/>
            </a:lnSpc>
          </a:pPr>
          <a:r>
            <a:rPr lang="ru-RU" sz="860" spc="-5" dirty="0">
              <a:latin typeface="Calibri"/>
              <a:cs typeface="Calibri"/>
            </a:rPr>
            <a:t>тыс.</a:t>
          </a:r>
          <a:r>
            <a:rPr lang="ru-RU" sz="860" spc="-54" dirty="0">
              <a:latin typeface="Calibri"/>
              <a:cs typeface="Calibri"/>
            </a:rPr>
            <a:t> </a:t>
          </a:r>
          <a:r>
            <a:rPr lang="ru-RU" sz="860" spc="-5" dirty="0">
              <a:latin typeface="Calibri"/>
              <a:cs typeface="Calibri"/>
            </a:rPr>
            <a:t>руб.</a:t>
          </a:r>
          <a:r>
            <a:rPr lang="ru-RU" sz="860" spc="-5" dirty="0">
              <a:solidFill>
                <a:srgbClr val="A7A9AC"/>
              </a:solidFill>
              <a:latin typeface="Calibri"/>
              <a:cs typeface="Calibri"/>
            </a:rPr>
            <a:t>.</a:t>
          </a:r>
          <a:endParaRPr lang="ru-RU" sz="860" dirty="0">
            <a:latin typeface="Calibri"/>
            <a:cs typeface="Calibri"/>
          </a:endParaRPr>
        </a:p>
        <a:p xmlns:a="http://schemas.openxmlformats.org/drawingml/2006/main">
          <a:pPr algn="ctr">
            <a:lnSpc>
              <a:spcPts val="1836"/>
            </a:lnSpc>
          </a:pPr>
          <a:r>
            <a:rPr lang="ru-RU" sz="1542" spc="5" dirty="0">
              <a:latin typeface="Century Gothic"/>
              <a:cs typeface="Century Gothic"/>
            </a:rPr>
            <a:t> </a:t>
          </a:r>
          <a:endParaRPr sz="1542" dirty="0">
            <a:latin typeface="Century Gothic"/>
            <a:cs typeface="Century Gothic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0.10866</cdr:x>
      <cdr:y>0.42636</cdr:y>
    </cdr:from>
    <cdr:to>
      <cdr:x>0.60511</cdr:x>
      <cdr:y>0.76281</cdr:y>
    </cdr:to>
    <cdr:sp macro="" textlink="">
      <cdr:nvSpPr>
        <cdr:cNvPr id="2" name="object 124"/>
        <cdr:cNvSpPr txBox="1"/>
      </cdr:nvSpPr>
      <cdr:spPr>
        <a:xfrm xmlns:a="http://schemas.openxmlformats.org/drawingml/2006/main">
          <a:off x="236915" y="1054840"/>
          <a:ext cx="1082443" cy="8323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0" tIns="11516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020"/>
            </a:lnSpc>
            <a:spcBef>
              <a:spcPts val="91"/>
            </a:spcBef>
          </a:pPr>
          <a:r>
            <a:rPr sz="861" dirty="0">
              <a:latin typeface="Calibri"/>
              <a:cs typeface="Calibri"/>
            </a:rPr>
            <a:t>202</a:t>
          </a:r>
          <a:r>
            <a:rPr lang="ru-RU" sz="861" dirty="0">
              <a:latin typeface="Calibri"/>
              <a:cs typeface="Calibri"/>
            </a:rPr>
            <a:t>1г.</a:t>
          </a:r>
          <a:endParaRPr sz="861" dirty="0">
            <a:latin typeface="Calibri"/>
            <a:cs typeface="Calibri"/>
          </a:endParaRPr>
        </a:p>
        <a:p xmlns:a="http://schemas.openxmlformats.org/drawingml/2006/main">
          <a:pPr algn="ctr">
            <a:lnSpc>
              <a:spcPts val="1836"/>
            </a:lnSpc>
          </a:pPr>
          <a:r>
            <a:rPr lang="ru-RU" sz="1200" spc="5" dirty="0" smtClean="0">
              <a:latin typeface="Century Gothic"/>
              <a:cs typeface="Century Gothic"/>
            </a:rPr>
            <a:t>77 071</a:t>
          </a:r>
          <a:endParaRPr lang="ru-RU" sz="1200" spc="5" dirty="0">
            <a:latin typeface="Century Gothic"/>
            <a:cs typeface="Century Gothic"/>
          </a:endParaRPr>
        </a:p>
        <a:p xmlns:a="http://schemas.openxmlformats.org/drawingml/2006/main">
          <a:pPr algn="ctr">
            <a:lnSpc>
              <a:spcPts val="1836"/>
            </a:lnSpc>
          </a:pPr>
          <a:r>
            <a:rPr lang="ru-RU" sz="860" spc="-5" dirty="0">
              <a:latin typeface="Calibri"/>
              <a:cs typeface="Calibri"/>
            </a:rPr>
            <a:t>тыс.</a:t>
          </a:r>
          <a:r>
            <a:rPr lang="ru-RU" sz="860" spc="-54" dirty="0">
              <a:latin typeface="Calibri"/>
              <a:cs typeface="Calibri"/>
            </a:rPr>
            <a:t> </a:t>
          </a:r>
          <a:r>
            <a:rPr lang="ru-RU" sz="860" spc="-5" dirty="0">
              <a:latin typeface="Calibri"/>
              <a:cs typeface="Calibri"/>
            </a:rPr>
            <a:t>руб.</a:t>
          </a:r>
          <a:r>
            <a:rPr lang="ru-RU" sz="860" spc="-5" dirty="0">
              <a:solidFill>
                <a:srgbClr val="A7A9AC"/>
              </a:solidFill>
              <a:latin typeface="Calibri"/>
              <a:cs typeface="Calibri"/>
            </a:rPr>
            <a:t>.</a:t>
          </a:r>
          <a:endParaRPr lang="ru-RU" sz="860" dirty="0">
            <a:latin typeface="Calibri"/>
            <a:cs typeface="Calibri"/>
          </a:endParaRPr>
        </a:p>
        <a:p xmlns:a="http://schemas.openxmlformats.org/drawingml/2006/main">
          <a:pPr algn="ctr">
            <a:lnSpc>
              <a:spcPts val="1836"/>
            </a:lnSpc>
          </a:pPr>
          <a:r>
            <a:rPr lang="ru-RU" sz="1542" spc="5" dirty="0">
              <a:latin typeface="Century Gothic"/>
              <a:cs typeface="Century Gothic"/>
            </a:rPr>
            <a:t> </a:t>
          </a:r>
          <a:endParaRPr sz="1542" dirty="0">
            <a:latin typeface="Century Gothic"/>
            <a:cs typeface="Century Gothic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0.07059</cdr:x>
      <cdr:y>0</cdr:y>
    </cdr:from>
    <cdr:to>
      <cdr:x>0.91574</cdr:x>
      <cdr:y>0.19851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6195" y="0"/>
          <a:ext cx="462388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ru-RU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Показатели утвержденного бюджета по годам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0.77283</cdr:x>
      <cdr:y>0.08987</cdr:y>
    </cdr:from>
    <cdr:to>
      <cdr:x>0.94656</cdr:x>
      <cdr:y>0.72531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xmlns="" id="{8D3A92D8-E798-4357-BB7B-6993B1E8FDF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796902" y="126742"/>
          <a:ext cx="853514" cy="896190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0.06124</cdr:x>
      <cdr:y>0</cdr:y>
    </cdr:from>
    <cdr:to>
      <cdr:x>0.91039</cdr:x>
      <cdr:y>0.56018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74059" y="0"/>
          <a:ext cx="3799810" cy="378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Показатели утвержденного бюджета по </a:t>
          </a:r>
          <a:r>
            <a:rPr lang="ru-RU" sz="12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годам</a:t>
          </a:r>
        </a:p>
        <a:p xmlns:a="http://schemas.openxmlformats.org/drawingml/2006/main">
          <a:endParaRPr lang="ru-RU" sz="12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0.1014</cdr:x>
      <cdr:y>0</cdr:y>
    </cdr:from>
    <cdr:to>
      <cdr:x>0.88728</cdr:x>
      <cdr:y>0.18004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98174" y="0"/>
          <a:ext cx="3861000" cy="253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Показатели утвержденного бюджета по годам</a:t>
          </a:r>
          <a:endParaRPr lang="ru-RU" sz="105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0.07303</cdr:x>
      <cdr:y>0.08852</cdr:y>
    </cdr:from>
    <cdr:to>
      <cdr:x>1</cdr:x>
      <cdr:y>0.24148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36645" y="151391"/>
          <a:ext cx="4273040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Показатели утвержденного бюджета по годам</a:t>
          </a:r>
          <a:endParaRPr lang="ru-RU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D1D9F-52C9-4ED7-9906-BFA3DBFBE1E1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A7E7F-3A4C-473C-81CB-918B36302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452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F8CE02BB-20EA-40C3-876B-35320AADEC47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2D2BAA76-D605-462C-B208-63E1D3973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5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04863"/>
            <a:ext cx="7142163" cy="4017962"/>
          </a:xfrm>
          <a:prstGeom prst="rect">
            <a:avLst/>
          </a:prstGeom>
        </p:spPr>
      </p:sp>
      <p:sp>
        <p:nvSpPr>
          <p:cNvPr id="1264" name="PlaceHolder 2"/>
          <p:cNvSpPr>
            <a:spLocks noGrp="1"/>
          </p:cNvSpPr>
          <p:nvPr>
            <p:ph type="body"/>
          </p:nvPr>
        </p:nvSpPr>
        <p:spPr>
          <a:xfrm>
            <a:off x="673701" y="5091848"/>
            <a:ext cx="5389968" cy="4823221"/>
          </a:xfrm>
          <a:prstGeom prst="rect">
            <a:avLst/>
          </a:prstGeom>
        </p:spPr>
        <p:txBody>
          <a:bodyPr lIns="90657" tIns="45329" rIns="90657" bIns="45329">
            <a:normAutofit/>
          </a:bodyPr>
          <a:lstStyle/>
          <a:p>
            <a:endParaRPr lang="ru-RU" sz="2000" spc="-1" dirty="0">
              <a:latin typeface="Arial"/>
            </a:endParaRPr>
          </a:p>
        </p:txBody>
      </p:sp>
      <p:sp>
        <p:nvSpPr>
          <p:cNvPr id="1265" name="TextShape 3"/>
          <p:cNvSpPr txBox="1"/>
          <p:nvPr/>
        </p:nvSpPr>
        <p:spPr>
          <a:xfrm>
            <a:off x="3816690" y="10181752"/>
            <a:ext cx="2919253" cy="535697"/>
          </a:xfrm>
          <a:prstGeom prst="rect">
            <a:avLst/>
          </a:prstGeom>
          <a:noFill/>
          <a:ln>
            <a:noFill/>
          </a:ln>
        </p:spPr>
        <p:txBody>
          <a:bodyPr lIns="90657" tIns="45329" rIns="90657" bIns="45329">
            <a:noAutofit/>
          </a:bodyPr>
          <a:lstStyle/>
          <a:p>
            <a:pPr>
              <a:lnSpc>
                <a:spcPct val="100000"/>
              </a:lnSpc>
            </a:pPr>
            <a:fld id="{8E6D61B7-C54E-4D7D-8B6D-3976581974D8}" type="slidenum">
              <a:rPr lang="ru-RU" spc="-1">
                <a:solidFill>
                  <a:srgbClr val="000000"/>
                </a:solidFill>
              </a:rPr>
              <a:t>1</a:t>
            </a:fld>
            <a:endParaRPr lang="ru-RU" spc="-1">
              <a:latin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spc="-1">
                <a:latin typeface="Times New Roman"/>
              </a:rPr>
              <a:t>1</a:t>
            </a:fld>
            <a:endParaRPr lang="ru-RU" sz="1400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spc="-1"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1913850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BAA76-D605-462C-B208-63E1D3973C5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406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06375" y="812800"/>
            <a:ext cx="7151688" cy="4022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spc="-1">
                <a:latin typeface="Times New Roman"/>
              </a:rPr>
              <a:t>15</a:t>
            </a:fld>
            <a:endParaRPr lang="ru-RU" sz="1400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spc="-1"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3973137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06375" y="812800"/>
            <a:ext cx="7151688" cy="4022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spc="-1">
                <a:latin typeface="Times New Roman"/>
              </a:rPr>
              <a:t>16</a:t>
            </a:fld>
            <a:endParaRPr lang="ru-RU" sz="1400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spc="-1"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2233825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06375" y="812800"/>
            <a:ext cx="7151688" cy="4022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spc="-1">
                <a:latin typeface="Times New Roman"/>
              </a:rPr>
              <a:t>17</a:t>
            </a:fld>
            <a:endParaRPr lang="ru-RU" sz="1400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spc="-1"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1963937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06375" y="812800"/>
            <a:ext cx="7151688" cy="4022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spc="-1">
                <a:latin typeface="Times New Roman"/>
              </a:rPr>
              <a:t>18</a:t>
            </a:fld>
            <a:endParaRPr lang="ru-RU" sz="1400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spc="-1"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3342607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06375" y="812800"/>
            <a:ext cx="7151688" cy="4022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spc="-1">
                <a:latin typeface="Times New Roman"/>
              </a:rPr>
              <a:t>19</a:t>
            </a:fld>
            <a:endParaRPr lang="ru-RU" sz="1400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spc="-1"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2657029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BAA76-D605-462C-B208-63E1D3973C5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04863"/>
            <a:ext cx="7142163" cy="4017962"/>
          </a:xfrm>
          <a:prstGeom prst="rect">
            <a:avLst/>
          </a:prstGeom>
        </p:spPr>
      </p:sp>
      <p:sp>
        <p:nvSpPr>
          <p:cNvPr id="1417" name="PlaceHolder 2"/>
          <p:cNvSpPr>
            <a:spLocks noGrp="1"/>
          </p:cNvSpPr>
          <p:nvPr>
            <p:ph type="body"/>
          </p:nvPr>
        </p:nvSpPr>
        <p:spPr>
          <a:xfrm>
            <a:off x="673701" y="5091848"/>
            <a:ext cx="5389968" cy="4823221"/>
          </a:xfrm>
          <a:prstGeom prst="rect">
            <a:avLst/>
          </a:prstGeom>
        </p:spPr>
        <p:txBody>
          <a:bodyPr lIns="90657" tIns="45329" rIns="90657" bIns="45329">
            <a:noAutofit/>
          </a:bodyPr>
          <a:lstStyle/>
          <a:p>
            <a:endParaRPr lang="ru-RU" sz="2000" spc="-1">
              <a:latin typeface="Arial"/>
            </a:endParaRPr>
          </a:p>
        </p:txBody>
      </p:sp>
      <p:sp>
        <p:nvSpPr>
          <p:cNvPr id="1418" name="TextShape 3"/>
          <p:cNvSpPr txBox="1"/>
          <p:nvPr/>
        </p:nvSpPr>
        <p:spPr>
          <a:xfrm>
            <a:off x="3816690" y="10181752"/>
            <a:ext cx="2919253" cy="535697"/>
          </a:xfrm>
          <a:prstGeom prst="rect">
            <a:avLst/>
          </a:prstGeom>
          <a:noFill/>
          <a:ln>
            <a:noFill/>
          </a:ln>
        </p:spPr>
        <p:txBody>
          <a:bodyPr lIns="90657" tIns="45329" rIns="90657" bIns="45329">
            <a:noAutofit/>
          </a:bodyPr>
          <a:lstStyle/>
          <a:p>
            <a:pPr>
              <a:lnSpc>
                <a:spcPct val="100000"/>
              </a:lnSpc>
            </a:pPr>
            <a:fld id="{6838C836-F8DC-41BD-82BD-45A9504C2536}" type="slidenum">
              <a:rPr lang="ru-RU" spc="-1">
                <a:solidFill>
                  <a:srgbClr val="000000"/>
                </a:solidFill>
              </a:rPr>
              <a:t>38</a:t>
            </a:fld>
            <a:endParaRPr lang="ru-RU" spc="-1">
              <a:latin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spc="-1">
                <a:latin typeface="Times New Roman"/>
              </a:rPr>
              <a:t>38</a:t>
            </a:fld>
            <a:endParaRPr lang="ru-RU" sz="1400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spc="-1"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220988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04863"/>
            <a:ext cx="7142163" cy="4017962"/>
          </a:xfrm>
          <a:prstGeom prst="rect">
            <a:avLst/>
          </a:prstGeom>
        </p:spPr>
      </p:sp>
      <p:sp>
        <p:nvSpPr>
          <p:cNvPr id="1267" name="PlaceHolder 2"/>
          <p:cNvSpPr>
            <a:spLocks noGrp="1"/>
          </p:cNvSpPr>
          <p:nvPr>
            <p:ph type="body"/>
          </p:nvPr>
        </p:nvSpPr>
        <p:spPr>
          <a:xfrm>
            <a:off x="673701" y="5091848"/>
            <a:ext cx="5389968" cy="4823221"/>
          </a:xfrm>
          <a:prstGeom prst="rect">
            <a:avLst/>
          </a:prstGeom>
        </p:spPr>
        <p:txBody>
          <a:bodyPr lIns="90657" tIns="45329" rIns="90657" bIns="45329">
            <a:noAutofit/>
          </a:bodyPr>
          <a:lstStyle/>
          <a:p>
            <a:endParaRPr lang="ru-RU" sz="2000" spc="-1">
              <a:latin typeface="Arial"/>
            </a:endParaRPr>
          </a:p>
        </p:txBody>
      </p:sp>
      <p:sp>
        <p:nvSpPr>
          <p:cNvPr id="1268" name="TextShape 3"/>
          <p:cNvSpPr txBox="1"/>
          <p:nvPr/>
        </p:nvSpPr>
        <p:spPr>
          <a:xfrm>
            <a:off x="3816690" y="10181752"/>
            <a:ext cx="2919253" cy="535697"/>
          </a:xfrm>
          <a:prstGeom prst="rect">
            <a:avLst/>
          </a:prstGeom>
          <a:noFill/>
          <a:ln>
            <a:noFill/>
          </a:ln>
        </p:spPr>
        <p:txBody>
          <a:bodyPr lIns="90657" tIns="45329" rIns="90657" bIns="45329">
            <a:noAutofit/>
          </a:bodyPr>
          <a:lstStyle/>
          <a:p>
            <a:pPr>
              <a:lnSpc>
                <a:spcPct val="100000"/>
              </a:lnSpc>
            </a:pPr>
            <a:fld id="{E3F0233C-A8C8-4CEF-A8D8-5C3A6DB5491D}" type="slidenum">
              <a:rPr lang="ru-RU" sz="1400" spc="-1">
                <a:solidFill>
                  <a:srgbClr val="000000"/>
                </a:solidFill>
                <a:latin typeface="Arial"/>
              </a:rPr>
              <a:t>2</a:t>
            </a:fld>
            <a:endParaRPr lang="ru-RU" sz="1400" spc="-1">
              <a:latin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spc="-1">
                <a:latin typeface="Times New Roman"/>
              </a:rPr>
              <a:t>2</a:t>
            </a:fld>
            <a:endParaRPr lang="ru-RU" sz="1400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spc="-1"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389151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04863"/>
            <a:ext cx="7142163" cy="4017962"/>
          </a:xfrm>
          <a:prstGeom prst="rect">
            <a:avLst/>
          </a:prstGeom>
        </p:spPr>
      </p:sp>
      <p:sp>
        <p:nvSpPr>
          <p:cNvPr id="1270" name="PlaceHolder 2"/>
          <p:cNvSpPr>
            <a:spLocks noGrp="1"/>
          </p:cNvSpPr>
          <p:nvPr>
            <p:ph type="body"/>
          </p:nvPr>
        </p:nvSpPr>
        <p:spPr>
          <a:xfrm>
            <a:off x="673701" y="5091848"/>
            <a:ext cx="5389968" cy="4823221"/>
          </a:xfrm>
          <a:prstGeom prst="rect">
            <a:avLst/>
          </a:prstGeom>
        </p:spPr>
        <p:txBody>
          <a:bodyPr lIns="90657" tIns="45329" rIns="90657" bIns="45329">
            <a:noAutofit/>
          </a:bodyPr>
          <a:lstStyle/>
          <a:p>
            <a:endParaRPr lang="ru-RU" sz="2000" spc="-1">
              <a:latin typeface="Arial"/>
            </a:endParaRPr>
          </a:p>
        </p:txBody>
      </p:sp>
      <p:sp>
        <p:nvSpPr>
          <p:cNvPr id="1271" name="TextShape 3"/>
          <p:cNvSpPr txBox="1"/>
          <p:nvPr/>
        </p:nvSpPr>
        <p:spPr>
          <a:xfrm>
            <a:off x="3816690" y="10181752"/>
            <a:ext cx="2919253" cy="535697"/>
          </a:xfrm>
          <a:prstGeom prst="rect">
            <a:avLst/>
          </a:prstGeom>
          <a:noFill/>
          <a:ln>
            <a:noFill/>
          </a:ln>
        </p:spPr>
        <p:txBody>
          <a:bodyPr lIns="90657" tIns="45329" rIns="90657" bIns="45329">
            <a:noAutofit/>
          </a:bodyPr>
          <a:lstStyle/>
          <a:p>
            <a:pPr>
              <a:lnSpc>
                <a:spcPct val="100000"/>
              </a:lnSpc>
            </a:pPr>
            <a:fld id="{8BC88148-B475-4CB7-AC72-13A3D76E94DF}" type="slidenum">
              <a:rPr lang="ru-RU" spc="-1">
                <a:solidFill>
                  <a:srgbClr val="000000"/>
                </a:solidFill>
              </a:rPr>
              <a:t>3</a:t>
            </a:fld>
            <a:endParaRPr lang="ru-RU" spc="-1">
              <a:latin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spc="-1">
                <a:latin typeface="Times New Roman"/>
              </a:rPr>
              <a:t>3</a:t>
            </a:fld>
            <a:endParaRPr lang="ru-RU" sz="1400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spc="-1"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381535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04863"/>
            <a:ext cx="7142163" cy="4017962"/>
          </a:xfrm>
          <a:prstGeom prst="rect">
            <a:avLst/>
          </a:prstGeom>
        </p:spPr>
      </p:sp>
      <p:sp>
        <p:nvSpPr>
          <p:cNvPr id="1273" name="PlaceHolder 2"/>
          <p:cNvSpPr>
            <a:spLocks noGrp="1"/>
          </p:cNvSpPr>
          <p:nvPr>
            <p:ph type="body"/>
          </p:nvPr>
        </p:nvSpPr>
        <p:spPr>
          <a:xfrm>
            <a:off x="673701" y="5091848"/>
            <a:ext cx="5389968" cy="4823221"/>
          </a:xfrm>
          <a:prstGeom prst="rect">
            <a:avLst/>
          </a:prstGeom>
        </p:spPr>
        <p:txBody>
          <a:bodyPr lIns="90657" tIns="45329" rIns="90657" bIns="45329">
            <a:noAutofit/>
          </a:bodyPr>
          <a:lstStyle/>
          <a:p>
            <a:endParaRPr lang="ru-RU" sz="2000" spc="-1" dirty="0">
              <a:latin typeface="Arial"/>
            </a:endParaRPr>
          </a:p>
        </p:txBody>
      </p:sp>
      <p:sp>
        <p:nvSpPr>
          <p:cNvPr id="1274" name="TextShape 3"/>
          <p:cNvSpPr txBox="1"/>
          <p:nvPr/>
        </p:nvSpPr>
        <p:spPr>
          <a:xfrm>
            <a:off x="3816690" y="10181752"/>
            <a:ext cx="2919253" cy="535697"/>
          </a:xfrm>
          <a:prstGeom prst="rect">
            <a:avLst/>
          </a:prstGeom>
          <a:noFill/>
          <a:ln>
            <a:noFill/>
          </a:ln>
        </p:spPr>
        <p:txBody>
          <a:bodyPr lIns="90657" tIns="45329" rIns="90657" bIns="45329">
            <a:noAutofit/>
          </a:bodyPr>
          <a:lstStyle/>
          <a:p>
            <a:pPr>
              <a:lnSpc>
                <a:spcPct val="100000"/>
              </a:lnSpc>
            </a:pPr>
            <a:fld id="{0020027B-DBCD-4F0F-9B62-799FA7BC0615}" type="slidenum">
              <a:rPr lang="ru-RU" sz="1400" spc="-1">
                <a:latin typeface="Times New Roman"/>
              </a:rPr>
              <a:t>4</a:t>
            </a:fld>
            <a:endParaRPr lang="ru-RU" sz="1400" spc="-1">
              <a:latin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spc="-1">
                <a:latin typeface="Times New Roman"/>
              </a:rPr>
              <a:t>4</a:t>
            </a:fld>
            <a:endParaRPr lang="ru-RU" sz="1400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spc="-1"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1694981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04863"/>
            <a:ext cx="7142163" cy="4017962"/>
          </a:xfrm>
          <a:prstGeom prst="rect">
            <a:avLst/>
          </a:prstGeom>
        </p:spPr>
      </p:sp>
      <p:sp>
        <p:nvSpPr>
          <p:cNvPr id="1276" name="PlaceHolder 2"/>
          <p:cNvSpPr>
            <a:spLocks noGrp="1"/>
          </p:cNvSpPr>
          <p:nvPr>
            <p:ph type="body"/>
          </p:nvPr>
        </p:nvSpPr>
        <p:spPr>
          <a:xfrm>
            <a:off x="673701" y="5091848"/>
            <a:ext cx="5389968" cy="4823221"/>
          </a:xfrm>
          <a:prstGeom prst="rect">
            <a:avLst/>
          </a:prstGeom>
        </p:spPr>
        <p:txBody>
          <a:bodyPr lIns="90657" tIns="45329" rIns="90657" bIns="45329">
            <a:noAutofit/>
          </a:bodyPr>
          <a:lstStyle/>
          <a:p>
            <a:endParaRPr lang="ru-RU" sz="2000" spc="-1">
              <a:latin typeface="Arial"/>
            </a:endParaRPr>
          </a:p>
        </p:txBody>
      </p:sp>
      <p:sp>
        <p:nvSpPr>
          <p:cNvPr id="1277" name="TextShape 3"/>
          <p:cNvSpPr txBox="1"/>
          <p:nvPr/>
        </p:nvSpPr>
        <p:spPr>
          <a:xfrm>
            <a:off x="3816690" y="10181752"/>
            <a:ext cx="2919253" cy="535697"/>
          </a:xfrm>
          <a:prstGeom prst="rect">
            <a:avLst/>
          </a:prstGeom>
          <a:noFill/>
          <a:ln>
            <a:noFill/>
          </a:ln>
        </p:spPr>
        <p:txBody>
          <a:bodyPr lIns="90657" tIns="45329" rIns="90657" bIns="45329">
            <a:noAutofit/>
          </a:bodyPr>
          <a:lstStyle/>
          <a:p>
            <a:pPr>
              <a:lnSpc>
                <a:spcPct val="100000"/>
              </a:lnSpc>
            </a:pPr>
            <a:fld id="{A9757EFB-54B7-43E7-BA53-C7BC951AF779}" type="slidenum">
              <a:rPr lang="ru-RU" spc="-1">
                <a:solidFill>
                  <a:srgbClr val="000000"/>
                </a:solidFill>
              </a:rPr>
              <a:t>5</a:t>
            </a:fld>
            <a:endParaRPr lang="ru-RU" spc="-1">
              <a:latin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spc="-1">
                <a:latin typeface="Times New Roman"/>
              </a:rPr>
              <a:t>5</a:t>
            </a:fld>
            <a:endParaRPr lang="ru-RU" sz="1400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spc="-1"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4208426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04863"/>
            <a:ext cx="7142163" cy="4017962"/>
          </a:xfrm>
          <a:prstGeom prst="rect">
            <a:avLst/>
          </a:prstGeom>
        </p:spPr>
      </p:sp>
      <p:sp>
        <p:nvSpPr>
          <p:cNvPr id="1279" name="PlaceHolder 2"/>
          <p:cNvSpPr>
            <a:spLocks noGrp="1"/>
          </p:cNvSpPr>
          <p:nvPr>
            <p:ph type="body"/>
          </p:nvPr>
        </p:nvSpPr>
        <p:spPr>
          <a:xfrm>
            <a:off x="673701" y="5091848"/>
            <a:ext cx="5389968" cy="4823221"/>
          </a:xfrm>
          <a:prstGeom prst="rect">
            <a:avLst/>
          </a:prstGeom>
        </p:spPr>
        <p:txBody>
          <a:bodyPr lIns="90657" tIns="45329" rIns="90657" bIns="45329">
            <a:noAutofit/>
          </a:bodyPr>
          <a:lstStyle/>
          <a:p>
            <a:endParaRPr lang="ru-RU" sz="2000" spc="-1" dirty="0">
              <a:latin typeface="Arial"/>
            </a:endParaRPr>
          </a:p>
        </p:txBody>
      </p:sp>
      <p:sp>
        <p:nvSpPr>
          <p:cNvPr id="1280" name="TextShape 3"/>
          <p:cNvSpPr txBox="1"/>
          <p:nvPr/>
        </p:nvSpPr>
        <p:spPr>
          <a:xfrm>
            <a:off x="3816690" y="10181752"/>
            <a:ext cx="2919253" cy="535697"/>
          </a:xfrm>
          <a:prstGeom prst="rect">
            <a:avLst/>
          </a:prstGeom>
          <a:noFill/>
          <a:ln>
            <a:noFill/>
          </a:ln>
        </p:spPr>
        <p:txBody>
          <a:bodyPr lIns="90657" tIns="45329" rIns="90657" bIns="45329">
            <a:noAutofit/>
          </a:bodyPr>
          <a:lstStyle/>
          <a:p>
            <a:pPr>
              <a:lnSpc>
                <a:spcPct val="100000"/>
              </a:lnSpc>
            </a:pPr>
            <a:fld id="{2281A4D0-387B-47A7-AE07-3208CFF122EF}" type="slidenum">
              <a:rPr lang="ru-RU" spc="-1">
                <a:solidFill>
                  <a:srgbClr val="000000"/>
                </a:solidFill>
              </a:rPr>
              <a:t>6</a:t>
            </a:fld>
            <a:endParaRPr lang="ru-RU" spc="-1">
              <a:latin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spc="-1">
                <a:latin typeface="Times New Roman"/>
              </a:rPr>
              <a:t>6</a:t>
            </a:fld>
            <a:endParaRPr lang="ru-RU" sz="1400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spc="-1"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2214226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04863"/>
            <a:ext cx="7142163" cy="4017962"/>
          </a:xfrm>
          <a:prstGeom prst="rect">
            <a:avLst/>
          </a:prstGeom>
        </p:spPr>
      </p:sp>
      <p:sp>
        <p:nvSpPr>
          <p:cNvPr id="1279" name="PlaceHolder 2"/>
          <p:cNvSpPr>
            <a:spLocks noGrp="1"/>
          </p:cNvSpPr>
          <p:nvPr>
            <p:ph type="body"/>
          </p:nvPr>
        </p:nvSpPr>
        <p:spPr>
          <a:xfrm>
            <a:off x="673701" y="5091848"/>
            <a:ext cx="5389968" cy="4823221"/>
          </a:xfrm>
          <a:prstGeom prst="rect">
            <a:avLst/>
          </a:prstGeom>
        </p:spPr>
        <p:txBody>
          <a:bodyPr lIns="90657" tIns="45329" rIns="90657" bIns="45329">
            <a:noAutofit/>
          </a:bodyPr>
          <a:lstStyle/>
          <a:p>
            <a:endParaRPr lang="ru-RU" sz="2000" spc="-1" dirty="0">
              <a:latin typeface="Arial"/>
            </a:endParaRPr>
          </a:p>
        </p:txBody>
      </p:sp>
      <p:sp>
        <p:nvSpPr>
          <p:cNvPr id="1280" name="TextShape 3"/>
          <p:cNvSpPr txBox="1"/>
          <p:nvPr/>
        </p:nvSpPr>
        <p:spPr>
          <a:xfrm>
            <a:off x="3816690" y="10181752"/>
            <a:ext cx="2919253" cy="535697"/>
          </a:xfrm>
          <a:prstGeom prst="rect">
            <a:avLst/>
          </a:prstGeom>
          <a:noFill/>
          <a:ln>
            <a:noFill/>
          </a:ln>
        </p:spPr>
        <p:txBody>
          <a:bodyPr lIns="90657" tIns="45329" rIns="90657" bIns="45329">
            <a:noAutofit/>
          </a:bodyPr>
          <a:lstStyle/>
          <a:p>
            <a:pPr>
              <a:lnSpc>
                <a:spcPct val="100000"/>
              </a:lnSpc>
            </a:pPr>
            <a:fld id="{2281A4D0-387B-47A7-AE07-3208CFF122EF}" type="slidenum">
              <a:rPr lang="ru-RU" spc="-1">
                <a:solidFill>
                  <a:srgbClr val="000000"/>
                </a:solidFill>
              </a:rPr>
              <a:t>7</a:t>
            </a:fld>
            <a:endParaRPr lang="ru-RU" spc="-1">
              <a:latin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spc="-1">
                <a:latin typeface="Times New Roman"/>
              </a:rPr>
              <a:t>7</a:t>
            </a:fld>
            <a:endParaRPr lang="ru-RU" sz="1400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spc="-1"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1948990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BAA76-D605-462C-B208-63E1D3973C5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362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BAA76-D605-462C-B208-63E1D3973C5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E9D1-671E-4D52-A6A6-F3A19F798A56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CDF3-BF33-4E01-AF74-AB2340D84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3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18D9-5948-4306-9EB3-99CE56D3E768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CDF3-BF33-4E01-AF74-AB2340D84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06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DA74-942D-4AF5-A3A2-2BCE18977CA4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CDF3-BF33-4E01-AF74-AB2340D84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309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25" b="0" i="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marL="11516">
              <a:lnSpc>
                <a:spcPts val="780"/>
              </a:lnSpc>
            </a:pPr>
            <a:endParaRPr lang="ru-RU" spc="-14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BF3D3-B748-4F95-AF0B-C71AB5E325C2}" type="datetime1">
              <a:rPr lang="ru-RU" smtClean="0"/>
              <a:t>23.11.2020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0966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581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8B32-B2BD-4C8F-A26F-900E4FA9BCF0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CDF3-BF33-4E01-AF74-AB2340D84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2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6C31-4ED0-4729-B5C4-D3701F5018D2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CDF3-BF33-4E01-AF74-AB2340D84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1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CF9E-F8F0-424F-B40E-97393EE4A596}" type="datetime1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CDF3-BF33-4E01-AF74-AB2340D84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2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191E-3C88-4919-8A68-0D02A21A8E2A}" type="datetime1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CDF3-BF33-4E01-AF74-AB2340D84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76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AA44-8501-4913-89BF-BAB10E9B8519}" type="datetime1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CDF3-BF33-4E01-AF74-AB2340D84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4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2CE8-99BA-4491-84A6-CCA1709D159D}" type="datetime1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CDF3-BF33-4E01-AF74-AB2340D84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31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AF4C-F92D-437D-9A14-6E88135FFAF2}" type="datetime1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CDF3-BF33-4E01-AF74-AB2340D84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2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C84E-1219-4466-A832-79BB01BDB714}" type="datetime1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CDF3-BF33-4E01-AF74-AB2340D84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16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8C71-D82C-4BA7-973C-0D47C615A55D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BCDF3-BF33-4E01-AF74-AB2340D84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22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chart" Target="../charts/chart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chart" Target="../charts/chart16.xml"/><Relationship Id="rId5" Type="http://schemas.openxmlformats.org/officeDocument/2006/relationships/image" Target="../media/image24.png"/><Relationship Id="rId10" Type="http://schemas.openxmlformats.org/officeDocument/2006/relationships/chart" Target="../charts/chart15.xml"/><Relationship Id="rId4" Type="http://schemas.openxmlformats.org/officeDocument/2006/relationships/image" Target="../media/image23.png"/><Relationship Id="rId9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12" Type="http://schemas.openxmlformats.org/officeDocument/2006/relationships/chart" Target="../charts/chart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11" Type="http://schemas.openxmlformats.org/officeDocument/2006/relationships/chart" Target="../charts/chart19.xml"/><Relationship Id="rId5" Type="http://schemas.openxmlformats.org/officeDocument/2006/relationships/image" Target="../media/image27.jpeg"/><Relationship Id="rId10" Type="http://schemas.microsoft.com/office/2007/relationships/hdphoto" Target="../media/hdphoto1.wdp"/><Relationship Id="rId4" Type="http://schemas.openxmlformats.org/officeDocument/2006/relationships/chart" Target="../charts/chart18.xml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2.gif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chart" Target="../charts/chart23.xml"/><Relationship Id="rId5" Type="http://schemas.openxmlformats.org/officeDocument/2006/relationships/diagramLayout" Target="../diagrams/layout7.xml"/><Relationship Id="rId10" Type="http://schemas.openxmlformats.org/officeDocument/2006/relationships/chart" Target="../charts/chart22.xml"/><Relationship Id="rId4" Type="http://schemas.openxmlformats.org/officeDocument/2006/relationships/diagramData" Target="../diagrams/data7.xml"/><Relationship Id="rId9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%3ca%20href=" TargetMode="Externa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hyperlink" Target="https://meleuz.bashkortostan.ru/" TargetMode="External"/><Relationship Id="rId4" Type="http://schemas.openxmlformats.org/officeDocument/2006/relationships/hyperlink" Target="http://finance.admmeleuz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chart" Target="../charts/char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2.xml"/><Relationship Id="rId12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chart" Target="../charts/chart5.xml"/><Relationship Id="rId5" Type="http://schemas.openxmlformats.org/officeDocument/2006/relationships/diagramLayout" Target="../diagrams/layout2.xml"/><Relationship Id="rId10" Type="http://schemas.openxmlformats.org/officeDocument/2006/relationships/chart" Target="../charts/chart4.xml"/><Relationship Id="rId4" Type="http://schemas.openxmlformats.org/officeDocument/2006/relationships/diagramData" Target="../diagrams/data2.xml"/><Relationship Id="rId9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Relationship Id="rId1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vk.com/budgetmeleuz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6768000" y="94320"/>
            <a:ext cx="5184000" cy="6740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endParaRPr lang="en-US" sz="5400" b="1" strike="noStrike" spc="-1" dirty="0">
              <a:solidFill>
                <a:srgbClr val="000000"/>
              </a:solidFill>
              <a:latin typeface="Bookman Old Style"/>
            </a:endParaRPr>
          </a:p>
          <a:p>
            <a:pPr algn="ctr">
              <a:lnSpc>
                <a:spcPct val="100000"/>
              </a:lnSpc>
            </a:pPr>
            <a:r>
              <a:rPr lang="ru-RU" sz="5400" b="1" strike="noStrike" spc="-1" dirty="0">
                <a:solidFill>
                  <a:schemeClr val="accent5">
                    <a:lumMod val="75000"/>
                  </a:schemeClr>
                </a:solidFill>
                <a:latin typeface="Bookman Old Style"/>
              </a:rPr>
              <a:t>Бюджет для граждан</a:t>
            </a:r>
            <a:endParaRPr lang="ru-RU" sz="5400" b="0" strike="noStrike" spc="-1" dirty="0">
              <a:solidFill>
                <a:schemeClr val="accent5">
                  <a:lumMod val="75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к проекту бюджета муниципального района </a:t>
            </a:r>
            <a:r>
              <a:rPr lang="ru-RU" sz="2800" b="1" strike="noStrike" spc="-1" dirty="0" err="1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Мелеузовский</a:t>
            </a:r>
            <a:r>
              <a:rPr lang="ru-RU" sz="2800" b="1" strike="noStrike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  район Республики Башкортостан </a:t>
            </a:r>
            <a:endParaRPr lang="en-US" sz="2800" b="1" strike="noStrike" spc="-1" dirty="0">
              <a:solidFill>
                <a:schemeClr val="accent5">
                  <a:lumMod val="75000"/>
                </a:schemeClr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на 2021 год </a:t>
            </a:r>
            <a:r>
              <a:rPr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strike="noStrike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и плановый период </a:t>
            </a:r>
            <a:endParaRPr lang="en-US" sz="2800" b="1" strike="noStrike" spc="-1" dirty="0">
              <a:solidFill>
                <a:schemeClr val="accent5">
                  <a:lumMod val="75000"/>
                </a:schemeClr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2022 и 2023 годов</a:t>
            </a:r>
            <a:endParaRPr lang="ru-RU" sz="2800" b="0" strike="noStrike" spc="-1" dirty="0">
              <a:solidFill>
                <a:schemeClr val="accent5">
                  <a:lumMod val="75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</a:rPr>
              <a:t>2020 г.</a:t>
            </a:r>
            <a:endParaRPr lang="ru-RU" sz="18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pic>
        <p:nvPicPr>
          <p:cNvPr id="1026" name="Picture 2" descr="https://studfile.net/html/2706/119/html_V04tMWRirI.gkzl/img-0KDQz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" y="0"/>
            <a:ext cx="6365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ds05.infourok.ru/uploads/ex/0160/00003bf7-d0590fc1/img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6456771" y="0"/>
            <a:ext cx="409575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8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247190"/>
              </p:ext>
            </p:extLst>
          </p:nvPr>
        </p:nvGraphicFramePr>
        <p:xfrm>
          <a:off x="373945" y="3735171"/>
          <a:ext cx="5659631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3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22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97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90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7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5638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Январь-сентябрь 2019г.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Январь-сентябрь 2020 г.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%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 рост) 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 снижение)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отгруженной продукции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2 551 289,5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2 451 711,1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-99 578,4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300">
                <a:tc>
                  <a:txBody>
                    <a:bodyPr/>
                    <a:lstStyle/>
                    <a:p>
                      <a:r>
                        <a:rPr lang="ru-RU" sz="10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Мин.удобрения</a:t>
                      </a:r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100% </a:t>
                      </a:r>
                      <a:r>
                        <a:rPr lang="ru-RU" sz="10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пит.веществ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тонн</a:t>
                      </a:r>
                      <a:endParaRPr lang="ru-RU" sz="1000" baseline="30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646">
                <a:tc>
                  <a:txBody>
                    <a:bodyPr/>
                    <a:lstStyle/>
                    <a:p>
                      <a:r>
                        <a:rPr lang="ru-RU" sz="10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Аммичная</a:t>
                      </a:r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селитра натура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тонн</a:t>
                      </a:r>
                      <a:endParaRPr lang="ru-RU" sz="1000" baseline="30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baseline="30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30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338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прибыль</a:t>
                      </a:r>
                      <a:r>
                        <a:rPr lang="ru-RU" sz="10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/- убыток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491 492,0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426 965,6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5223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предприятия в общем объеме отгруженной продукции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711795"/>
              </p:ext>
            </p:extLst>
          </p:nvPr>
        </p:nvGraphicFramePr>
        <p:xfrm>
          <a:off x="6242878" y="3575240"/>
          <a:ext cx="6062189" cy="328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5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53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33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59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51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3814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Январь-сентябрь 2019г.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Январь-сентябрь 2020 г.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%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 рост) 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 снижение)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отгруженной продукции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1 472 080,0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384 471,0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-87 609,0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93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Сухие</a:t>
                      </a:r>
                      <a:r>
                        <a:rPr lang="ru-RU" sz="10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молочные продукты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тонн</a:t>
                      </a:r>
                      <a:endParaRPr lang="ru-RU" sz="1000" baseline="30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4 229,0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5 872,0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93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 животное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000" baseline="30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93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Цельномолочная продукция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тонн</a:t>
                      </a:r>
                      <a:endParaRPr lang="ru-RU" sz="1000" baseline="30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baseline="30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2 638,0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2 641,0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4285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прибыль</a:t>
                      </a:r>
                      <a:r>
                        <a:rPr lang="ru-RU" sz="10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/- убыток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4 825,0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17 939,0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9662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предприятия в общем объеме отгруженной продукции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35" name="Рисунок 34" descr="http://www.radostno.ru/images/gallery/pic2160small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50" b="34460"/>
          <a:stretch/>
        </p:blipFill>
        <p:spPr bwMode="auto">
          <a:xfrm>
            <a:off x="6720840" y="3520440"/>
            <a:ext cx="687424" cy="6987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2" name="Picture 8" descr="https://lh3.googleusercontent.com/p/AF1QipNcJ913WNf-nihV2aW26s_xFlNOahp0woPu-46I=w600-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3" y="618800"/>
            <a:ext cx="853551" cy="85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lenka.capital/data/preview/393/3937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2" y="3656091"/>
            <a:ext cx="784444" cy="78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3" name="TextShape 2"/>
          <p:cNvSpPr txBox="1"/>
          <p:nvPr/>
        </p:nvSpPr>
        <p:spPr>
          <a:xfrm>
            <a:off x="8524080" y="144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9F0238E-370F-4F28-8527-43B01AB60672}" type="slidenum">
              <a:rPr lang="ru-RU" sz="1000" b="0" strike="noStrike" spc="-1">
                <a:solidFill>
                  <a:srgbClr val="000000"/>
                </a:solidFill>
                <a:latin typeface="Tw Cen MT Condensed"/>
              </a:rPr>
              <a:t>10</a:t>
            </a:fld>
            <a:endParaRPr lang="ru-RU" sz="1000" b="0" strike="noStrike" spc="-1">
              <a:latin typeface="Times New Roman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020" y="-4115"/>
            <a:ext cx="12192000" cy="648060"/>
            <a:chOff x="0" y="2814"/>
            <a:chExt cx="12192000" cy="69264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2814"/>
              <a:ext cx="12192000" cy="6926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3812" y="36626"/>
              <a:ext cx="12124376" cy="625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pc="-1" dirty="0" smtClean="0">
                  <a:solidFill>
                    <a:schemeClr val="bg1"/>
                  </a:solidFill>
                  <a:latin typeface="Times New Roman"/>
                </a:rPr>
                <a:t>Основные производственно-экономические </a:t>
              </a:r>
              <a:r>
                <a:rPr lang="ru-RU" spc="-1" dirty="0">
                  <a:solidFill>
                    <a:schemeClr val="bg1"/>
                  </a:solidFill>
                  <a:latin typeface="Times New Roman"/>
                </a:rPr>
                <a:t>показатели крупных промышленных предприятий муниципального района Мелеузовский район </a:t>
              </a:r>
              <a:r>
                <a:rPr lang="ru-RU" spc="-1" dirty="0" smtClean="0">
                  <a:solidFill>
                    <a:schemeClr val="bg1"/>
                  </a:solidFill>
                  <a:latin typeface="Times New Roman"/>
                </a:rPr>
                <a:t>Республики </a:t>
              </a:r>
              <a:r>
                <a:rPr lang="ru-RU" spc="-1" dirty="0">
                  <a:solidFill>
                    <a:schemeClr val="bg1"/>
                  </a:solidFill>
                  <a:latin typeface="Times New Roman"/>
                </a:rPr>
                <a:t>Башкортостан.</a:t>
              </a:r>
              <a:endParaRPr lang="ru-RU" sz="1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object 10"/>
          <p:cNvSpPr txBox="1"/>
          <p:nvPr/>
        </p:nvSpPr>
        <p:spPr>
          <a:xfrm>
            <a:off x="1724491" y="497463"/>
            <a:ext cx="4248442" cy="38151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5"/>
              </a:spcBef>
            </a:pPr>
            <a:r>
              <a:rPr lang="ru-RU" sz="1600" b="1" dirty="0">
                <a:solidFill>
                  <a:srgbClr val="889C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 «Завод  железобетонных  конструкций»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652526"/>
              </p:ext>
            </p:extLst>
          </p:nvPr>
        </p:nvGraphicFramePr>
        <p:xfrm>
          <a:off x="430829" y="945594"/>
          <a:ext cx="5445259" cy="2707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17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61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81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35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69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97360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Январь-сентябрь 2019г.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Январь-сентябрь 2020 г.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%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 рост) 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 снижение)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4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отгруженной продукции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800 141,9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864 599,6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64 457,7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08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Сборные ЖБК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м</a:t>
                      </a:r>
                      <a:r>
                        <a:rPr lang="ru-RU" sz="100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841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468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прибыль</a:t>
                      </a:r>
                      <a:r>
                        <a:rPr lang="ru-RU" sz="10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/- убыток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-27 147,0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131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предприятия в общем объеме отгруженной продукции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4" name="object 10"/>
          <p:cNvSpPr txBox="1"/>
          <p:nvPr/>
        </p:nvSpPr>
        <p:spPr>
          <a:xfrm>
            <a:off x="7584460" y="523475"/>
            <a:ext cx="4248442" cy="38151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5"/>
              </a:spcBef>
            </a:pPr>
            <a:r>
              <a:rPr lang="ru-RU" sz="1600" b="1" dirty="0">
                <a:solidFill>
                  <a:srgbClr val="889C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 </a:t>
            </a:r>
            <a:r>
              <a:rPr lang="ru-RU" sz="1600" b="1" dirty="0" smtClean="0">
                <a:solidFill>
                  <a:srgbClr val="889C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 «Урал»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354313"/>
              </p:ext>
            </p:extLst>
          </p:nvPr>
        </p:nvGraphicFramePr>
        <p:xfrm>
          <a:off x="6344410" y="978622"/>
          <a:ext cx="5505968" cy="272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13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46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68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3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49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9509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Январь-сентябрь 2019г.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Январь-сентябрь 2020 г.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%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 рост)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 снижение)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отгруженной продукции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1 472 900,0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1 472 900,0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09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Поголовье</a:t>
                      </a:r>
                      <a:r>
                        <a:rPr lang="ru-RU" sz="10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птицы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шт.</a:t>
                      </a:r>
                      <a:endParaRPr lang="ru-RU" sz="1000" baseline="30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801,269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28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Выращено мяса</a:t>
                      </a:r>
                      <a:endParaRPr lang="ru-RU" sz="1000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21735,8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654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1085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4785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предприятия в общем объеме отгруженной продукции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19,9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" name="object 10"/>
          <p:cNvSpPr txBox="1"/>
          <p:nvPr/>
        </p:nvSpPr>
        <p:spPr>
          <a:xfrm>
            <a:off x="1805517" y="3326657"/>
            <a:ext cx="4763255" cy="38151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5"/>
              </a:spcBef>
            </a:pPr>
            <a:r>
              <a:rPr lang="ru-RU" sz="1600" b="1" dirty="0">
                <a:solidFill>
                  <a:srgbClr val="889C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 «</a:t>
            </a:r>
            <a:r>
              <a:rPr lang="ru-RU" sz="1600" b="1" dirty="0" err="1">
                <a:solidFill>
                  <a:srgbClr val="889C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Мелеузовские</a:t>
            </a:r>
            <a:r>
              <a:rPr lang="ru-RU" sz="1600" b="1" dirty="0">
                <a:solidFill>
                  <a:srgbClr val="889C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минеральные удобрения»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2.freepng.ru/20180624/gbf/kisspng-computer-icons-5b2f9ba6a825f8.497387701529846694688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932" y="2503590"/>
            <a:ext cx="556340" cy="3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img2.freepng.ru/20180624/gbf/kisspng-computer-icons-5b2f9ba6a825f8.497387701529846694688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63" y="5567817"/>
            <a:ext cx="556340" cy="3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g2.freepng.ru/20180624/gbf/kisspng-computer-icons-5b2f9ba6a825f8.497387701529846694688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6316"/>
            <a:ext cx="523982" cy="30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mg2.freepng.ru/20180624/gbf/kisspng-computer-icons-5b2f9ba6a825f8.497387701529846694688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70" y="5513081"/>
            <a:ext cx="523982" cy="30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 descr="https://s.om1.ru/localStorage/news/d9/b7/77/43/d9b77743_resizedScaled_1020to572.jpg"/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2" t="-6004" r="12121" b="18494"/>
          <a:stretch/>
        </p:blipFill>
        <p:spPr bwMode="auto">
          <a:xfrm>
            <a:off x="29622" y="2745853"/>
            <a:ext cx="441890" cy="3855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 descr="https://s.om1.ru/localStorage/news/d9/b7/77/43/d9b77743_resizedScaled_1020to572.jpg"/>
          <p:cNvPicPr/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2" t="-6004" r="12121" b="18494"/>
          <a:stretch/>
        </p:blipFill>
        <p:spPr bwMode="auto">
          <a:xfrm>
            <a:off x="0" y="5813900"/>
            <a:ext cx="477294" cy="357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Рисунок 29" descr="https://s.om1.ru/localStorage/news/d9/b7/77/43/d9b77743_resizedScaled_1020to572.jpg"/>
          <p:cNvPicPr/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2" t="-6004" r="12121" b="18494"/>
          <a:stretch/>
        </p:blipFill>
        <p:spPr bwMode="auto">
          <a:xfrm>
            <a:off x="5669493" y="5882697"/>
            <a:ext cx="538609" cy="3681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52820" y="6492112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10</a:t>
            </a:fld>
            <a:endParaRPr lang="ru-RU" dirty="0"/>
          </a:p>
        </p:txBody>
      </p:sp>
      <p:sp>
        <p:nvSpPr>
          <p:cNvPr id="19" name="object 10"/>
          <p:cNvSpPr txBox="1"/>
          <p:nvPr/>
        </p:nvSpPr>
        <p:spPr>
          <a:xfrm>
            <a:off x="7699316" y="3196706"/>
            <a:ext cx="4763255" cy="38151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5"/>
              </a:spcBef>
            </a:pPr>
            <a:r>
              <a:rPr lang="ru-RU" sz="1600" b="1" dirty="0">
                <a:solidFill>
                  <a:srgbClr val="889C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 «Молочно-консервный комбинат»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im0-tub-ru.yandex.net/i?id=75ac07839cbf54e44816af770e8f8189&amp;n=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772" y="657066"/>
            <a:ext cx="639151" cy="6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34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473259"/>
              </p:ext>
            </p:extLst>
          </p:nvPr>
        </p:nvGraphicFramePr>
        <p:xfrm>
          <a:off x="10345431" y="4417886"/>
          <a:ext cx="2296405" cy="2625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9" name="Объект 3"/>
          <p:cNvGraphicFramePr>
            <a:graphicFrameLocks/>
          </p:cNvGraphicFramePr>
          <p:nvPr>
            <p:extLst/>
          </p:nvPr>
        </p:nvGraphicFramePr>
        <p:xfrm>
          <a:off x="10376056" y="3125334"/>
          <a:ext cx="2223477" cy="246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7" name="Объект 3"/>
          <p:cNvGraphicFramePr>
            <a:graphicFrameLocks/>
          </p:cNvGraphicFramePr>
          <p:nvPr>
            <p:extLst/>
          </p:nvPr>
        </p:nvGraphicFramePr>
        <p:xfrm>
          <a:off x="10384939" y="1763415"/>
          <a:ext cx="2180367" cy="2410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4952527" y="2487323"/>
            <a:ext cx="1431065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dirty="0" smtClean="0">
                <a:solidFill>
                  <a:schemeClr val="accent2"/>
                </a:solidFill>
                <a:latin typeface="Century Gothic"/>
                <a:cs typeface="Century Gothic"/>
              </a:rPr>
              <a:t>366 220 </a:t>
            </a:r>
            <a:r>
              <a:rPr lang="ru-RU" sz="1814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>
                <a:latin typeface="Calibri"/>
                <a:cs typeface="Calibri"/>
              </a:rPr>
              <a:t>68,0%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5495" y="972536"/>
            <a:ext cx="3499807" cy="249364"/>
          </a:xfrm>
          <a:prstGeom prst="rect">
            <a:avLst/>
          </a:prstGeom>
          <a:ln w="6350">
            <a:solidFill>
              <a:srgbClr val="75BEE9"/>
            </a:solidFill>
          </a:ln>
        </p:spPr>
        <p:txBody>
          <a:bodyPr vert="horz" wrap="square" lIns="0" tIns="33973" rIns="0" bIns="0" rtlCol="0">
            <a:spAutoFit/>
          </a:bodyPr>
          <a:lstStyle/>
          <a:p>
            <a:pPr marL="76008" marR="148561">
              <a:lnSpc>
                <a:spcPts val="771"/>
              </a:lnSpc>
              <a:spcBef>
                <a:spcPts val="268"/>
              </a:spcBef>
            </a:pPr>
            <a:r>
              <a:rPr sz="1050" b="1" spc="-18" dirty="0">
                <a:latin typeface="Calibri"/>
                <a:cs typeface="Calibri"/>
              </a:rPr>
              <a:t>Налоговые </a:t>
            </a:r>
            <a:r>
              <a:rPr sz="1050" b="1" spc="-23" dirty="0">
                <a:latin typeface="Calibri"/>
                <a:cs typeface="Calibri"/>
              </a:rPr>
              <a:t>доходы </a:t>
            </a:r>
            <a:r>
              <a:rPr sz="1050" dirty="0">
                <a:latin typeface="Calibri"/>
                <a:cs typeface="Calibri"/>
              </a:rPr>
              <a:t>-  </a:t>
            </a:r>
            <a:r>
              <a:rPr sz="1050" spc="-18" dirty="0">
                <a:latin typeface="Calibri"/>
                <a:cs typeface="Calibri"/>
              </a:rPr>
              <a:t>поступления </a:t>
            </a:r>
            <a:r>
              <a:rPr sz="1050" spc="-14" dirty="0">
                <a:latin typeface="Calibri"/>
                <a:cs typeface="Calibri"/>
              </a:rPr>
              <a:t>от </a:t>
            </a:r>
            <a:r>
              <a:rPr sz="1050" spc="-18" dirty="0">
                <a:latin typeface="Calibri"/>
                <a:cs typeface="Calibri"/>
              </a:rPr>
              <a:t>уплаты  налогов </a:t>
            </a:r>
            <a:r>
              <a:rPr sz="1050" dirty="0">
                <a:latin typeface="Calibri"/>
                <a:cs typeface="Calibri"/>
              </a:rPr>
              <a:t>и </a:t>
            </a:r>
            <a:r>
              <a:rPr sz="1050" spc="-18" dirty="0">
                <a:latin typeface="Calibri"/>
                <a:cs typeface="Calibri"/>
              </a:rPr>
              <a:t>сборов,  установленных </a:t>
            </a:r>
            <a:r>
              <a:rPr sz="1050" spc="-23" dirty="0">
                <a:latin typeface="Calibri"/>
                <a:cs typeface="Calibri"/>
              </a:rPr>
              <a:t>Налоговым  кодексом</a:t>
            </a:r>
            <a:r>
              <a:rPr sz="1050" spc="-36" dirty="0">
                <a:latin typeface="Calibri"/>
                <a:cs typeface="Calibri"/>
              </a:rPr>
              <a:t> </a:t>
            </a:r>
            <a:r>
              <a:rPr sz="1050" spc="-18" dirty="0">
                <a:latin typeface="Calibri"/>
                <a:cs typeface="Calibri"/>
              </a:rPr>
              <a:t>РФ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96790" y="2327744"/>
            <a:ext cx="838392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907" b="1" spc="-18" dirty="0">
                <a:solidFill>
                  <a:schemeClr val="accent2"/>
                </a:solidFill>
                <a:latin typeface="Calibri"/>
                <a:cs typeface="Calibri"/>
              </a:rPr>
              <a:t>Налог </a:t>
            </a:r>
            <a:r>
              <a:rPr sz="907" b="1" spc="-14" dirty="0">
                <a:solidFill>
                  <a:schemeClr val="accent2"/>
                </a:solidFill>
                <a:latin typeface="Calibri"/>
                <a:cs typeface="Calibri"/>
              </a:rPr>
              <a:t>на</a:t>
            </a:r>
            <a:r>
              <a:rPr sz="907" b="1" spc="-113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907" b="1" spc="-32" dirty="0">
                <a:solidFill>
                  <a:schemeClr val="accent2"/>
                </a:solidFill>
                <a:latin typeface="Calibri"/>
                <a:cs typeface="Calibri"/>
              </a:rPr>
              <a:t>доходы  </a:t>
            </a:r>
            <a:r>
              <a:rPr sz="907" b="1" spc="-23" dirty="0">
                <a:solidFill>
                  <a:schemeClr val="accent2"/>
                </a:solidFill>
                <a:latin typeface="Calibri"/>
                <a:cs typeface="Calibri"/>
              </a:rPr>
              <a:t>физических</a:t>
            </a:r>
            <a:r>
              <a:rPr sz="907" b="1" spc="-63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907" b="1" spc="-18" dirty="0">
                <a:solidFill>
                  <a:schemeClr val="accent2"/>
                </a:solidFill>
                <a:latin typeface="Calibri"/>
                <a:cs typeface="Calibri"/>
              </a:rPr>
              <a:t>лиц</a:t>
            </a:r>
            <a:endParaRPr sz="907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6790" y="3131269"/>
            <a:ext cx="910369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907" b="1" spc="-23" dirty="0">
                <a:solidFill>
                  <a:srgbClr val="FF99CC"/>
                </a:solidFill>
                <a:latin typeface="Calibri"/>
                <a:cs typeface="Calibri"/>
              </a:rPr>
              <a:t>Единый </a:t>
            </a:r>
            <a:r>
              <a:rPr sz="907" b="1" spc="-18" dirty="0">
                <a:solidFill>
                  <a:srgbClr val="FF99CC"/>
                </a:solidFill>
                <a:latin typeface="Calibri"/>
                <a:cs typeface="Calibri"/>
              </a:rPr>
              <a:t>налог </a:t>
            </a:r>
            <a:r>
              <a:rPr sz="907" b="1" spc="-23" dirty="0">
                <a:solidFill>
                  <a:srgbClr val="FF99CC"/>
                </a:solidFill>
                <a:latin typeface="Calibri"/>
                <a:cs typeface="Calibri"/>
              </a:rPr>
              <a:t>на  </a:t>
            </a:r>
            <a:r>
              <a:rPr sz="907" b="1" spc="-18" dirty="0" err="1">
                <a:solidFill>
                  <a:srgbClr val="FF99CC"/>
                </a:solidFill>
                <a:latin typeface="Calibri"/>
                <a:cs typeface="Calibri"/>
              </a:rPr>
              <a:t>вмененный</a:t>
            </a:r>
            <a:r>
              <a:rPr sz="907" b="1" spc="-86" dirty="0">
                <a:solidFill>
                  <a:srgbClr val="FF99CC"/>
                </a:solidFill>
                <a:latin typeface="Calibri"/>
                <a:cs typeface="Calibri"/>
              </a:rPr>
              <a:t> </a:t>
            </a:r>
            <a:r>
              <a:rPr sz="907" b="1" spc="-32" dirty="0" err="1">
                <a:solidFill>
                  <a:srgbClr val="FF99CC"/>
                </a:solidFill>
                <a:latin typeface="Calibri"/>
                <a:cs typeface="Calibri"/>
              </a:rPr>
              <a:t>доход</a:t>
            </a:r>
            <a:endParaRPr sz="907" dirty="0">
              <a:solidFill>
                <a:srgbClr val="FF99CC"/>
              </a:solidFill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04944" y="3598306"/>
            <a:ext cx="1039353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907" b="1" spc="-27" dirty="0">
                <a:solidFill>
                  <a:srgbClr val="BED73B"/>
                </a:solidFill>
                <a:latin typeface="Calibri"/>
                <a:cs typeface="Calibri"/>
              </a:rPr>
              <a:t>Упрощенная система  налогообложения</a:t>
            </a:r>
            <a:endParaRPr sz="907" dirty="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79473" y="4613646"/>
            <a:ext cx="1005955" cy="15121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907" b="1" spc="-18" dirty="0">
                <a:solidFill>
                  <a:srgbClr val="F8A756"/>
                </a:solidFill>
                <a:latin typeface="Calibri"/>
                <a:cs typeface="Calibri"/>
              </a:rPr>
              <a:t>Налог </a:t>
            </a:r>
            <a:r>
              <a:rPr sz="907" b="1" spc="-14" dirty="0" err="1">
                <a:solidFill>
                  <a:srgbClr val="F8A756"/>
                </a:solidFill>
                <a:latin typeface="Calibri"/>
                <a:cs typeface="Calibri"/>
              </a:rPr>
              <a:t>на</a:t>
            </a:r>
            <a:r>
              <a:rPr sz="907" b="1" spc="-122" dirty="0">
                <a:solidFill>
                  <a:srgbClr val="F8A756"/>
                </a:solidFill>
                <a:latin typeface="Calibri"/>
                <a:cs typeface="Calibri"/>
              </a:rPr>
              <a:t> </a:t>
            </a:r>
            <a:r>
              <a:rPr sz="907" b="1" spc="-23" dirty="0" err="1">
                <a:solidFill>
                  <a:srgbClr val="F8A756"/>
                </a:solidFill>
                <a:latin typeface="Calibri"/>
                <a:cs typeface="Calibri"/>
              </a:rPr>
              <a:t>имущество</a:t>
            </a:r>
            <a:endParaRPr sz="907" dirty="0">
              <a:solidFill>
                <a:srgbClr val="F8A756"/>
              </a:solidFill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79473" y="5050326"/>
            <a:ext cx="1611470" cy="43039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907" b="1" spc="-23" dirty="0">
                <a:solidFill>
                  <a:srgbClr val="73717D"/>
                </a:solidFill>
                <a:latin typeface="Calibri"/>
                <a:cs typeface="Calibri"/>
              </a:rPr>
              <a:t>Н</a:t>
            </a:r>
            <a:r>
              <a:rPr sz="907" b="1" spc="-23" dirty="0" err="1">
                <a:solidFill>
                  <a:srgbClr val="73717D"/>
                </a:solidFill>
                <a:latin typeface="Calibri"/>
                <a:cs typeface="Calibri"/>
              </a:rPr>
              <a:t>алог</a:t>
            </a:r>
            <a:r>
              <a:rPr lang="ru-RU" sz="907" b="1" spc="-23" dirty="0">
                <a:solidFill>
                  <a:srgbClr val="73717D"/>
                </a:solidFill>
                <a:latin typeface="Calibri"/>
                <a:cs typeface="Calibri"/>
              </a:rPr>
              <a:t>и, сборы и регулярные платежи за пользование природными </a:t>
            </a:r>
            <a:r>
              <a:rPr lang="ru-RU" sz="907" b="1" spc="-23" dirty="0" err="1">
                <a:solidFill>
                  <a:srgbClr val="73717D"/>
                </a:solidFill>
                <a:latin typeface="Calibri"/>
                <a:cs typeface="Calibri"/>
              </a:rPr>
              <a:t>ресурпами</a:t>
            </a:r>
            <a:endParaRPr sz="907" dirty="0">
              <a:solidFill>
                <a:srgbClr val="73717D"/>
              </a:solidFill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17170" y="5613558"/>
            <a:ext cx="605761" cy="15121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07" b="1" spc="-103" dirty="0">
                <a:solidFill>
                  <a:srgbClr val="9900FF"/>
                </a:solidFill>
                <a:latin typeface="Calibri"/>
                <a:cs typeface="Calibri"/>
              </a:rPr>
              <a:t>Г</a:t>
            </a:r>
            <a:r>
              <a:rPr sz="907" b="1" spc="-18" dirty="0">
                <a:solidFill>
                  <a:srgbClr val="9900FF"/>
                </a:solidFill>
                <a:latin typeface="Calibri"/>
                <a:cs typeface="Calibri"/>
              </a:rPr>
              <a:t>оспошлина</a:t>
            </a:r>
            <a:endParaRPr sz="907" dirty="0">
              <a:solidFill>
                <a:srgbClr val="9900FF"/>
              </a:solidFill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17170" y="6026194"/>
            <a:ext cx="396163" cy="15121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07" b="1" spc="-18" dirty="0">
                <a:solidFill>
                  <a:srgbClr val="00B050"/>
                </a:solidFill>
                <a:latin typeface="Calibri"/>
                <a:cs typeface="Calibri"/>
              </a:rPr>
              <a:t>Акцизы</a:t>
            </a:r>
            <a:endParaRPr sz="907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741440" y="2358866"/>
            <a:ext cx="1260000" cy="189684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800" spc="-18" dirty="0">
                <a:latin typeface="Calibri"/>
                <a:cs typeface="Calibri"/>
              </a:rPr>
              <a:t>Уплачивается</a:t>
            </a:r>
            <a:r>
              <a:rPr sz="800" spc="-73" dirty="0">
                <a:latin typeface="Calibri"/>
                <a:cs typeface="Calibri"/>
              </a:rPr>
              <a:t> </a:t>
            </a:r>
            <a:r>
              <a:rPr sz="800" spc="-14" dirty="0">
                <a:latin typeface="Calibri"/>
                <a:cs typeface="Calibri"/>
              </a:rPr>
              <a:t>физическими  лицами </a:t>
            </a:r>
            <a:r>
              <a:rPr sz="800" dirty="0">
                <a:latin typeface="Calibri"/>
                <a:cs typeface="Calibri"/>
              </a:rPr>
              <a:t>в </a:t>
            </a:r>
            <a:r>
              <a:rPr sz="800" spc="-14" dirty="0">
                <a:latin typeface="Calibri"/>
                <a:cs typeface="Calibri"/>
              </a:rPr>
              <a:t>размере</a:t>
            </a:r>
            <a:r>
              <a:rPr sz="800" spc="-86" dirty="0">
                <a:latin typeface="Calibri"/>
                <a:cs typeface="Calibri"/>
              </a:rPr>
              <a:t> </a:t>
            </a:r>
            <a:r>
              <a:rPr sz="800" spc="-14" dirty="0">
                <a:latin typeface="Calibri"/>
                <a:cs typeface="Calibri"/>
              </a:rPr>
              <a:t>13%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260619" y="2147042"/>
            <a:ext cx="1440000" cy="615110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73"/>
              </a:spcBef>
            </a:pPr>
            <a:r>
              <a:rPr lang="ru-RU" sz="1000" spc="-18" dirty="0">
                <a:latin typeface="Calibri"/>
                <a:cs typeface="Calibri"/>
              </a:rPr>
              <a:t>38</a:t>
            </a:r>
            <a:r>
              <a:rPr sz="1000" spc="-18" dirty="0">
                <a:latin typeface="Calibri"/>
                <a:cs typeface="Calibri"/>
              </a:rPr>
              <a:t>% </a:t>
            </a:r>
            <a:r>
              <a:rPr sz="1000" dirty="0">
                <a:latin typeface="Calibri"/>
                <a:cs typeface="Calibri"/>
              </a:rPr>
              <a:t>- </a:t>
            </a:r>
            <a:r>
              <a:rPr sz="1000" spc="-18" dirty="0">
                <a:latin typeface="Calibri"/>
                <a:cs typeface="Calibri"/>
              </a:rPr>
              <a:t>поступает </a:t>
            </a:r>
            <a:r>
              <a:rPr sz="1000" dirty="0">
                <a:latin typeface="Calibri"/>
                <a:cs typeface="Calibri"/>
              </a:rPr>
              <a:t>в </a:t>
            </a:r>
            <a:r>
              <a:rPr lang="ru-RU" sz="1000" spc="-18" dirty="0">
                <a:latin typeface="Calibri"/>
                <a:cs typeface="Calibri"/>
              </a:rPr>
              <a:t>Р</a:t>
            </a:r>
            <a:r>
              <a:rPr sz="1000" spc="-18" dirty="0">
                <a:latin typeface="Calibri"/>
                <a:cs typeface="Calibri"/>
              </a:rPr>
              <a:t>Б</a:t>
            </a:r>
            <a:endParaRPr lang="ru-RU" sz="1000" spc="-18" dirty="0">
              <a:latin typeface="Calibri"/>
              <a:cs typeface="Calibri"/>
            </a:endParaRPr>
          </a:p>
          <a:p>
            <a:pPr marL="11516" marR="4607">
              <a:lnSpc>
                <a:spcPts val="635"/>
              </a:lnSpc>
              <a:spcBef>
                <a:spcPts val="73"/>
              </a:spcBef>
            </a:pPr>
            <a:r>
              <a:rPr sz="1000" spc="-18" dirty="0">
                <a:latin typeface="Calibri"/>
                <a:cs typeface="Calibri"/>
              </a:rPr>
              <a:t> </a:t>
            </a:r>
            <a:endParaRPr lang="ru-RU" sz="1000" spc="-18" dirty="0">
              <a:latin typeface="Calibri"/>
              <a:cs typeface="Calibri"/>
            </a:endParaRPr>
          </a:p>
          <a:p>
            <a:pPr marL="11516" marR="4607">
              <a:lnSpc>
                <a:spcPts val="635"/>
              </a:lnSpc>
              <a:spcBef>
                <a:spcPts val="73"/>
              </a:spcBef>
            </a:pPr>
            <a:endParaRPr lang="ru-RU" sz="1000" spc="-18" dirty="0">
              <a:latin typeface="Calibri"/>
              <a:cs typeface="Calibri"/>
            </a:endParaRPr>
          </a:p>
          <a:p>
            <a:pPr marL="11516" marR="4607">
              <a:lnSpc>
                <a:spcPts val="635"/>
              </a:lnSpc>
              <a:spcBef>
                <a:spcPts val="73"/>
              </a:spcBef>
            </a:pPr>
            <a:r>
              <a:rPr lang="ru-RU" sz="1000" spc="-18" dirty="0" smtClean="0">
                <a:cs typeface="Calibri"/>
              </a:rPr>
              <a:t>62% </a:t>
            </a:r>
            <a:r>
              <a:rPr lang="ru-RU" sz="1000" spc="-18" dirty="0">
                <a:cs typeface="Calibri"/>
              </a:rPr>
              <a:t>- поступает в МБ </a:t>
            </a:r>
          </a:p>
          <a:p>
            <a:pPr marL="11516" marR="4607">
              <a:lnSpc>
                <a:spcPts val="635"/>
              </a:lnSpc>
              <a:spcBef>
                <a:spcPts val="73"/>
              </a:spcBef>
            </a:pPr>
            <a:r>
              <a:rPr lang="ru-RU" sz="1000" spc="-18" dirty="0" smtClean="0">
                <a:cs typeface="Calibri"/>
              </a:rPr>
              <a:t>и поселений</a:t>
            </a:r>
            <a:endParaRPr lang="ru-RU" sz="1000" spc="-18" dirty="0">
              <a:cs typeface="Calibri"/>
            </a:endParaRPr>
          </a:p>
          <a:p>
            <a:pPr marL="11516" marR="4607">
              <a:lnSpc>
                <a:spcPct val="101800"/>
              </a:lnSpc>
              <a:spcBef>
                <a:spcPts val="73"/>
              </a:spcBef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252390" y="3131269"/>
            <a:ext cx="1440000" cy="31940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000" spc="-14" dirty="0">
                <a:latin typeface="Calibri"/>
                <a:cs typeface="Calibri"/>
              </a:rPr>
              <a:t>100%</a:t>
            </a:r>
            <a:r>
              <a:rPr sz="1000" spc="-54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-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18" dirty="0">
                <a:latin typeface="Calibri"/>
                <a:cs typeface="Calibri"/>
              </a:rPr>
              <a:t>поступает</a:t>
            </a:r>
            <a:r>
              <a:rPr sz="1000" spc="-54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в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18" dirty="0">
                <a:latin typeface="Calibri"/>
                <a:cs typeface="Calibri"/>
              </a:rPr>
              <a:t>МБ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276091" y="3598306"/>
            <a:ext cx="1440000" cy="317849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11516" marR="4607">
              <a:lnSpc>
                <a:spcPct val="101800"/>
              </a:lnSpc>
              <a:spcBef>
                <a:spcPts val="73"/>
              </a:spcBef>
            </a:pPr>
            <a:r>
              <a:rPr lang="ru-RU" sz="1000" spc="-14" dirty="0">
                <a:latin typeface="Calibri"/>
                <a:cs typeface="Calibri"/>
              </a:rPr>
              <a:t>10</a:t>
            </a:r>
            <a:r>
              <a:rPr sz="1000" spc="-14" dirty="0">
                <a:latin typeface="Calibri"/>
                <a:cs typeface="Calibri"/>
              </a:rPr>
              <a:t>0%</a:t>
            </a:r>
            <a:r>
              <a:rPr sz="1000" spc="-54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-</a:t>
            </a:r>
            <a:r>
              <a:rPr sz="1000" spc="-54" dirty="0">
                <a:latin typeface="Calibri"/>
                <a:cs typeface="Calibri"/>
              </a:rPr>
              <a:t> </a:t>
            </a:r>
            <a:r>
              <a:rPr sz="1000" spc="-18" dirty="0">
                <a:latin typeface="Calibri"/>
                <a:cs typeface="Calibri"/>
              </a:rPr>
              <a:t>поступает</a:t>
            </a:r>
            <a:r>
              <a:rPr sz="1000" spc="-54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в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18" dirty="0">
                <a:latin typeface="Calibri"/>
                <a:cs typeface="Calibri"/>
              </a:rPr>
              <a:t>МБ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308555" y="4120137"/>
            <a:ext cx="1440000" cy="31940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000" spc="-14" dirty="0">
                <a:latin typeface="Calibri"/>
                <a:cs typeface="Calibri"/>
              </a:rPr>
              <a:t>100%</a:t>
            </a:r>
            <a:r>
              <a:rPr sz="1000" spc="-54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-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18" dirty="0">
                <a:latin typeface="Calibri"/>
                <a:cs typeface="Calibri"/>
              </a:rPr>
              <a:t>поступает</a:t>
            </a:r>
            <a:r>
              <a:rPr sz="1000" spc="-54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в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18" dirty="0">
                <a:latin typeface="Calibri"/>
                <a:cs typeface="Calibri"/>
              </a:rPr>
              <a:t>МБ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275314" y="4613646"/>
            <a:ext cx="1440000" cy="31940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000" spc="-14" dirty="0">
                <a:latin typeface="Calibri"/>
                <a:cs typeface="Calibri"/>
              </a:rPr>
              <a:t>100%</a:t>
            </a:r>
            <a:r>
              <a:rPr sz="1000" spc="-54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-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18" dirty="0">
                <a:latin typeface="Calibri"/>
                <a:cs typeface="Calibri"/>
              </a:rPr>
              <a:t>поступает</a:t>
            </a:r>
            <a:r>
              <a:rPr sz="1000" spc="-54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в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18" dirty="0">
                <a:latin typeface="Calibri"/>
                <a:cs typeface="Calibri"/>
              </a:rPr>
              <a:t>МБ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307073" y="5050326"/>
            <a:ext cx="1440000" cy="31940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000" spc="-14" dirty="0">
                <a:latin typeface="Calibri"/>
                <a:cs typeface="Calibri"/>
              </a:rPr>
              <a:t>100%</a:t>
            </a:r>
            <a:r>
              <a:rPr sz="1000" spc="-54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-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18" dirty="0">
                <a:latin typeface="Calibri"/>
                <a:cs typeface="Calibri"/>
              </a:rPr>
              <a:t>поступает</a:t>
            </a:r>
            <a:r>
              <a:rPr sz="1000" spc="-54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в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18" dirty="0">
                <a:latin typeface="Calibri"/>
                <a:cs typeface="Calibri"/>
              </a:rPr>
              <a:t>МБ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322052" y="5613558"/>
            <a:ext cx="1440000" cy="31940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000" spc="-14" dirty="0">
                <a:latin typeface="Calibri"/>
                <a:cs typeface="Calibri"/>
              </a:rPr>
              <a:t>100%</a:t>
            </a:r>
            <a:r>
              <a:rPr sz="1000" spc="-54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-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18" dirty="0">
                <a:latin typeface="Calibri"/>
                <a:cs typeface="Calibri"/>
              </a:rPr>
              <a:t>поступает</a:t>
            </a:r>
            <a:r>
              <a:rPr sz="1000" spc="-54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в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18" dirty="0">
                <a:latin typeface="Calibri"/>
                <a:cs typeface="Calibri"/>
              </a:rPr>
              <a:t>МБ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322052" y="6026194"/>
            <a:ext cx="1440000" cy="536883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73"/>
              </a:spcBef>
            </a:pPr>
            <a:r>
              <a:rPr sz="1000" spc="-14" dirty="0">
                <a:latin typeface="Calibri"/>
                <a:cs typeface="Calibri"/>
              </a:rPr>
              <a:t>1</a:t>
            </a:r>
            <a:r>
              <a:rPr lang="ru-RU" sz="1000" spc="-14" dirty="0">
                <a:latin typeface="Calibri"/>
                <a:cs typeface="Calibri"/>
              </a:rPr>
              <a:t>2</a:t>
            </a:r>
            <a:r>
              <a:rPr sz="1000" spc="-14" dirty="0">
                <a:latin typeface="Calibri"/>
                <a:cs typeface="Calibri"/>
              </a:rPr>
              <a:t>% </a:t>
            </a:r>
            <a:r>
              <a:rPr sz="1000" dirty="0">
                <a:latin typeface="Calibri"/>
                <a:cs typeface="Calibri"/>
              </a:rPr>
              <a:t>- </a:t>
            </a:r>
            <a:r>
              <a:rPr sz="1000" spc="-18" dirty="0">
                <a:latin typeface="Calibri"/>
                <a:cs typeface="Calibri"/>
              </a:rPr>
              <a:t>поступает </a:t>
            </a:r>
            <a:r>
              <a:rPr sz="1000" dirty="0">
                <a:latin typeface="Calibri"/>
                <a:cs typeface="Calibri"/>
              </a:rPr>
              <a:t>в </a:t>
            </a:r>
            <a:r>
              <a:rPr sz="1000" spc="-18" dirty="0">
                <a:latin typeface="Calibri"/>
                <a:cs typeface="Calibri"/>
              </a:rPr>
              <a:t>ФБ  </a:t>
            </a:r>
            <a:endParaRPr lang="ru-RU" sz="1000" spc="-18" dirty="0">
              <a:latin typeface="Calibri"/>
              <a:cs typeface="Calibri"/>
            </a:endParaRPr>
          </a:p>
          <a:p>
            <a:pPr marL="11516" marR="4607">
              <a:lnSpc>
                <a:spcPts val="635"/>
              </a:lnSpc>
              <a:spcBef>
                <a:spcPts val="73"/>
              </a:spcBef>
            </a:pPr>
            <a:endParaRPr lang="ru-RU" sz="1000" spc="-18" dirty="0">
              <a:latin typeface="Calibri"/>
              <a:cs typeface="Calibri"/>
            </a:endParaRPr>
          </a:p>
          <a:p>
            <a:pPr marL="11516" marR="4607">
              <a:lnSpc>
                <a:spcPts val="635"/>
              </a:lnSpc>
              <a:spcBef>
                <a:spcPts val="73"/>
              </a:spcBef>
            </a:pPr>
            <a:r>
              <a:rPr lang="ru-RU" sz="1000" spc="-18" dirty="0">
                <a:latin typeface="Calibri"/>
                <a:cs typeface="Calibri"/>
              </a:rPr>
              <a:t>78</a:t>
            </a:r>
            <a:r>
              <a:rPr sz="1000" spc="-18" dirty="0">
                <a:latin typeface="Calibri"/>
                <a:cs typeface="Calibri"/>
              </a:rPr>
              <a:t>%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-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18" dirty="0">
                <a:latin typeface="Calibri"/>
                <a:cs typeface="Calibri"/>
              </a:rPr>
              <a:t>поступает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в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lang="ru-RU" sz="1000" spc="-18" dirty="0">
                <a:latin typeface="Calibri"/>
                <a:cs typeface="Calibri"/>
              </a:rPr>
              <a:t>Р</a:t>
            </a:r>
            <a:r>
              <a:rPr sz="1000" spc="-18" dirty="0">
                <a:latin typeface="Calibri"/>
                <a:cs typeface="Calibri"/>
              </a:rPr>
              <a:t>Б </a:t>
            </a:r>
            <a:endParaRPr lang="ru-RU" sz="1000" spc="-18" dirty="0">
              <a:latin typeface="Calibri"/>
              <a:cs typeface="Calibri"/>
            </a:endParaRPr>
          </a:p>
          <a:p>
            <a:pPr marL="11516" marR="4607">
              <a:lnSpc>
                <a:spcPts val="635"/>
              </a:lnSpc>
              <a:spcBef>
                <a:spcPts val="73"/>
              </a:spcBef>
            </a:pPr>
            <a:endParaRPr lang="ru-RU" sz="1000" spc="-18" dirty="0">
              <a:latin typeface="Calibri"/>
              <a:cs typeface="Calibri"/>
            </a:endParaRPr>
          </a:p>
          <a:p>
            <a:pPr marL="11516" marR="4607">
              <a:lnSpc>
                <a:spcPts val="635"/>
              </a:lnSpc>
              <a:spcBef>
                <a:spcPts val="73"/>
              </a:spcBef>
            </a:pPr>
            <a:r>
              <a:rPr sz="1000" spc="-18" dirty="0">
                <a:latin typeface="Calibri"/>
                <a:cs typeface="Calibri"/>
              </a:rPr>
              <a:t> 0,</a:t>
            </a:r>
            <a:r>
              <a:rPr lang="ru-RU" sz="1000" spc="-18" dirty="0">
                <a:latin typeface="Calibri"/>
                <a:cs typeface="Calibri"/>
              </a:rPr>
              <a:t>1678</a:t>
            </a:r>
            <a:r>
              <a:rPr sz="1000" spc="-18" dirty="0">
                <a:latin typeface="Calibri"/>
                <a:cs typeface="Calibri"/>
              </a:rPr>
              <a:t>%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-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18" dirty="0">
                <a:latin typeface="Calibri"/>
                <a:cs typeface="Calibri"/>
              </a:rPr>
              <a:t>поступает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в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18" dirty="0">
                <a:latin typeface="Calibri"/>
                <a:cs typeface="Calibri"/>
              </a:rPr>
              <a:t>МБ</a:t>
            </a:r>
            <a:r>
              <a:rPr lang="ru-RU" sz="1000" spc="-18" dirty="0">
                <a:latin typeface="Calibri"/>
                <a:cs typeface="Calibri"/>
              </a:rPr>
              <a:t> </a:t>
            </a:r>
            <a:r>
              <a:rPr lang="ru-RU" sz="1000" spc="-18" dirty="0" err="1">
                <a:latin typeface="Calibri"/>
                <a:cs typeface="Calibri"/>
              </a:rPr>
              <a:t>Мелеузовского</a:t>
            </a:r>
            <a:r>
              <a:rPr lang="ru-RU" sz="1000" spc="-18" dirty="0">
                <a:latin typeface="Calibri"/>
                <a:cs typeface="Calibri"/>
              </a:rPr>
              <a:t> района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769396" y="3598306"/>
            <a:ext cx="1260000" cy="189684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800" spc="-18" dirty="0">
                <a:latin typeface="Calibri"/>
                <a:cs typeface="Calibri"/>
              </a:rPr>
              <a:t>Уплачивается </a:t>
            </a:r>
            <a:r>
              <a:rPr sz="800" spc="-14" dirty="0">
                <a:latin typeface="Calibri"/>
                <a:cs typeface="Calibri"/>
              </a:rPr>
              <a:t>субъектами  </a:t>
            </a:r>
            <a:r>
              <a:rPr sz="800" spc="-18" dirty="0">
                <a:latin typeface="Calibri"/>
                <a:cs typeface="Calibri"/>
              </a:rPr>
              <a:t>среднего </a:t>
            </a:r>
            <a:r>
              <a:rPr sz="800" dirty="0">
                <a:latin typeface="Calibri"/>
                <a:cs typeface="Calibri"/>
              </a:rPr>
              <a:t>и </a:t>
            </a:r>
            <a:r>
              <a:rPr sz="800" spc="-14" dirty="0">
                <a:latin typeface="Calibri"/>
                <a:cs typeface="Calibri"/>
              </a:rPr>
              <a:t>малого</a:t>
            </a:r>
            <a:r>
              <a:rPr sz="800" spc="-113" dirty="0">
                <a:latin typeface="Calibri"/>
                <a:cs typeface="Calibri"/>
              </a:rPr>
              <a:t> </a:t>
            </a:r>
            <a:r>
              <a:rPr sz="800" spc="-14" dirty="0">
                <a:latin typeface="Calibri"/>
                <a:cs typeface="Calibri"/>
              </a:rPr>
              <a:t>бизнеса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790706" y="3131269"/>
            <a:ext cx="1260000" cy="189684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800" spc="-18" dirty="0">
                <a:latin typeface="Calibri"/>
                <a:cs typeface="Calibri"/>
              </a:rPr>
              <a:t>Уплачивается </a:t>
            </a:r>
            <a:r>
              <a:rPr sz="800" spc="-14" dirty="0">
                <a:latin typeface="Calibri"/>
                <a:cs typeface="Calibri"/>
              </a:rPr>
              <a:t>субъектами  </a:t>
            </a:r>
            <a:r>
              <a:rPr sz="800" spc="-18" dirty="0">
                <a:latin typeface="Calibri"/>
                <a:cs typeface="Calibri"/>
              </a:rPr>
              <a:t>среднего </a:t>
            </a:r>
            <a:r>
              <a:rPr sz="800" dirty="0">
                <a:latin typeface="Calibri"/>
                <a:cs typeface="Calibri"/>
              </a:rPr>
              <a:t>и </a:t>
            </a:r>
            <a:r>
              <a:rPr sz="800" spc="-14" dirty="0">
                <a:latin typeface="Calibri"/>
                <a:cs typeface="Calibri"/>
              </a:rPr>
              <a:t>малого</a:t>
            </a:r>
            <a:r>
              <a:rPr sz="800" spc="-113" dirty="0">
                <a:latin typeface="Calibri"/>
                <a:cs typeface="Calibri"/>
              </a:rPr>
              <a:t> </a:t>
            </a:r>
            <a:r>
              <a:rPr sz="800" spc="-14" dirty="0">
                <a:latin typeface="Calibri"/>
                <a:cs typeface="Calibri"/>
              </a:rPr>
              <a:t>бизнеса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805737" y="4120137"/>
            <a:ext cx="1429636" cy="48118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>
              <a:lnSpc>
                <a:spcPts val="635"/>
              </a:lnSpc>
            </a:pPr>
            <a:r>
              <a:rPr sz="800" spc="20" dirty="0">
                <a:latin typeface="Calibri"/>
                <a:cs typeface="Calibri"/>
              </a:rPr>
              <a:t>Патент - уплачивается ИП,</a:t>
            </a:r>
            <a:r>
              <a:rPr lang="ru-RU" sz="800" spc="20" dirty="0">
                <a:latin typeface="Calibri"/>
                <a:cs typeface="Calibri"/>
              </a:rPr>
              <a:t> единый  </a:t>
            </a:r>
            <a:r>
              <a:rPr lang="ru-RU" sz="800" spc="20" dirty="0" err="1">
                <a:latin typeface="Calibri"/>
                <a:cs typeface="Calibri"/>
              </a:rPr>
              <a:t>сельскохозяйствен-ный</a:t>
            </a:r>
            <a:r>
              <a:rPr lang="ru-RU" sz="800" spc="20" dirty="0">
                <a:latin typeface="Calibri"/>
                <a:cs typeface="Calibri"/>
              </a:rPr>
              <a:t> налог – уплачивается субъектами среднего и  малого  бизнеса</a:t>
            </a:r>
          </a:p>
          <a:p>
            <a:pPr>
              <a:lnSpc>
                <a:spcPts val="635"/>
              </a:lnSpc>
            </a:pPr>
            <a:endParaRPr sz="800" dirty="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79473" y="4089190"/>
            <a:ext cx="1376722" cy="43039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</a:pPr>
            <a:r>
              <a:rPr lang="ru-RU" sz="907" b="1" spc="-23" dirty="0">
                <a:solidFill>
                  <a:srgbClr val="00B0F0"/>
                </a:solidFill>
                <a:latin typeface="Calibri"/>
                <a:cs typeface="Calibri"/>
              </a:rPr>
              <a:t>Патент </a:t>
            </a:r>
            <a:r>
              <a:rPr lang="ru-RU" sz="907" b="1" dirty="0">
                <a:solidFill>
                  <a:srgbClr val="00B0F0"/>
                </a:solidFill>
                <a:latin typeface="Calibri"/>
                <a:cs typeface="Calibri"/>
              </a:rPr>
              <a:t>и</a:t>
            </a:r>
            <a:r>
              <a:rPr lang="ru-RU" sz="907" b="1" spc="-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lang="ru-RU" sz="907" b="1" spc="-23" dirty="0">
                <a:solidFill>
                  <a:srgbClr val="00B0F0"/>
                </a:solidFill>
                <a:latin typeface="Calibri"/>
                <a:cs typeface="Calibri"/>
              </a:rPr>
              <a:t>единый </a:t>
            </a:r>
            <a:r>
              <a:rPr sz="907" b="1" spc="-23" dirty="0" err="1">
                <a:solidFill>
                  <a:srgbClr val="00B0F0"/>
                </a:solidFill>
                <a:latin typeface="Calibri"/>
                <a:cs typeface="Calibri"/>
              </a:rPr>
              <a:t>сельскохозяйственный</a:t>
            </a:r>
            <a:r>
              <a:rPr lang="ru-RU" sz="907" b="1" spc="-23" dirty="0">
                <a:solidFill>
                  <a:srgbClr val="00B0F0"/>
                </a:solidFill>
                <a:latin typeface="Calibri"/>
                <a:cs typeface="Calibri"/>
              </a:rPr>
              <a:t> налог</a:t>
            </a:r>
            <a:endParaRPr sz="952" baseline="7936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784523" y="4613646"/>
            <a:ext cx="1260000" cy="189684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800" spc="-18" dirty="0">
                <a:latin typeface="Calibri"/>
                <a:cs typeface="Calibri"/>
              </a:rPr>
              <a:t>Уплачивается</a:t>
            </a:r>
            <a:r>
              <a:rPr sz="800" spc="-73" dirty="0">
                <a:latin typeface="Calibri"/>
                <a:cs typeface="Calibri"/>
              </a:rPr>
              <a:t> </a:t>
            </a:r>
            <a:r>
              <a:rPr sz="800" spc="-14" dirty="0">
                <a:latin typeface="Calibri"/>
                <a:cs typeface="Calibri"/>
              </a:rPr>
              <a:t>физическими  лицами </a:t>
            </a:r>
            <a:r>
              <a:rPr sz="800" spc="-18" dirty="0">
                <a:latin typeface="Calibri"/>
                <a:cs typeface="Calibri"/>
              </a:rPr>
              <a:t>один </a:t>
            </a:r>
            <a:r>
              <a:rPr sz="800" spc="-9" dirty="0">
                <a:latin typeface="Calibri"/>
                <a:cs typeface="Calibri"/>
              </a:rPr>
              <a:t>раз </a:t>
            </a:r>
            <a:r>
              <a:rPr sz="800" dirty="0">
                <a:latin typeface="Calibri"/>
                <a:cs typeface="Calibri"/>
              </a:rPr>
              <a:t>в</a:t>
            </a:r>
            <a:r>
              <a:rPr sz="800" spc="-86" dirty="0">
                <a:latin typeface="Calibri"/>
                <a:cs typeface="Calibri"/>
              </a:rPr>
              <a:t> </a:t>
            </a:r>
            <a:r>
              <a:rPr sz="800" spc="-18" dirty="0">
                <a:latin typeface="Calibri"/>
                <a:cs typeface="Calibri"/>
              </a:rPr>
              <a:t>год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820362" y="5050326"/>
            <a:ext cx="1260000" cy="343573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800" spc="-18" dirty="0">
                <a:latin typeface="Calibri"/>
                <a:cs typeface="Calibri"/>
              </a:rPr>
              <a:t>Уплачивается</a:t>
            </a:r>
            <a:r>
              <a:rPr sz="800" spc="-73" dirty="0">
                <a:latin typeface="Calibri"/>
                <a:cs typeface="Calibri"/>
              </a:rPr>
              <a:t> </a:t>
            </a:r>
            <a:r>
              <a:rPr sz="800" spc="-14" dirty="0">
                <a:latin typeface="Calibri"/>
                <a:cs typeface="Calibri"/>
              </a:rPr>
              <a:t>физическими  лицами </a:t>
            </a:r>
            <a:r>
              <a:rPr sz="800" spc="-18" dirty="0">
                <a:latin typeface="Calibri"/>
                <a:cs typeface="Calibri"/>
              </a:rPr>
              <a:t>один </a:t>
            </a:r>
            <a:r>
              <a:rPr sz="800" spc="-9" dirty="0">
                <a:latin typeface="Calibri"/>
                <a:cs typeface="Calibri"/>
              </a:rPr>
              <a:t>раз </a:t>
            </a:r>
            <a:r>
              <a:rPr sz="800" dirty="0">
                <a:latin typeface="Calibri"/>
                <a:cs typeface="Calibri"/>
              </a:rPr>
              <a:t>в </a:t>
            </a:r>
            <a:r>
              <a:rPr sz="800" spc="-14" dirty="0">
                <a:latin typeface="Calibri"/>
                <a:cs typeface="Calibri"/>
              </a:rPr>
              <a:t>год,  юридическими лицами  </a:t>
            </a:r>
            <a:r>
              <a:rPr sz="800" spc="-18" dirty="0">
                <a:latin typeface="Calibri"/>
                <a:cs typeface="Calibri"/>
              </a:rPr>
              <a:t>ежеквартально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825227" y="5613558"/>
            <a:ext cx="1260000" cy="266629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800" spc="-18" dirty="0">
                <a:latin typeface="Calibri"/>
                <a:cs typeface="Calibri"/>
              </a:rPr>
              <a:t>Уплачивается </a:t>
            </a:r>
            <a:r>
              <a:rPr sz="800" spc="-14" dirty="0">
                <a:latin typeface="Calibri"/>
                <a:cs typeface="Calibri"/>
              </a:rPr>
              <a:t>при  совершении</a:t>
            </a:r>
            <a:r>
              <a:rPr sz="800" spc="-91" dirty="0">
                <a:latin typeface="Calibri"/>
                <a:cs typeface="Calibri"/>
              </a:rPr>
              <a:t> </a:t>
            </a:r>
            <a:r>
              <a:rPr sz="800" spc="-14" dirty="0">
                <a:latin typeface="Calibri"/>
                <a:cs typeface="Calibri"/>
              </a:rPr>
              <a:t>юридически  значимых</a:t>
            </a:r>
            <a:r>
              <a:rPr sz="800" spc="-36" dirty="0">
                <a:latin typeface="Calibri"/>
                <a:cs typeface="Calibri"/>
              </a:rPr>
              <a:t> </a:t>
            </a:r>
            <a:r>
              <a:rPr sz="800" spc="-14" dirty="0">
                <a:latin typeface="Calibri"/>
                <a:cs typeface="Calibri"/>
              </a:rPr>
              <a:t>действий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845096" y="6026194"/>
            <a:ext cx="1260000" cy="266629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800" spc="-18" dirty="0">
                <a:latin typeface="Calibri"/>
                <a:cs typeface="Calibri"/>
              </a:rPr>
              <a:t>Уплачиваются </a:t>
            </a:r>
            <a:r>
              <a:rPr sz="800" spc="-14" dirty="0">
                <a:latin typeface="Calibri"/>
                <a:cs typeface="Calibri"/>
              </a:rPr>
              <a:t>при  реализации</a:t>
            </a:r>
            <a:r>
              <a:rPr sz="800" spc="-91" dirty="0">
                <a:latin typeface="Calibri"/>
                <a:cs typeface="Calibri"/>
              </a:rPr>
              <a:t> </a:t>
            </a:r>
            <a:r>
              <a:rPr sz="800" spc="-14" dirty="0">
                <a:latin typeface="Calibri"/>
                <a:cs typeface="Calibri"/>
              </a:rPr>
              <a:t>бензина,  моторных </a:t>
            </a:r>
            <a:r>
              <a:rPr sz="800" spc="-18" dirty="0">
                <a:latin typeface="Calibri"/>
                <a:cs typeface="Calibri"/>
              </a:rPr>
              <a:t>масел,  дизельного</a:t>
            </a:r>
            <a:r>
              <a:rPr sz="800" spc="-36" dirty="0">
                <a:latin typeface="Calibri"/>
                <a:cs typeface="Calibri"/>
              </a:rPr>
              <a:t> </a:t>
            </a:r>
            <a:r>
              <a:rPr sz="800" spc="-18" dirty="0">
                <a:latin typeface="Calibri"/>
                <a:cs typeface="Calibri"/>
              </a:rPr>
              <a:t>топлива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682407" y="1476603"/>
            <a:ext cx="2998625" cy="515222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104799">
              <a:lnSpc>
                <a:spcPts val="635"/>
              </a:lnSpc>
              <a:spcBef>
                <a:spcPts val="218"/>
              </a:spcBef>
            </a:pPr>
            <a:r>
              <a:rPr sz="1000" spc="-9" dirty="0">
                <a:latin typeface="Calibri"/>
                <a:cs typeface="Calibri"/>
              </a:rPr>
              <a:t>МБ </a:t>
            </a:r>
            <a:r>
              <a:rPr sz="1000" dirty="0">
                <a:latin typeface="Calibri"/>
                <a:cs typeface="Calibri"/>
              </a:rPr>
              <a:t>- </a:t>
            </a:r>
            <a:r>
              <a:rPr sz="1000" spc="-14" dirty="0">
                <a:latin typeface="Calibri"/>
                <a:cs typeface="Calibri"/>
              </a:rPr>
              <a:t>местный </a:t>
            </a:r>
            <a:r>
              <a:rPr sz="1000" spc="-23" dirty="0" err="1">
                <a:latin typeface="Calibri"/>
                <a:cs typeface="Calibri"/>
              </a:rPr>
              <a:t>бюджет</a:t>
            </a:r>
            <a:r>
              <a:rPr sz="1000" spc="-23" dirty="0">
                <a:latin typeface="Calibri"/>
                <a:cs typeface="Calibri"/>
              </a:rPr>
              <a:t>,</a:t>
            </a:r>
            <a:endParaRPr lang="ru-RU" sz="1000" spc="-23" dirty="0">
              <a:latin typeface="Calibri"/>
              <a:cs typeface="Calibri"/>
            </a:endParaRPr>
          </a:p>
          <a:p>
            <a:pPr marL="11516" marR="104799">
              <a:lnSpc>
                <a:spcPts val="635"/>
              </a:lnSpc>
              <a:spcBef>
                <a:spcPts val="218"/>
              </a:spcBef>
            </a:pPr>
            <a:r>
              <a:rPr lang="ru-RU" sz="1000" spc="-9" dirty="0">
                <a:latin typeface="Calibri"/>
                <a:cs typeface="Calibri"/>
              </a:rPr>
              <a:t>Р</a:t>
            </a:r>
            <a:r>
              <a:rPr sz="1000" spc="-9" dirty="0">
                <a:latin typeface="Calibri"/>
                <a:cs typeface="Calibri"/>
              </a:rPr>
              <a:t>Б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-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lang="ru-RU" sz="1000" spc="-14" dirty="0">
                <a:latin typeface="Calibri"/>
                <a:cs typeface="Calibri"/>
              </a:rPr>
              <a:t>республиканский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23" dirty="0">
                <a:latin typeface="Calibri"/>
                <a:cs typeface="Calibri"/>
              </a:rPr>
              <a:t>бюджет,</a:t>
            </a:r>
            <a:endParaRPr sz="1000" dirty="0">
              <a:latin typeface="Calibri"/>
              <a:cs typeface="Calibri"/>
            </a:endParaRPr>
          </a:p>
          <a:p>
            <a:pPr marL="11516">
              <a:lnSpc>
                <a:spcPts val="635"/>
              </a:lnSpc>
            </a:pPr>
            <a:r>
              <a:rPr sz="1000" spc="-9" dirty="0" smtClean="0">
                <a:latin typeface="Calibri"/>
                <a:cs typeface="Calibri"/>
              </a:rPr>
              <a:t>ФБ </a:t>
            </a:r>
            <a:r>
              <a:rPr sz="1000" dirty="0">
                <a:latin typeface="Calibri"/>
                <a:cs typeface="Calibri"/>
              </a:rPr>
              <a:t>- </a:t>
            </a:r>
            <a:r>
              <a:rPr sz="1000" spc="-18" dirty="0" err="1">
                <a:latin typeface="Calibri"/>
                <a:cs typeface="Calibri"/>
              </a:rPr>
              <a:t>федеральный</a:t>
            </a:r>
            <a:r>
              <a:rPr sz="1000" spc="-100" dirty="0">
                <a:latin typeface="Calibri"/>
                <a:cs typeface="Calibri"/>
              </a:rPr>
              <a:t> </a:t>
            </a:r>
            <a:r>
              <a:rPr sz="1000" spc="-18" dirty="0" err="1" smtClean="0">
                <a:latin typeface="Calibri"/>
                <a:cs typeface="Calibri"/>
              </a:rPr>
              <a:t>бюджет</a:t>
            </a:r>
            <a:endParaRPr lang="ru-RU" sz="1000" spc="-18" dirty="0" smtClean="0">
              <a:latin typeface="Calibri"/>
              <a:cs typeface="Calibri"/>
            </a:endParaRPr>
          </a:p>
          <a:p>
            <a:r>
              <a:rPr lang="ru-RU" sz="1000" spc="-18" dirty="0">
                <a:cs typeface="Calibri"/>
              </a:rPr>
              <a:t>доля</a:t>
            </a:r>
            <a:r>
              <a:rPr lang="ru-RU" sz="1000" spc="-27" dirty="0">
                <a:cs typeface="Calibri"/>
              </a:rPr>
              <a:t> </a:t>
            </a:r>
            <a:r>
              <a:rPr lang="ru-RU" sz="1000" dirty="0">
                <a:cs typeface="Calibri"/>
              </a:rPr>
              <a:t>в</a:t>
            </a:r>
            <a:r>
              <a:rPr lang="ru-RU" sz="1000" spc="-27" dirty="0">
                <a:cs typeface="Calibri"/>
              </a:rPr>
              <a:t> </a:t>
            </a:r>
            <a:r>
              <a:rPr lang="ru-RU" sz="1000" spc="-14" dirty="0">
                <a:cs typeface="Calibri"/>
              </a:rPr>
              <a:t>структуре</a:t>
            </a:r>
            <a:r>
              <a:rPr lang="ru-RU" sz="1000" spc="-27" dirty="0">
                <a:cs typeface="Calibri"/>
              </a:rPr>
              <a:t> </a:t>
            </a:r>
            <a:r>
              <a:rPr lang="ru-RU" sz="1000" dirty="0"/>
              <a:t> </a:t>
            </a:r>
            <a:r>
              <a:rPr lang="ru-RU" sz="1000" dirty="0" smtClean="0"/>
              <a:t>налоговых </a:t>
            </a:r>
            <a:r>
              <a:rPr lang="ru-RU" sz="1000" dirty="0"/>
              <a:t>доходов</a:t>
            </a:r>
          </a:p>
          <a:p>
            <a:pPr marL="11516">
              <a:lnSpc>
                <a:spcPts val="635"/>
              </a:lnSpc>
            </a:pPr>
            <a:endParaRPr sz="1000" spc="-18" dirty="0" smtClean="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0639874" y="2796610"/>
            <a:ext cx="1082455" cy="83236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ts val="1020"/>
              </a:lnSpc>
              <a:spcBef>
                <a:spcPts val="91"/>
              </a:spcBef>
            </a:pPr>
            <a:r>
              <a:rPr sz="861" dirty="0">
                <a:latin typeface="Calibri"/>
                <a:cs typeface="Calibri"/>
              </a:rPr>
              <a:t>202</a:t>
            </a:r>
            <a:r>
              <a:rPr lang="ru-RU" sz="861" dirty="0">
                <a:latin typeface="Calibri"/>
                <a:cs typeface="Calibri"/>
              </a:rPr>
              <a:t>1г.</a:t>
            </a:r>
            <a:endParaRPr sz="861" dirty="0">
              <a:latin typeface="Calibri"/>
              <a:cs typeface="Calibri"/>
            </a:endParaRPr>
          </a:p>
          <a:p>
            <a:pPr algn="ctr">
              <a:lnSpc>
                <a:spcPts val="1836"/>
              </a:lnSpc>
            </a:pPr>
            <a:r>
              <a:rPr lang="ru-RU" sz="1200" spc="5" dirty="0" smtClean="0">
                <a:latin typeface="Century Gothic"/>
                <a:cs typeface="Century Gothic"/>
              </a:rPr>
              <a:t>53 8824</a:t>
            </a:r>
            <a:endParaRPr lang="ru-RU" sz="1200" spc="5" dirty="0">
              <a:latin typeface="Century Gothic"/>
              <a:cs typeface="Century Gothic"/>
            </a:endParaRPr>
          </a:p>
          <a:p>
            <a:pPr algn="ctr">
              <a:lnSpc>
                <a:spcPts val="1836"/>
              </a:lnSpc>
            </a:pPr>
            <a:r>
              <a:rPr lang="ru-RU" sz="860" spc="-5" dirty="0">
                <a:latin typeface="Calibri"/>
                <a:cs typeface="Calibri"/>
              </a:rPr>
              <a:t>тыс. руб</a:t>
            </a:r>
            <a:r>
              <a:rPr lang="ru-RU" sz="860" spc="-5" dirty="0">
                <a:solidFill>
                  <a:srgbClr val="A7A9AC"/>
                </a:solidFill>
                <a:latin typeface="Calibri"/>
                <a:cs typeface="Calibri"/>
              </a:rPr>
              <a:t>.</a:t>
            </a:r>
            <a:endParaRPr lang="ru-RU" sz="860" dirty="0">
              <a:latin typeface="Calibri"/>
              <a:cs typeface="Calibri"/>
            </a:endParaRPr>
          </a:p>
          <a:p>
            <a:pPr algn="ctr">
              <a:lnSpc>
                <a:spcPts val="1836"/>
              </a:lnSpc>
            </a:pPr>
            <a:r>
              <a:rPr lang="ru-RU" sz="1542" spc="5" dirty="0">
                <a:latin typeface="Century Gothic"/>
                <a:cs typeface="Century Gothic"/>
              </a:rPr>
              <a:t> </a:t>
            </a:r>
            <a:endParaRPr sz="1542" dirty="0">
              <a:latin typeface="Century Gothic"/>
              <a:cs typeface="Century Gothic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378316" y="1974950"/>
            <a:ext cx="4193559" cy="61029"/>
          </a:xfrm>
          <a:custGeom>
            <a:avLst/>
            <a:gdLst/>
            <a:ahLst/>
            <a:cxnLst/>
            <a:rect l="l" t="t" r="r" b="b"/>
            <a:pathLst>
              <a:path w="5323840" h="12700">
                <a:moveTo>
                  <a:pt x="5323753" y="0"/>
                </a:moveTo>
                <a:lnTo>
                  <a:pt x="0" y="0"/>
                </a:lnTo>
                <a:lnTo>
                  <a:pt x="0" y="12700"/>
                </a:lnTo>
                <a:lnTo>
                  <a:pt x="5323753" y="12700"/>
                </a:lnTo>
                <a:lnTo>
                  <a:pt x="5323753" y="0"/>
                </a:lnTo>
                <a:close/>
              </a:path>
            </a:pathLst>
          </a:custGeom>
          <a:solidFill>
            <a:srgbClr val="00A0D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0" name="Скругленный прямоугольник 4"/>
          <p:cNvSpPr/>
          <p:nvPr/>
        </p:nvSpPr>
        <p:spPr>
          <a:xfrm>
            <a:off x="33812" y="29284"/>
            <a:ext cx="12124376" cy="6250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object 82"/>
          <p:cNvSpPr txBox="1"/>
          <p:nvPr/>
        </p:nvSpPr>
        <p:spPr>
          <a:xfrm>
            <a:off x="10883569" y="1822341"/>
            <a:ext cx="776204" cy="15121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07" b="1" spc="-5" dirty="0">
                <a:latin typeface="Calibri"/>
                <a:cs typeface="Calibri"/>
              </a:rPr>
              <a:t>Всего по</a:t>
            </a:r>
            <a:r>
              <a:rPr sz="907" b="1" spc="-50" dirty="0">
                <a:latin typeface="Calibri"/>
                <a:cs typeface="Calibri"/>
              </a:rPr>
              <a:t> </a:t>
            </a:r>
            <a:r>
              <a:rPr sz="907" b="1" spc="-9" dirty="0">
                <a:latin typeface="Calibri"/>
                <a:cs typeface="Calibri"/>
              </a:rPr>
              <a:t>годам</a:t>
            </a:r>
            <a:endParaRPr sz="907" dirty="0">
              <a:latin typeface="Calibri"/>
              <a:cs typeface="Calibri"/>
            </a:endParaRPr>
          </a:p>
        </p:txBody>
      </p:sp>
      <p:sp>
        <p:nvSpPr>
          <p:cNvPr id="188" name="object 11"/>
          <p:cNvSpPr txBox="1"/>
          <p:nvPr/>
        </p:nvSpPr>
        <p:spPr>
          <a:xfrm>
            <a:off x="5215553" y="6063250"/>
            <a:ext cx="1188000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00B050"/>
                </a:solidFill>
                <a:latin typeface="Century Gothic"/>
                <a:cs typeface="Century Gothic"/>
              </a:rPr>
              <a:t>23 454  </a:t>
            </a:r>
            <a:r>
              <a:rPr lang="ru-RU" sz="1814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>
                <a:latin typeface="Calibri"/>
                <a:cs typeface="Calibri"/>
              </a:rPr>
              <a:t>4,4%</a:t>
            </a:r>
          </a:p>
        </p:txBody>
      </p:sp>
      <p:sp>
        <p:nvSpPr>
          <p:cNvPr id="189" name="object 11"/>
          <p:cNvSpPr txBox="1"/>
          <p:nvPr/>
        </p:nvSpPr>
        <p:spPr>
          <a:xfrm>
            <a:off x="5066195" y="3635362"/>
            <a:ext cx="133735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BED73B"/>
                </a:solidFill>
                <a:latin typeface="Century Gothic"/>
                <a:cs typeface="Century Gothic"/>
              </a:rPr>
              <a:t>112 879</a:t>
            </a:r>
            <a:r>
              <a:rPr lang="ru-RU" sz="1814" dirty="0" smtClean="0">
                <a:solidFill>
                  <a:srgbClr val="75BEE9"/>
                </a:solidFill>
                <a:latin typeface="Century Gothic"/>
                <a:cs typeface="Century Gothic"/>
              </a:rPr>
              <a:t>  </a:t>
            </a:r>
            <a:r>
              <a:rPr lang="ru-RU" sz="1100" dirty="0" smtClean="0">
                <a:latin typeface="Calibri"/>
                <a:cs typeface="Calibri"/>
              </a:rPr>
              <a:t>21,0</a:t>
            </a:r>
            <a:r>
              <a:rPr lang="ru-RU" sz="1100" dirty="0">
                <a:latin typeface="Calibri"/>
                <a:cs typeface="Calibri"/>
              </a:rPr>
              <a:t>%</a:t>
            </a:r>
          </a:p>
        </p:txBody>
      </p:sp>
      <p:sp>
        <p:nvSpPr>
          <p:cNvPr id="190" name="object 11"/>
          <p:cNvSpPr txBox="1"/>
          <p:nvPr/>
        </p:nvSpPr>
        <p:spPr>
          <a:xfrm>
            <a:off x="5195593" y="3131269"/>
            <a:ext cx="1188000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FF99CC"/>
                </a:solidFill>
                <a:latin typeface="Century Gothic"/>
                <a:cs typeface="Century Gothic"/>
              </a:rPr>
              <a:t>5 185</a:t>
            </a:r>
            <a:r>
              <a:rPr lang="ru-RU" sz="1814" dirty="0" smtClean="0">
                <a:solidFill>
                  <a:srgbClr val="75BEE9"/>
                </a:solidFill>
                <a:latin typeface="Century Gothic"/>
                <a:cs typeface="Century Gothic"/>
              </a:rPr>
              <a:t>   </a:t>
            </a:r>
            <a:r>
              <a:rPr lang="ru-RU" sz="1100" dirty="0" smtClean="0">
                <a:latin typeface="Calibri"/>
                <a:cs typeface="Calibri"/>
              </a:rPr>
              <a:t>1,0</a:t>
            </a:r>
            <a:r>
              <a:rPr lang="ru-RU" sz="1100" dirty="0">
                <a:latin typeface="Calibri"/>
                <a:cs typeface="Calibri"/>
              </a:rPr>
              <a:t>%</a:t>
            </a:r>
          </a:p>
        </p:txBody>
      </p:sp>
      <p:sp>
        <p:nvSpPr>
          <p:cNvPr id="192" name="object 11"/>
          <p:cNvSpPr txBox="1"/>
          <p:nvPr/>
        </p:nvSpPr>
        <p:spPr>
          <a:xfrm>
            <a:off x="5215553" y="4650702"/>
            <a:ext cx="1188000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F8A756"/>
                </a:solidFill>
                <a:latin typeface="Century Gothic"/>
                <a:cs typeface="Century Gothic"/>
              </a:rPr>
              <a:t>9 407  </a:t>
            </a:r>
            <a:r>
              <a:rPr lang="ru-RU" sz="1814" dirty="0" smtClean="0">
                <a:latin typeface="Century Gothic"/>
                <a:cs typeface="Century Gothic"/>
              </a:rPr>
              <a:t> </a:t>
            </a:r>
            <a:r>
              <a:rPr lang="ru-RU" sz="1100" dirty="0">
                <a:latin typeface="Calibri"/>
                <a:cs typeface="Calibri"/>
              </a:rPr>
              <a:t>1,7%</a:t>
            </a:r>
          </a:p>
        </p:txBody>
      </p:sp>
      <p:sp>
        <p:nvSpPr>
          <p:cNvPr id="193" name="object 11"/>
          <p:cNvSpPr txBox="1"/>
          <p:nvPr/>
        </p:nvSpPr>
        <p:spPr>
          <a:xfrm>
            <a:off x="5215553" y="5087382"/>
            <a:ext cx="1188000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73717D"/>
                </a:solidFill>
                <a:latin typeface="Century Gothic"/>
                <a:cs typeface="Century Gothic"/>
              </a:rPr>
              <a:t>1 820  </a:t>
            </a:r>
            <a:r>
              <a:rPr lang="ru-RU" sz="1814" dirty="0" smtClean="0">
                <a:latin typeface="Century Gothic"/>
                <a:cs typeface="Century Gothic"/>
              </a:rPr>
              <a:t> </a:t>
            </a:r>
            <a:r>
              <a:rPr lang="ru-RU" sz="1100" dirty="0">
                <a:latin typeface="Calibri"/>
                <a:cs typeface="Calibri"/>
              </a:rPr>
              <a:t>0,3%</a:t>
            </a:r>
          </a:p>
        </p:txBody>
      </p:sp>
      <p:sp>
        <p:nvSpPr>
          <p:cNvPr id="259" name="object 11"/>
          <p:cNvSpPr txBox="1"/>
          <p:nvPr/>
        </p:nvSpPr>
        <p:spPr>
          <a:xfrm>
            <a:off x="5215553" y="4030050"/>
            <a:ext cx="1188000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00B0F0"/>
                </a:solidFill>
                <a:latin typeface="Century Gothic"/>
                <a:cs typeface="Century Gothic"/>
              </a:rPr>
              <a:t>11 569  </a:t>
            </a:r>
            <a:r>
              <a:rPr lang="ru-RU" sz="1814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>
                <a:latin typeface="Calibri"/>
                <a:cs typeface="Calibri"/>
              </a:rPr>
              <a:t>2,1%</a:t>
            </a:r>
          </a:p>
        </p:txBody>
      </p:sp>
      <p:sp>
        <p:nvSpPr>
          <p:cNvPr id="260" name="object 11"/>
          <p:cNvSpPr txBox="1"/>
          <p:nvPr/>
        </p:nvSpPr>
        <p:spPr>
          <a:xfrm>
            <a:off x="5215553" y="5650614"/>
            <a:ext cx="1188000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9900FF"/>
                </a:solidFill>
                <a:latin typeface="Century Gothic"/>
                <a:cs typeface="Calibri"/>
              </a:rPr>
              <a:t>8 290  </a:t>
            </a:r>
            <a:r>
              <a:rPr lang="ru-RU" sz="1814" spc="-5" dirty="0" smtClean="0">
                <a:solidFill>
                  <a:srgbClr val="BED73B"/>
                </a:solidFill>
                <a:latin typeface="Century Gothic"/>
                <a:cs typeface="Calibri"/>
              </a:rPr>
              <a:t> </a:t>
            </a:r>
            <a:r>
              <a:rPr lang="ru-RU" sz="1100" dirty="0">
                <a:latin typeface="Calibri"/>
                <a:cs typeface="Calibri"/>
              </a:rPr>
              <a:t>1,5%</a:t>
            </a:r>
          </a:p>
        </p:txBody>
      </p:sp>
      <p:sp>
        <p:nvSpPr>
          <p:cNvPr id="261" name="object 11"/>
          <p:cNvSpPr txBox="1"/>
          <p:nvPr/>
        </p:nvSpPr>
        <p:spPr>
          <a:xfrm>
            <a:off x="6958904" y="2487322"/>
            <a:ext cx="1422367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dirty="0" smtClean="0">
                <a:solidFill>
                  <a:schemeClr val="accent2"/>
                </a:solidFill>
                <a:latin typeface="Century Gothic"/>
                <a:cs typeface="Century Gothic"/>
              </a:rPr>
              <a:t>401 519  </a:t>
            </a:r>
            <a:r>
              <a:rPr lang="ru-RU" sz="1814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>
                <a:latin typeface="Calibri"/>
                <a:cs typeface="Calibri"/>
              </a:rPr>
              <a:t>69,8%</a:t>
            </a:r>
          </a:p>
        </p:txBody>
      </p:sp>
      <p:sp>
        <p:nvSpPr>
          <p:cNvPr id="262" name="object 11"/>
          <p:cNvSpPr txBox="1"/>
          <p:nvPr/>
        </p:nvSpPr>
        <p:spPr>
          <a:xfrm>
            <a:off x="7008100" y="6014104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00B050"/>
                </a:solidFill>
                <a:latin typeface="Century Gothic"/>
                <a:cs typeface="Century Gothic"/>
              </a:rPr>
              <a:t>24 575  </a:t>
            </a:r>
            <a:r>
              <a:rPr lang="ru-RU" sz="1814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>
                <a:latin typeface="Calibri"/>
                <a:cs typeface="Calibri"/>
              </a:rPr>
              <a:t>4,3%</a:t>
            </a:r>
          </a:p>
        </p:txBody>
      </p:sp>
      <p:sp>
        <p:nvSpPr>
          <p:cNvPr id="263" name="object 11"/>
          <p:cNvSpPr txBox="1"/>
          <p:nvPr/>
        </p:nvSpPr>
        <p:spPr>
          <a:xfrm>
            <a:off x="6958904" y="3598306"/>
            <a:ext cx="139831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BED73B"/>
                </a:solidFill>
                <a:latin typeface="Century Gothic"/>
                <a:cs typeface="Century Gothic"/>
              </a:rPr>
              <a:t>115 999  </a:t>
            </a:r>
            <a:r>
              <a:rPr lang="ru-RU" sz="1814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>
                <a:latin typeface="Calibri"/>
                <a:cs typeface="Calibri"/>
              </a:rPr>
              <a:t>20,2%</a:t>
            </a:r>
          </a:p>
        </p:txBody>
      </p:sp>
      <p:sp>
        <p:nvSpPr>
          <p:cNvPr id="264" name="object 11"/>
          <p:cNvSpPr txBox="1"/>
          <p:nvPr/>
        </p:nvSpPr>
        <p:spPr>
          <a:xfrm>
            <a:off x="6465252" y="3088705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>
                <a:solidFill>
                  <a:srgbClr val="FF99CC"/>
                </a:solidFill>
                <a:latin typeface="Century Gothic"/>
                <a:cs typeface="Century Gothic"/>
              </a:rPr>
              <a:t>0</a:t>
            </a:r>
            <a:r>
              <a:rPr lang="ru-RU" sz="1814" dirty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265" name="object 11"/>
          <p:cNvSpPr txBox="1"/>
          <p:nvPr/>
        </p:nvSpPr>
        <p:spPr>
          <a:xfrm>
            <a:off x="7006968" y="4613645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F8A756"/>
                </a:solidFill>
                <a:latin typeface="Century Gothic"/>
                <a:cs typeface="Century Gothic"/>
              </a:rPr>
              <a:t>9 407  </a:t>
            </a:r>
            <a:r>
              <a:rPr lang="ru-RU" sz="1814" dirty="0" smtClean="0">
                <a:latin typeface="Century Gothic"/>
                <a:cs typeface="Century Gothic"/>
              </a:rPr>
              <a:t>   </a:t>
            </a:r>
            <a:r>
              <a:rPr lang="ru-RU" sz="1100" dirty="0" smtClean="0">
                <a:latin typeface="Calibri"/>
                <a:cs typeface="Calibri"/>
              </a:rPr>
              <a:t>1,6</a:t>
            </a:r>
            <a:r>
              <a:rPr lang="ru-RU" sz="1100" dirty="0">
                <a:latin typeface="Calibri"/>
                <a:cs typeface="Calibri"/>
              </a:rPr>
              <a:t>%</a:t>
            </a:r>
          </a:p>
        </p:txBody>
      </p:sp>
      <p:sp>
        <p:nvSpPr>
          <p:cNvPr id="266" name="object 11"/>
          <p:cNvSpPr txBox="1"/>
          <p:nvPr/>
        </p:nvSpPr>
        <p:spPr>
          <a:xfrm>
            <a:off x="7006968" y="5058327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73717D"/>
                </a:solidFill>
                <a:latin typeface="Century Gothic"/>
                <a:cs typeface="Century Gothic"/>
              </a:rPr>
              <a:t>1 85</a:t>
            </a:r>
            <a:r>
              <a:rPr lang="ru-RU" sz="1814" dirty="0" smtClean="0">
                <a:solidFill>
                  <a:srgbClr val="73717D"/>
                </a:solidFill>
                <a:latin typeface="Century Gothic"/>
                <a:cs typeface="Century Gothic"/>
              </a:rPr>
              <a:t>0  </a:t>
            </a:r>
            <a:r>
              <a:rPr lang="ru-RU" sz="1814" dirty="0" smtClean="0">
                <a:latin typeface="Century Gothic"/>
                <a:cs typeface="Century Gothic"/>
              </a:rPr>
              <a:t> </a:t>
            </a:r>
            <a:r>
              <a:rPr lang="ru-RU" sz="1100" dirty="0">
                <a:latin typeface="Calibri"/>
                <a:cs typeface="Calibri"/>
              </a:rPr>
              <a:t>0,3%</a:t>
            </a:r>
          </a:p>
        </p:txBody>
      </p:sp>
      <p:sp>
        <p:nvSpPr>
          <p:cNvPr id="267" name="object 11"/>
          <p:cNvSpPr txBox="1"/>
          <p:nvPr/>
        </p:nvSpPr>
        <p:spPr>
          <a:xfrm>
            <a:off x="7020076" y="4041223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00B0F0"/>
                </a:solidFill>
                <a:latin typeface="Century Gothic"/>
                <a:cs typeface="Century Gothic"/>
              </a:rPr>
              <a:t>13 742    </a:t>
            </a:r>
            <a:r>
              <a:rPr lang="ru-RU" sz="1814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>
                <a:latin typeface="Calibri"/>
                <a:cs typeface="Calibri"/>
              </a:rPr>
              <a:t>2,4%</a:t>
            </a:r>
          </a:p>
        </p:txBody>
      </p:sp>
      <p:sp>
        <p:nvSpPr>
          <p:cNvPr id="268" name="object 11"/>
          <p:cNvSpPr txBox="1"/>
          <p:nvPr/>
        </p:nvSpPr>
        <p:spPr>
          <a:xfrm>
            <a:off x="7031825" y="5485312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9900FF"/>
                </a:solidFill>
                <a:latin typeface="Century Gothic"/>
                <a:cs typeface="Calibri"/>
              </a:rPr>
              <a:t>8 373  </a:t>
            </a:r>
            <a:r>
              <a:rPr lang="ru-RU" sz="1814" spc="-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 </a:t>
            </a:r>
            <a:r>
              <a:rPr lang="ru-RU" sz="1100" dirty="0">
                <a:latin typeface="Calibri"/>
                <a:cs typeface="Calibri"/>
              </a:rPr>
              <a:t>1,4%</a:t>
            </a:r>
          </a:p>
        </p:txBody>
      </p:sp>
      <p:sp>
        <p:nvSpPr>
          <p:cNvPr id="269" name="object 11"/>
          <p:cNvSpPr txBox="1"/>
          <p:nvPr/>
        </p:nvSpPr>
        <p:spPr>
          <a:xfrm>
            <a:off x="8850068" y="2458488"/>
            <a:ext cx="1467034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dirty="0" smtClean="0">
                <a:solidFill>
                  <a:schemeClr val="accent2"/>
                </a:solidFill>
                <a:latin typeface="Century Gothic"/>
                <a:cs typeface="Century Gothic"/>
              </a:rPr>
              <a:t>449 258  </a:t>
            </a:r>
            <a:r>
              <a:rPr lang="ru-RU" sz="1814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>
                <a:latin typeface="Calibri"/>
                <a:cs typeface="Calibri"/>
              </a:rPr>
              <a:t>71,3%</a:t>
            </a:r>
          </a:p>
        </p:txBody>
      </p:sp>
      <p:sp>
        <p:nvSpPr>
          <p:cNvPr id="270" name="object 11"/>
          <p:cNvSpPr txBox="1"/>
          <p:nvPr/>
        </p:nvSpPr>
        <p:spPr>
          <a:xfrm>
            <a:off x="9063745" y="6026194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00B050"/>
                </a:solidFill>
                <a:latin typeface="Century Gothic"/>
                <a:cs typeface="Century Gothic"/>
              </a:rPr>
              <a:t>24 575  </a:t>
            </a:r>
            <a:r>
              <a:rPr lang="ru-RU" sz="1814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100" dirty="0">
                <a:latin typeface="Calibri"/>
                <a:cs typeface="Calibri"/>
              </a:rPr>
              <a:t>3,9%</a:t>
            </a:r>
          </a:p>
        </p:txBody>
      </p:sp>
      <p:sp>
        <p:nvSpPr>
          <p:cNvPr id="271" name="object 11"/>
          <p:cNvSpPr txBox="1"/>
          <p:nvPr/>
        </p:nvSpPr>
        <p:spPr>
          <a:xfrm>
            <a:off x="8921310" y="3598306"/>
            <a:ext cx="1491881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BED73B"/>
                </a:solidFill>
                <a:latin typeface="Century Gothic"/>
                <a:cs typeface="Century Gothic"/>
              </a:rPr>
              <a:t>122 299</a:t>
            </a:r>
            <a:r>
              <a:rPr lang="ru-RU" sz="1814" dirty="0" smtClean="0">
                <a:solidFill>
                  <a:srgbClr val="75BEE9"/>
                </a:solidFill>
                <a:latin typeface="Century Gothic"/>
                <a:cs typeface="Century Gothic"/>
              </a:rPr>
              <a:t>   </a:t>
            </a:r>
            <a:r>
              <a:rPr lang="ru-RU" sz="1100" dirty="0" smtClean="0">
                <a:latin typeface="Calibri"/>
                <a:cs typeface="Calibri"/>
              </a:rPr>
              <a:t>19,4</a:t>
            </a:r>
            <a:r>
              <a:rPr lang="ru-RU" sz="1100" dirty="0">
                <a:latin typeface="Calibri"/>
                <a:cs typeface="Calibri"/>
              </a:rPr>
              <a:t>%</a:t>
            </a:r>
          </a:p>
        </p:txBody>
      </p:sp>
      <p:sp>
        <p:nvSpPr>
          <p:cNvPr id="272" name="object 11"/>
          <p:cNvSpPr txBox="1"/>
          <p:nvPr/>
        </p:nvSpPr>
        <p:spPr>
          <a:xfrm>
            <a:off x="8586470" y="3112793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>
                <a:solidFill>
                  <a:srgbClr val="FF99CC"/>
                </a:solidFill>
                <a:latin typeface="Century Gothic"/>
                <a:cs typeface="Century Gothic"/>
              </a:rPr>
              <a:t>0</a:t>
            </a:r>
            <a:endParaRPr lang="ru-RU" sz="1100" dirty="0">
              <a:latin typeface="Calibri"/>
              <a:cs typeface="Calibri"/>
            </a:endParaRPr>
          </a:p>
        </p:txBody>
      </p:sp>
      <p:sp>
        <p:nvSpPr>
          <p:cNvPr id="273" name="object 11"/>
          <p:cNvSpPr txBox="1"/>
          <p:nvPr/>
        </p:nvSpPr>
        <p:spPr>
          <a:xfrm>
            <a:off x="9063745" y="4613646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F8A756"/>
                </a:solidFill>
                <a:latin typeface="Century Gothic"/>
                <a:cs typeface="Century Gothic"/>
              </a:rPr>
              <a:t>9 407  </a:t>
            </a:r>
            <a:r>
              <a:rPr lang="ru-RU" sz="1814" dirty="0" smtClean="0">
                <a:latin typeface="Century Gothic"/>
                <a:cs typeface="Century Gothic"/>
              </a:rPr>
              <a:t> </a:t>
            </a:r>
            <a:r>
              <a:rPr lang="ru-RU" sz="1100" dirty="0">
                <a:latin typeface="Calibri"/>
                <a:cs typeface="Calibri"/>
              </a:rPr>
              <a:t>1,5%</a:t>
            </a:r>
          </a:p>
        </p:txBody>
      </p:sp>
      <p:sp>
        <p:nvSpPr>
          <p:cNvPr id="274" name="object 11"/>
          <p:cNvSpPr txBox="1"/>
          <p:nvPr/>
        </p:nvSpPr>
        <p:spPr>
          <a:xfrm>
            <a:off x="9063745" y="5050326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73717D"/>
                </a:solidFill>
                <a:latin typeface="Century Gothic"/>
                <a:cs typeface="Century Gothic"/>
              </a:rPr>
              <a:t>1 870  </a:t>
            </a:r>
            <a:r>
              <a:rPr lang="ru-RU" sz="1814" dirty="0" smtClean="0">
                <a:solidFill>
                  <a:srgbClr val="73717D"/>
                </a:solidFill>
                <a:latin typeface="Century Gothic"/>
                <a:cs typeface="Century Gothic"/>
              </a:rPr>
              <a:t> </a:t>
            </a:r>
            <a:r>
              <a:rPr lang="ru-RU" sz="1100" dirty="0">
                <a:latin typeface="Calibri"/>
                <a:cs typeface="Calibri"/>
              </a:rPr>
              <a:t>0,3%</a:t>
            </a:r>
          </a:p>
        </p:txBody>
      </p:sp>
      <p:sp>
        <p:nvSpPr>
          <p:cNvPr id="275" name="object 11"/>
          <p:cNvSpPr txBox="1"/>
          <p:nvPr/>
        </p:nvSpPr>
        <p:spPr>
          <a:xfrm>
            <a:off x="9063745" y="4068781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00B0F0"/>
                </a:solidFill>
                <a:latin typeface="Century Gothic"/>
                <a:cs typeface="Century Gothic"/>
              </a:rPr>
              <a:t>14 127</a:t>
            </a:r>
            <a:r>
              <a:rPr lang="ru-RU" sz="1814" dirty="0" smtClean="0">
                <a:solidFill>
                  <a:srgbClr val="75BEE9"/>
                </a:solidFill>
                <a:latin typeface="Century Gothic"/>
                <a:cs typeface="Century Gothic"/>
              </a:rPr>
              <a:t>   </a:t>
            </a:r>
            <a:r>
              <a:rPr lang="ru-RU" sz="1100" dirty="0" smtClean="0">
                <a:latin typeface="Calibri"/>
                <a:cs typeface="Calibri"/>
              </a:rPr>
              <a:t>2,2</a:t>
            </a:r>
            <a:r>
              <a:rPr lang="ru-RU" sz="1100" dirty="0">
                <a:latin typeface="Calibri"/>
                <a:cs typeface="Calibri"/>
              </a:rPr>
              <a:t>%</a:t>
            </a:r>
          </a:p>
        </p:txBody>
      </p:sp>
      <p:sp>
        <p:nvSpPr>
          <p:cNvPr id="276" name="object 11"/>
          <p:cNvSpPr txBox="1"/>
          <p:nvPr/>
        </p:nvSpPr>
        <p:spPr>
          <a:xfrm>
            <a:off x="9063745" y="5613558"/>
            <a:ext cx="134944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9900FF"/>
                </a:solidFill>
                <a:latin typeface="Century Gothic"/>
                <a:cs typeface="Calibri"/>
              </a:rPr>
              <a:t>8 457</a:t>
            </a:r>
            <a:r>
              <a:rPr lang="ru-RU" sz="1814" spc="-5" dirty="0" smtClean="0">
                <a:solidFill>
                  <a:srgbClr val="BED73B"/>
                </a:solidFill>
                <a:latin typeface="Century Gothic"/>
                <a:cs typeface="Calibri"/>
              </a:rPr>
              <a:t>   </a:t>
            </a:r>
            <a:r>
              <a:rPr lang="ru-RU" sz="1100" dirty="0" smtClean="0">
                <a:latin typeface="Calibri"/>
                <a:cs typeface="Calibri"/>
              </a:rPr>
              <a:t>1,4</a:t>
            </a:r>
            <a:r>
              <a:rPr lang="ru-RU" sz="1100" dirty="0">
                <a:latin typeface="Calibri"/>
                <a:cs typeface="Calibri"/>
              </a:rPr>
              <a:t>%</a:t>
            </a:r>
          </a:p>
        </p:txBody>
      </p:sp>
      <p:sp>
        <p:nvSpPr>
          <p:cNvPr id="151" name="object 124"/>
          <p:cNvSpPr txBox="1"/>
          <p:nvPr/>
        </p:nvSpPr>
        <p:spPr>
          <a:xfrm>
            <a:off x="10619506" y="4173888"/>
            <a:ext cx="1082455" cy="83236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ts val="1020"/>
              </a:lnSpc>
              <a:spcBef>
                <a:spcPts val="91"/>
              </a:spcBef>
            </a:pPr>
            <a:r>
              <a:rPr sz="861" dirty="0">
                <a:latin typeface="Calibri"/>
                <a:cs typeface="Calibri"/>
              </a:rPr>
              <a:t>202</a:t>
            </a:r>
            <a:r>
              <a:rPr lang="ru-RU" sz="861" dirty="0">
                <a:latin typeface="Calibri"/>
                <a:cs typeface="Calibri"/>
              </a:rPr>
              <a:t>2г.</a:t>
            </a:r>
            <a:endParaRPr sz="861" dirty="0">
              <a:latin typeface="Calibri"/>
              <a:cs typeface="Calibri"/>
            </a:endParaRPr>
          </a:p>
          <a:p>
            <a:pPr algn="ctr">
              <a:lnSpc>
                <a:spcPts val="1836"/>
              </a:lnSpc>
            </a:pPr>
            <a:r>
              <a:rPr lang="ru-RU" sz="1200" spc="5" dirty="0" smtClean="0">
                <a:latin typeface="Century Gothic"/>
                <a:cs typeface="Century Gothic"/>
              </a:rPr>
              <a:t>57 5465</a:t>
            </a:r>
            <a:endParaRPr lang="ru-RU" sz="1200" spc="5" dirty="0">
              <a:latin typeface="Century Gothic"/>
              <a:cs typeface="Century Gothic"/>
            </a:endParaRPr>
          </a:p>
          <a:p>
            <a:pPr algn="ctr">
              <a:lnSpc>
                <a:spcPts val="1836"/>
              </a:lnSpc>
            </a:pPr>
            <a:r>
              <a:rPr lang="ru-RU" sz="860" spc="-5" dirty="0">
                <a:latin typeface="Calibri"/>
                <a:cs typeface="Calibri"/>
              </a:rPr>
              <a:t>тыс. руб</a:t>
            </a:r>
            <a:r>
              <a:rPr lang="ru-RU" sz="860" spc="-5" dirty="0">
                <a:solidFill>
                  <a:srgbClr val="A7A9AC"/>
                </a:solidFill>
                <a:latin typeface="Calibri"/>
                <a:cs typeface="Calibri"/>
              </a:rPr>
              <a:t>.</a:t>
            </a:r>
            <a:endParaRPr lang="ru-RU" sz="860" dirty="0">
              <a:latin typeface="Calibri"/>
              <a:cs typeface="Calibri"/>
            </a:endParaRPr>
          </a:p>
          <a:p>
            <a:pPr algn="ctr">
              <a:lnSpc>
                <a:spcPts val="1836"/>
              </a:lnSpc>
            </a:pPr>
            <a:r>
              <a:rPr lang="ru-RU" sz="1542" spc="5" dirty="0">
                <a:latin typeface="Century Gothic"/>
                <a:cs typeface="Century Gothic"/>
              </a:rPr>
              <a:t> </a:t>
            </a:r>
            <a:endParaRPr sz="1542" dirty="0">
              <a:latin typeface="Century Gothic"/>
              <a:cs typeface="Century Gothic"/>
            </a:endParaRPr>
          </a:p>
        </p:txBody>
      </p:sp>
      <p:pic>
        <p:nvPicPr>
          <p:cNvPr id="152" name="Рисунок 151" descr="https://ds05.infourok.ru/uploads/ex/0160/00003bf7-d0590fc1/img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6903496" y="2081707"/>
            <a:ext cx="58540" cy="4365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" name="Рисунок 152" descr="https://ds05.infourok.ru/uploads/ex/0160/00003bf7-d0590fc1/img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8724620" y="2081131"/>
            <a:ext cx="45719" cy="4467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4" name="Рисунок 153" descr="https://ds05.infourok.ru/uploads/ex/0160/00003bf7-d0590fc1/img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196225" y="2107124"/>
            <a:ext cx="58540" cy="4365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6" name="Группа 85"/>
          <p:cNvGrpSpPr/>
          <p:nvPr/>
        </p:nvGrpSpPr>
        <p:grpSpPr>
          <a:xfrm>
            <a:off x="4020" y="-4116"/>
            <a:ext cx="12192000" cy="748411"/>
            <a:chOff x="0" y="2814"/>
            <a:chExt cx="12192000" cy="692640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0" y="2814"/>
              <a:ext cx="12192000" cy="6926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Скругленный прямоугольник 4"/>
            <p:cNvSpPr/>
            <p:nvPr/>
          </p:nvSpPr>
          <p:spPr>
            <a:xfrm>
              <a:off x="33812" y="36626"/>
              <a:ext cx="12124376" cy="625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Структура доходов бюджета муниципального района </a:t>
              </a:r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Мелеузовский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район Республики Башкортостан 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2021 год  и на плановый период 2022 и 2023 годов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(налоговые доходы)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414988" y="6459823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11</a:t>
            </a:fld>
            <a:r>
              <a:rPr lang="ru-RU" dirty="0"/>
              <a:t> 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F2C99DAD-2C9D-4866-A86B-D95DF2FCEDCA}"/>
              </a:ext>
            </a:extLst>
          </p:cNvPr>
          <p:cNvCxnSpPr/>
          <p:nvPr/>
        </p:nvCxnSpPr>
        <p:spPr>
          <a:xfrm flipV="1">
            <a:off x="2945461" y="2178957"/>
            <a:ext cx="256654" cy="289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xmlns="" id="{3C1094FA-8249-4073-9039-33658E8D2D18}"/>
              </a:ext>
            </a:extLst>
          </p:cNvPr>
          <p:cNvCxnSpPr>
            <a:cxnSpLocks/>
          </p:cNvCxnSpPr>
          <p:nvPr/>
        </p:nvCxnSpPr>
        <p:spPr>
          <a:xfrm>
            <a:off x="2872508" y="2544534"/>
            <a:ext cx="3092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4EF1C2-18C1-49C3-A461-5BCFE66C435D}"/>
              </a:ext>
            </a:extLst>
          </p:cNvPr>
          <p:cNvSpPr txBox="1"/>
          <p:nvPr/>
        </p:nvSpPr>
        <p:spPr>
          <a:xfrm>
            <a:off x="5563146" y="1600724"/>
            <a:ext cx="81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2021г.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E2FA9792-03F7-4027-9B5D-64202257A240}"/>
              </a:ext>
            </a:extLst>
          </p:cNvPr>
          <p:cNvSpPr txBox="1"/>
          <p:nvPr/>
        </p:nvSpPr>
        <p:spPr>
          <a:xfrm>
            <a:off x="7406538" y="1578124"/>
            <a:ext cx="81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2022г.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FAE78555-97E0-4E65-A3B3-1B8398441557}"/>
              </a:ext>
            </a:extLst>
          </p:cNvPr>
          <p:cNvSpPr txBox="1"/>
          <p:nvPr/>
        </p:nvSpPr>
        <p:spPr>
          <a:xfrm>
            <a:off x="9261193" y="1589970"/>
            <a:ext cx="81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2023г.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020076" y="2012590"/>
            <a:ext cx="15890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Сумма                           </a:t>
            </a:r>
            <a:r>
              <a:rPr lang="ru-RU" sz="800" spc="-18" dirty="0" smtClean="0">
                <a:cs typeface="Calibri"/>
              </a:rPr>
              <a:t>удельный</a:t>
            </a:r>
            <a:r>
              <a:rPr lang="ru-RU" sz="800" spc="-27" dirty="0" smtClean="0">
                <a:cs typeface="Calibri"/>
              </a:rPr>
              <a:t> </a:t>
            </a:r>
          </a:p>
          <a:p>
            <a:r>
              <a:rPr lang="ru-RU" sz="800" spc="-27" dirty="0" smtClean="0"/>
              <a:t>в </a:t>
            </a:r>
            <a:r>
              <a:rPr lang="ru-RU" sz="800" dirty="0" smtClean="0"/>
              <a:t>тыс. руб.                    </a:t>
            </a:r>
            <a:r>
              <a:rPr lang="ru-RU" sz="800" spc="-14" dirty="0">
                <a:cs typeface="Calibri"/>
              </a:rPr>
              <a:t> </a:t>
            </a:r>
            <a:r>
              <a:rPr lang="ru-RU" sz="800" spc="-14" dirty="0" smtClean="0">
                <a:cs typeface="Calibri"/>
              </a:rPr>
              <a:t>  вес  </a:t>
            </a:r>
            <a:r>
              <a:rPr lang="ru-RU" sz="800" dirty="0" smtClean="0"/>
              <a:t>в  %</a:t>
            </a:r>
            <a:endParaRPr lang="ru-RU" sz="8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8915569" y="2023285"/>
            <a:ext cx="15890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Сумма                           </a:t>
            </a:r>
            <a:r>
              <a:rPr lang="ru-RU" sz="800" spc="-18" dirty="0" smtClean="0">
                <a:cs typeface="Calibri"/>
              </a:rPr>
              <a:t>удельный</a:t>
            </a:r>
            <a:r>
              <a:rPr lang="ru-RU" sz="800" spc="-27" dirty="0" smtClean="0">
                <a:cs typeface="Calibri"/>
              </a:rPr>
              <a:t> </a:t>
            </a:r>
          </a:p>
          <a:p>
            <a:r>
              <a:rPr lang="ru-RU" sz="800" spc="-27" dirty="0" smtClean="0"/>
              <a:t>в </a:t>
            </a:r>
            <a:r>
              <a:rPr lang="ru-RU" sz="800" dirty="0" smtClean="0"/>
              <a:t>тыс. руб.                    </a:t>
            </a:r>
            <a:r>
              <a:rPr lang="ru-RU" sz="800" spc="-14" dirty="0">
                <a:cs typeface="Calibri"/>
              </a:rPr>
              <a:t> </a:t>
            </a:r>
            <a:r>
              <a:rPr lang="ru-RU" sz="800" spc="-14" dirty="0" smtClean="0">
                <a:cs typeface="Calibri"/>
              </a:rPr>
              <a:t>  вес  </a:t>
            </a:r>
            <a:r>
              <a:rPr lang="ru-RU" sz="800" dirty="0" smtClean="0"/>
              <a:t>в  %</a:t>
            </a:r>
            <a:endParaRPr lang="ru-RU" sz="800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5123205" y="2035979"/>
            <a:ext cx="15890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Сумма                           </a:t>
            </a:r>
            <a:r>
              <a:rPr lang="ru-RU" sz="800" spc="-18" dirty="0" smtClean="0">
                <a:cs typeface="Calibri"/>
              </a:rPr>
              <a:t>удельный</a:t>
            </a:r>
            <a:r>
              <a:rPr lang="ru-RU" sz="800" spc="-27" dirty="0" smtClean="0">
                <a:cs typeface="Calibri"/>
              </a:rPr>
              <a:t> </a:t>
            </a:r>
          </a:p>
          <a:p>
            <a:r>
              <a:rPr lang="ru-RU" sz="800" spc="-27" dirty="0" smtClean="0"/>
              <a:t>в </a:t>
            </a:r>
            <a:r>
              <a:rPr lang="ru-RU" sz="800" dirty="0" smtClean="0"/>
              <a:t>тыс. руб.                    </a:t>
            </a:r>
            <a:r>
              <a:rPr lang="ru-RU" sz="800" spc="-14" dirty="0">
                <a:cs typeface="Calibri"/>
              </a:rPr>
              <a:t> </a:t>
            </a:r>
            <a:r>
              <a:rPr lang="ru-RU" sz="800" spc="-14" dirty="0" smtClean="0">
                <a:cs typeface="Calibri"/>
              </a:rPr>
              <a:t>  вес  </a:t>
            </a:r>
            <a:r>
              <a:rPr lang="ru-RU" sz="800" dirty="0" smtClean="0"/>
              <a:t>в  %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84742466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798340"/>
              </p:ext>
            </p:extLst>
          </p:nvPr>
        </p:nvGraphicFramePr>
        <p:xfrm>
          <a:off x="10358429" y="3018923"/>
          <a:ext cx="2244413" cy="228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4774592" y="5449199"/>
            <a:ext cx="1124693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9900FF"/>
                </a:solidFill>
                <a:latin typeface="Century Gothic"/>
                <a:cs typeface="Century Gothic"/>
              </a:rPr>
              <a:t>4 420 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entury Gothic"/>
              </a:rPr>
              <a:t>5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alibri"/>
              </a:rPr>
              <a:t>,7%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4765" y="876125"/>
            <a:ext cx="4581186" cy="357085"/>
          </a:xfrm>
          <a:prstGeom prst="rect">
            <a:avLst/>
          </a:prstGeom>
          <a:ln w="6350">
            <a:solidFill>
              <a:srgbClr val="4A7F87"/>
            </a:solidFill>
          </a:ln>
        </p:spPr>
        <p:txBody>
          <a:bodyPr vert="horz" wrap="square" lIns="0" tIns="33973" rIns="0" bIns="0" rtlCol="0">
            <a:spAutoFit/>
          </a:bodyPr>
          <a:lstStyle/>
          <a:p>
            <a:pPr marL="64492" marR="180807">
              <a:lnSpc>
                <a:spcPts val="771"/>
              </a:lnSpc>
              <a:spcBef>
                <a:spcPts val="268"/>
              </a:spcBef>
            </a:pPr>
            <a:r>
              <a:rPr sz="1100" b="1" spc="-18" dirty="0">
                <a:latin typeface="Calibri"/>
                <a:cs typeface="Calibri"/>
              </a:rPr>
              <a:t>Неналоговые </a:t>
            </a:r>
            <a:r>
              <a:rPr sz="1100" b="1" spc="-23" dirty="0">
                <a:latin typeface="Calibri"/>
                <a:cs typeface="Calibri"/>
              </a:rPr>
              <a:t>доходы </a:t>
            </a:r>
            <a:r>
              <a:rPr sz="1100" dirty="0">
                <a:latin typeface="Calibri"/>
                <a:cs typeface="Calibri"/>
              </a:rPr>
              <a:t>-  </a:t>
            </a:r>
            <a:r>
              <a:rPr sz="1100" spc="-14" dirty="0">
                <a:latin typeface="Calibri"/>
                <a:cs typeface="Calibri"/>
              </a:rPr>
              <a:t>все </a:t>
            </a:r>
            <a:r>
              <a:rPr sz="1100" spc="-23" dirty="0">
                <a:latin typeface="Calibri"/>
                <a:cs typeface="Calibri"/>
              </a:rPr>
              <a:t>доходы,</a:t>
            </a:r>
            <a:r>
              <a:rPr sz="1100" spc="-100" dirty="0">
                <a:latin typeface="Calibri"/>
                <a:cs typeface="Calibri"/>
              </a:rPr>
              <a:t> </a:t>
            </a:r>
            <a:r>
              <a:rPr sz="1100" spc="-18" dirty="0">
                <a:latin typeface="Calibri"/>
                <a:cs typeface="Calibri"/>
              </a:rPr>
              <a:t>поступающие  </a:t>
            </a:r>
            <a:r>
              <a:rPr sz="1100" dirty="0">
                <a:latin typeface="Calibri"/>
                <a:cs typeface="Calibri"/>
              </a:rPr>
              <a:t>в </a:t>
            </a:r>
            <a:r>
              <a:rPr sz="1100" spc="-23" dirty="0" err="1">
                <a:latin typeface="Calibri"/>
                <a:cs typeface="Calibri"/>
              </a:rPr>
              <a:t>бюджет</a:t>
            </a:r>
            <a:r>
              <a:rPr sz="1100" spc="-73" dirty="0">
                <a:latin typeface="Calibri"/>
                <a:cs typeface="Calibri"/>
              </a:rPr>
              <a:t> </a:t>
            </a:r>
            <a:r>
              <a:rPr lang="ru-RU" sz="1100" spc="-73" dirty="0">
                <a:latin typeface="Calibri"/>
                <a:cs typeface="Calibri"/>
              </a:rPr>
              <a:t> </a:t>
            </a:r>
            <a:r>
              <a:rPr lang="ru-RU" sz="1100" spc="-23" dirty="0" err="1">
                <a:latin typeface="Calibri"/>
                <a:cs typeface="Calibri"/>
              </a:rPr>
              <a:t>муниципальгого</a:t>
            </a:r>
            <a:r>
              <a:rPr lang="ru-RU" sz="1100" spc="-23" dirty="0">
                <a:latin typeface="Calibri"/>
                <a:cs typeface="Calibri"/>
              </a:rPr>
              <a:t> района</a:t>
            </a:r>
            <a:r>
              <a:rPr sz="1100" spc="-23" dirty="0">
                <a:latin typeface="Calibri"/>
                <a:cs typeface="Calibri"/>
              </a:rPr>
              <a:t>,</a:t>
            </a:r>
            <a:r>
              <a:rPr lang="ru-RU" sz="1100" dirty="0">
                <a:latin typeface="Calibri"/>
                <a:cs typeface="Calibri"/>
              </a:rPr>
              <a:t> </a:t>
            </a:r>
            <a:r>
              <a:rPr sz="1100" spc="-9" dirty="0" err="1">
                <a:latin typeface="Calibri"/>
                <a:cs typeface="Calibri"/>
              </a:rPr>
              <a:t>не</a:t>
            </a:r>
            <a:r>
              <a:rPr sz="1100" spc="-9" dirty="0">
                <a:latin typeface="Calibri"/>
                <a:cs typeface="Calibri"/>
              </a:rPr>
              <a:t> </a:t>
            </a:r>
            <a:r>
              <a:rPr sz="1100" spc="-18" dirty="0">
                <a:latin typeface="Calibri"/>
                <a:cs typeface="Calibri"/>
              </a:rPr>
              <a:t>отнесенные </a:t>
            </a:r>
            <a:r>
              <a:rPr sz="1100" dirty="0">
                <a:latin typeface="Calibri"/>
                <a:cs typeface="Calibri"/>
              </a:rPr>
              <a:t>к</a:t>
            </a:r>
            <a:r>
              <a:rPr sz="1100" spc="-82" dirty="0">
                <a:latin typeface="Calibri"/>
                <a:cs typeface="Calibri"/>
              </a:rPr>
              <a:t> </a:t>
            </a:r>
            <a:r>
              <a:rPr sz="1100" spc="-23" dirty="0" err="1">
                <a:latin typeface="Calibri"/>
                <a:cs typeface="Calibri"/>
              </a:rPr>
              <a:t>налоговым</a:t>
            </a:r>
            <a:r>
              <a:rPr lang="ru-RU" sz="1100" dirty="0">
                <a:latin typeface="Calibri"/>
                <a:cs typeface="Calibri"/>
              </a:rPr>
              <a:t>  </a:t>
            </a:r>
            <a:r>
              <a:rPr sz="1100" spc="-23" dirty="0" err="1">
                <a:latin typeface="Calibri"/>
                <a:cs typeface="Calibri"/>
              </a:rPr>
              <a:t>доходам</a:t>
            </a:r>
            <a:r>
              <a:rPr sz="1100" spc="-23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 </a:t>
            </a:r>
            <a:r>
              <a:rPr sz="1100" spc="-23" dirty="0" err="1">
                <a:latin typeface="Calibri"/>
                <a:cs typeface="Calibri"/>
              </a:rPr>
              <a:t>безвозмездным</a:t>
            </a:r>
            <a:r>
              <a:rPr lang="ru-RU" sz="1100" spc="-23" dirty="0">
                <a:latin typeface="Calibri"/>
                <a:cs typeface="Calibri"/>
              </a:rPr>
              <a:t> </a:t>
            </a:r>
            <a:r>
              <a:rPr sz="1100" spc="-18" dirty="0" err="1">
                <a:latin typeface="Calibri"/>
                <a:cs typeface="Calibri"/>
              </a:rPr>
              <a:t>поступлениям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88427" y="2543537"/>
            <a:ext cx="1440000" cy="31940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000" b="1" spc="-18" dirty="0">
                <a:solidFill>
                  <a:schemeClr val="accent2"/>
                </a:solidFill>
                <a:latin typeface="Calibri"/>
                <a:cs typeface="Calibri"/>
              </a:rPr>
              <a:t>Аренда</a:t>
            </a:r>
            <a:r>
              <a:rPr sz="1000" b="1" spc="-82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000" b="1" spc="-23" dirty="0">
                <a:solidFill>
                  <a:schemeClr val="accent2"/>
                </a:solidFill>
                <a:latin typeface="Calibri"/>
                <a:cs typeface="Calibri"/>
              </a:rPr>
              <a:t>земли</a:t>
            </a:r>
            <a:endParaRPr sz="1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88427" y="2985814"/>
            <a:ext cx="1440000" cy="31940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000" b="1" spc="-18" dirty="0">
                <a:solidFill>
                  <a:srgbClr val="FCBA63"/>
                </a:solidFill>
                <a:latin typeface="Calibri"/>
                <a:cs typeface="Calibri"/>
              </a:rPr>
              <a:t>Аренда</a:t>
            </a:r>
            <a:r>
              <a:rPr sz="1000" b="1" spc="-82" dirty="0">
                <a:solidFill>
                  <a:srgbClr val="FCBA63"/>
                </a:solidFill>
                <a:latin typeface="Calibri"/>
                <a:cs typeface="Calibri"/>
              </a:rPr>
              <a:t> </a:t>
            </a:r>
            <a:r>
              <a:rPr sz="1000" b="1" spc="-23" dirty="0">
                <a:solidFill>
                  <a:srgbClr val="FCBA63"/>
                </a:solidFill>
                <a:latin typeface="Calibri"/>
                <a:cs typeface="Calibri"/>
              </a:rPr>
              <a:t>имущества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88427" y="3355950"/>
            <a:ext cx="1440000" cy="31940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000" b="1" spc="-23" dirty="0">
                <a:solidFill>
                  <a:srgbClr val="BED73B"/>
                </a:solidFill>
                <a:latin typeface="Calibri"/>
                <a:cs typeface="Calibri"/>
              </a:rPr>
              <a:t>Продажа</a:t>
            </a:r>
            <a:r>
              <a:rPr sz="1000" b="1" spc="-86" dirty="0">
                <a:solidFill>
                  <a:srgbClr val="BED73B"/>
                </a:solidFill>
                <a:latin typeface="Calibri"/>
                <a:cs typeface="Calibri"/>
              </a:rPr>
              <a:t> </a:t>
            </a:r>
            <a:r>
              <a:rPr sz="1000" b="1" spc="-23" dirty="0">
                <a:solidFill>
                  <a:srgbClr val="BED73B"/>
                </a:solidFill>
                <a:latin typeface="Calibri"/>
                <a:cs typeface="Calibri"/>
              </a:rPr>
              <a:t>имущества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88427" y="3870092"/>
            <a:ext cx="1440000" cy="47329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1000" b="1" spc="-23" dirty="0">
                <a:solidFill>
                  <a:srgbClr val="73717D"/>
                </a:solidFill>
                <a:latin typeface="Calibri"/>
                <a:cs typeface="Calibri"/>
              </a:rPr>
              <a:t>Продажа</a:t>
            </a:r>
            <a:r>
              <a:rPr sz="1000" b="1" spc="-103" dirty="0">
                <a:solidFill>
                  <a:srgbClr val="73717D"/>
                </a:solidFill>
                <a:latin typeface="Calibri"/>
                <a:cs typeface="Calibri"/>
              </a:rPr>
              <a:t> </a:t>
            </a:r>
            <a:r>
              <a:rPr sz="1000" b="1" spc="-23" dirty="0">
                <a:solidFill>
                  <a:srgbClr val="73717D"/>
                </a:solidFill>
                <a:latin typeface="Calibri"/>
                <a:cs typeface="Calibri"/>
              </a:rPr>
              <a:t>земельных  участков</a:t>
            </a:r>
            <a:endParaRPr sz="1000" dirty="0">
              <a:solidFill>
                <a:srgbClr val="73717D"/>
              </a:solidFill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88427" y="4348896"/>
            <a:ext cx="1317768" cy="47329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000" b="1" spc="-18" dirty="0">
                <a:solidFill>
                  <a:srgbClr val="00A0DC"/>
                </a:solidFill>
                <a:latin typeface="Calibri"/>
                <a:cs typeface="Calibri"/>
              </a:rPr>
              <a:t>Возмещение расходов, в связи с эксплуатацией имущества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88427" y="4939478"/>
            <a:ext cx="1440000" cy="31940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000" b="1" spc="-18" dirty="0">
                <a:solidFill>
                  <a:srgbClr val="76B043"/>
                </a:solidFill>
                <a:latin typeface="Calibri"/>
                <a:cs typeface="Calibri"/>
              </a:rPr>
              <a:t>Штрафы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16452" y="5424579"/>
            <a:ext cx="1440000" cy="78107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1000" b="1" spc="-18" dirty="0">
                <a:solidFill>
                  <a:srgbClr val="80AAC0"/>
                </a:solidFill>
                <a:latin typeface="Calibri"/>
                <a:cs typeface="Calibri"/>
              </a:rPr>
              <a:t>Плата </a:t>
            </a:r>
            <a:r>
              <a:rPr sz="1000" b="1" spc="-9" dirty="0">
                <a:solidFill>
                  <a:srgbClr val="80AAC0"/>
                </a:solidFill>
                <a:latin typeface="Calibri"/>
                <a:cs typeface="Calibri"/>
              </a:rPr>
              <a:t>за</a:t>
            </a:r>
            <a:r>
              <a:rPr sz="1000" b="1" spc="-103" dirty="0">
                <a:solidFill>
                  <a:srgbClr val="80AAC0"/>
                </a:solidFill>
                <a:latin typeface="Calibri"/>
                <a:cs typeface="Calibri"/>
              </a:rPr>
              <a:t> </a:t>
            </a:r>
            <a:r>
              <a:rPr sz="1000" b="1" spc="-23" dirty="0">
                <a:solidFill>
                  <a:srgbClr val="80AAC0"/>
                </a:solidFill>
                <a:latin typeface="Calibri"/>
                <a:cs typeface="Calibri"/>
              </a:rPr>
              <a:t>негативное  воздействие на  окружающую</a:t>
            </a:r>
            <a:r>
              <a:rPr sz="1000" b="1" spc="-86" dirty="0">
                <a:solidFill>
                  <a:srgbClr val="80AAC0"/>
                </a:solidFill>
                <a:latin typeface="Calibri"/>
                <a:cs typeface="Calibri"/>
              </a:rPr>
              <a:t> </a:t>
            </a:r>
            <a:r>
              <a:rPr sz="1000" b="1" spc="-23" dirty="0">
                <a:solidFill>
                  <a:srgbClr val="80AAC0"/>
                </a:solidFill>
                <a:latin typeface="Calibri"/>
                <a:cs typeface="Calibri"/>
              </a:rPr>
              <a:t>среду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88427" y="5993170"/>
            <a:ext cx="1440000" cy="47329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1000" b="1" spc="-18" dirty="0">
                <a:solidFill>
                  <a:srgbClr val="F3859B"/>
                </a:solidFill>
                <a:latin typeface="Calibri"/>
                <a:cs typeface="Calibri"/>
              </a:rPr>
              <a:t>Прочие</a:t>
            </a:r>
            <a:r>
              <a:rPr sz="1000" b="1" spc="-91" dirty="0">
                <a:solidFill>
                  <a:srgbClr val="F3859B"/>
                </a:solidFill>
                <a:latin typeface="Calibri"/>
                <a:cs typeface="Calibri"/>
              </a:rPr>
              <a:t> </a:t>
            </a:r>
            <a:r>
              <a:rPr sz="1000" b="1" spc="-23" dirty="0">
                <a:solidFill>
                  <a:srgbClr val="F3859B"/>
                </a:solidFill>
                <a:latin typeface="Calibri"/>
                <a:cs typeface="Calibri"/>
              </a:rPr>
              <a:t>неналоговые  </a:t>
            </a:r>
            <a:r>
              <a:rPr sz="1000" b="1" spc="-27" dirty="0">
                <a:solidFill>
                  <a:srgbClr val="F3859B"/>
                </a:solidFill>
                <a:latin typeface="Calibri"/>
                <a:cs typeface="Calibri"/>
              </a:rPr>
              <a:t>доходы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707033" y="2543537"/>
            <a:ext cx="1476000" cy="193019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900" spc="-18" dirty="0">
                <a:latin typeface="Calibri"/>
                <a:cs typeface="Calibri"/>
              </a:rPr>
              <a:t>Уплачивается </a:t>
            </a:r>
            <a:r>
              <a:rPr sz="900" spc="-9" dirty="0">
                <a:latin typeface="Calibri"/>
                <a:cs typeface="Calibri"/>
              </a:rPr>
              <a:t>за</a:t>
            </a:r>
            <a:r>
              <a:rPr sz="900" spc="-54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пользование  </a:t>
            </a:r>
            <a:r>
              <a:rPr sz="900" spc="-14" dirty="0">
                <a:latin typeface="Calibri"/>
                <a:cs typeface="Calibri"/>
              </a:rPr>
              <a:t>муниципальными</a:t>
            </a:r>
            <a:r>
              <a:rPr sz="900" spc="-41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землями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419986" y="2533609"/>
            <a:ext cx="1440000" cy="28862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00" spc="-14" dirty="0">
                <a:latin typeface="Calibri"/>
                <a:cs typeface="Calibri"/>
              </a:rPr>
              <a:t>100%</a:t>
            </a:r>
            <a:r>
              <a:rPr sz="900" spc="-5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поступает</a:t>
            </a:r>
            <a:r>
              <a:rPr sz="900" spc="-5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МБ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397012" y="2941992"/>
            <a:ext cx="1440000" cy="28862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00" spc="-14" dirty="0">
                <a:latin typeface="Calibri"/>
                <a:cs typeface="Calibri"/>
              </a:rPr>
              <a:t>100%</a:t>
            </a:r>
            <a:r>
              <a:rPr sz="900" spc="-5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поступает</a:t>
            </a:r>
            <a:r>
              <a:rPr sz="900" spc="-5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МБ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419986" y="3346022"/>
            <a:ext cx="1440000" cy="28862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00" spc="-14" dirty="0">
                <a:latin typeface="Calibri"/>
                <a:cs typeface="Calibri"/>
              </a:rPr>
              <a:t>100%</a:t>
            </a:r>
            <a:r>
              <a:rPr sz="900" spc="-5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поступает</a:t>
            </a:r>
            <a:r>
              <a:rPr sz="900" spc="-5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МБ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419986" y="3860164"/>
            <a:ext cx="1440000" cy="28862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00" spc="-14" dirty="0">
                <a:latin typeface="Calibri"/>
                <a:cs typeface="Calibri"/>
              </a:rPr>
              <a:t>100%</a:t>
            </a:r>
            <a:r>
              <a:rPr sz="900" spc="-5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поступает</a:t>
            </a:r>
            <a:r>
              <a:rPr sz="900" spc="-5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МБ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419986" y="4414327"/>
            <a:ext cx="1440000" cy="28862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00" spc="-14" dirty="0">
                <a:latin typeface="Calibri"/>
                <a:cs typeface="Calibri"/>
              </a:rPr>
              <a:t>100%</a:t>
            </a:r>
            <a:r>
              <a:rPr sz="900" spc="-5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поступает</a:t>
            </a:r>
            <a:r>
              <a:rPr sz="900" spc="-5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МБ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419986" y="4871308"/>
            <a:ext cx="1440000" cy="28862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00" spc="-14" dirty="0">
                <a:latin typeface="Calibri"/>
                <a:cs typeface="Calibri"/>
              </a:rPr>
              <a:t>100%</a:t>
            </a:r>
            <a:r>
              <a:rPr sz="900" spc="-5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поступает</a:t>
            </a:r>
            <a:r>
              <a:rPr sz="900" spc="-5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МБ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411092" y="5439271"/>
            <a:ext cx="1440000" cy="299832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11516" marR="4607">
              <a:lnSpc>
                <a:spcPct val="101800"/>
              </a:lnSpc>
              <a:spcBef>
                <a:spcPts val="73"/>
              </a:spcBef>
            </a:pPr>
            <a:r>
              <a:rPr sz="900" spc="-14" dirty="0">
                <a:latin typeface="Calibri"/>
                <a:cs typeface="Calibri"/>
              </a:rPr>
              <a:t>40% </a:t>
            </a:r>
            <a:r>
              <a:rPr sz="900" dirty="0">
                <a:latin typeface="Calibri"/>
                <a:cs typeface="Calibri"/>
              </a:rPr>
              <a:t>- </a:t>
            </a:r>
            <a:r>
              <a:rPr sz="900" spc="-18" dirty="0">
                <a:latin typeface="Calibri"/>
                <a:cs typeface="Calibri"/>
              </a:rPr>
              <a:t>поступает </a:t>
            </a:r>
            <a:r>
              <a:rPr sz="900" dirty="0">
                <a:latin typeface="Calibri"/>
                <a:cs typeface="Calibri"/>
              </a:rPr>
              <a:t>в </a:t>
            </a:r>
            <a:r>
              <a:rPr lang="ru-RU" sz="900" spc="-18" dirty="0">
                <a:latin typeface="Calibri"/>
                <a:cs typeface="Calibri"/>
              </a:rPr>
              <a:t>Р</a:t>
            </a:r>
            <a:r>
              <a:rPr sz="900" spc="-18" dirty="0">
                <a:latin typeface="Calibri"/>
                <a:cs typeface="Calibri"/>
              </a:rPr>
              <a:t>Б  </a:t>
            </a:r>
            <a:endParaRPr lang="ru-RU" sz="900" spc="-18" dirty="0">
              <a:latin typeface="Calibri"/>
              <a:cs typeface="Calibri"/>
            </a:endParaRPr>
          </a:p>
          <a:p>
            <a:pPr marL="11516" marR="4607">
              <a:lnSpc>
                <a:spcPct val="101800"/>
              </a:lnSpc>
              <a:spcBef>
                <a:spcPts val="73"/>
              </a:spcBef>
            </a:pPr>
            <a:r>
              <a:rPr sz="900" spc="-14" dirty="0">
                <a:latin typeface="Calibri"/>
                <a:cs typeface="Calibri"/>
              </a:rPr>
              <a:t>60%</a:t>
            </a:r>
            <a:r>
              <a:rPr sz="900" spc="-5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4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поступает</a:t>
            </a:r>
            <a:r>
              <a:rPr sz="900" spc="-5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МБ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419148" y="5983242"/>
            <a:ext cx="1440000" cy="28862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00" spc="-14" dirty="0">
                <a:latin typeface="Calibri"/>
                <a:cs typeface="Calibri"/>
              </a:rPr>
              <a:t>100%</a:t>
            </a:r>
            <a:r>
              <a:rPr sz="900" spc="-5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поступает</a:t>
            </a:r>
            <a:r>
              <a:rPr sz="900" spc="-5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МБ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707033" y="2985814"/>
            <a:ext cx="1476000" cy="193019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900" spc="-18" dirty="0">
                <a:latin typeface="Calibri"/>
                <a:cs typeface="Calibri"/>
              </a:rPr>
              <a:t>Уплачивается </a:t>
            </a:r>
            <a:r>
              <a:rPr sz="900" spc="-9" dirty="0">
                <a:latin typeface="Calibri"/>
                <a:cs typeface="Calibri"/>
              </a:rPr>
              <a:t>за </a:t>
            </a:r>
            <a:r>
              <a:rPr sz="900" spc="-18" dirty="0">
                <a:latin typeface="Calibri"/>
                <a:cs typeface="Calibri"/>
              </a:rPr>
              <a:t>пользование  </a:t>
            </a:r>
            <a:r>
              <a:rPr sz="900" spc="-14" dirty="0">
                <a:latin typeface="Calibri"/>
                <a:cs typeface="Calibri"/>
              </a:rPr>
              <a:t>муниципальным</a:t>
            </a:r>
            <a:r>
              <a:rPr sz="900" spc="-68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имуществом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707033" y="3355950"/>
            <a:ext cx="1476000" cy="420517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900" spc="-18" dirty="0">
                <a:latin typeface="Calibri"/>
                <a:cs typeface="Calibri"/>
              </a:rPr>
              <a:t>Уплачивается </a:t>
            </a:r>
            <a:r>
              <a:rPr sz="900" spc="-9" dirty="0">
                <a:latin typeface="Calibri"/>
                <a:cs typeface="Calibri"/>
              </a:rPr>
              <a:t>по </a:t>
            </a:r>
            <a:r>
              <a:rPr sz="900" spc="-18" dirty="0">
                <a:latin typeface="Calibri"/>
                <a:cs typeface="Calibri"/>
              </a:rPr>
              <a:t>итогам  </a:t>
            </a:r>
            <a:r>
              <a:rPr sz="900" spc="-14" dirty="0">
                <a:latin typeface="Calibri"/>
                <a:cs typeface="Calibri"/>
              </a:rPr>
              <a:t>конкурсных </a:t>
            </a:r>
            <a:r>
              <a:rPr sz="900" spc="-18" dirty="0">
                <a:latin typeface="Calibri"/>
                <a:cs typeface="Calibri"/>
              </a:rPr>
              <a:t>процедур </a:t>
            </a:r>
            <a:r>
              <a:rPr sz="900" spc="-14" dirty="0">
                <a:latin typeface="Calibri"/>
                <a:cs typeface="Calibri"/>
              </a:rPr>
              <a:t>или  субъектами малого </a:t>
            </a:r>
            <a:r>
              <a:rPr sz="900" dirty="0">
                <a:latin typeface="Calibri"/>
                <a:cs typeface="Calibri"/>
              </a:rPr>
              <a:t>и </a:t>
            </a:r>
            <a:r>
              <a:rPr sz="900" spc="-18" dirty="0">
                <a:latin typeface="Calibri"/>
                <a:cs typeface="Calibri"/>
              </a:rPr>
              <a:t>среднего  </a:t>
            </a:r>
            <a:r>
              <a:rPr sz="900" spc="-14" dirty="0">
                <a:latin typeface="Calibri"/>
                <a:cs typeface="Calibri"/>
              </a:rPr>
              <a:t>бизнеса </a:t>
            </a:r>
            <a:r>
              <a:rPr sz="900" spc="-9" dirty="0">
                <a:latin typeface="Calibri"/>
                <a:cs typeface="Calibri"/>
              </a:rPr>
              <a:t>по </a:t>
            </a:r>
            <a:r>
              <a:rPr sz="900" spc="-18" dirty="0">
                <a:latin typeface="Calibri"/>
                <a:cs typeface="Calibri"/>
              </a:rPr>
              <a:t>преимущественному  </a:t>
            </a:r>
            <a:r>
              <a:rPr sz="900" spc="-14" dirty="0">
                <a:latin typeface="Calibri"/>
                <a:cs typeface="Calibri"/>
              </a:rPr>
              <a:t>праву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707033" y="3870092"/>
            <a:ext cx="1476000" cy="50079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900" spc="-18" dirty="0">
                <a:latin typeface="Calibri"/>
                <a:cs typeface="Calibri"/>
              </a:rPr>
              <a:t>Уплачивается </a:t>
            </a:r>
            <a:r>
              <a:rPr sz="900" spc="-9" dirty="0">
                <a:latin typeface="Calibri"/>
                <a:cs typeface="Calibri"/>
              </a:rPr>
              <a:t>по </a:t>
            </a:r>
            <a:r>
              <a:rPr sz="900" spc="-18" dirty="0">
                <a:latin typeface="Calibri"/>
                <a:cs typeface="Calibri"/>
              </a:rPr>
              <a:t>итогам  </a:t>
            </a:r>
            <a:r>
              <a:rPr sz="900" spc="-14" dirty="0">
                <a:latin typeface="Calibri"/>
                <a:cs typeface="Calibri"/>
              </a:rPr>
              <a:t>конкурсных </a:t>
            </a:r>
            <a:r>
              <a:rPr sz="900" spc="-18" dirty="0">
                <a:latin typeface="Calibri"/>
                <a:cs typeface="Calibri"/>
              </a:rPr>
              <a:t>процедур </a:t>
            </a:r>
            <a:r>
              <a:rPr sz="900" spc="-14" dirty="0">
                <a:latin typeface="Calibri"/>
                <a:cs typeface="Calibri"/>
              </a:rPr>
              <a:t>или  субъектами малого </a:t>
            </a:r>
            <a:r>
              <a:rPr sz="900" dirty="0">
                <a:latin typeface="Calibri"/>
                <a:cs typeface="Calibri"/>
              </a:rPr>
              <a:t>и </a:t>
            </a:r>
            <a:r>
              <a:rPr sz="900" spc="-18" dirty="0">
                <a:latin typeface="Calibri"/>
                <a:cs typeface="Calibri"/>
              </a:rPr>
              <a:t>среднего  </a:t>
            </a:r>
            <a:r>
              <a:rPr sz="900" spc="-14" dirty="0">
                <a:latin typeface="Calibri"/>
                <a:cs typeface="Calibri"/>
              </a:rPr>
              <a:t>бизнеса </a:t>
            </a:r>
            <a:r>
              <a:rPr sz="900" spc="-9" dirty="0">
                <a:latin typeface="Calibri"/>
                <a:cs typeface="Calibri"/>
              </a:rPr>
              <a:t>по </a:t>
            </a:r>
            <a:r>
              <a:rPr sz="900" spc="-18" dirty="0">
                <a:latin typeface="Calibri"/>
                <a:cs typeface="Calibri"/>
              </a:rPr>
              <a:t>преимущественному  </a:t>
            </a:r>
            <a:r>
              <a:rPr sz="900" spc="-14" dirty="0">
                <a:latin typeface="Calibri"/>
                <a:cs typeface="Calibri"/>
              </a:rPr>
              <a:t>праву</a:t>
            </a:r>
            <a:r>
              <a:rPr sz="900" spc="-32" dirty="0">
                <a:latin typeface="Calibri"/>
                <a:cs typeface="Calibri"/>
              </a:rPr>
              <a:t> </a:t>
            </a:r>
            <a:r>
              <a:rPr sz="900" spc="-14" dirty="0">
                <a:latin typeface="Calibri"/>
                <a:cs typeface="Calibri"/>
              </a:rPr>
              <a:t>выкупа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707033" y="4424255"/>
            <a:ext cx="1476000" cy="343573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900" spc="-18" dirty="0">
                <a:latin typeface="Calibri"/>
                <a:cs typeface="Calibri"/>
              </a:rPr>
              <a:t>Уплачивается </a:t>
            </a:r>
            <a:r>
              <a:rPr sz="900" spc="-14" dirty="0">
                <a:latin typeface="Calibri"/>
                <a:cs typeface="Calibri"/>
              </a:rPr>
              <a:t>физическими  лицами </a:t>
            </a:r>
            <a:r>
              <a:rPr sz="900" spc="-9" dirty="0">
                <a:latin typeface="Calibri"/>
                <a:cs typeface="Calibri"/>
              </a:rPr>
              <a:t>за </a:t>
            </a:r>
            <a:r>
              <a:rPr sz="900" spc="-18" dirty="0">
                <a:latin typeface="Calibri"/>
                <a:cs typeface="Calibri"/>
              </a:rPr>
              <a:t>пользование  </a:t>
            </a:r>
            <a:r>
              <a:rPr sz="900" spc="-14" dirty="0">
                <a:latin typeface="Calibri"/>
                <a:cs typeface="Calibri"/>
              </a:rPr>
              <a:t>неприватизированным</a:t>
            </a:r>
            <a:r>
              <a:rPr sz="900" spc="-86" dirty="0">
                <a:latin typeface="Calibri"/>
                <a:cs typeface="Calibri"/>
              </a:rPr>
              <a:t> </a:t>
            </a:r>
            <a:r>
              <a:rPr sz="900" spc="-14" dirty="0">
                <a:latin typeface="Calibri"/>
                <a:cs typeface="Calibri"/>
              </a:rPr>
              <a:t>жильем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707033" y="4881236"/>
            <a:ext cx="1476000" cy="497461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900" spc="-18" dirty="0">
                <a:latin typeface="Calibri"/>
                <a:cs typeface="Calibri"/>
              </a:rPr>
              <a:t>Уплачиваются </a:t>
            </a:r>
            <a:r>
              <a:rPr sz="900" spc="-9" dirty="0">
                <a:latin typeface="Calibri"/>
                <a:cs typeface="Calibri"/>
              </a:rPr>
              <a:t>за </a:t>
            </a:r>
            <a:r>
              <a:rPr sz="900" spc="-14" dirty="0">
                <a:latin typeface="Calibri"/>
                <a:cs typeface="Calibri"/>
              </a:rPr>
              <a:t>нарушения  </a:t>
            </a:r>
            <a:r>
              <a:rPr sz="900" spc="-18" dirty="0">
                <a:latin typeface="Calibri"/>
                <a:cs typeface="Calibri"/>
              </a:rPr>
              <a:t>законодательства </a:t>
            </a:r>
            <a:r>
              <a:rPr sz="900" dirty="0">
                <a:latin typeface="Calibri"/>
                <a:cs typeface="Calibri"/>
              </a:rPr>
              <a:t>в </a:t>
            </a:r>
            <a:r>
              <a:rPr sz="900" spc="-18" dirty="0">
                <a:latin typeface="Calibri"/>
                <a:cs typeface="Calibri"/>
              </a:rPr>
              <a:t>сферах:  </a:t>
            </a:r>
            <a:r>
              <a:rPr sz="900" spc="-14" dirty="0">
                <a:latin typeface="Calibri"/>
                <a:cs typeface="Calibri"/>
              </a:rPr>
              <a:t>охраны </a:t>
            </a:r>
            <a:r>
              <a:rPr sz="900" spc="-18" dirty="0">
                <a:latin typeface="Calibri"/>
                <a:cs typeface="Calibri"/>
              </a:rPr>
              <a:t>окружающей среды,  </a:t>
            </a:r>
            <a:r>
              <a:rPr sz="900" spc="-14" dirty="0">
                <a:latin typeface="Calibri"/>
                <a:cs typeface="Calibri"/>
              </a:rPr>
              <a:t>промышленной</a:t>
            </a:r>
            <a:r>
              <a:rPr sz="900" spc="-91" dirty="0">
                <a:latin typeface="Calibri"/>
                <a:cs typeface="Calibri"/>
              </a:rPr>
              <a:t> </a:t>
            </a:r>
            <a:r>
              <a:rPr sz="900" spc="-14" dirty="0">
                <a:latin typeface="Calibri"/>
                <a:cs typeface="Calibri"/>
              </a:rPr>
              <a:t>безопасности,  </a:t>
            </a:r>
            <a:r>
              <a:rPr sz="900" spc="-18" dirty="0">
                <a:latin typeface="Calibri"/>
                <a:cs typeface="Calibri"/>
              </a:rPr>
              <a:t>производства </a:t>
            </a:r>
            <a:r>
              <a:rPr sz="900" dirty="0">
                <a:latin typeface="Calibri"/>
                <a:cs typeface="Calibri"/>
              </a:rPr>
              <a:t>и </a:t>
            </a:r>
            <a:r>
              <a:rPr sz="900" spc="-18" dirty="0">
                <a:latin typeface="Calibri"/>
                <a:cs typeface="Calibri"/>
              </a:rPr>
              <a:t>оборота  </a:t>
            </a:r>
            <a:r>
              <a:rPr sz="900" spc="-14" dirty="0">
                <a:latin typeface="Calibri"/>
                <a:cs typeface="Calibri"/>
              </a:rPr>
              <a:t>этилового</a:t>
            </a:r>
            <a:r>
              <a:rPr sz="900" spc="-32" dirty="0">
                <a:latin typeface="Calibri"/>
                <a:cs typeface="Calibri"/>
              </a:rPr>
              <a:t> </a:t>
            </a:r>
            <a:r>
              <a:rPr sz="900" spc="-14" dirty="0">
                <a:latin typeface="Calibri"/>
                <a:cs typeface="Calibri"/>
              </a:rPr>
              <a:t>спирта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698139" y="5449199"/>
            <a:ext cx="1476000" cy="269963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900" spc="-18" dirty="0">
                <a:latin typeface="Calibri"/>
                <a:cs typeface="Calibri"/>
              </a:rPr>
              <a:t>Уплачивается  предприятиями  загрязнителями  окружающей</a:t>
            </a:r>
            <a:r>
              <a:rPr sz="900" spc="-63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среды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706195" y="5993170"/>
            <a:ext cx="1476000" cy="343573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635"/>
              </a:lnSpc>
              <a:spcBef>
                <a:spcPts val="218"/>
              </a:spcBef>
            </a:pPr>
            <a:r>
              <a:rPr sz="900" dirty="0">
                <a:latin typeface="Calibri"/>
                <a:cs typeface="Calibri"/>
              </a:rPr>
              <a:t>В </a:t>
            </a:r>
            <a:r>
              <a:rPr sz="900" spc="-14" dirty="0">
                <a:latin typeface="Calibri"/>
                <a:cs typeface="Calibri"/>
              </a:rPr>
              <a:t>том числе  </a:t>
            </a:r>
            <a:r>
              <a:rPr sz="900" spc="-18" dirty="0">
                <a:latin typeface="Calibri"/>
                <a:cs typeface="Calibri"/>
              </a:rPr>
              <a:t>благотворительные  средства </a:t>
            </a:r>
            <a:r>
              <a:rPr sz="900" spc="-14" dirty="0">
                <a:latin typeface="Calibri"/>
                <a:cs typeface="Calibri"/>
              </a:rPr>
              <a:t>физических</a:t>
            </a:r>
            <a:r>
              <a:rPr sz="900" spc="-77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  </a:t>
            </a:r>
            <a:r>
              <a:rPr sz="900" spc="-14" dirty="0">
                <a:latin typeface="Calibri"/>
                <a:cs typeface="Calibri"/>
              </a:rPr>
              <a:t>юридических</a:t>
            </a:r>
            <a:r>
              <a:rPr sz="900" spc="-36" dirty="0">
                <a:latin typeface="Calibri"/>
                <a:cs typeface="Calibri"/>
              </a:rPr>
              <a:t> </a:t>
            </a:r>
            <a:r>
              <a:rPr sz="900" spc="-9" dirty="0">
                <a:latin typeface="Calibri"/>
                <a:cs typeface="Calibri"/>
              </a:rPr>
              <a:t>лиц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9" name="object 177"/>
          <p:cNvSpPr/>
          <p:nvPr/>
        </p:nvSpPr>
        <p:spPr>
          <a:xfrm flipV="1">
            <a:off x="579812" y="2220859"/>
            <a:ext cx="3596938" cy="54186"/>
          </a:xfrm>
          <a:custGeom>
            <a:avLst/>
            <a:gdLst/>
            <a:ahLst/>
            <a:cxnLst/>
            <a:rect l="l" t="t" r="r" b="b"/>
            <a:pathLst>
              <a:path w="5323840" h="12700">
                <a:moveTo>
                  <a:pt x="5323753" y="0"/>
                </a:moveTo>
                <a:lnTo>
                  <a:pt x="0" y="0"/>
                </a:lnTo>
                <a:lnTo>
                  <a:pt x="0" y="12700"/>
                </a:lnTo>
                <a:lnTo>
                  <a:pt x="5323753" y="12700"/>
                </a:lnTo>
                <a:lnTo>
                  <a:pt x="5323753" y="0"/>
                </a:lnTo>
                <a:close/>
              </a:path>
            </a:pathLst>
          </a:custGeom>
          <a:solidFill>
            <a:srgbClr val="00A0D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aphicFrame>
        <p:nvGraphicFramePr>
          <p:cNvPr id="17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249557"/>
              </p:ext>
            </p:extLst>
          </p:nvPr>
        </p:nvGraphicFramePr>
        <p:xfrm>
          <a:off x="10306207" y="4494050"/>
          <a:ext cx="2290439" cy="256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6" name="object 82"/>
          <p:cNvSpPr txBox="1"/>
          <p:nvPr/>
        </p:nvSpPr>
        <p:spPr>
          <a:xfrm>
            <a:off x="10790608" y="1824666"/>
            <a:ext cx="776204" cy="15121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07" b="1" spc="-5" dirty="0">
                <a:latin typeface="Calibri"/>
                <a:cs typeface="Calibri"/>
              </a:rPr>
              <a:t>Всего по</a:t>
            </a:r>
            <a:r>
              <a:rPr sz="907" b="1" spc="-50" dirty="0">
                <a:latin typeface="Calibri"/>
                <a:cs typeface="Calibri"/>
              </a:rPr>
              <a:t> </a:t>
            </a:r>
            <a:r>
              <a:rPr sz="907" b="1" spc="-9" dirty="0">
                <a:latin typeface="Calibri"/>
                <a:cs typeface="Calibri"/>
              </a:rPr>
              <a:t>годам</a:t>
            </a:r>
            <a:endParaRPr sz="907" dirty="0">
              <a:latin typeface="Calibri"/>
              <a:cs typeface="Calibri"/>
            </a:endParaRPr>
          </a:p>
        </p:txBody>
      </p:sp>
      <p:graphicFrame>
        <p:nvGraphicFramePr>
          <p:cNvPr id="18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876653"/>
              </p:ext>
            </p:extLst>
          </p:nvPr>
        </p:nvGraphicFramePr>
        <p:xfrm>
          <a:off x="10348573" y="1676416"/>
          <a:ext cx="2180367" cy="2474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6" name="object 10"/>
          <p:cNvSpPr txBox="1"/>
          <p:nvPr/>
        </p:nvSpPr>
        <p:spPr>
          <a:xfrm>
            <a:off x="4751618" y="2985814"/>
            <a:ext cx="1209879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F8A756"/>
                </a:solidFill>
                <a:latin typeface="Century Gothic"/>
                <a:cs typeface="Century Gothic"/>
              </a:rPr>
              <a:t>15 240  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entury Gothic"/>
              </a:rPr>
              <a:t>19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alibri"/>
              </a:rPr>
              <a:t>,8%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87" name="object 10"/>
          <p:cNvSpPr txBox="1"/>
          <p:nvPr/>
        </p:nvSpPr>
        <p:spPr>
          <a:xfrm>
            <a:off x="4751618" y="3355950"/>
            <a:ext cx="1147667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92D050"/>
                </a:solidFill>
                <a:latin typeface="Century Gothic"/>
                <a:cs typeface="Century Gothic"/>
              </a:rPr>
              <a:t>6 100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 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7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,9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88" name="object 10"/>
          <p:cNvSpPr txBox="1"/>
          <p:nvPr/>
        </p:nvSpPr>
        <p:spPr>
          <a:xfrm>
            <a:off x="4778362" y="3858435"/>
            <a:ext cx="1167635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73717D"/>
                </a:solidFill>
                <a:latin typeface="Century Gothic"/>
                <a:cs typeface="Century Gothic"/>
              </a:rPr>
              <a:t>9 106 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 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11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,8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89" name="object 10"/>
          <p:cNvSpPr txBox="1"/>
          <p:nvPr/>
        </p:nvSpPr>
        <p:spPr>
          <a:xfrm>
            <a:off x="4944747" y="4424255"/>
            <a:ext cx="95453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00B0F0"/>
                </a:solidFill>
                <a:latin typeface="Century Gothic"/>
                <a:cs typeface="Century Gothic"/>
              </a:rPr>
              <a:t>610  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entury Gothic"/>
              </a:rPr>
              <a:t>0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alibri"/>
              </a:rPr>
              <a:t>,8%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90" name="object 10"/>
          <p:cNvSpPr txBox="1"/>
          <p:nvPr/>
        </p:nvSpPr>
        <p:spPr>
          <a:xfrm>
            <a:off x="4801970" y="4881236"/>
            <a:ext cx="1139949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sz="1814" spc="-5" dirty="0" smtClean="0">
                <a:solidFill>
                  <a:schemeClr val="accent5"/>
                </a:solidFill>
                <a:latin typeface="Century Gothic"/>
                <a:cs typeface="Century Gothic"/>
              </a:rPr>
              <a:t>1</a:t>
            </a:r>
            <a:r>
              <a:rPr lang="ru-RU" sz="1814" spc="-5" dirty="0" smtClean="0">
                <a:solidFill>
                  <a:schemeClr val="accent5"/>
                </a:solidFill>
                <a:latin typeface="Century Gothic"/>
                <a:cs typeface="Century Gothic"/>
              </a:rPr>
              <a:t> </a:t>
            </a:r>
            <a:r>
              <a:rPr sz="1814" spc="-5" dirty="0" smtClean="0">
                <a:solidFill>
                  <a:schemeClr val="accent5"/>
                </a:solidFill>
                <a:latin typeface="Century Gothic"/>
                <a:cs typeface="Century Gothic"/>
              </a:rPr>
              <a:t>4</a:t>
            </a:r>
            <a:r>
              <a:rPr lang="ru-RU" sz="1814" spc="-5" dirty="0" smtClean="0">
                <a:solidFill>
                  <a:schemeClr val="accent5"/>
                </a:solidFill>
                <a:latin typeface="Century Gothic"/>
                <a:cs typeface="Century Gothic"/>
              </a:rPr>
              <a:t>61   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entury Gothic"/>
              </a:rPr>
              <a:t>1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alibri"/>
              </a:rPr>
              <a:t>,9%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91" name="object 10"/>
          <p:cNvSpPr txBox="1"/>
          <p:nvPr/>
        </p:nvSpPr>
        <p:spPr>
          <a:xfrm>
            <a:off x="4774592" y="2543537"/>
            <a:ext cx="1167327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chemeClr val="accent2"/>
                </a:solidFill>
                <a:latin typeface="Century Gothic"/>
                <a:cs typeface="Century Gothic"/>
              </a:rPr>
              <a:t>39 034  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entury Gothic"/>
              </a:rPr>
              <a:t>50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alibri"/>
              </a:rPr>
              <a:t>,7%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92" name="object 10"/>
          <p:cNvSpPr txBox="1"/>
          <p:nvPr/>
        </p:nvSpPr>
        <p:spPr>
          <a:xfrm>
            <a:off x="4859148" y="5993170"/>
            <a:ext cx="1045965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sz="1814" spc="-5" dirty="0" smtClean="0">
                <a:solidFill>
                  <a:srgbClr val="FF99CC"/>
                </a:solidFill>
                <a:latin typeface="Century Gothic"/>
                <a:cs typeface="Century Gothic"/>
              </a:rPr>
              <a:t>1</a:t>
            </a:r>
            <a:r>
              <a:rPr lang="ru-RU" sz="1814" spc="-5" dirty="0" smtClean="0">
                <a:solidFill>
                  <a:srgbClr val="FF99CC"/>
                </a:solidFill>
                <a:latin typeface="Century Gothic"/>
                <a:cs typeface="Century Gothic"/>
              </a:rPr>
              <a:t> 100 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1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,4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pic>
        <p:nvPicPr>
          <p:cNvPr id="81" name="Рисунок 80" descr="https://ds05.infourok.ru/uploads/ex/0160/00003bf7-d0590fc1/img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196225" y="2107124"/>
            <a:ext cx="58540" cy="4365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2" name="object 82"/>
          <p:cNvSpPr txBox="1"/>
          <p:nvPr/>
        </p:nvSpPr>
        <p:spPr>
          <a:xfrm>
            <a:off x="1776866" y="1695889"/>
            <a:ext cx="2474150" cy="412630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104799">
              <a:lnSpc>
                <a:spcPts val="635"/>
              </a:lnSpc>
              <a:spcBef>
                <a:spcPts val="218"/>
              </a:spcBef>
            </a:pPr>
            <a:r>
              <a:rPr sz="1000" spc="-9" dirty="0">
                <a:latin typeface="Calibri"/>
                <a:cs typeface="Calibri"/>
              </a:rPr>
              <a:t>МБ </a:t>
            </a:r>
            <a:r>
              <a:rPr sz="1000" dirty="0">
                <a:latin typeface="Calibri"/>
                <a:cs typeface="Calibri"/>
              </a:rPr>
              <a:t>- </a:t>
            </a:r>
            <a:r>
              <a:rPr sz="1000" spc="-14" dirty="0">
                <a:latin typeface="Calibri"/>
                <a:cs typeface="Calibri"/>
              </a:rPr>
              <a:t>местный </a:t>
            </a:r>
            <a:r>
              <a:rPr sz="1000" spc="-23" dirty="0" err="1">
                <a:latin typeface="Calibri"/>
                <a:cs typeface="Calibri"/>
              </a:rPr>
              <a:t>бюджет</a:t>
            </a:r>
            <a:r>
              <a:rPr sz="1000" spc="-23" dirty="0">
                <a:latin typeface="Calibri"/>
                <a:cs typeface="Calibri"/>
              </a:rPr>
              <a:t>,</a:t>
            </a:r>
            <a:endParaRPr lang="ru-RU" sz="1000" spc="-23" dirty="0">
              <a:latin typeface="Calibri"/>
              <a:cs typeface="Calibri"/>
            </a:endParaRPr>
          </a:p>
          <a:p>
            <a:pPr marL="11516" marR="104799">
              <a:lnSpc>
                <a:spcPts val="635"/>
              </a:lnSpc>
              <a:spcBef>
                <a:spcPts val="218"/>
              </a:spcBef>
            </a:pPr>
            <a:r>
              <a:rPr lang="ru-RU" sz="1000" spc="-9" dirty="0">
                <a:latin typeface="Calibri"/>
                <a:cs typeface="Calibri"/>
              </a:rPr>
              <a:t>Р</a:t>
            </a:r>
            <a:r>
              <a:rPr sz="1000" spc="-9" dirty="0">
                <a:latin typeface="Calibri"/>
                <a:cs typeface="Calibri"/>
              </a:rPr>
              <a:t>Б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-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lang="ru-RU" sz="1000" spc="-14" dirty="0">
                <a:latin typeface="Calibri"/>
                <a:cs typeface="Calibri"/>
              </a:rPr>
              <a:t>республиканский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23" dirty="0" err="1">
                <a:latin typeface="Calibri"/>
                <a:cs typeface="Calibri"/>
              </a:rPr>
              <a:t>бюджет</a:t>
            </a:r>
            <a:r>
              <a:rPr sz="1000" spc="-23" dirty="0" smtClean="0">
                <a:latin typeface="Calibri"/>
                <a:cs typeface="Calibri"/>
              </a:rPr>
              <a:t>,</a:t>
            </a:r>
            <a:endParaRPr lang="ru-RU" sz="1000" spc="-23" dirty="0" smtClean="0">
              <a:latin typeface="Calibri"/>
              <a:cs typeface="Calibri"/>
            </a:endParaRPr>
          </a:p>
          <a:p>
            <a:pPr marL="11516" marR="104799">
              <a:lnSpc>
                <a:spcPts val="635"/>
              </a:lnSpc>
              <a:spcBef>
                <a:spcPts val="218"/>
              </a:spcBef>
            </a:pPr>
            <a:r>
              <a:rPr lang="ru-RU" sz="1000" spc="-18" dirty="0">
                <a:cs typeface="Calibri"/>
              </a:rPr>
              <a:t>доля</a:t>
            </a:r>
            <a:r>
              <a:rPr lang="ru-RU" sz="1000" spc="-27" dirty="0">
                <a:cs typeface="Calibri"/>
              </a:rPr>
              <a:t> </a:t>
            </a:r>
            <a:r>
              <a:rPr lang="ru-RU" sz="1000" dirty="0">
                <a:cs typeface="Calibri"/>
              </a:rPr>
              <a:t>в</a:t>
            </a:r>
            <a:r>
              <a:rPr lang="ru-RU" sz="1000" spc="-27" dirty="0">
                <a:cs typeface="Calibri"/>
              </a:rPr>
              <a:t> </a:t>
            </a:r>
            <a:r>
              <a:rPr lang="ru-RU" sz="1000" spc="-14" dirty="0">
                <a:cs typeface="Calibri"/>
              </a:rPr>
              <a:t>структуре</a:t>
            </a:r>
            <a:r>
              <a:rPr lang="ru-RU" sz="1000" spc="-27" dirty="0">
                <a:cs typeface="Calibri"/>
              </a:rPr>
              <a:t> </a:t>
            </a:r>
            <a:r>
              <a:rPr lang="ru-RU" sz="1000" dirty="0"/>
              <a:t> </a:t>
            </a:r>
            <a:r>
              <a:rPr lang="ru-RU" sz="1000" dirty="0" smtClean="0"/>
              <a:t>неналоговых </a:t>
            </a:r>
            <a:r>
              <a:rPr lang="ru-RU" sz="1000" dirty="0"/>
              <a:t>доходов</a:t>
            </a:r>
          </a:p>
          <a:p>
            <a:pPr marL="11516" marR="104799">
              <a:lnSpc>
                <a:spcPts val="635"/>
              </a:lnSpc>
              <a:spcBef>
                <a:spcPts val="218"/>
              </a:spcBef>
            </a:pPr>
            <a:endParaRPr sz="1000" dirty="0">
              <a:latin typeface="Calibri"/>
              <a:cs typeface="Calibri"/>
            </a:endParaRPr>
          </a:p>
        </p:txBody>
      </p:sp>
      <p:pic>
        <p:nvPicPr>
          <p:cNvPr id="83" name="Рисунок 82" descr="https://ds05.infourok.ru/uploads/ex/0160/00003bf7-d0590fc1/img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6399708" y="2024066"/>
            <a:ext cx="48417" cy="43511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3" name="object 10"/>
          <p:cNvSpPr txBox="1"/>
          <p:nvPr/>
        </p:nvSpPr>
        <p:spPr>
          <a:xfrm>
            <a:off x="6587822" y="5440971"/>
            <a:ext cx="1221339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9900FF"/>
                </a:solidFill>
                <a:latin typeface="Century Gothic"/>
                <a:cs typeface="Century Gothic"/>
              </a:rPr>
              <a:t>4 420 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entury Gothic"/>
              </a:rPr>
              <a:t>5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alibri"/>
              </a:rPr>
              <a:t>,8%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94" name="object 10"/>
          <p:cNvSpPr txBox="1"/>
          <p:nvPr/>
        </p:nvSpPr>
        <p:spPr>
          <a:xfrm>
            <a:off x="6587822" y="2977586"/>
            <a:ext cx="1221339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F8A756"/>
                </a:solidFill>
                <a:latin typeface="Century Gothic"/>
                <a:cs typeface="Century Gothic"/>
              </a:rPr>
              <a:t>15 240  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entury Gothic"/>
              </a:rPr>
              <a:t>19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alibri"/>
              </a:rPr>
              <a:t>,8%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95" name="object 10"/>
          <p:cNvSpPr txBox="1"/>
          <p:nvPr/>
        </p:nvSpPr>
        <p:spPr>
          <a:xfrm>
            <a:off x="6587822" y="3347722"/>
            <a:ext cx="1221339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92D050"/>
                </a:solidFill>
                <a:latin typeface="Century Gothic"/>
                <a:cs typeface="Century Gothic"/>
              </a:rPr>
              <a:t>6 000  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entury Gothic"/>
              </a:rPr>
              <a:t>7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alibri"/>
              </a:rPr>
              <a:t>,8%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96" name="object 10"/>
          <p:cNvSpPr txBox="1"/>
          <p:nvPr/>
        </p:nvSpPr>
        <p:spPr>
          <a:xfrm>
            <a:off x="6506280" y="3861864"/>
            <a:ext cx="1302881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73717D"/>
                </a:solidFill>
                <a:latin typeface="Century Gothic"/>
                <a:cs typeface="Century Gothic"/>
              </a:rPr>
              <a:t>9 111 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entury Gothic"/>
              </a:rPr>
              <a:t>11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alibri"/>
              </a:rPr>
              <a:t>,8%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97" name="object 10"/>
          <p:cNvSpPr txBox="1"/>
          <p:nvPr/>
        </p:nvSpPr>
        <p:spPr>
          <a:xfrm>
            <a:off x="6621700" y="4416027"/>
            <a:ext cx="1187461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>
                <a:solidFill>
                  <a:srgbClr val="00B0F0"/>
                </a:solidFill>
                <a:latin typeface="Century Gothic"/>
                <a:cs typeface="Century Gothic"/>
              </a:rPr>
              <a:t>620</a:t>
            </a:r>
            <a:r>
              <a:rPr lang="ru-RU" sz="1814" spc="-5" dirty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0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,8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98" name="object 10"/>
          <p:cNvSpPr txBox="1"/>
          <p:nvPr/>
        </p:nvSpPr>
        <p:spPr>
          <a:xfrm>
            <a:off x="6462284" y="4873008"/>
            <a:ext cx="1346877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sz="1814" spc="-5" dirty="0" smtClean="0">
                <a:solidFill>
                  <a:schemeClr val="accent5"/>
                </a:solidFill>
                <a:latin typeface="Century Gothic"/>
                <a:cs typeface="Century Gothic"/>
              </a:rPr>
              <a:t>1</a:t>
            </a:r>
            <a:r>
              <a:rPr lang="ru-RU" sz="1814" spc="-5" dirty="0" smtClean="0">
                <a:solidFill>
                  <a:schemeClr val="accent5"/>
                </a:solidFill>
                <a:latin typeface="Century Gothic"/>
                <a:cs typeface="Century Gothic"/>
              </a:rPr>
              <a:t> 318   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entury Gothic"/>
              </a:rPr>
              <a:t>1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alibri"/>
              </a:rPr>
              <a:t>,7%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99" name="object 10"/>
          <p:cNvSpPr txBox="1"/>
          <p:nvPr/>
        </p:nvSpPr>
        <p:spPr>
          <a:xfrm>
            <a:off x="6587822" y="2535309"/>
            <a:ext cx="1221339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chemeClr val="accent2"/>
                </a:solidFill>
                <a:latin typeface="Century Gothic"/>
                <a:cs typeface="Century Gothic"/>
              </a:rPr>
              <a:t>39 229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 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50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,9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00" name="object 10"/>
          <p:cNvSpPr txBox="1"/>
          <p:nvPr/>
        </p:nvSpPr>
        <p:spPr>
          <a:xfrm>
            <a:off x="6517937" y="5984942"/>
            <a:ext cx="1291224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sz="1814" spc="-5" dirty="0" smtClean="0">
                <a:solidFill>
                  <a:srgbClr val="FF99CC"/>
                </a:solidFill>
                <a:latin typeface="Century Gothic"/>
                <a:cs typeface="Century Gothic"/>
              </a:rPr>
              <a:t>1</a:t>
            </a:r>
            <a:r>
              <a:rPr lang="ru-RU" sz="1814" spc="-5" dirty="0" smtClean="0">
                <a:solidFill>
                  <a:srgbClr val="FF99CC"/>
                </a:solidFill>
                <a:latin typeface="Century Gothic"/>
                <a:cs typeface="Century Gothic"/>
              </a:rPr>
              <a:t> 100  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entury Gothic"/>
              </a:rPr>
              <a:t>1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alibri"/>
              </a:rPr>
              <a:t>,4%</a:t>
            </a:r>
            <a:endParaRPr lang="ru-RU" sz="800" dirty="0">
              <a:latin typeface="Calibri"/>
              <a:cs typeface="Calibri"/>
            </a:endParaRPr>
          </a:p>
        </p:txBody>
      </p:sp>
      <p:pic>
        <p:nvPicPr>
          <p:cNvPr id="101" name="Рисунок 100" descr="https://ds05.infourok.ru/uploads/ex/0160/00003bf7-d0590fc1/img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8525975" y="2024066"/>
            <a:ext cx="48417" cy="43511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" name="object 10"/>
          <p:cNvSpPr txBox="1"/>
          <p:nvPr/>
        </p:nvSpPr>
        <p:spPr>
          <a:xfrm>
            <a:off x="8636638" y="5437330"/>
            <a:ext cx="1227515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9900FF"/>
                </a:solidFill>
                <a:latin typeface="Century Gothic"/>
                <a:cs typeface="Century Gothic"/>
              </a:rPr>
              <a:t>4 420 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entury Gothic"/>
              </a:rPr>
              <a:t>5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alibri"/>
              </a:rPr>
              <a:t>,8%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03" name="object 10"/>
          <p:cNvSpPr txBox="1"/>
          <p:nvPr/>
        </p:nvSpPr>
        <p:spPr>
          <a:xfrm>
            <a:off x="8623236" y="2985814"/>
            <a:ext cx="1240917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F8A756"/>
                </a:solidFill>
                <a:latin typeface="Century Gothic"/>
                <a:cs typeface="Century Gothic"/>
              </a:rPr>
              <a:t>15 241  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entury Gothic"/>
              </a:rPr>
              <a:t>20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04" name="object 10"/>
          <p:cNvSpPr txBox="1"/>
          <p:nvPr/>
        </p:nvSpPr>
        <p:spPr>
          <a:xfrm>
            <a:off x="8623236" y="3344224"/>
            <a:ext cx="1240917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92D050"/>
                </a:solidFill>
                <a:latin typeface="Century Gothic"/>
                <a:cs typeface="Century Gothic"/>
              </a:rPr>
              <a:t>5 900  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entury Gothic"/>
              </a:rPr>
              <a:t>7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alibri"/>
              </a:rPr>
              <a:t>,7%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05" name="object 10"/>
          <p:cNvSpPr txBox="1"/>
          <p:nvPr/>
        </p:nvSpPr>
        <p:spPr>
          <a:xfrm>
            <a:off x="8623236" y="3870092"/>
            <a:ext cx="1240917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rgbClr val="73717D"/>
                </a:solidFill>
                <a:latin typeface="Century Gothic"/>
                <a:cs typeface="Century Gothic"/>
              </a:rPr>
              <a:t>9 116  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entury Gothic"/>
              </a:rPr>
              <a:t>12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06" name="object 10"/>
          <p:cNvSpPr txBox="1"/>
          <p:nvPr/>
        </p:nvSpPr>
        <p:spPr>
          <a:xfrm>
            <a:off x="8909615" y="4399584"/>
            <a:ext cx="95453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>
                <a:solidFill>
                  <a:srgbClr val="00B0F0"/>
                </a:solidFill>
                <a:latin typeface="Century Gothic"/>
                <a:cs typeface="Century Gothic"/>
              </a:rPr>
              <a:t>630</a:t>
            </a:r>
            <a:r>
              <a:rPr lang="ru-RU" sz="1814" spc="-5" dirty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0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,8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07" name="object 10"/>
          <p:cNvSpPr txBox="1"/>
          <p:nvPr/>
        </p:nvSpPr>
        <p:spPr>
          <a:xfrm>
            <a:off x="8909615" y="4939478"/>
            <a:ext cx="954538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sz="1814" spc="-5" dirty="0">
                <a:solidFill>
                  <a:schemeClr val="accent5"/>
                </a:solidFill>
                <a:latin typeface="Century Gothic"/>
                <a:cs typeface="Century Gothic"/>
              </a:rPr>
              <a:t>4</a:t>
            </a:r>
            <a:r>
              <a:rPr lang="ru-RU" sz="1814" spc="-5" dirty="0" smtClean="0">
                <a:solidFill>
                  <a:schemeClr val="accent5"/>
                </a:solidFill>
                <a:latin typeface="Century Gothic"/>
                <a:cs typeface="Century Gothic"/>
              </a:rPr>
              <a:t>40 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0,6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08" name="object 10"/>
          <p:cNvSpPr txBox="1"/>
          <p:nvPr/>
        </p:nvSpPr>
        <p:spPr>
          <a:xfrm>
            <a:off x="8525975" y="2543537"/>
            <a:ext cx="1318600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ru-RU" sz="1814" spc="-5" dirty="0" smtClean="0">
                <a:solidFill>
                  <a:schemeClr val="accent2"/>
                </a:solidFill>
                <a:latin typeface="Century Gothic"/>
                <a:cs typeface="Century Gothic"/>
              </a:rPr>
              <a:t>39 425  </a:t>
            </a:r>
            <a:r>
              <a:rPr lang="ru-RU" sz="1814" spc="-5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entury Gothic"/>
              </a:rPr>
              <a:t>51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alibri"/>
              </a:rPr>
              <a:t>,7%</a:t>
            </a:r>
            <a:endParaRPr lang="ru-RU" sz="800" dirty="0">
              <a:latin typeface="Calibri"/>
              <a:cs typeface="Calibri"/>
            </a:endParaRPr>
          </a:p>
        </p:txBody>
      </p:sp>
      <p:sp>
        <p:nvSpPr>
          <p:cNvPr id="109" name="object 10"/>
          <p:cNvSpPr txBox="1"/>
          <p:nvPr/>
        </p:nvSpPr>
        <p:spPr>
          <a:xfrm>
            <a:off x="8623236" y="5964475"/>
            <a:ext cx="1240917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sz="1814" spc="-5" dirty="0" smtClean="0">
                <a:solidFill>
                  <a:srgbClr val="FF99CC"/>
                </a:solidFill>
                <a:latin typeface="Century Gothic"/>
                <a:cs typeface="Century Gothic"/>
              </a:rPr>
              <a:t>1</a:t>
            </a:r>
            <a:r>
              <a:rPr lang="ru-RU" sz="1814" spc="-5" dirty="0" smtClean="0">
                <a:solidFill>
                  <a:srgbClr val="FF99CC"/>
                </a:solidFill>
                <a:latin typeface="Century Gothic"/>
                <a:cs typeface="Century Gothic"/>
              </a:rPr>
              <a:t> 100  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entury Gothic"/>
              </a:rPr>
              <a:t>1</a:t>
            </a:r>
            <a:r>
              <a:rPr lang="ru-RU" sz="800" dirty="0" smtClean="0">
                <a:solidFill>
                  <a:srgbClr val="A7A9AC"/>
                </a:solidFill>
                <a:latin typeface="Calibri"/>
                <a:cs typeface="Calibri"/>
              </a:rPr>
              <a:t>,4</a:t>
            </a:r>
            <a:r>
              <a:rPr lang="ru-RU" sz="800" dirty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lang="ru-RU" sz="800" dirty="0">
              <a:latin typeface="Calibri"/>
              <a:cs typeface="Calibri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4020" y="-4116"/>
            <a:ext cx="12192000" cy="748411"/>
            <a:chOff x="0" y="2814"/>
            <a:chExt cx="12192000" cy="692640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2814"/>
              <a:ext cx="12192000" cy="6926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33812" y="36626"/>
              <a:ext cx="12124376" cy="625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Структура доходов муниципального района </a:t>
              </a:r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Мелеузовский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район Республики Башкортостан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2021 год  и на плановый период 2022 и 2023 годов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(неналоговые доходы)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419008" y="6472684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12</a:t>
            </a:fld>
            <a:endParaRPr lang="ru-RU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F049D9D2-AD53-4AEC-BBCB-6C15FE9B452E}"/>
              </a:ext>
            </a:extLst>
          </p:cNvPr>
          <p:cNvSpPr txBox="1"/>
          <p:nvPr/>
        </p:nvSpPr>
        <p:spPr>
          <a:xfrm>
            <a:off x="4895658" y="1531112"/>
            <a:ext cx="81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2021г.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6475498F-9409-4A75-A92C-5005A96FA995}"/>
              </a:ext>
            </a:extLst>
          </p:cNvPr>
          <p:cNvSpPr txBox="1"/>
          <p:nvPr/>
        </p:nvSpPr>
        <p:spPr>
          <a:xfrm>
            <a:off x="6790331" y="1502707"/>
            <a:ext cx="81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2022г.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A6EC605B-ADC9-4F43-AFE8-AED0C39057B2}"/>
              </a:ext>
            </a:extLst>
          </p:cNvPr>
          <p:cNvSpPr txBox="1"/>
          <p:nvPr/>
        </p:nvSpPr>
        <p:spPr>
          <a:xfrm>
            <a:off x="8623236" y="1502707"/>
            <a:ext cx="81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2023г.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4665569" y="1966448"/>
            <a:ext cx="15890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Сумма                           </a:t>
            </a:r>
            <a:r>
              <a:rPr lang="ru-RU" sz="800" spc="-18" dirty="0" smtClean="0">
                <a:cs typeface="Calibri"/>
              </a:rPr>
              <a:t>удельный</a:t>
            </a:r>
            <a:r>
              <a:rPr lang="ru-RU" sz="800" spc="-27" dirty="0" smtClean="0">
                <a:cs typeface="Calibri"/>
              </a:rPr>
              <a:t> </a:t>
            </a:r>
          </a:p>
          <a:p>
            <a:r>
              <a:rPr lang="ru-RU" sz="800" spc="-27" dirty="0" smtClean="0"/>
              <a:t>в </a:t>
            </a:r>
            <a:r>
              <a:rPr lang="ru-RU" sz="800" dirty="0" smtClean="0"/>
              <a:t>тыс. руб.                    </a:t>
            </a:r>
            <a:r>
              <a:rPr lang="ru-RU" sz="800" spc="-14" dirty="0">
                <a:cs typeface="Calibri"/>
              </a:rPr>
              <a:t> </a:t>
            </a:r>
            <a:r>
              <a:rPr lang="ru-RU" sz="800" spc="-14" dirty="0" smtClean="0">
                <a:cs typeface="Calibri"/>
              </a:rPr>
              <a:t>  вес  </a:t>
            </a:r>
            <a:r>
              <a:rPr lang="ru-RU" sz="800" dirty="0" smtClean="0"/>
              <a:t>в  %</a:t>
            </a:r>
            <a:endParaRPr lang="ru-RU" sz="8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6578537" y="1989123"/>
            <a:ext cx="15890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Сумма                           </a:t>
            </a:r>
            <a:r>
              <a:rPr lang="ru-RU" sz="800" spc="-18" dirty="0" smtClean="0">
                <a:cs typeface="Calibri"/>
              </a:rPr>
              <a:t>удельный</a:t>
            </a:r>
            <a:r>
              <a:rPr lang="ru-RU" sz="800" spc="-27" dirty="0" smtClean="0">
                <a:cs typeface="Calibri"/>
              </a:rPr>
              <a:t> </a:t>
            </a:r>
          </a:p>
          <a:p>
            <a:r>
              <a:rPr lang="ru-RU" sz="800" spc="-27" dirty="0" smtClean="0"/>
              <a:t>в </a:t>
            </a:r>
            <a:r>
              <a:rPr lang="ru-RU" sz="800" dirty="0" smtClean="0"/>
              <a:t>тыс. руб.                    </a:t>
            </a:r>
            <a:r>
              <a:rPr lang="ru-RU" sz="800" spc="-14" dirty="0">
                <a:cs typeface="Calibri"/>
              </a:rPr>
              <a:t> </a:t>
            </a:r>
            <a:r>
              <a:rPr lang="ru-RU" sz="800" spc="-14" dirty="0" smtClean="0">
                <a:cs typeface="Calibri"/>
              </a:rPr>
              <a:t>  вес  </a:t>
            </a:r>
            <a:r>
              <a:rPr lang="ru-RU" sz="800" dirty="0" smtClean="0"/>
              <a:t>в  %</a:t>
            </a:r>
            <a:endParaRPr lang="ru-RU" sz="800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8748031" y="2016718"/>
            <a:ext cx="15890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Сумма                           </a:t>
            </a:r>
            <a:r>
              <a:rPr lang="ru-RU" sz="800" spc="-18" dirty="0" smtClean="0">
                <a:cs typeface="Calibri"/>
              </a:rPr>
              <a:t>удельный</a:t>
            </a:r>
            <a:r>
              <a:rPr lang="ru-RU" sz="800" spc="-27" dirty="0" smtClean="0">
                <a:cs typeface="Calibri"/>
              </a:rPr>
              <a:t> </a:t>
            </a:r>
          </a:p>
          <a:p>
            <a:r>
              <a:rPr lang="ru-RU" sz="800" spc="-27" dirty="0" smtClean="0"/>
              <a:t>в </a:t>
            </a:r>
            <a:r>
              <a:rPr lang="ru-RU" sz="800" dirty="0" smtClean="0"/>
              <a:t>тыс. руб.                    </a:t>
            </a:r>
            <a:r>
              <a:rPr lang="ru-RU" sz="800" spc="-14" dirty="0">
                <a:cs typeface="Calibri"/>
              </a:rPr>
              <a:t> </a:t>
            </a:r>
            <a:r>
              <a:rPr lang="ru-RU" sz="800" spc="-14" dirty="0" smtClean="0">
                <a:cs typeface="Calibri"/>
              </a:rPr>
              <a:t>  вес  </a:t>
            </a:r>
            <a:r>
              <a:rPr lang="ru-RU" sz="800" dirty="0" smtClean="0"/>
              <a:t>в  %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52454290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32902" y="1912500"/>
            <a:ext cx="3066117" cy="230767"/>
          </a:xfrm>
          <a:prstGeom prst="rect">
            <a:avLst/>
          </a:prstGeom>
        </p:spPr>
        <p:txBody>
          <a:bodyPr vert="horz" wrap="square" lIns="0" tIns="25335" rIns="0" bIns="0" rtlCol="0">
            <a:spAutoFit/>
          </a:bodyPr>
          <a:lstStyle/>
          <a:p>
            <a:pPr marL="11516" marR="4607">
              <a:lnSpc>
                <a:spcPts val="771"/>
              </a:lnSpc>
              <a:spcBef>
                <a:spcPts val="199"/>
              </a:spcBef>
            </a:pPr>
            <a:r>
              <a:rPr sz="725" spc="-18" dirty="0">
                <a:latin typeface="Calibri"/>
                <a:cs typeface="Calibri"/>
              </a:rPr>
              <a:t>МБТ </a:t>
            </a:r>
            <a:r>
              <a:rPr sz="725" spc="-23" dirty="0">
                <a:latin typeface="Calibri"/>
                <a:cs typeface="Calibri"/>
              </a:rPr>
              <a:t>(межбюджетные </a:t>
            </a:r>
            <a:r>
              <a:rPr sz="725" spc="-18" dirty="0">
                <a:latin typeface="Calibri"/>
                <a:cs typeface="Calibri"/>
              </a:rPr>
              <a:t>трансферты) - средства, </a:t>
            </a:r>
            <a:r>
              <a:rPr sz="725" spc="-23" dirty="0">
                <a:latin typeface="Calibri"/>
                <a:cs typeface="Calibri"/>
              </a:rPr>
              <a:t>предоставляемые  </a:t>
            </a:r>
            <a:r>
              <a:rPr sz="725" spc="-18" dirty="0">
                <a:latin typeface="Calibri"/>
                <a:cs typeface="Calibri"/>
              </a:rPr>
              <a:t>одним </a:t>
            </a:r>
            <a:r>
              <a:rPr sz="725" spc="-23" dirty="0">
                <a:latin typeface="Calibri"/>
                <a:cs typeface="Calibri"/>
              </a:rPr>
              <a:t>бюджетом бюджетной </a:t>
            </a:r>
            <a:r>
              <a:rPr sz="725" spc="-18" dirty="0">
                <a:latin typeface="Calibri"/>
                <a:cs typeface="Calibri"/>
              </a:rPr>
              <a:t>системы </a:t>
            </a:r>
            <a:r>
              <a:rPr sz="725" spc="-9" dirty="0">
                <a:latin typeface="Calibri"/>
                <a:cs typeface="Calibri"/>
              </a:rPr>
              <a:t>РФ </a:t>
            </a:r>
            <a:r>
              <a:rPr sz="725" spc="-18" dirty="0">
                <a:latin typeface="Calibri"/>
                <a:cs typeface="Calibri"/>
              </a:rPr>
              <a:t>другому </a:t>
            </a:r>
            <a:r>
              <a:rPr sz="725" spc="-23" dirty="0">
                <a:latin typeface="Calibri"/>
                <a:cs typeface="Calibri"/>
              </a:rPr>
              <a:t>бюджету  бюджетной </a:t>
            </a:r>
            <a:r>
              <a:rPr sz="725" spc="-18" dirty="0">
                <a:latin typeface="Calibri"/>
                <a:cs typeface="Calibri"/>
              </a:rPr>
              <a:t>системы</a:t>
            </a:r>
            <a:r>
              <a:rPr sz="725" spc="-45" dirty="0">
                <a:latin typeface="Calibri"/>
                <a:cs typeface="Calibri"/>
              </a:rPr>
              <a:t> </a:t>
            </a:r>
            <a:r>
              <a:rPr sz="725" spc="-18" dirty="0">
                <a:latin typeface="Calibri"/>
                <a:cs typeface="Calibri"/>
              </a:rPr>
              <a:t>РФ</a:t>
            </a:r>
            <a:endParaRPr sz="725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2431" y="2923907"/>
            <a:ext cx="2304000" cy="440762"/>
          </a:xfrm>
          <a:prstGeom prst="rect">
            <a:avLst/>
          </a:prstGeom>
        </p:spPr>
        <p:txBody>
          <a:bodyPr vert="horz" wrap="square" lIns="0" tIns="25336" rIns="0" bIns="0" rtlCol="0">
            <a:spAutoFit/>
          </a:bodyPr>
          <a:lstStyle/>
          <a:p>
            <a:pPr marL="11516" marR="107102">
              <a:lnSpc>
                <a:spcPts val="771"/>
              </a:lnSpc>
              <a:spcBef>
                <a:spcPts val="199"/>
              </a:spcBef>
            </a:pPr>
            <a:r>
              <a:rPr lang="ru-RU" sz="900" spc="-9" dirty="0">
                <a:latin typeface="Calibri"/>
                <a:cs typeface="Calibri"/>
              </a:rPr>
              <a:t>- </a:t>
            </a:r>
            <a:r>
              <a:rPr sz="900" spc="-9" dirty="0" err="1">
                <a:latin typeface="Calibri"/>
                <a:cs typeface="Calibri"/>
              </a:rPr>
              <a:t>межбюджетные</a:t>
            </a:r>
            <a:r>
              <a:rPr sz="900" spc="-9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трансферты,  </a:t>
            </a:r>
            <a:r>
              <a:rPr sz="900" spc="-9" dirty="0">
                <a:latin typeface="Calibri"/>
                <a:cs typeface="Calibri"/>
              </a:rPr>
              <a:t>предоставляемые </a:t>
            </a:r>
            <a:r>
              <a:rPr sz="900" dirty="0">
                <a:latin typeface="Calibri"/>
                <a:cs typeface="Calibri"/>
              </a:rPr>
              <a:t>на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безвозмездной</a:t>
            </a:r>
            <a:endParaRPr sz="900" dirty="0">
              <a:latin typeface="Calibri"/>
              <a:cs typeface="Calibri"/>
            </a:endParaRPr>
          </a:p>
          <a:p>
            <a:pPr marL="11516" marR="4607">
              <a:lnSpc>
                <a:spcPts val="771"/>
              </a:lnSpc>
            </a:pPr>
            <a:r>
              <a:rPr sz="900" dirty="0">
                <a:latin typeface="Calibri"/>
                <a:cs typeface="Calibri"/>
              </a:rPr>
              <a:t>и </a:t>
            </a:r>
            <a:r>
              <a:rPr sz="900" spc="-5" dirty="0">
                <a:latin typeface="Calibri"/>
                <a:cs typeface="Calibri"/>
              </a:rPr>
              <a:t>безвозвратной основе </a:t>
            </a:r>
            <a:r>
              <a:rPr sz="900" dirty="0">
                <a:latin typeface="Calibri"/>
                <a:cs typeface="Calibri"/>
              </a:rPr>
              <a:t>без </a:t>
            </a:r>
            <a:r>
              <a:rPr sz="900" spc="-5" dirty="0">
                <a:latin typeface="Calibri"/>
                <a:cs typeface="Calibri"/>
              </a:rPr>
              <a:t>установления  направлений </a:t>
            </a:r>
            <a:r>
              <a:rPr sz="900" dirty="0">
                <a:latin typeface="Calibri"/>
                <a:cs typeface="Calibri"/>
              </a:rPr>
              <a:t>их</a:t>
            </a:r>
            <a:r>
              <a:rPr sz="900" spc="-9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использования.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05261" y="3594235"/>
            <a:ext cx="2211419" cy="538544"/>
          </a:xfrm>
          <a:prstGeom prst="rect">
            <a:avLst/>
          </a:prstGeom>
        </p:spPr>
        <p:txBody>
          <a:bodyPr vert="horz" wrap="square" lIns="0" tIns="25336" rIns="0" bIns="0" rtlCol="0">
            <a:spAutoFit/>
          </a:bodyPr>
          <a:lstStyle/>
          <a:p>
            <a:pPr marL="11516" marR="4607">
              <a:lnSpc>
                <a:spcPts val="771"/>
              </a:lnSpc>
              <a:spcBef>
                <a:spcPts val="199"/>
              </a:spcBef>
            </a:pPr>
            <a:r>
              <a:rPr lang="ru-RU" sz="900" spc="-9" dirty="0">
                <a:latin typeface="Calibri"/>
                <a:cs typeface="Calibri"/>
              </a:rPr>
              <a:t>- </a:t>
            </a:r>
            <a:r>
              <a:rPr sz="900" spc="-9" dirty="0" err="1">
                <a:latin typeface="Calibri"/>
                <a:cs typeface="Calibri"/>
              </a:rPr>
              <a:t>бюджетные</a:t>
            </a:r>
            <a:r>
              <a:rPr sz="900" spc="-9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средства,  передаваемые </a:t>
            </a:r>
            <a:r>
              <a:rPr sz="900" spc="-9" dirty="0">
                <a:latin typeface="Calibri"/>
                <a:cs typeface="Calibri"/>
              </a:rPr>
              <a:t>бюджету другого </a:t>
            </a:r>
            <a:r>
              <a:rPr sz="900" dirty="0">
                <a:latin typeface="Calibri"/>
                <a:cs typeface="Calibri"/>
              </a:rPr>
              <a:t>уровня,  </a:t>
            </a:r>
            <a:r>
              <a:rPr sz="900" spc="-5" dirty="0">
                <a:latin typeface="Calibri"/>
                <a:cs typeface="Calibri"/>
              </a:rPr>
              <a:t>юридическому </a:t>
            </a:r>
            <a:r>
              <a:rPr sz="900" dirty="0">
                <a:latin typeface="Calibri"/>
                <a:cs typeface="Calibri"/>
              </a:rPr>
              <a:t>или </a:t>
            </a:r>
            <a:r>
              <a:rPr sz="900" spc="-5" dirty="0">
                <a:latin typeface="Calibri"/>
                <a:cs typeface="Calibri"/>
              </a:rPr>
              <a:t>физическому лицам  </a:t>
            </a:r>
            <a:r>
              <a:rPr sz="900" dirty="0">
                <a:latin typeface="Calibri"/>
                <a:cs typeface="Calibri"/>
              </a:rPr>
              <a:t>на </a:t>
            </a:r>
            <a:r>
              <a:rPr sz="900" spc="-5" dirty="0">
                <a:latin typeface="Calibri"/>
                <a:cs typeface="Calibri"/>
              </a:rPr>
              <a:t>условиях </a:t>
            </a:r>
            <a:r>
              <a:rPr sz="900" spc="-9" dirty="0">
                <a:latin typeface="Calibri"/>
                <a:cs typeface="Calibri"/>
              </a:rPr>
              <a:t>долевого </a:t>
            </a:r>
            <a:r>
              <a:rPr sz="900" dirty="0">
                <a:latin typeface="Calibri"/>
                <a:cs typeface="Calibri"/>
              </a:rPr>
              <a:t>финансирования  </a:t>
            </a:r>
            <a:r>
              <a:rPr sz="900" spc="-9" dirty="0">
                <a:latin typeface="Calibri"/>
                <a:cs typeface="Calibri"/>
              </a:rPr>
              <a:t>целевых расходов.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36866" y="1256116"/>
            <a:ext cx="1310534" cy="261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3116058" y="1207571"/>
            <a:ext cx="940373" cy="219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4143387" y="985029"/>
            <a:ext cx="363917" cy="51824"/>
          </a:xfrm>
          <a:custGeom>
            <a:avLst/>
            <a:gdLst/>
            <a:ahLst/>
            <a:cxnLst/>
            <a:rect l="l" t="t" r="r" b="b"/>
            <a:pathLst>
              <a:path w="401320" h="57150">
                <a:moveTo>
                  <a:pt x="42100" y="1155"/>
                </a:moveTo>
                <a:lnTo>
                  <a:pt x="41186" y="228"/>
                </a:lnTo>
                <a:lnTo>
                  <a:pt x="36118" y="419"/>
                </a:lnTo>
                <a:lnTo>
                  <a:pt x="7378" y="43522"/>
                </a:lnTo>
                <a:lnTo>
                  <a:pt x="7454" y="1333"/>
                </a:lnTo>
                <a:lnTo>
                  <a:pt x="7175" y="596"/>
                </a:lnTo>
                <a:lnTo>
                  <a:pt x="1536" y="139"/>
                </a:lnTo>
                <a:lnTo>
                  <a:pt x="50" y="952"/>
                </a:lnTo>
                <a:lnTo>
                  <a:pt x="0" y="55473"/>
                </a:lnTo>
                <a:lnTo>
                  <a:pt x="914" y="56451"/>
                </a:lnTo>
                <a:lnTo>
                  <a:pt x="5969" y="56299"/>
                </a:lnTo>
                <a:lnTo>
                  <a:pt x="31203" y="18834"/>
                </a:lnTo>
                <a:lnTo>
                  <a:pt x="34772" y="13068"/>
                </a:lnTo>
                <a:lnTo>
                  <a:pt x="34671" y="55333"/>
                </a:lnTo>
                <a:lnTo>
                  <a:pt x="35166" y="56222"/>
                </a:lnTo>
                <a:lnTo>
                  <a:pt x="41605" y="56222"/>
                </a:lnTo>
                <a:lnTo>
                  <a:pt x="42100" y="55333"/>
                </a:lnTo>
                <a:lnTo>
                  <a:pt x="42100" y="1155"/>
                </a:lnTo>
                <a:close/>
              </a:path>
              <a:path w="401320" h="57150">
                <a:moveTo>
                  <a:pt x="97485" y="1384"/>
                </a:moveTo>
                <a:lnTo>
                  <a:pt x="97205" y="596"/>
                </a:lnTo>
                <a:lnTo>
                  <a:pt x="93040" y="0"/>
                </a:lnTo>
                <a:lnTo>
                  <a:pt x="90347" y="596"/>
                </a:lnTo>
                <a:lnTo>
                  <a:pt x="90068" y="23863"/>
                </a:lnTo>
                <a:lnTo>
                  <a:pt x="64490" y="23863"/>
                </a:lnTo>
                <a:lnTo>
                  <a:pt x="64490" y="1384"/>
                </a:lnTo>
                <a:lnTo>
                  <a:pt x="64211" y="596"/>
                </a:lnTo>
                <a:lnTo>
                  <a:pt x="57315" y="596"/>
                </a:lnTo>
                <a:lnTo>
                  <a:pt x="57023" y="55295"/>
                </a:lnTo>
                <a:lnTo>
                  <a:pt x="57315" y="56083"/>
                </a:lnTo>
                <a:lnTo>
                  <a:pt x="64211" y="56083"/>
                </a:lnTo>
                <a:lnTo>
                  <a:pt x="64490" y="30378"/>
                </a:lnTo>
                <a:lnTo>
                  <a:pt x="90068" y="30378"/>
                </a:lnTo>
                <a:lnTo>
                  <a:pt x="90068" y="55295"/>
                </a:lnTo>
                <a:lnTo>
                  <a:pt x="90347" y="56083"/>
                </a:lnTo>
                <a:lnTo>
                  <a:pt x="97205" y="56083"/>
                </a:lnTo>
                <a:lnTo>
                  <a:pt x="97485" y="55295"/>
                </a:lnTo>
                <a:lnTo>
                  <a:pt x="97485" y="1384"/>
                </a:lnTo>
                <a:close/>
              </a:path>
              <a:path w="401320" h="57150">
                <a:moveTo>
                  <a:pt x="149009" y="36233"/>
                </a:moveTo>
                <a:lnTo>
                  <a:pt x="148526" y="33858"/>
                </a:lnTo>
                <a:lnTo>
                  <a:pt x="146558" y="29756"/>
                </a:lnTo>
                <a:lnTo>
                  <a:pt x="145719" y="28689"/>
                </a:lnTo>
                <a:lnTo>
                  <a:pt x="145211" y="28041"/>
                </a:lnTo>
                <a:lnTo>
                  <a:pt x="141795" y="25298"/>
                </a:lnTo>
                <a:lnTo>
                  <a:pt x="141300" y="25057"/>
                </a:lnTo>
                <a:lnTo>
                  <a:pt x="141300" y="37896"/>
                </a:lnTo>
                <a:lnTo>
                  <a:pt x="141211" y="41249"/>
                </a:lnTo>
                <a:lnTo>
                  <a:pt x="130886" y="50304"/>
                </a:lnTo>
                <a:lnTo>
                  <a:pt x="119888" y="50304"/>
                </a:lnTo>
                <a:lnTo>
                  <a:pt x="119888" y="28689"/>
                </a:lnTo>
                <a:lnTo>
                  <a:pt x="130162" y="28689"/>
                </a:lnTo>
                <a:lnTo>
                  <a:pt x="141300" y="37896"/>
                </a:lnTo>
                <a:lnTo>
                  <a:pt x="141300" y="25057"/>
                </a:lnTo>
                <a:lnTo>
                  <a:pt x="139738" y="24269"/>
                </a:lnTo>
                <a:lnTo>
                  <a:pt x="134899" y="22898"/>
                </a:lnTo>
                <a:lnTo>
                  <a:pt x="131686" y="22567"/>
                </a:lnTo>
                <a:lnTo>
                  <a:pt x="119888" y="22567"/>
                </a:lnTo>
                <a:lnTo>
                  <a:pt x="119824" y="952"/>
                </a:lnTo>
                <a:lnTo>
                  <a:pt x="117487" y="12"/>
                </a:lnTo>
                <a:lnTo>
                  <a:pt x="114909" y="12"/>
                </a:lnTo>
                <a:lnTo>
                  <a:pt x="112483" y="952"/>
                </a:lnTo>
                <a:lnTo>
                  <a:pt x="112522" y="54406"/>
                </a:lnTo>
                <a:lnTo>
                  <a:pt x="114973" y="56426"/>
                </a:lnTo>
                <a:lnTo>
                  <a:pt x="131749" y="56426"/>
                </a:lnTo>
                <a:lnTo>
                  <a:pt x="148907" y="41897"/>
                </a:lnTo>
                <a:lnTo>
                  <a:pt x="149009" y="36233"/>
                </a:lnTo>
                <a:close/>
              </a:path>
              <a:path w="401320" h="57150">
                <a:moveTo>
                  <a:pt x="165150" y="952"/>
                </a:moveTo>
                <a:lnTo>
                  <a:pt x="162763" y="12"/>
                </a:lnTo>
                <a:lnTo>
                  <a:pt x="160235" y="12"/>
                </a:lnTo>
                <a:lnTo>
                  <a:pt x="157797" y="952"/>
                </a:lnTo>
                <a:lnTo>
                  <a:pt x="157797" y="55765"/>
                </a:lnTo>
                <a:lnTo>
                  <a:pt x="162166" y="56680"/>
                </a:lnTo>
                <a:lnTo>
                  <a:pt x="162763" y="56667"/>
                </a:lnTo>
                <a:lnTo>
                  <a:pt x="165150" y="55765"/>
                </a:lnTo>
                <a:lnTo>
                  <a:pt x="165150" y="952"/>
                </a:lnTo>
                <a:close/>
              </a:path>
              <a:path w="401320" h="57150">
                <a:moveTo>
                  <a:pt x="211391" y="52768"/>
                </a:moveTo>
                <a:lnTo>
                  <a:pt x="210680" y="50507"/>
                </a:lnTo>
                <a:lnTo>
                  <a:pt x="187604" y="50228"/>
                </a:lnTo>
                <a:lnTo>
                  <a:pt x="187604" y="30124"/>
                </a:lnTo>
                <a:lnTo>
                  <a:pt x="206679" y="30124"/>
                </a:lnTo>
                <a:lnTo>
                  <a:pt x="207683" y="29248"/>
                </a:lnTo>
                <a:lnTo>
                  <a:pt x="207772" y="25374"/>
                </a:lnTo>
                <a:lnTo>
                  <a:pt x="207073" y="24282"/>
                </a:lnTo>
                <a:lnTo>
                  <a:pt x="187604" y="24079"/>
                </a:lnTo>
                <a:lnTo>
                  <a:pt x="187604" y="6477"/>
                </a:lnTo>
                <a:lnTo>
                  <a:pt x="209804" y="6477"/>
                </a:lnTo>
                <a:lnTo>
                  <a:pt x="210769" y="5499"/>
                </a:lnTo>
                <a:lnTo>
                  <a:pt x="210388" y="546"/>
                </a:lnTo>
                <a:lnTo>
                  <a:pt x="182918" y="254"/>
                </a:lnTo>
                <a:lnTo>
                  <a:pt x="181622" y="482"/>
                </a:lnTo>
                <a:lnTo>
                  <a:pt x="180428" y="1371"/>
                </a:lnTo>
                <a:lnTo>
                  <a:pt x="180136" y="2171"/>
                </a:lnTo>
                <a:lnTo>
                  <a:pt x="180136" y="54521"/>
                </a:lnTo>
                <a:lnTo>
                  <a:pt x="180428" y="55308"/>
                </a:lnTo>
                <a:lnTo>
                  <a:pt x="182245" y="56426"/>
                </a:lnTo>
                <a:lnTo>
                  <a:pt x="209880" y="56426"/>
                </a:lnTo>
                <a:lnTo>
                  <a:pt x="210680" y="56146"/>
                </a:lnTo>
                <a:lnTo>
                  <a:pt x="211391" y="52768"/>
                </a:lnTo>
                <a:close/>
              </a:path>
              <a:path w="401320" h="57150">
                <a:moveTo>
                  <a:pt x="304711" y="3035"/>
                </a:moveTo>
                <a:lnTo>
                  <a:pt x="304279" y="1676"/>
                </a:lnTo>
                <a:lnTo>
                  <a:pt x="303149" y="571"/>
                </a:lnTo>
                <a:lnTo>
                  <a:pt x="296684" y="254"/>
                </a:lnTo>
                <a:lnTo>
                  <a:pt x="294195" y="647"/>
                </a:lnTo>
                <a:lnTo>
                  <a:pt x="292354" y="2120"/>
                </a:lnTo>
                <a:lnTo>
                  <a:pt x="274205" y="45491"/>
                </a:lnTo>
                <a:lnTo>
                  <a:pt x="273977" y="45491"/>
                </a:lnTo>
                <a:lnTo>
                  <a:pt x="257924" y="4813"/>
                </a:lnTo>
                <a:lnTo>
                  <a:pt x="245973" y="254"/>
                </a:lnTo>
                <a:lnTo>
                  <a:pt x="245249" y="520"/>
                </a:lnTo>
                <a:lnTo>
                  <a:pt x="243967" y="1562"/>
                </a:lnTo>
                <a:lnTo>
                  <a:pt x="243636" y="2425"/>
                </a:lnTo>
                <a:lnTo>
                  <a:pt x="243636" y="55295"/>
                </a:lnTo>
                <a:lnTo>
                  <a:pt x="243903" y="56083"/>
                </a:lnTo>
                <a:lnTo>
                  <a:pt x="250812" y="56083"/>
                </a:lnTo>
                <a:lnTo>
                  <a:pt x="251104" y="6362"/>
                </a:lnTo>
                <a:lnTo>
                  <a:pt x="270078" y="55511"/>
                </a:lnTo>
                <a:lnTo>
                  <a:pt x="270573" y="56134"/>
                </a:lnTo>
                <a:lnTo>
                  <a:pt x="276847" y="56172"/>
                </a:lnTo>
                <a:lnTo>
                  <a:pt x="297167" y="6362"/>
                </a:lnTo>
                <a:lnTo>
                  <a:pt x="297243" y="55295"/>
                </a:lnTo>
                <a:lnTo>
                  <a:pt x="297561" y="56083"/>
                </a:lnTo>
                <a:lnTo>
                  <a:pt x="304215" y="56210"/>
                </a:lnTo>
                <a:lnTo>
                  <a:pt x="304711" y="55295"/>
                </a:lnTo>
                <a:lnTo>
                  <a:pt x="304711" y="3035"/>
                </a:lnTo>
                <a:close/>
              </a:path>
              <a:path w="401320" h="57150">
                <a:moveTo>
                  <a:pt x="356692" y="41897"/>
                </a:moveTo>
                <a:lnTo>
                  <a:pt x="348957" y="26238"/>
                </a:lnTo>
                <a:lnTo>
                  <a:pt x="348957" y="38671"/>
                </a:lnTo>
                <a:lnTo>
                  <a:pt x="348932" y="41897"/>
                </a:lnTo>
                <a:lnTo>
                  <a:pt x="339026" y="50355"/>
                </a:lnTo>
                <a:lnTo>
                  <a:pt x="327126" y="50355"/>
                </a:lnTo>
                <a:lnTo>
                  <a:pt x="327126" y="30124"/>
                </a:lnTo>
                <a:lnTo>
                  <a:pt x="338937" y="30124"/>
                </a:lnTo>
                <a:lnTo>
                  <a:pt x="348957" y="38671"/>
                </a:lnTo>
                <a:lnTo>
                  <a:pt x="348957" y="26238"/>
                </a:lnTo>
                <a:lnTo>
                  <a:pt x="348424" y="25946"/>
                </a:lnTo>
                <a:lnTo>
                  <a:pt x="343852" y="24498"/>
                </a:lnTo>
                <a:lnTo>
                  <a:pt x="340944" y="24130"/>
                </a:lnTo>
                <a:lnTo>
                  <a:pt x="327126" y="24130"/>
                </a:lnTo>
                <a:lnTo>
                  <a:pt x="327126" y="6553"/>
                </a:lnTo>
                <a:lnTo>
                  <a:pt x="351828" y="266"/>
                </a:lnTo>
                <a:lnTo>
                  <a:pt x="321767" y="266"/>
                </a:lnTo>
                <a:lnTo>
                  <a:pt x="321144" y="482"/>
                </a:lnTo>
                <a:lnTo>
                  <a:pt x="319989" y="1371"/>
                </a:lnTo>
                <a:lnTo>
                  <a:pt x="319709" y="2171"/>
                </a:lnTo>
                <a:lnTo>
                  <a:pt x="319709" y="54508"/>
                </a:lnTo>
                <a:lnTo>
                  <a:pt x="319989" y="55321"/>
                </a:lnTo>
                <a:lnTo>
                  <a:pt x="321144" y="56210"/>
                </a:lnTo>
                <a:lnTo>
                  <a:pt x="321792" y="56426"/>
                </a:lnTo>
                <a:lnTo>
                  <a:pt x="340372" y="56426"/>
                </a:lnTo>
                <a:lnTo>
                  <a:pt x="343789" y="55956"/>
                </a:lnTo>
                <a:lnTo>
                  <a:pt x="348830" y="54076"/>
                </a:lnTo>
                <a:lnTo>
                  <a:pt x="350850" y="52844"/>
                </a:lnTo>
                <a:lnTo>
                  <a:pt x="353301" y="50355"/>
                </a:lnTo>
                <a:lnTo>
                  <a:pt x="353885" y="49771"/>
                </a:lnTo>
                <a:lnTo>
                  <a:pt x="354977" y="47993"/>
                </a:lnTo>
                <a:lnTo>
                  <a:pt x="356349" y="43980"/>
                </a:lnTo>
                <a:lnTo>
                  <a:pt x="356692" y="41897"/>
                </a:lnTo>
                <a:close/>
              </a:path>
              <a:path w="401320" h="57150">
                <a:moveTo>
                  <a:pt x="400723" y="3467"/>
                </a:moveTo>
                <a:lnTo>
                  <a:pt x="400062" y="533"/>
                </a:lnTo>
                <a:lnTo>
                  <a:pt x="360197" y="254"/>
                </a:lnTo>
                <a:lnTo>
                  <a:pt x="359371" y="533"/>
                </a:lnTo>
                <a:lnTo>
                  <a:pt x="358736" y="2438"/>
                </a:lnTo>
                <a:lnTo>
                  <a:pt x="359371" y="6311"/>
                </a:lnTo>
                <a:lnTo>
                  <a:pt x="375996" y="6591"/>
                </a:lnTo>
                <a:lnTo>
                  <a:pt x="375996" y="55295"/>
                </a:lnTo>
                <a:lnTo>
                  <a:pt x="376275" y="56083"/>
                </a:lnTo>
                <a:lnTo>
                  <a:pt x="383159" y="56083"/>
                </a:lnTo>
                <a:lnTo>
                  <a:pt x="383463" y="6591"/>
                </a:lnTo>
                <a:lnTo>
                  <a:pt x="399262" y="6591"/>
                </a:lnTo>
                <a:lnTo>
                  <a:pt x="400062" y="6311"/>
                </a:lnTo>
                <a:lnTo>
                  <a:pt x="400723" y="34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11" name="object 11"/>
          <p:cNvGrpSpPr/>
          <p:nvPr/>
        </p:nvGrpSpPr>
        <p:grpSpPr>
          <a:xfrm>
            <a:off x="419438" y="961866"/>
            <a:ext cx="3810595" cy="1291677"/>
            <a:chOff x="903180" y="1083067"/>
            <a:chExt cx="2726717" cy="1424433"/>
          </a:xfrm>
        </p:grpSpPr>
        <p:sp>
          <p:nvSpPr>
            <p:cNvPr id="12" name="object 12"/>
            <p:cNvSpPr/>
            <p:nvPr/>
          </p:nvSpPr>
          <p:spPr>
            <a:xfrm>
              <a:off x="1003744" y="2075700"/>
              <a:ext cx="2581085" cy="431800"/>
            </a:xfrm>
            <a:custGeom>
              <a:avLst/>
              <a:gdLst/>
              <a:ahLst/>
              <a:cxnLst/>
              <a:rect l="l" t="t" r="r" b="b"/>
              <a:pathLst>
                <a:path w="2851150" h="431800">
                  <a:moveTo>
                    <a:pt x="0" y="431406"/>
                  </a:moveTo>
                  <a:lnTo>
                    <a:pt x="2851149" y="431406"/>
                  </a:lnTo>
                  <a:lnTo>
                    <a:pt x="2851149" y="0"/>
                  </a:lnTo>
                  <a:lnTo>
                    <a:pt x="0" y="0"/>
                  </a:lnTo>
                  <a:lnTo>
                    <a:pt x="0" y="431406"/>
                  </a:lnTo>
                  <a:close/>
                </a:path>
              </a:pathLst>
            </a:custGeom>
            <a:ln w="6350">
              <a:solidFill>
                <a:srgbClr val="4A7F87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" name="object 13"/>
            <p:cNvSpPr/>
            <p:nvPr/>
          </p:nvSpPr>
          <p:spPr>
            <a:xfrm>
              <a:off x="1346075" y="1085682"/>
              <a:ext cx="365051" cy="718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4" name="object 14"/>
            <p:cNvSpPr/>
            <p:nvPr/>
          </p:nvSpPr>
          <p:spPr>
            <a:xfrm>
              <a:off x="1929531" y="1085830"/>
              <a:ext cx="406165" cy="717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" name="object 15"/>
            <p:cNvSpPr/>
            <p:nvPr/>
          </p:nvSpPr>
          <p:spPr>
            <a:xfrm>
              <a:off x="2543459" y="1085830"/>
              <a:ext cx="448407" cy="713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0872" y="1083067"/>
              <a:ext cx="2359025" cy="487680"/>
            </a:xfrm>
            <a:custGeom>
              <a:avLst/>
              <a:gdLst/>
              <a:ahLst/>
              <a:cxnLst/>
              <a:rect l="l" t="t" r="r" b="b"/>
              <a:pathLst>
                <a:path w="2359025" h="487680">
                  <a:moveTo>
                    <a:pt x="557441" y="0"/>
                  </a:moveTo>
                  <a:lnTo>
                    <a:pt x="557441" y="65049"/>
                  </a:lnTo>
                </a:path>
                <a:path w="2359025" h="487680">
                  <a:moveTo>
                    <a:pt x="1164259" y="0"/>
                  </a:moveTo>
                  <a:lnTo>
                    <a:pt x="1164259" y="65049"/>
                  </a:lnTo>
                </a:path>
                <a:path w="2359025" h="487680">
                  <a:moveTo>
                    <a:pt x="1820278" y="0"/>
                  </a:moveTo>
                  <a:lnTo>
                    <a:pt x="1820278" y="65049"/>
                  </a:lnTo>
                </a:path>
                <a:path w="2359025" h="487680">
                  <a:moveTo>
                    <a:pt x="411924" y="160337"/>
                  </a:moveTo>
                  <a:lnTo>
                    <a:pt x="556856" y="249034"/>
                  </a:lnTo>
                  <a:lnTo>
                    <a:pt x="704684" y="160337"/>
                  </a:lnTo>
                </a:path>
                <a:path w="2359025" h="487680">
                  <a:moveTo>
                    <a:pt x="0" y="111925"/>
                  </a:moveTo>
                  <a:lnTo>
                    <a:pt x="411924" y="111925"/>
                  </a:lnTo>
                  <a:lnTo>
                    <a:pt x="556856" y="200660"/>
                  </a:lnTo>
                  <a:lnTo>
                    <a:pt x="704684" y="111925"/>
                  </a:lnTo>
                  <a:lnTo>
                    <a:pt x="2358605" y="111925"/>
                  </a:lnTo>
                </a:path>
                <a:path w="2359025" h="487680">
                  <a:moveTo>
                    <a:pt x="1164259" y="295490"/>
                  </a:moveTo>
                  <a:lnTo>
                    <a:pt x="1164259" y="487324"/>
                  </a:lnTo>
                </a:path>
              </a:pathLst>
            </a:custGeom>
            <a:ln w="6350">
              <a:solidFill>
                <a:srgbClr val="4A7F87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" name="object 17"/>
            <p:cNvSpPr/>
            <p:nvPr/>
          </p:nvSpPr>
          <p:spPr>
            <a:xfrm>
              <a:off x="1238440" y="1828609"/>
              <a:ext cx="2378710" cy="160020"/>
            </a:xfrm>
            <a:custGeom>
              <a:avLst/>
              <a:gdLst/>
              <a:ahLst/>
              <a:cxnLst/>
              <a:rect l="l" t="t" r="r" b="b"/>
              <a:pathLst>
                <a:path w="2378710" h="160019">
                  <a:moveTo>
                    <a:pt x="2378329" y="0"/>
                  </a:moveTo>
                  <a:lnTo>
                    <a:pt x="0" y="0"/>
                  </a:lnTo>
                  <a:lnTo>
                    <a:pt x="0" y="159969"/>
                  </a:lnTo>
                  <a:lnTo>
                    <a:pt x="2378329" y="159969"/>
                  </a:lnTo>
                  <a:lnTo>
                    <a:pt x="2378329" y="0"/>
                  </a:lnTo>
                  <a:close/>
                </a:path>
              </a:pathLst>
            </a:custGeom>
            <a:solidFill>
              <a:srgbClr val="75BEE9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8" name="object 18"/>
            <p:cNvSpPr/>
            <p:nvPr/>
          </p:nvSpPr>
          <p:spPr>
            <a:xfrm>
              <a:off x="1270872" y="1671064"/>
              <a:ext cx="2359025" cy="137160"/>
            </a:xfrm>
            <a:custGeom>
              <a:avLst/>
              <a:gdLst/>
              <a:ahLst/>
              <a:cxnLst/>
              <a:rect l="l" t="t" r="r" b="b"/>
              <a:pathLst>
                <a:path w="2359025" h="137160">
                  <a:moveTo>
                    <a:pt x="1011110" y="48399"/>
                  </a:moveTo>
                  <a:lnTo>
                    <a:pt x="1156042" y="137109"/>
                  </a:lnTo>
                  <a:lnTo>
                    <a:pt x="1303870" y="48399"/>
                  </a:lnTo>
                </a:path>
                <a:path w="2359025" h="137160">
                  <a:moveTo>
                    <a:pt x="0" y="0"/>
                  </a:moveTo>
                  <a:lnTo>
                    <a:pt x="1011110" y="0"/>
                  </a:lnTo>
                  <a:lnTo>
                    <a:pt x="1156042" y="88722"/>
                  </a:lnTo>
                  <a:lnTo>
                    <a:pt x="1303870" y="0"/>
                  </a:lnTo>
                  <a:lnTo>
                    <a:pt x="2358605" y="0"/>
                  </a:lnTo>
                </a:path>
              </a:pathLst>
            </a:custGeom>
            <a:ln w="6350">
              <a:solidFill>
                <a:srgbClr val="4A7F87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5337" y="1863326"/>
              <a:ext cx="1811884" cy="1050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0" name="object 20"/>
            <p:cNvSpPr/>
            <p:nvPr/>
          </p:nvSpPr>
          <p:spPr>
            <a:xfrm>
              <a:off x="903180" y="1526042"/>
              <a:ext cx="412750" cy="803910"/>
            </a:xfrm>
            <a:custGeom>
              <a:avLst/>
              <a:gdLst/>
              <a:ahLst/>
              <a:cxnLst/>
              <a:rect l="l" t="t" r="r" b="b"/>
              <a:pathLst>
                <a:path w="412750" h="803910">
                  <a:moveTo>
                    <a:pt x="412394" y="0"/>
                  </a:moveTo>
                  <a:lnTo>
                    <a:pt x="0" y="0"/>
                  </a:lnTo>
                  <a:lnTo>
                    <a:pt x="0" y="803567"/>
                  </a:lnTo>
                  <a:lnTo>
                    <a:pt x="54000" y="803567"/>
                  </a:lnTo>
                </a:path>
              </a:pathLst>
            </a:custGeom>
            <a:ln w="6350">
              <a:solidFill>
                <a:srgbClr val="4A7F87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1" name="object 21"/>
            <p:cNvSpPr/>
            <p:nvPr/>
          </p:nvSpPr>
          <p:spPr>
            <a:xfrm>
              <a:off x="956903" y="2295607"/>
              <a:ext cx="34925" cy="69215"/>
            </a:xfrm>
            <a:custGeom>
              <a:avLst/>
              <a:gdLst/>
              <a:ahLst/>
              <a:cxnLst/>
              <a:rect l="l" t="t" r="r" b="b"/>
              <a:pathLst>
                <a:path w="34925" h="69214">
                  <a:moveTo>
                    <a:pt x="12" y="0"/>
                  </a:moveTo>
                  <a:lnTo>
                    <a:pt x="0" y="68719"/>
                  </a:lnTo>
                  <a:lnTo>
                    <a:pt x="34366" y="34353"/>
                  </a:lnTo>
                  <a:lnTo>
                    <a:pt x="12" y="0"/>
                  </a:lnTo>
                  <a:close/>
                </a:path>
              </a:pathLst>
            </a:custGeom>
            <a:ln w="6350">
              <a:solidFill>
                <a:srgbClr val="4A7F87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797672" y="4350760"/>
            <a:ext cx="2154404" cy="426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lnSpc>
                <a:spcPts val="821"/>
              </a:lnSpc>
              <a:spcBef>
                <a:spcPts val="91"/>
              </a:spcBef>
            </a:pPr>
            <a:r>
              <a:rPr sz="900" b="1" dirty="0">
                <a:solidFill>
                  <a:srgbClr val="00A0DC"/>
                </a:solidFill>
                <a:latin typeface="Calibri"/>
                <a:cs typeface="Calibri"/>
              </a:rPr>
              <a:t>-</a:t>
            </a:r>
            <a:r>
              <a:rPr lang="ru-RU" sz="900" dirty="0">
                <a:latin typeface="Calibri"/>
                <a:cs typeface="Calibri"/>
              </a:rPr>
              <a:t> </a:t>
            </a:r>
            <a:r>
              <a:rPr sz="900" spc="-5" dirty="0" err="1">
                <a:latin typeface="Calibri"/>
                <a:cs typeface="Calibri"/>
              </a:rPr>
              <a:t>средства</a:t>
            </a:r>
            <a:r>
              <a:rPr sz="900" spc="-5" dirty="0">
                <a:latin typeface="Calibri"/>
                <a:cs typeface="Calibri"/>
              </a:rPr>
              <a:t>, </a:t>
            </a:r>
            <a:r>
              <a:rPr sz="900" spc="-9" dirty="0">
                <a:latin typeface="Calibri"/>
                <a:cs typeface="Calibri"/>
              </a:rPr>
              <a:t>предоставляемые бюджету  другого </a:t>
            </a:r>
            <a:r>
              <a:rPr sz="900" dirty="0">
                <a:latin typeface="Calibri"/>
                <a:cs typeface="Calibri"/>
              </a:rPr>
              <a:t>уровня </a:t>
            </a:r>
            <a:r>
              <a:rPr sz="900" spc="-9" dirty="0">
                <a:latin typeface="Calibri"/>
                <a:cs typeface="Calibri"/>
              </a:rPr>
              <a:t>бюджетной </a:t>
            </a:r>
            <a:r>
              <a:rPr sz="900" spc="-5" dirty="0">
                <a:latin typeface="Calibri"/>
                <a:cs typeface="Calibri"/>
              </a:rPr>
              <a:t>системы </a:t>
            </a:r>
            <a:r>
              <a:rPr sz="900" dirty="0">
                <a:latin typeface="Calibri"/>
                <a:cs typeface="Calibri"/>
              </a:rPr>
              <a:t>на  </a:t>
            </a:r>
            <a:r>
              <a:rPr sz="900" spc="-5" dirty="0">
                <a:latin typeface="Calibri"/>
                <a:cs typeface="Calibri"/>
              </a:rPr>
              <a:t>безвозмездной </a:t>
            </a:r>
            <a:r>
              <a:rPr sz="900" dirty="0">
                <a:latin typeface="Calibri"/>
                <a:cs typeface="Calibri"/>
              </a:rPr>
              <a:t>и </a:t>
            </a:r>
            <a:r>
              <a:rPr sz="900" spc="-5" dirty="0">
                <a:latin typeface="Calibri"/>
                <a:cs typeface="Calibri"/>
              </a:rPr>
              <a:t>безвозвратной основах  для осуществления </a:t>
            </a:r>
            <a:r>
              <a:rPr sz="900" spc="-9" dirty="0">
                <a:latin typeface="Calibri"/>
                <a:cs typeface="Calibri"/>
              </a:rPr>
              <a:t>целевых</a:t>
            </a:r>
            <a:r>
              <a:rPr sz="900" spc="-23" dirty="0">
                <a:latin typeface="Calibri"/>
                <a:cs typeface="Calibri"/>
              </a:rPr>
              <a:t> </a:t>
            </a:r>
            <a:r>
              <a:rPr sz="900" spc="-9" dirty="0">
                <a:latin typeface="Calibri"/>
                <a:cs typeface="Calibri"/>
              </a:rPr>
              <a:t>расходов.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66397" y="5007341"/>
            <a:ext cx="2304000" cy="426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lnSpc>
                <a:spcPts val="771"/>
              </a:lnSpc>
            </a:pPr>
            <a:r>
              <a:rPr lang="ru-RU" sz="900" spc="-5" dirty="0">
                <a:latin typeface="Calibri"/>
                <a:cs typeface="Calibri"/>
              </a:rPr>
              <a:t>- </a:t>
            </a:r>
            <a:r>
              <a:rPr sz="900" spc="-5" dirty="0" err="1">
                <a:latin typeface="Calibri"/>
                <a:cs typeface="Calibri"/>
              </a:rPr>
              <a:t>средства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9" dirty="0" err="1">
                <a:latin typeface="Calibri"/>
                <a:cs typeface="Calibri"/>
              </a:rPr>
              <a:t>целевого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5" dirty="0" err="1">
                <a:latin typeface="Calibri"/>
                <a:cs typeface="Calibri"/>
              </a:rPr>
              <a:t>характера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lang="ru-RU" sz="900" dirty="0">
                <a:latin typeface="Calibri"/>
                <a:cs typeface="Calibri"/>
              </a:rPr>
              <a:t> </a:t>
            </a:r>
            <a:r>
              <a:rPr sz="900" dirty="0" err="1">
                <a:latin typeface="Calibri"/>
                <a:cs typeface="Calibri"/>
              </a:rPr>
              <a:t>но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dirty="0" err="1">
                <a:latin typeface="Calibri"/>
                <a:cs typeface="Calibri"/>
              </a:rPr>
              <a:t>не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 err="1">
                <a:latin typeface="Calibri"/>
                <a:cs typeface="Calibri"/>
              </a:rPr>
              <a:t>требующие</a:t>
            </a:r>
            <a:r>
              <a:rPr lang="ru-RU" sz="900" spc="-23" dirty="0">
                <a:latin typeface="Calibri"/>
                <a:cs typeface="Calibri"/>
              </a:rPr>
              <a:t> </a:t>
            </a:r>
            <a:r>
              <a:rPr sz="900" dirty="0" err="1">
                <a:latin typeface="Calibri"/>
                <a:cs typeface="Calibri"/>
              </a:rPr>
              <a:t>софинансирования</a:t>
            </a:r>
            <a:r>
              <a:rPr lang="ru-RU" sz="9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 не </a:t>
            </a:r>
            <a:r>
              <a:rPr sz="900" spc="-5" dirty="0">
                <a:latin typeface="Calibri"/>
                <a:cs typeface="Calibri"/>
              </a:rPr>
              <a:t>предназначенные для обеспечения  переданных</a:t>
            </a:r>
            <a:r>
              <a:rPr sz="900" spc="-9" dirty="0">
                <a:latin typeface="Calibri"/>
                <a:cs typeface="Calibri"/>
              </a:rPr>
              <a:t> полномочий.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30732" y="2804327"/>
            <a:ext cx="1483854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 algn="r">
              <a:spcBef>
                <a:spcPts val="91"/>
              </a:spcBef>
            </a:pPr>
            <a:r>
              <a:rPr lang="ru-RU" sz="2720" spc="-6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123 992,5  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sz="816" dirty="0">
                <a:solidFill>
                  <a:srgbClr val="A7A9AC"/>
                </a:solidFill>
                <a:latin typeface="Calibri"/>
                <a:cs typeface="Calibri"/>
              </a:rPr>
              <a:t>9,</a:t>
            </a:r>
            <a:r>
              <a:rPr lang="ru-RU" sz="816" dirty="0">
                <a:solidFill>
                  <a:srgbClr val="A7A9AC"/>
                </a:solidFill>
                <a:latin typeface="Calibri"/>
                <a:cs typeface="Calibri"/>
              </a:rPr>
              <a:t>8</a:t>
            </a:r>
            <a:r>
              <a:rPr sz="816" dirty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7239" y="2852724"/>
            <a:ext cx="1440000" cy="38096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200" b="1" spc="-27" dirty="0">
                <a:solidFill>
                  <a:srgbClr val="75BEE9"/>
                </a:solidFill>
                <a:latin typeface="Calibri"/>
                <a:cs typeface="Calibri"/>
              </a:rPr>
              <a:t>Д</a:t>
            </a:r>
            <a:r>
              <a:rPr sz="1200" b="1" spc="-23" dirty="0">
                <a:solidFill>
                  <a:srgbClr val="75BEE9"/>
                </a:solidFill>
                <a:latin typeface="Calibri"/>
                <a:cs typeface="Calibri"/>
              </a:rPr>
              <a:t>о</a:t>
            </a:r>
            <a:r>
              <a:rPr sz="1200" b="1" spc="-18" dirty="0">
                <a:solidFill>
                  <a:srgbClr val="75BEE9"/>
                </a:solidFill>
                <a:latin typeface="Calibri"/>
                <a:cs typeface="Calibri"/>
              </a:rPr>
              <a:t>тации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6871" y="3559000"/>
            <a:ext cx="1440000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95586">
              <a:spcBef>
                <a:spcPts val="91"/>
              </a:spcBef>
            </a:pPr>
            <a:r>
              <a:rPr lang="ru-RU" sz="1200" b="1" spc="-23" dirty="0">
                <a:solidFill>
                  <a:srgbClr val="FCBA63"/>
                </a:solidFill>
                <a:latin typeface="Calibri"/>
                <a:cs typeface="Calibri"/>
              </a:rPr>
              <a:t>Субсидии 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6871" y="4478018"/>
            <a:ext cx="1440000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1200" b="1" spc="-23" dirty="0" err="1">
                <a:solidFill>
                  <a:srgbClr val="BED73B"/>
                </a:solidFill>
                <a:latin typeface="Calibri"/>
                <a:cs typeface="Calibri"/>
              </a:rPr>
              <a:t>Субвенции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07239" y="4929108"/>
            <a:ext cx="1440000" cy="56562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1200" b="1" spc="-18" dirty="0">
                <a:solidFill>
                  <a:srgbClr val="863AB9"/>
                </a:solidFill>
                <a:latin typeface="Calibri"/>
                <a:cs typeface="Calibri"/>
              </a:rPr>
              <a:t>Иные межбюджетные трансферты</a:t>
            </a:r>
            <a:endParaRPr sz="1200" dirty="0">
              <a:solidFill>
                <a:srgbClr val="863AB9"/>
              </a:solidFill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921229" y="1775331"/>
            <a:ext cx="776204" cy="15121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07" b="1" spc="-5" dirty="0">
                <a:latin typeface="Calibri"/>
                <a:cs typeface="Calibri"/>
              </a:rPr>
              <a:t>Всего по</a:t>
            </a:r>
            <a:r>
              <a:rPr sz="907" b="1" spc="-50" dirty="0">
                <a:latin typeface="Calibri"/>
                <a:cs typeface="Calibri"/>
              </a:rPr>
              <a:t> </a:t>
            </a:r>
            <a:r>
              <a:rPr sz="907" b="1" spc="-9" dirty="0">
                <a:latin typeface="Calibri"/>
                <a:cs typeface="Calibri"/>
              </a:rPr>
              <a:t>годам</a:t>
            </a:r>
            <a:endParaRPr sz="907" dirty="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903621" y="3768121"/>
            <a:ext cx="776204" cy="49894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ts val="1020"/>
              </a:lnSpc>
              <a:spcBef>
                <a:spcPts val="91"/>
              </a:spcBef>
            </a:pPr>
            <a:r>
              <a:rPr sz="861" dirty="0">
                <a:solidFill>
                  <a:srgbClr val="A7A9AC"/>
                </a:solidFill>
                <a:latin typeface="Calibri"/>
                <a:cs typeface="Calibri"/>
              </a:rPr>
              <a:t>202</a:t>
            </a:r>
            <a:r>
              <a:rPr lang="ru-RU" sz="861" dirty="0">
                <a:solidFill>
                  <a:srgbClr val="A7A9AC"/>
                </a:solidFill>
                <a:latin typeface="Calibri"/>
                <a:cs typeface="Calibri"/>
              </a:rPr>
              <a:t>2</a:t>
            </a:r>
            <a:endParaRPr sz="861" dirty="0">
              <a:latin typeface="Calibri"/>
              <a:cs typeface="Calibri"/>
            </a:endParaRPr>
          </a:p>
          <a:p>
            <a:pPr algn="ctr">
              <a:lnSpc>
                <a:spcPts val="1809"/>
              </a:lnSpc>
            </a:pPr>
            <a:r>
              <a:rPr lang="ru-RU" sz="1100" spc="5" dirty="0" smtClean="0">
                <a:latin typeface="Century Gothic"/>
                <a:cs typeface="Century Gothic"/>
              </a:rPr>
              <a:t>1 241 478,5</a:t>
            </a:r>
            <a:endParaRPr sz="1100" dirty="0">
              <a:latin typeface="Century Gothic"/>
              <a:cs typeface="Century Gothic"/>
            </a:endParaRPr>
          </a:p>
          <a:p>
            <a:pPr algn="ctr">
              <a:lnSpc>
                <a:spcPts val="1007"/>
              </a:lnSpc>
            </a:pPr>
            <a:r>
              <a:rPr lang="ru-RU" sz="861" spc="-5" dirty="0" err="1">
                <a:solidFill>
                  <a:srgbClr val="A7A9AC"/>
                </a:solidFill>
                <a:latin typeface="Calibri"/>
                <a:cs typeface="Calibri"/>
              </a:rPr>
              <a:t>тыс</a:t>
            </a:r>
            <a:r>
              <a:rPr sz="861" spc="-18" dirty="0">
                <a:solidFill>
                  <a:srgbClr val="A7A9AC"/>
                </a:solidFill>
                <a:latin typeface="Calibri"/>
                <a:cs typeface="Calibri"/>
              </a:rPr>
              <a:t> </a:t>
            </a:r>
            <a:r>
              <a:rPr sz="861" spc="-5" dirty="0">
                <a:solidFill>
                  <a:srgbClr val="A7A9AC"/>
                </a:solidFill>
                <a:latin typeface="Calibri"/>
                <a:cs typeface="Calibri"/>
              </a:rPr>
              <a:t>руб.</a:t>
            </a:r>
            <a:endParaRPr sz="861" dirty="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903621" y="2587451"/>
            <a:ext cx="776203" cy="49894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ts val="1020"/>
              </a:lnSpc>
              <a:spcBef>
                <a:spcPts val="91"/>
              </a:spcBef>
            </a:pPr>
            <a:r>
              <a:rPr sz="861" dirty="0">
                <a:solidFill>
                  <a:srgbClr val="A7A9AC"/>
                </a:solidFill>
                <a:latin typeface="Calibri"/>
                <a:cs typeface="Calibri"/>
              </a:rPr>
              <a:t>202</a:t>
            </a:r>
            <a:r>
              <a:rPr lang="ru-RU" sz="861" dirty="0">
                <a:solidFill>
                  <a:srgbClr val="A7A9AC"/>
                </a:solidFill>
                <a:latin typeface="Calibri"/>
                <a:cs typeface="Calibri"/>
              </a:rPr>
              <a:t>1</a:t>
            </a:r>
            <a:endParaRPr sz="861" dirty="0">
              <a:latin typeface="Calibri"/>
              <a:cs typeface="Calibri"/>
            </a:endParaRPr>
          </a:p>
          <a:p>
            <a:pPr algn="ctr">
              <a:lnSpc>
                <a:spcPts val="1809"/>
              </a:lnSpc>
            </a:pPr>
            <a:r>
              <a:rPr lang="ru-RU" sz="1100" spc="5" dirty="0" smtClean="0">
                <a:latin typeface="Century Gothic"/>
                <a:cs typeface="Century Gothic"/>
              </a:rPr>
              <a:t>1 270 981,3</a:t>
            </a:r>
            <a:endParaRPr sz="1100" dirty="0">
              <a:latin typeface="Century Gothic"/>
              <a:cs typeface="Century Gothic"/>
            </a:endParaRPr>
          </a:p>
          <a:p>
            <a:pPr algn="ctr">
              <a:lnSpc>
                <a:spcPts val="1007"/>
              </a:lnSpc>
            </a:pPr>
            <a:r>
              <a:rPr lang="ru-RU" sz="861" spc="-5" dirty="0" err="1">
                <a:solidFill>
                  <a:srgbClr val="A7A9AC"/>
                </a:solidFill>
                <a:latin typeface="Calibri"/>
                <a:cs typeface="Calibri"/>
              </a:rPr>
              <a:t>тыс</a:t>
            </a:r>
            <a:r>
              <a:rPr sz="861" spc="-18" dirty="0">
                <a:solidFill>
                  <a:srgbClr val="A7A9AC"/>
                </a:solidFill>
                <a:latin typeface="Calibri"/>
                <a:cs typeface="Calibri"/>
              </a:rPr>
              <a:t> </a:t>
            </a:r>
            <a:r>
              <a:rPr sz="861" spc="-5" dirty="0">
                <a:solidFill>
                  <a:srgbClr val="A7A9AC"/>
                </a:solidFill>
                <a:latin typeface="Calibri"/>
                <a:cs typeface="Calibri"/>
              </a:rPr>
              <a:t>руб.</a:t>
            </a:r>
            <a:endParaRPr sz="861" dirty="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903621" y="5015450"/>
            <a:ext cx="776204" cy="49894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ts val="1020"/>
              </a:lnSpc>
              <a:spcBef>
                <a:spcPts val="91"/>
              </a:spcBef>
            </a:pPr>
            <a:r>
              <a:rPr sz="861" dirty="0">
                <a:solidFill>
                  <a:srgbClr val="A7A9AC"/>
                </a:solidFill>
                <a:latin typeface="Calibri"/>
                <a:cs typeface="Calibri"/>
              </a:rPr>
              <a:t>202</a:t>
            </a:r>
            <a:r>
              <a:rPr lang="ru-RU" sz="861" dirty="0">
                <a:solidFill>
                  <a:srgbClr val="A7A9AC"/>
                </a:solidFill>
                <a:latin typeface="Calibri"/>
                <a:cs typeface="Calibri"/>
              </a:rPr>
              <a:t>3</a:t>
            </a:r>
            <a:endParaRPr sz="861" dirty="0">
              <a:latin typeface="Calibri"/>
              <a:cs typeface="Calibri"/>
            </a:endParaRPr>
          </a:p>
          <a:p>
            <a:pPr algn="ctr">
              <a:lnSpc>
                <a:spcPts val="1809"/>
              </a:lnSpc>
            </a:pPr>
            <a:r>
              <a:rPr lang="ru-RU" sz="1100" spc="5" dirty="0" smtClean="0">
                <a:latin typeface="Century Gothic"/>
                <a:cs typeface="Century Gothic"/>
              </a:rPr>
              <a:t>1 191 026,4</a:t>
            </a:r>
            <a:endParaRPr sz="1100" dirty="0">
              <a:latin typeface="Century Gothic"/>
              <a:cs typeface="Century Gothic"/>
            </a:endParaRPr>
          </a:p>
          <a:p>
            <a:pPr algn="ctr">
              <a:lnSpc>
                <a:spcPts val="1007"/>
              </a:lnSpc>
            </a:pPr>
            <a:r>
              <a:rPr lang="ru-RU" sz="861" spc="-5" dirty="0" err="1">
                <a:solidFill>
                  <a:srgbClr val="A7A9AC"/>
                </a:solidFill>
                <a:latin typeface="Calibri"/>
                <a:cs typeface="Calibri"/>
              </a:rPr>
              <a:t>тыс</a:t>
            </a:r>
            <a:r>
              <a:rPr sz="861" spc="-18" dirty="0">
                <a:solidFill>
                  <a:srgbClr val="A7A9AC"/>
                </a:solidFill>
                <a:latin typeface="Calibri"/>
                <a:cs typeface="Calibri"/>
              </a:rPr>
              <a:t> </a:t>
            </a:r>
            <a:r>
              <a:rPr sz="861" spc="-5" dirty="0">
                <a:solidFill>
                  <a:srgbClr val="A7A9AC"/>
                </a:solidFill>
                <a:latin typeface="Calibri"/>
                <a:cs typeface="Calibri"/>
              </a:rPr>
              <a:t>руб.</a:t>
            </a:r>
            <a:endParaRPr sz="861" dirty="0">
              <a:latin typeface="Calibri"/>
              <a:cs typeface="Calibri"/>
            </a:endParaRPr>
          </a:p>
        </p:txBody>
      </p:sp>
      <p:sp>
        <p:nvSpPr>
          <p:cNvPr id="106" name="object 27"/>
          <p:cNvSpPr txBox="1"/>
          <p:nvPr/>
        </p:nvSpPr>
        <p:spPr>
          <a:xfrm>
            <a:off x="4167050" y="3645651"/>
            <a:ext cx="1569415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 algn="r">
              <a:spcBef>
                <a:spcPts val="91"/>
              </a:spcBef>
            </a:pPr>
            <a:r>
              <a:rPr lang="ru-RU" sz="2720" spc="-6" baseline="-11111" dirty="0" smtClean="0">
                <a:solidFill>
                  <a:srgbClr val="F8A756"/>
                </a:solidFill>
                <a:latin typeface="Century Gothic"/>
                <a:cs typeface="Century Gothic"/>
              </a:rPr>
              <a:t>231 982,1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  </a:t>
            </a:r>
            <a:r>
              <a:rPr lang="ru-RU" sz="816" dirty="0" smtClean="0">
                <a:solidFill>
                  <a:srgbClr val="A7A9AC"/>
                </a:solidFill>
                <a:latin typeface="Calibri"/>
                <a:cs typeface="Calibri"/>
              </a:rPr>
              <a:t>18</a:t>
            </a:r>
            <a:r>
              <a:rPr sz="816" dirty="0">
                <a:solidFill>
                  <a:srgbClr val="A7A9AC"/>
                </a:solidFill>
                <a:latin typeface="Calibri"/>
                <a:cs typeface="Calibri"/>
              </a:rPr>
              <a:t>,</a:t>
            </a:r>
            <a:r>
              <a:rPr lang="ru-RU" sz="816" dirty="0">
                <a:solidFill>
                  <a:srgbClr val="A7A9AC"/>
                </a:solidFill>
                <a:latin typeface="Calibri"/>
                <a:cs typeface="Calibri"/>
              </a:rPr>
              <a:t>2</a:t>
            </a:r>
            <a:r>
              <a:rPr sz="816" dirty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107" name="object 27"/>
          <p:cNvSpPr txBox="1"/>
          <p:nvPr/>
        </p:nvSpPr>
        <p:spPr>
          <a:xfrm>
            <a:off x="4167050" y="4447821"/>
            <a:ext cx="1547535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 algn="r">
              <a:spcBef>
                <a:spcPts val="91"/>
              </a:spcBef>
            </a:pPr>
            <a:r>
              <a:rPr lang="ru-RU" sz="2720" spc="-6" baseline="-11111" dirty="0" smtClean="0">
                <a:solidFill>
                  <a:srgbClr val="92D050"/>
                </a:solidFill>
                <a:latin typeface="Century Gothic"/>
                <a:cs typeface="Century Gothic"/>
              </a:rPr>
              <a:t>811 638,4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  </a:t>
            </a:r>
            <a:r>
              <a:rPr lang="ru-RU" sz="816" dirty="0" smtClean="0">
                <a:solidFill>
                  <a:srgbClr val="A7A9AC"/>
                </a:solidFill>
                <a:latin typeface="Calibri"/>
                <a:cs typeface="Calibri"/>
              </a:rPr>
              <a:t>63</a:t>
            </a:r>
            <a:r>
              <a:rPr sz="816" dirty="0">
                <a:solidFill>
                  <a:srgbClr val="A7A9AC"/>
                </a:solidFill>
                <a:latin typeface="Calibri"/>
                <a:cs typeface="Calibri"/>
              </a:rPr>
              <a:t>,</a:t>
            </a:r>
            <a:r>
              <a:rPr lang="ru-RU" sz="816" dirty="0">
                <a:solidFill>
                  <a:srgbClr val="A7A9AC"/>
                </a:solidFill>
                <a:latin typeface="Calibri"/>
                <a:cs typeface="Calibri"/>
              </a:rPr>
              <a:t>9</a:t>
            </a:r>
            <a:r>
              <a:rPr sz="816" dirty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108" name="object 27"/>
          <p:cNvSpPr txBox="1"/>
          <p:nvPr/>
        </p:nvSpPr>
        <p:spPr>
          <a:xfrm>
            <a:off x="4128157" y="5124432"/>
            <a:ext cx="1608308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 algn="r">
              <a:spcBef>
                <a:spcPts val="91"/>
              </a:spcBef>
            </a:pPr>
            <a:r>
              <a:rPr lang="ru-RU" sz="2720" spc="-6" baseline="-11111" dirty="0" smtClean="0">
                <a:solidFill>
                  <a:srgbClr val="863AB9"/>
                </a:solidFill>
                <a:latin typeface="Century Gothic"/>
                <a:cs typeface="Century Gothic"/>
              </a:rPr>
              <a:t>103 368,3  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  </a:t>
            </a:r>
            <a:r>
              <a:rPr lang="ru-RU" sz="816" dirty="0" smtClean="0">
                <a:solidFill>
                  <a:srgbClr val="A7A9AC"/>
                </a:solidFill>
                <a:latin typeface="Calibri"/>
                <a:cs typeface="Calibri"/>
              </a:rPr>
              <a:t>8,1</a:t>
            </a:r>
            <a:r>
              <a:rPr sz="816" dirty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pic>
        <p:nvPicPr>
          <p:cNvPr id="109" name="Рисунок 108" descr="https://ds05.infourok.ru/uploads/ex/0160/00003bf7-d0590fc1/img1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 flipH="1">
            <a:off x="6108708" y="2305864"/>
            <a:ext cx="62092" cy="3239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0" name="Рисунок 109" descr="https://ds05.infourok.ru/uploads/ex/0160/00003bf7-d0590fc1/img1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 flipH="1">
            <a:off x="373719" y="2231213"/>
            <a:ext cx="45719" cy="3401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3" name="object 27"/>
          <p:cNvSpPr txBox="1"/>
          <p:nvPr/>
        </p:nvSpPr>
        <p:spPr>
          <a:xfrm>
            <a:off x="6241345" y="2747992"/>
            <a:ext cx="1629413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 algn="r">
              <a:spcBef>
                <a:spcPts val="91"/>
              </a:spcBef>
            </a:pPr>
            <a:r>
              <a:rPr lang="ru-RU" sz="2720" spc="-6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119 286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  </a:t>
            </a:r>
            <a:r>
              <a:rPr sz="816" dirty="0" smtClean="0">
                <a:solidFill>
                  <a:srgbClr val="A7A9AC"/>
                </a:solidFill>
                <a:latin typeface="Calibri"/>
                <a:cs typeface="Calibri"/>
              </a:rPr>
              <a:t>9,</a:t>
            </a:r>
            <a:r>
              <a:rPr lang="ru-RU" sz="816" dirty="0">
                <a:solidFill>
                  <a:srgbClr val="A7A9AC"/>
                </a:solidFill>
                <a:latin typeface="Calibri"/>
                <a:cs typeface="Calibri"/>
              </a:rPr>
              <a:t>6</a:t>
            </a:r>
            <a:r>
              <a:rPr sz="816" dirty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114" name="object 27"/>
          <p:cNvSpPr txBox="1"/>
          <p:nvPr/>
        </p:nvSpPr>
        <p:spPr>
          <a:xfrm>
            <a:off x="6385774" y="3554950"/>
            <a:ext cx="1534637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 algn="r">
              <a:spcBef>
                <a:spcPts val="91"/>
              </a:spcBef>
            </a:pPr>
            <a:r>
              <a:rPr lang="ru-RU" sz="2720" spc="-6" baseline="-11111" dirty="0" smtClean="0">
                <a:solidFill>
                  <a:srgbClr val="F8A756"/>
                </a:solidFill>
                <a:latin typeface="Century Gothic"/>
                <a:cs typeface="Century Gothic"/>
              </a:rPr>
              <a:t>264 409,9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  </a:t>
            </a:r>
            <a:r>
              <a:rPr lang="ru-RU" sz="816" dirty="0" smtClean="0">
                <a:solidFill>
                  <a:srgbClr val="A7A9AC"/>
                </a:solidFill>
                <a:latin typeface="Calibri"/>
                <a:cs typeface="Calibri"/>
              </a:rPr>
              <a:t>21</a:t>
            </a:r>
            <a:r>
              <a:rPr sz="816" dirty="0">
                <a:solidFill>
                  <a:srgbClr val="A7A9AC"/>
                </a:solidFill>
                <a:latin typeface="Calibri"/>
                <a:cs typeface="Calibri"/>
              </a:rPr>
              <a:t>,</a:t>
            </a:r>
            <a:r>
              <a:rPr lang="ru-RU" sz="816" dirty="0">
                <a:solidFill>
                  <a:srgbClr val="A7A9AC"/>
                </a:solidFill>
                <a:latin typeface="Calibri"/>
                <a:cs typeface="Calibri"/>
              </a:rPr>
              <a:t>3</a:t>
            </a:r>
            <a:r>
              <a:rPr sz="816" dirty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115" name="object 27"/>
          <p:cNvSpPr txBox="1"/>
          <p:nvPr/>
        </p:nvSpPr>
        <p:spPr>
          <a:xfrm>
            <a:off x="6449265" y="4332679"/>
            <a:ext cx="1490857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 algn="r">
              <a:spcBef>
                <a:spcPts val="91"/>
              </a:spcBef>
            </a:pPr>
            <a:r>
              <a:rPr lang="ru-RU" sz="2720" spc="-6" baseline="-11111" dirty="0" smtClean="0">
                <a:solidFill>
                  <a:srgbClr val="92D050"/>
                </a:solidFill>
                <a:latin typeface="Century Gothic"/>
                <a:cs typeface="Century Gothic"/>
              </a:rPr>
              <a:t>812 514,3  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16" dirty="0">
                <a:solidFill>
                  <a:srgbClr val="A7A9AC"/>
                </a:solidFill>
                <a:latin typeface="Calibri"/>
                <a:cs typeface="Calibri"/>
              </a:rPr>
              <a:t>65,4</a:t>
            </a:r>
            <a:r>
              <a:rPr sz="816" dirty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116" name="object 27"/>
          <p:cNvSpPr txBox="1"/>
          <p:nvPr/>
        </p:nvSpPr>
        <p:spPr>
          <a:xfrm>
            <a:off x="6608575" y="5066581"/>
            <a:ext cx="1371478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 algn="r">
              <a:spcBef>
                <a:spcPts val="91"/>
              </a:spcBef>
            </a:pPr>
            <a:r>
              <a:rPr lang="ru-RU" sz="2720" spc="-6" baseline="-11111" dirty="0" smtClean="0">
                <a:solidFill>
                  <a:srgbClr val="863AB9"/>
                </a:solidFill>
                <a:latin typeface="Century Gothic"/>
                <a:cs typeface="Century Gothic"/>
              </a:rPr>
              <a:t>45 268,3   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16" dirty="0">
                <a:solidFill>
                  <a:srgbClr val="A7A9AC"/>
                </a:solidFill>
                <a:latin typeface="Calibri"/>
                <a:cs typeface="Calibri"/>
              </a:rPr>
              <a:t>3,7</a:t>
            </a:r>
            <a:r>
              <a:rPr sz="816" dirty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pic>
        <p:nvPicPr>
          <p:cNvPr id="117" name="Рисунок 116" descr="https://ds05.infourok.ru/uploads/ex/0160/00003bf7-d0590fc1/img1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 flipH="1">
            <a:off x="8262828" y="2291001"/>
            <a:ext cx="62092" cy="3239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8" name="object 27"/>
          <p:cNvSpPr txBox="1"/>
          <p:nvPr/>
        </p:nvSpPr>
        <p:spPr>
          <a:xfrm>
            <a:off x="8525360" y="2752666"/>
            <a:ext cx="1371478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 algn="r">
              <a:spcBef>
                <a:spcPts val="91"/>
              </a:spcBef>
            </a:pPr>
            <a:r>
              <a:rPr lang="ru-RU" sz="2720" spc="-6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98 047,6  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16" dirty="0">
                <a:solidFill>
                  <a:srgbClr val="A7A9AC"/>
                </a:solidFill>
                <a:latin typeface="Calibri"/>
                <a:cs typeface="Calibri"/>
              </a:rPr>
              <a:t>8,2</a:t>
            </a:r>
            <a:r>
              <a:rPr sz="816" dirty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119" name="object 27"/>
          <p:cNvSpPr txBox="1"/>
          <p:nvPr/>
        </p:nvSpPr>
        <p:spPr>
          <a:xfrm>
            <a:off x="8366335" y="3554950"/>
            <a:ext cx="1530503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 algn="r">
              <a:spcBef>
                <a:spcPts val="91"/>
              </a:spcBef>
            </a:pPr>
            <a:r>
              <a:rPr lang="ru-RU" sz="2720" spc="-6" baseline="-11111" dirty="0" smtClean="0">
                <a:solidFill>
                  <a:srgbClr val="F8A756"/>
                </a:solidFill>
                <a:latin typeface="Century Gothic"/>
                <a:cs typeface="Century Gothic"/>
              </a:rPr>
              <a:t>235 403,5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  </a:t>
            </a:r>
            <a:r>
              <a:rPr lang="ru-RU" sz="816" dirty="0" smtClean="0">
                <a:solidFill>
                  <a:srgbClr val="A7A9AC"/>
                </a:solidFill>
                <a:latin typeface="Calibri"/>
                <a:cs typeface="Calibri"/>
              </a:rPr>
              <a:t>19,8</a:t>
            </a:r>
            <a:r>
              <a:rPr sz="816" dirty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120" name="object 27"/>
          <p:cNvSpPr txBox="1"/>
          <p:nvPr/>
        </p:nvSpPr>
        <p:spPr>
          <a:xfrm>
            <a:off x="8486466" y="4357120"/>
            <a:ext cx="1371478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 algn="r">
              <a:spcBef>
                <a:spcPts val="91"/>
              </a:spcBef>
            </a:pPr>
            <a:r>
              <a:rPr lang="ru-RU" sz="2720" spc="-6" baseline="-11111" dirty="0" smtClean="0">
                <a:solidFill>
                  <a:srgbClr val="92D050"/>
                </a:solidFill>
                <a:latin typeface="Century Gothic"/>
                <a:cs typeface="Century Gothic"/>
              </a:rPr>
              <a:t>81 2307  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16" dirty="0">
                <a:solidFill>
                  <a:srgbClr val="A7A9AC"/>
                </a:solidFill>
                <a:latin typeface="Calibri"/>
                <a:cs typeface="Calibri"/>
              </a:rPr>
              <a:t>68,2</a:t>
            </a:r>
            <a:r>
              <a:rPr sz="816" dirty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sp>
        <p:nvSpPr>
          <p:cNvPr id="121" name="object 27"/>
          <p:cNvSpPr txBox="1"/>
          <p:nvPr/>
        </p:nvSpPr>
        <p:spPr>
          <a:xfrm>
            <a:off x="8486466" y="5119756"/>
            <a:ext cx="1371478" cy="29067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 algn="r">
              <a:spcBef>
                <a:spcPts val="91"/>
              </a:spcBef>
            </a:pPr>
            <a:r>
              <a:rPr lang="ru-RU" sz="2720" spc="-6" baseline="-11111" dirty="0" smtClean="0">
                <a:solidFill>
                  <a:srgbClr val="863AB9"/>
                </a:solidFill>
                <a:latin typeface="Century Gothic"/>
                <a:cs typeface="Century Gothic"/>
              </a:rPr>
              <a:t>45 268,3  </a:t>
            </a:r>
            <a:r>
              <a:rPr lang="ru-RU" sz="2720" spc="-88" baseline="-11111" dirty="0" smtClean="0">
                <a:solidFill>
                  <a:srgbClr val="75BEE9"/>
                </a:solidFill>
                <a:latin typeface="Century Gothic"/>
                <a:cs typeface="Century Gothic"/>
              </a:rPr>
              <a:t> </a:t>
            </a:r>
            <a:r>
              <a:rPr lang="ru-RU" sz="816" dirty="0">
                <a:solidFill>
                  <a:srgbClr val="A7A9AC"/>
                </a:solidFill>
                <a:latin typeface="Calibri"/>
                <a:cs typeface="Calibri"/>
              </a:rPr>
              <a:t>3,8</a:t>
            </a:r>
            <a:r>
              <a:rPr sz="816" dirty="0">
                <a:solidFill>
                  <a:srgbClr val="A7A9AC"/>
                </a:solidFill>
                <a:latin typeface="Calibri"/>
                <a:cs typeface="Calibri"/>
              </a:rPr>
              <a:t>%</a:t>
            </a:r>
            <a:endParaRPr sz="816" dirty="0">
              <a:latin typeface="Calibri"/>
              <a:cs typeface="Calibri"/>
            </a:endParaRPr>
          </a:p>
        </p:txBody>
      </p:sp>
      <p:pic>
        <p:nvPicPr>
          <p:cNvPr id="122" name="Рисунок 121" descr="https://ds05.infourok.ru/uploads/ex/0160/00003bf7-d0590fc1/img1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 flipH="1">
            <a:off x="10535484" y="2338905"/>
            <a:ext cx="62092" cy="3239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28586"/>
              </p:ext>
            </p:extLst>
          </p:nvPr>
        </p:nvGraphicFramePr>
        <p:xfrm>
          <a:off x="10597576" y="1815897"/>
          <a:ext cx="1990487" cy="1847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841226"/>
              </p:ext>
            </p:extLst>
          </p:nvPr>
        </p:nvGraphicFramePr>
        <p:xfrm>
          <a:off x="10597576" y="3157227"/>
          <a:ext cx="2058814" cy="169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2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980263"/>
              </p:ext>
            </p:extLst>
          </p:nvPr>
        </p:nvGraphicFramePr>
        <p:xfrm>
          <a:off x="10711304" y="4332679"/>
          <a:ext cx="2201008" cy="182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pSp>
        <p:nvGrpSpPr>
          <p:cNvPr id="52" name="Группа 51"/>
          <p:cNvGrpSpPr/>
          <p:nvPr/>
        </p:nvGrpSpPr>
        <p:grpSpPr>
          <a:xfrm>
            <a:off x="4020" y="-4116"/>
            <a:ext cx="12192000" cy="748411"/>
            <a:chOff x="0" y="2814"/>
            <a:chExt cx="12192000" cy="69264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0" y="2814"/>
              <a:ext cx="12192000" cy="6926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Скругленный прямоугольник 4"/>
            <p:cNvSpPr/>
            <p:nvPr/>
          </p:nvSpPr>
          <p:spPr>
            <a:xfrm>
              <a:off x="33812" y="36626"/>
              <a:ext cx="12124376" cy="625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Структура доходов муниципального района </a:t>
              </a:r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Мелеузовский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район Республики Башкортостан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2021 год  и на плановый период 2022 и 2023 годов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(безвозмездные поступления)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396736" y="6482808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13</a:t>
            </a:fld>
            <a:endParaRPr lang="ru-RU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A541F1A-5725-4605-A610-6F9C81B69B48}"/>
              </a:ext>
            </a:extLst>
          </p:cNvPr>
          <p:cNvSpPr txBox="1"/>
          <p:nvPr/>
        </p:nvSpPr>
        <p:spPr>
          <a:xfrm>
            <a:off x="4701606" y="1884211"/>
            <a:ext cx="81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2021г.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27F55D1-D7CD-4634-B547-36D6B90EE670}"/>
              </a:ext>
            </a:extLst>
          </p:cNvPr>
          <p:cNvSpPr txBox="1"/>
          <p:nvPr/>
        </p:nvSpPr>
        <p:spPr>
          <a:xfrm>
            <a:off x="6578406" y="1864482"/>
            <a:ext cx="81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2022г.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2BF5D78-E675-480A-8700-70108375CA16}"/>
              </a:ext>
            </a:extLst>
          </p:cNvPr>
          <p:cNvSpPr txBox="1"/>
          <p:nvPr/>
        </p:nvSpPr>
        <p:spPr>
          <a:xfrm>
            <a:off x="8904809" y="1815897"/>
            <a:ext cx="81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2023г.</a:t>
            </a:r>
          </a:p>
        </p:txBody>
      </p:sp>
      <p:graphicFrame>
        <p:nvGraphicFramePr>
          <p:cNvPr id="5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267221"/>
              </p:ext>
            </p:extLst>
          </p:nvPr>
        </p:nvGraphicFramePr>
        <p:xfrm>
          <a:off x="10786267" y="2345210"/>
          <a:ext cx="2290439" cy="256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62" name="Прямоугольник 61"/>
          <p:cNvSpPr/>
          <p:nvPr/>
        </p:nvSpPr>
        <p:spPr>
          <a:xfrm>
            <a:off x="4319237" y="2291001"/>
            <a:ext cx="15890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Сумма                           </a:t>
            </a:r>
            <a:r>
              <a:rPr lang="ru-RU" sz="800" spc="-18" dirty="0" smtClean="0">
                <a:cs typeface="Calibri"/>
              </a:rPr>
              <a:t>удельный</a:t>
            </a:r>
            <a:r>
              <a:rPr lang="ru-RU" sz="800" spc="-27" dirty="0" smtClean="0">
                <a:cs typeface="Calibri"/>
              </a:rPr>
              <a:t> </a:t>
            </a:r>
          </a:p>
          <a:p>
            <a:r>
              <a:rPr lang="ru-RU" sz="800" spc="-27" dirty="0" smtClean="0"/>
              <a:t>в </a:t>
            </a:r>
            <a:r>
              <a:rPr lang="ru-RU" sz="800" dirty="0" smtClean="0"/>
              <a:t>тыс. руб.                    </a:t>
            </a:r>
            <a:r>
              <a:rPr lang="ru-RU" sz="800" spc="-14" dirty="0">
                <a:cs typeface="Calibri"/>
              </a:rPr>
              <a:t> </a:t>
            </a:r>
            <a:r>
              <a:rPr lang="ru-RU" sz="800" spc="-14" dirty="0" smtClean="0">
                <a:cs typeface="Calibri"/>
              </a:rPr>
              <a:t>  вес  </a:t>
            </a:r>
            <a:r>
              <a:rPr lang="ru-RU" sz="800" dirty="0" smtClean="0"/>
              <a:t>в  %</a:t>
            </a:r>
            <a:endParaRPr lang="ru-RU" sz="8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6552751" y="2304769"/>
            <a:ext cx="15890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Сумма                           </a:t>
            </a:r>
            <a:r>
              <a:rPr lang="ru-RU" sz="800" spc="-18" dirty="0" smtClean="0">
                <a:cs typeface="Calibri"/>
              </a:rPr>
              <a:t>удельный</a:t>
            </a:r>
            <a:r>
              <a:rPr lang="ru-RU" sz="800" spc="-27" dirty="0" smtClean="0">
                <a:cs typeface="Calibri"/>
              </a:rPr>
              <a:t> </a:t>
            </a:r>
          </a:p>
          <a:p>
            <a:r>
              <a:rPr lang="ru-RU" sz="800" spc="-27" dirty="0" smtClean="0"/>
              <a:t>в </a:t>
            </a:r>
            <a:r>
              <a:rPr lang="ru-RU" sz="800" dirty="0" smtClean="0"/>
              <a:t>тыс. руб.                    </a:t>
            </a:r>
            <a:r>
              <a:rPr lang="ru-RU" sz="800" spc="-14" dirty="0">
                <a:cs typeface="Calibri"/>
              </a:rPr>
              <a:t> </a:t>
            </a:r>
            <a:r>
              <a:rPr lang="ru-RU" sz="800" spc="-14" dirty="0" smtClean="0">
                <a:cs typeface="Calibri"/>
              </a:rPr>
              <a:t>  вес  </a:t>
            </a:r>
            <a:r>
              <a:rPr lang="ru-RU" sz="800" dirty="0" smtClean="0"/>
              <a:t>в  %</a:t>
            </a:r>
            <a:endParaRPr lang="ru-RU" sz="8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8602220" y="2291001"/>
            <a:ext cx="15890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Сумма                           </a:t>
            </a:r>
            <a:r>
              <a:rPr lang="ru-RU" sz="800" spc="-18" dirty="0" smtClean="0">
                <a:cs typeface="Calibri"/>
              </a:rPr>
              <a:t>удельный</a:t>
            </a:r>
            <a:r>
              <a:rPr lang="ru-RU" sz="800" spc="-27" dirty="0" smtClean="0">
                <a:cs typeface="Calibri"/>
              </a:rPr>
              <a:t> </a:t>
            </a:r>
          </a:p>
          <a:p>
            <a:r>
              <a:rPr lang="ru-RU" sz="800" spc="-27" dirty="0" smtClean="0"/>
              <a:t>в </a:t>
            </a:r>
            <a:r>
              <a:rPr lang="ru-RU" sz="800" dirty="0" smtClean="0"/>
              <a:t>тыс. руб.                    </a:t>
            </a:r>
            <a:r>
              <a:rPr lang="ru-RU" sz="800" spc="-14" dirty="0">
                <a:cs typeface="Calibri"/>
              </a:rPr>
              <a:t> </a:t>
            </a:r>
            <a:r>
              <a:rPr lang="ru-RU" sz="800" spc="-14" dirty="0" smtClean="0">
                <a:cs typeface="Calibri"/>
              </a:rPr>
              <a:t>  вес  </a:t>
            </a:r>
            <a:r>
              <a:rPr lang="ru-RU" sz="800" dirty="0" smtClean="0"/>
              <a:t>в  %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68192340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3C7C94E-A928-44A1-8D49-979B5CA0C049}"/>
              </a:ext>
            </a:extLst>
          </p:cNvPr>
          <p:cNvSpPr/>
          <p:nvPr/>
        </p:nvSpPr>
        <p:spPr>
          <a:xfrm>
            <a:off x="641505" y="4061876"/>
            <a:ext cx="39974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840" indent="-171450">
              <a:buFont typeface="Arial" panose="020B0604020202020204" pitchFamily="34" charset="0"/>
              <a:buChar char="•"/>
            </a:pPr>
            <a:r>
              <a:rPr lang="ru-RU" sz="1050" spc="-20" dirty="0">
                <a:latin typeface="Calibri" panose="020F0502020204030204" pitchFamily="34" charset="0"/>
                <a:cs typeface="Calibri" panose="020F0502020204030204" pitchFamily="34" charset="0"/>
              </a:rPr>
              <a:t>Акцизы на ГСМ</a:t>
            </a:r>
          </a:p>
          <a:p>
            <a:pPr marL="243840" indent="-171450">
              <a:buFont typeface="Arial" panose="020B0604020202020204" pitchFamily="34" charset="0"/>
              <a:buChar char="•"/>
            </a:pPr>
            <a:r>
              <a:rPr lang="ru-RU" sz="1050" spc="-20" dirty="0">
                <a:latin typeface="Calibri" panose="020F0502020204030204" pitchFamily="34" charset="0"/>
                <a:cs typeface="Calibri" panose="020F0502020204030204" pitchFamily="34" charset="0"/>
              </a:rPr>
              <a:t>Налоги на совокупный доход (УСН,ЕНВД,ЕСХН)</a:t>
            </a:r>
          </a:p>
          <a:p>
            <a:pPr marL="243840" indent="-171450">
              <a:buFont typeface="Arial" panose="020B0604020202020204" pitchFamily="34" charset="0"/>
              <a:buChar char="•"/>
            </a:pPr>
            <a:r>
              <a:rPr lang="ru-RU" sz="1050" spc="-20" dirty="0">
                <a:latin typeface="Calibri" panose="020F0502020204030204" pitchFamily="34" charset="0"/>
                <a:cs typeface="Calibri" panose="020F0502020204030204" pitchFamily="34" charset="0"/>
              </a:rPr>
              <a:t>Налог на имущество организаций </a:t>
            </a:r>
          </a:p>
          <a:p>
            <a:pPr marL="243840" indent="-171450">
              <a:buFont typeface="Arial" panose="020B0604020202020204" pitchFamily="34" charset="0"/>
              <a:buChar char="•"/>
            </a:pPr>
            <a:r>
              <a:rPr lang="ru-RU" sz="1050" spc="-20" dirty="0">
                <a:latin typeface="Calibri" panose="020F0502020204030204" pitchFamily="34" charset="0"/>
                <a:cs typeface="Calibri" panose="020F0502020204030204" pitchFamily="34" charset="0"/>
              </a:rPr>
              <a:t>Плату за негативное воздействие на окружающую среду</a:t>
            </a:r>
          </a:p>
          <a:p>
            <a:pPr marL="243840" indent="-171450">
              <a:buFont typeface="Arial" panose="020B0604020202020204" pitchFamily="34" charset="0"/>
              <a:buChar char="•"/>
            </a:pPr>
            <a:r>
              <a:rPr lang="ru-RU" sz="1050" spc="-20" dirty="0">
                <a:latin typeface="Calibri" panose="020F0502020204030204" pitchFamily="34" charset="0"/>
                <a:cs typeface="Calibri" panose="020F0502020204030204" pitchFamily="34" charset="0"/>
              </a:rPr>
              <a:t>Арендную плату за пользование муниципальным имуществом</a:t>
            </a:r>
          </a:p>
          <a:p>
            <a:pPr marL="243840" indent="-171450">
              <a:buFont typeface="Arial" panose="020B0604020202020204" pitchFamily="34" charset="0"/>
              <a:buChar char="•"/>
            </a:pPr>
            <a:r>
              <a:rPr lang="ru-RU" sz="1050" spc="-20" dirty="0">
                <a:latin typeface="Calibri" panose="020F0502020204030204" pitchFamily="34" charset="0"/>
                <a:cs typeface="Calibri" panose="020F0502020204030204" pitchFamily="34" charset="0"/>
              </a:rPr>
              <a:t>Налог на добычу полезных ископаемых</a:t>
            </a:r>
          </a:p>
          <a:p>
            <a:pPr marL="243840" indent="-171450">
              <a:buFont typeface="Arial" panose="020B0604020202020204" pitchFamily="34" charset="0"/>
              <a:buChar char="•"/>
            </a:pPr>
            <a:r>
              <a:rPr lang="ru-RU" sz="1050" spc="-20" dirty="0">
                <a:latin typeface="Calibri" panose="020F0502020204030204" pitchFamily="34" charset="0"/>
                <a:cs typeface="Calibri" panose="020F0502020204030204" pitchFamily="34" charset="0"/>
              </a:rPr>
              <a:t>Платежи МУП</a:t>
            </a:r>
          </a:p>
          <a:p>
            <a:pPr marL="243840" indent="-171450">
              <a:buFont typeface="Arial" panose="020B0604020202020204" pitchFamily="34" charset="0"/>
              <a:buChar char="•"/>
            </a:pPr>
            <a:endParaRPr lang="ru-RU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3" name="Группа 102"/>
          <p:cNvGrpSpPr/>
          <p:nvPr/>
        </p:nvGrpSpPr>
        <p:grpSpPr>
          <a:xfrm>
            <a:off x="4020" y="-4116"/>
            <a:ext cx="12192000" cy="748411"/>
            <a:chOff x="0" y="2814"/>
            <a:chExt cx="12192000" cy="692640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0" y="2814"/>
              <a:ext cx="12192000" cy="6926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кругленный прямоугольник 4"/>
            <p:cNvSpPr/>
            <p:nvPr/>
          </p:nvSpPr>
          <p:spPr>
            <a:xfrm>
              <a:off x="33812" y="36626"/>
              <a:ext cx="12124376" cy="625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Структура доходов муниципального района </a:t>
              </a:r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Мелеузовский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район Республики Башкортостан на 2021 год  и на плановый период 2022 и 2023 годов 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1" name="Рисунок 110" descr="https://ds05.infourok.ru/uploads/ex/0160/00003bf7-d0590fc1/img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20"/>
          <a:stretch/>
        </p:blipFill>
        <p:spPr bwMode="auto">
          <a:xfrm flipV="1">
            <a:off x="217447" y="3619861"/>
            <a:ext cx="11725382" cy="457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4388875"/>
              </p:ext>
            </p:extLst>
          </p:nvPr>
        </p:nvGraphicFramePr>
        <p:xfrm>
          <a:off x="217054" y="1102931"/>
          <a:ext cx="4412311" cy="217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0" name="object 10"/>
          <p:cNvSpPr txBox="1"/>
          <p:nvPr/>
        </p:nvSpPr>
        <p:spPr>
          <a:xfrm>
            <a:off x="272143" y="807492"/>
            <a:ext cx="3965715" cy="1974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Структура </a:t>
            </a:r>
            <a:r>
              <a:rPr sz="1200" b="1" spc="-15" dirty="0">
                <a:solidFill>
                  <a:srgbClr val="00A0DC"/>
                </a:solidFill>
                <a:latin typeface="Calibri"/>
                <a:cs typeface="Calibri"/>
              </a:rPr>
              <a:t>доходов </a:t>
            </a: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от</a:t>
            </a:r>
            <a:r>
              <a:rPr sz="1200" b="1" spc="-55" dirty="0">
                <a:solidFill>
                  <a:srgbClr val="00A0DC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общего  объема </a:t>
            </a:r>
            <a:r>
              <a:rPr sz="1200" b="1" spc="-15" dirty="0">
                <a:solidFill>
                  <a:srgbClr val="00A0DC"/>
                </a:solidFill>
                <a:latin typeface="Calibri"/>
                <a:cs typeface="Calibri"/>
              </a:rPr>
              <a:t>доходов </a:t>
            </a:r>
            <a:r>
              <a:rPr sz="1200" b="1" dirty="0">
                <a:solidFill>
                  <a:srgbClr val="00A0DC"/>
                </a:solidFill>
                <a:latin typeface="Calibri"/>
                <a:cs typeface="Calibri"/>
              </a:rPr>
              <a:t>в 202</a:t>
            </a:r>
            <a:r>
              <a:rPr lang="ru-RU" sz="1200" b="1" dirty="0">
                <a:solidFill>
                  <a:srgbClr val="00A0DC"/>
                </a:solidFill>
                <a:latin typeface="Calibri"/>
                <a:cs typeface="Calibri"/>
              </a:rPr>
              <a:t>1</a:t>
            </a:r>
            <a:r>
              <a:rPr sz="1200" b="1" spc="-30" dirty="0">
                <a:solidFill>
                  <a:srgbClr val="00A0D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A0DC"/>
                </a:solidFill>
                <a:latin typeface="Calibri"/>
                <a:cs typeface="Calibri"/>
              </a:rPr>
              <a:t>году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32" name="Рисунок 131" descr="https://ds05.infourok.ru/uploads/ex/0160/00003bf7-d0590fc1/img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 flipH="1">
            <a:off x="5443562" y="1104792"/>
            <a:ext cx="45719" cy="24223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5" name="object 10"/>
          <p:cNvSpPr txBox="1"/>
          <p:nvPr/>
        </p:nvSpPr>
        <p:spPr>
          <a:xfrm>
            <a:off x="1683703" y="5198051"/>
            <a:ext cx="2018609" cy="1996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lang="ru-RU" sz="1200" b="1" spc="-5" dirty="0">
                <a:solidFill>
                  <a:srgbClr val="00A0DC"/>
                </a:solidFill>
                <a:latin typeface="Calibri"/>
                <a:cs typeface="Calibri"/>
              </a:rPr>
              <a:t>Работающие, в т.ч. ИП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47BCEC0F-FA50-43FD-BDFB-56BFEFE71E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14" y="6120387"/>
            <a:ext cx="660723" cy="49503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t="1772" r="6146" b="9450"/>
          <a:stretch/>
        </p:blipFill>
        <p:spPr>
          <a:xfrm>
            <a:off x="3408478" y="6094909"/>
            <a:ext cx="441647" cy="499199"/>
          </a:xfrm>
          <a:prstGeom prst="rect">
            <a:avLst/>
          </a:prstGeom>
        </p:spPr>
      </p:pic>
      <p:pic>
        <p:nvPicPr>
          <p:cNvPr id="50" name="Picture 2" descr="https://st4.depositphotos.com/1007566/26547/v/950/depositphotos_265476462-stock-illustration-happy-labour-day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44" y="5329913"/>
            <a:ext cx="568324" cy="62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bject 10"/>
          <p:cNvSpPr txBox="1"/>
          <p:nvPr/>
        </p:nvSpPr>
        <p:spPr>
          <a:xfrm>
            <a:off x="1780952" y="3917082"/>
            <a:ext cx="2018609" cy="1974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lang="ru-RU" sz="1200" b="1" spc="-5" dirty="0">
                <a:solidFill>
                  <a:srgbClr val="00A0DC"/>
                </a:solidFill>
                <a:latin typeface="Calibri"/>
                <a:cs typeface="Calibri"/>
              </a:rPr>
              <a:t>Работодатели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3" name="object 10"/>
          <p:cNvSpPr txBox="1"/>
          <p:nvPr/>
        </p:nvSpPr>
        <p:spPr>
          <a:xfrm>
            <a:off x="1701079" y="6202975"/>
            <a:ext cx="2054387" cy="1996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lang="ru-RU" sz="1200" b="1" spc="-5" dirty="0">
                <a:solidFill>
                  <a:srgbClr val="00A0DC"/>
                </a:solidFill>
                <a:latin typeface="Calibri"/>
                <a:cs typeface="Calibri"/>
              </a:rPr>
              <a:t>Неработающие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73" name="Рисунок 72" descr="https://webmail.mrsu.ru/upload/medialibrary/34c/34ca079f95cd4ff77f8249cd211c472e.jpg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19" r="78275" b="14411"/>
          <a:stretch/>
        </p:blipFill>
        <p:spPr bwMode="auto">
          <a:xfrm>
            <a:off x="4584087" y="4163360"/>
            <a:ext cx="471043" cy="847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419008" y="6472199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14</a:t>
            </a:fld>
            <a:endParaRPr lang="ru-RU" dirty="0"/>
          </a:p>
        </p:txBody>
      </p:sp>
      <p:sp>
        <p:nvSpPr>
          <p:cNvPr id="2" name="Цилиндр 1"/>
          <p:cNvSpPr/>
          <p:nvPr/>
        </p:nvSpPr>
        <p:spPr>
          <a:xfrm>
            <a:off x="4445786" y="1308445"/>
            <a:ext cx="528260" cy="865593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1886876,3</a:t>
            </a:r>
          </a:p>
        </p:txBody>
      </p:sp>
      <p:sp>
        <p:nvSpPr>
          <p:cNvPr id="39" name="Цилиндр 38"/>
          <p:cNvSpPr/>
          <p:nvPr/>
        </p:nvSpPr>
        <p:spPr>
          <a:xfrm>
            <a:off x="10409615" y="1308445"/>
            <a:ext cx="528260" cy="865593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1893981,5</a:t>
            </a:r>
          </a:p>
        </p:txBody>
      </p:sp>
      <p:sp>
        <p:nvSpPr>
          <p:cNvPr id="40" name="Цилиндр 39"/>
          <p:cNvSpPr/>
          <p:nvPr/>
        </p:nvSpPr>
        <p:spPr>
          <a:xfrm>
            <a:off x="10409615" y="4029136"/>
            <a:ext cx="528260" cy="865593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1897291,4</a:t>
            </a:r>
          </a:p>
        </p:txBody>
      </p:sp>
      <p:graphicFrame>
        <p:nvGraphicFramePr>
          <p:cNvPr id="4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329145"/>
              </p:ext>
            </p:extLst>
          </p:nvPr>
        </p:nvGraphicFramePr>
        <p:xfrm>
          <a:off x="5647227" y="1276558"/>
          <a:ext cx="4412311" cy="217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1" name="object 10"/>
          <p:cNvSpPr txBox="1"/>
          <p:nvPr/>
        </p:nvSpPr>
        <p:spPr>
          <a:xfrm>
            <a:off x="5702316" y="807492"/>
            <a:ext cx="3965715" cy="1974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Структура </a:t>
            </a:r>
            <a:r>
              <a:rPr sz="1200" b="1" spc="-15" dirty="0">
                <a:solidFill>
                  <a:srgbClr val="00A0DC"/>
                </a:solidFill>
                <a:latin typeface="Calibri"/>
                <a:cs typeface="Calibri"/>
              </a:rPr>
              <a:t>доходов </a:t>
            </a: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от</a:t>
            </a:r>
            <a:r>
              <a:rPr sz="1200" b="1" spc="-55" dirty="0">
                <a:solidFill>
                  <a:srgbClr val="00A0DC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общего  объема </a:t>
            </a:r>
            <a:r>
              <a:rPr sz="1200" b="1" spc="-15" dirty="0">
                <a:solidFill>
                  <a:srgbClr val="00A0DC"/>
                </a:solidFill>
                <a:latin typeface="Calibri"/>
                <a:cs typeface="Calibri"/>
              </a:rPr>
              <a:t>доходов </a:t>
            </a:r>
            <a:r>
              <a:rPr sz="1200" b="1" dirty="0">
                <a:solidFill>
                  <a:srgbClr val="00A0DC"/>
                </a:solidFill>
                <a:latin typeface="Calibri"/>
                <a:cs typeface="Calibri"/>
              </a:rPr>
              <a:t>в 202</a:t>
            </a:r>
            <a:r>
              <a:rPr lang="ru-RU" sz="1200" b="1" dirty="0">
                <a:solidFill>
                  <a:srgbClr val="00A0DC"/>
                </a:solidFill>
                <a:latin typeface="Calibri"/>
                <a:cs typeface="Calibri"/>
              </a:rPr>
              <a:t>2</a:t>
            </a:r>
            <a:r>
              <a:rPr sz="1200" b="1" spc="-30" dirty="0">
                <a:solidFill>
                  <a:srgbClr val="00A0D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A0DC"/>
                </a:solidFill>
                <a:latin typeface="Calibri"/>
                <a:cs typeface="Calibri"/>
              </a:rPr>
              <a:t>году</a:t>
            </a:r>
            <a:endParaRPr sz="1200" dirty="0">
              <a:latin typeface="Calibri"/>
              <a:cs typeface="Calibri"/>
            </a:endParaRPr>
          </a:p>
        </p:txBody>
      </p:sp>
      <p:graphicFrame>
        <p:nvGraphicFramePr>
          <p:cNvPr id="6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844177"/>
              </p:ext>
            </p:extLst>
          </p:nvPr>
        </p:nvGraphicFramePr>
        <p:xfrm>
          <a:off x="6038734" y="4311266"/>
          <a:ext cx="4412311" cy="217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65" name="object 10"/>
          <p:cNvSpPr txBox="1"/>
          <p:nvPr/>
        </p:nvSpPr>
        <p:spPr>
          <a:xfrm>
            <a:off x="5951547" y="3808502"/>
            <a:ext cx="3965715" cy="1974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Структура </a:t>
            </a:r>
            <a:r>
              <a:rPr sz="1200" b="1" spc="-15" dirty="0">
                <a:solidFill>
                  <a:srgbClr val="00A0DC"/>
                </a:solidFill>
                <a:latin typeface="Calibri"/>
                <a:cs typeface="Calibri"/>
              </a:rPr>
              <a:t>доходов </a:t>
            </a: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от</a:t>
            </a:r>
            <a:r>
              <a:rPr sz="1200" b="1" spc="-55" dirty="0">
                <a:solidFill>
                  <a:srgbClr val="00A0DC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общего  объема </a:t>
            </a:r>
            <a:r>
              <a:rPr sz="1200" b="1" spc="-15" dirty="0">
                <a:solidFill>
                  <a:srgbClr val="00A0DC"/>
                </a:solidFill>
                <a:latin typeface="Calibri"/>
                <a:cs typeface="Calibri"/>
              </a:rPr>
              <a:t>доходов </a:t>
            </a:r>
            <a:r>
              <a:rPr sz="1200" b="1" dirty="0">
                <a:solidFill>
                  <a:srgbClr val="00A0DC"/>
                </a:solidFill>
                <a:latin typeface="Calibri"/>
                <a:cs typeface="Calibri"/>
              </a:rPr>
              <a:t>в 202</a:t>
            </a:r>
            <a:r>
              <a:rPr lang="ru-RU" sz="1200" b="1" dirty="0">
                <a:solidFill>
                  <a:srgbClr val="00A0DC"/>
                </a:solidFill>
                <a:latin typeface="Calibri"/>
                <a:cs typeface="Calibri"/>
              </a:rPr>
              <a:t>3</a:t>
            </a:r>
            <a:r>
              <a:rPr sz="1200" b="1" spc="-30" dirty="0">
                <a:solidFill>
                  <a:srgbClr val="00A0D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A0DC"/>
                </a:solidFill>
                <a:latin typeface="Calibri"/>
                <a:cs typeface="Calibri"/>
              </a:rPr>
              <a:t>году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74" name="Рисунок 73" descr="https://ds05.infourok.ru/uploads/ex/0160/00003bf7-d0590fc1/img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 flipH="1">
            <a:off x="5413475" y="3887596"/>
            <a:ext cx="45719" cy="24223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69369" y="852130"/>
            <a:ext cx="5757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800" b="1" spc="-5" dirty="0">
                <a:cs typeface="Calibri"/>
              </a:rPr>
              <a:t>тыс.</a:t>
            </a:r>
            <a:r>
              <a:rPr lang="ru-RU" sz="800" b="1" spc="-50" dirty="0">
                <a:cs typeface="Calibri"/>
              </a:rPr>
              <a:t> </a:t>
            </a:r>
            <a:r>
              <a:rPr lang="ru-RU" sz="800" b="1" spc="-5" dirty="0">
                <a:cs typeface="Calibri"/>
              </a:rPr>
              <a:t>руб.</a:t>
            </a:r>
            <a:endParaRPr lang="ru-RU" sz="800" dirty="0"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69369" y="3800383"/>
            <a:ext cx="5757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800" b="1" spc="-5" dirty="0">
                <a:cs typeface="Calibri"/>
              </a:rPr>
              <a:t>тыс.</a:t>
            </a:r>
            <a:r>
              <a:rPr lang="ru-RU" sz="800" b="1" spc="-50" dirty="0">
                <a:cs typeface="Calibri"/>
              </a:rPr>
              <a:t> </a:t>
            </a:r>
            <a:r>
              <a:rPr lang="ru-RU" sz="800" b="1" spc="-5" dirty="0">
                <a:cs typeface="Calibri"/>
              </a:rPr>
              <a:t>руб.</a:t>
            </a:r>
            <a:endParaRPr lang="ru-RU" sz="800" dirty="0">
              <a:cs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38086" y="988081"/>
            <a:ext cx="5757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800" b="1" spc="-5" dirty="0">
                <a:cs typeface="Calibri"/>
              </a:rPr>
              <a:t>тыс.</a:t>
            </a:r>
            <a:r>
              <a:rPr lang="ru-RU" sz="800" b="1" spc="-50" dirty="0">
                <a:cs typeface="Calibri"/>
              </a:rPr>
              <a:t> </a:t>
            </a:r>
            <a:r>
              <a:rPr lang="ru-RU" sz="800" b="1" spc="-5" dirty="0">
                <a:cs typeface="Calibri"/>
              </a:rPr>
              <a:t>руб.</a:t>
            </a:r>
            <a:endParaRPr lang="ru-RU" sz="800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A555F8-7E11-4BCE-8CE6-D35EBBCECCE6}"/>
              </a:ext>
            </a:extLst>
          </p:cNvPr>
          <p:cNvSpPr txBox="1"/>
          <p:nvPr/>
        </p:nvSpPr>
        <p:spPr>
          <a:xfrm>
            <a:off x="748850" y="3608343"/>
            <a:ext cx="3782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Кто и что платит в бюджет района: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2A8203-BD4B-40CE-8574-D776607ABE47}"/>
              </a:ext>
            </a:extLst>
          </p:cNvPr>
          <p:cNvSpPr txBox="1"/>
          <p:nvPr/>
        </p:nvSpPr>
        <p:spPr>
          <a:xfrm>
            <a:off x="748850" y="5387261"/>
            <a:ext cx="326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НДФЛ (удерживает и перечисляет работодатель)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Налоги на совокупный доход (УСН, ЕНВД, ЕСХН, патент)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госпошлину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EB17DE7-3539-4BD3-9A12-7D46A5F4ABFF}"/>
              </a:ext>
            </a:extLst>
          </p:cNvPr>
          <p:cNvSpPr txBox="1"/>
          <p:nvPr/>
        </p:nvSpPr>
        <p:spPr>
          <a:xfrm>
            <a:off x="750481" y="6329057"/>
            <a:ext cx="25737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госпошлины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7436EA-25B4-42A4-9279-55FC1AAC56BE}"/>
              </a:ext>
            </a:extLst>
          </p:cNvPr>
          <p:cNvSpPr txBox="1"/>
          <p:nvPr/>
        </p:nvSpPr>
        <p:spPr>
          <a:xfrm>
            <a:off x="37832" y="6603595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B0F0"/>
                </a:solidFill>
              </a:rPr>
              <a:t>Местные налоги (земельный и налог на имущество физических лиц) в полном объеме поступают в бюджет сельских и городского поселений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D914CE99-B271-4EB1-A38F-BBE00F629BE4}"/>
              </a:ext>
            </a:extLst>
          </p:cNvPr>
          <p:cNvCxnSpPr/>
          <p:nvPr/>
        </p:nvCxnSpPr>
        <p:spPr>
          <a:xfrm>
            <a:off x="37832" y="6618819"/>
            <a:ext cx="81223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30232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D534B6AD-2DCD-423F-9158-14B97FABD559}"/>
              </a:ext>
            </a:extLst>
          </p:cNvPr>
          <p:cNvSpPr/>
          <p:nvPr/>
        </p:nvSpPr>
        <p:spPr>
          <a:xfrm>
            <a:off x="5650502" y="636776"/>
            <a:ext cx="6551232" cy="2151658"/>
          </a:xfrm>
          <a:prstGeom prst="roundRect">
            <a:avLst/>
          </a:prstGeom>
          <a:solidFill>
            <a:schemeClr val="accent5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FB85AF8B-B8B3-416D-8AA6-766F39C2A8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494" y="1288604"/>
            <a:ext cx="1820382" cy="1365287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AEA4794B-806D-46BB-AC1F-0C3190F8BF22}"/>
              </a:ext>
            </a:extLst>
          </p:cNvPr>
          <p:cNvSpPr/>
          <p:nvPr/>
        </p:nvSpPr>
        <p:spPr>
          <a:xfrm>
            <a:off x="-1" y="667226"/>
            <a:ext cx="5591493" cy="2159922"/>
          </a:xfrm>
          <a:prstGeom prst="roundRect">
            <a:avLst/>
          </a:prstGeom>
          <a:solidFill>
            <a:srgbClr val="92D05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0" y="1"/>
          <a:ext cx="12192000" cy="65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84598"/>
              </p:ext>
            </p:extLst>
          </p:nvPr>
        </p:nvGraphicFramePr>
        <p:xfrm>
          <a:off x="0" y="3129236"/>
          <a:ext cx="4084320" cy="312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549219"/>
              </p:ext>
            </p:extLst>
          </p:nvPr>
        </p:nvGraphicFramePr>
        <p:xfrm>
          <a:off x="4072035" y="3129236"/>
          <a:ext cx="4084320" cy="3119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430916"/>
              </p:ext>
            </p:extLst>
          </p:nvPr>
        </p:nvGraphicFramePr>
        <p:xfrm>
          <a:off x="8107680" y="3129236"/>
          <a:ext cx="4084320" cy="3119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794047"/>
              </p:ext>
            </p:extLst>
          </p:nvPr>
        </p:nvGraphicFramePr>
        <p:xfrm>
          <a:off x="-359664" y="3132856"/>
          <a:ext cx="11984736" cy="527239"/>
        </p:xfrm>
        <a:graphic>
          <a:graphicData uri="http://schemas.openxmlformats.org/drawingml/2006/table">
            <a:tbl>
              <a:tblPr/>
              <a:tblGrid>
                <a:gridCol w="3775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1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677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018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1 916 876,3 </a:t>
                      </a:r>
                      <a:r>
                        <a:rPr lang="ru-RU" sz="14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strike="noStrike" spc="-1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893 981,5 тыс. руб.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1 897 291,4 тыс. руб.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05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" name="Table 38"/>
          <p:cNvGraphicFramePr/>
          <p:nvPr>
            <p:extLst>
              <p:ext uri="{D42A27DB-BD31-4B8C-83A1-F6EECF244321}">
                <p14:modId xmlns:p14="http://schemas.microsoft.com/office/powerpoint/2010/main" val="676009044"/>
              </p:ext>
            </p:extLst>
          </p:nvPr>
        </p:nvGraphicFramePr>
        <p:xfrm>
          <a:off x="93963" y="667227"/>
          <a:ext cx="5044096" cy="1877853"/>
        </p:xfrm>
        <a:graphic>
          <a:graphicData uri="http://schemas.openxmlformats.org/drawingml/2006/table">
            <a:tbl>
              <a:tblPr/>
              <a:tblGrid>
                <a:gridCol w="1590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1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10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10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9929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863A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(</a:t>
                      </a:r>
                      <a:r>
                        <a:rPr lang="ru-RU" sz="1800" b="1" strike="noStrike" spc="-1" dirty="0" err="1">
                          <a:solidFill>
                            <a:srgbClr val="863A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800" b="1" strike="noStrike" spc="-1" dirty="0">
                          <a:solidFill>
                            <a:srgbClr val="863A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solidFill>
                      <a:srgbClr val="D4EB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solidFill>
                      <a:srgbClr val="D4EB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solidFill>
                      <a:srgbClr val="D4E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2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6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6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6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trike="noStrike" spc="-12" dirty="0">
                          <a:solidFill>
                            <a:srgbClr val="40305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000" b="1" strike="noStrike" spc="-72" dirty="0">
                          <a:solidFill>
                            <a:srgbClr val="40305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strike="noStrike" spc="-21" dirty="0">
                          <a:solidFill>
                            <a:srgbClr val="40305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538 824,0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575 465,0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629 993,0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trike="noStrike" spc="-15" dirty="0">
                          <a:solidFill>
                            <a:srgbClr val="40305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r>
                        <a:rPr lang="ru-RU" sz="1000" b="1" strike="noStrike" spc="12" dirty="0">
                          <a:solidFill>
                            <a:srgbClr val="40305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strike="noStrike" spc="-26" dirty="0">
                          <a:solidFill>
                            <a:srgbClr val="40305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0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77 071,0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77 038,0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76 272,0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2928">
                <a:tc>
                  <a:txBody>
                    <a:bodyPr/>
                    <a:lstStyle/>
                    <a:p>
                      <a:r>
                        <a:rPr lang="ru-RU" sz="1000" b="1" strike="noStrike" spc="-15" dirty="0">
                          <a:solidFill>
                            <a:srgbClr val="40305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000" b="1" strike="noStrike" spc="-12" dirty="0">
                          <a:solidFill>
                            <a:srgbClr val="40305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1 270</a:t>
                      </a:r>
                      <a:r>
                        <a:rPr lang="ru-RU" sz="1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981,3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1 241 478,5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1 191 026,4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928">
                <a:tc>
                  <a:txBody>
                    <a:bodyPr/>
                    <a:lstStyle/>
                    <a:p>
                      <a:r>
                        <a:rPr lang="ru-RU" sz="1000" b="1" strike="noStrike" spc="-15" dirty="0">
                          <a:solidFill>
                            <a:srgbClr val="40305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1 886 876,3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1 893 981,5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1 897 291,4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827168"/>
              </p:ext>
            </p:extLst>
          </p:nvPr>
        </p:nvGraphicFramePr>
        <p:xfrm>
          <a:off x="-1152077" y="2780443"/>
          <a:ext cx="7092108" cy="473249"/>
        </p:xfrm>
        <a:graphic>
          <a:graphicData uri="http://schemas.openxmlformats.org/drawingml/2006/table">
            <a:tbl>
              <a:tblPr/>
              <a:tblGrid>
                <a:gridCol w="7092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732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863A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5648" y="6257836"/>
            <a:ext cx="1184625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Расходы бюджета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муниципального района 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имеют выраженную социальную  направленность.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Доля 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расходов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на 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образование,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культуру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, физическую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культуру и 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спорт,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а 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также  социальную политику составляет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в 2021 году 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77,8%,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а в  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плановом периоде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– 2022года 78,6%, в 2023 года 77,0%. 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На сферу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муниципального  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хозяйства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(жилищно-коммунальное 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хозяйство, дорожное  хозяйство, охрана окружающей среды и </a:t>
            </a:r>
            <a:r>
              <a:rPr lang="ru-RU" sz="1100" b="1" spc="-5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др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 )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в 2021 году 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приходится</a:t>
            </a:r>
            <a:r>
              <a:rPr lang="ru-RU" sz="1100" b="1" spc="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12,8% общего объема 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расходов,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в 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2022году 9,6%, 2023 </a:t>
            </a:r>
            <a:r>
              <a:rPr lang="ru-RU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году </a:t>
            </a:r>
            <a:r>
              <a:rPr lang="ru-RU" sz="11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9,9%.</a:t>
            </a:r>
            <a:endParaRPr lang="ru-RU" sz="1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53074" y="759644"/>
            <a:ext cx="290132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200"/>
              </a:spcBef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1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поступления в </a:t>
            </a:r>
            <a:r>
              <a:rPr lang="ru-RU" sz="1100" i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  <a:r>
              <a:rPr lang="ru-RU" sz="1100" i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средств,  </a:t>
            </a:r>
            <a:r>
              <a:rPr lang="ru-RU" sz="1100" i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1100" i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 </a:t>
            </a:r>
            <a:r>
              <a:rPr lang="ru-RU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100" i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</a:t>
            </a:r>
            <a:r>
              <a:rPr lang="ru-RU" sz="1100" i="1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налоговых,  неналоговых</a:t>
            </a:r>
            <a:r>
              <a:rPr lang="ru-RU" sz="1100" i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доходов</a:t>
            </a:r>
            <a:r>
              <a:rPr lang="ru-RU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1100" i="1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 </a:t>
            </a:r>
            <a:r>
              <a:rPr lang="ru-RU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58740" y="725568"/>
            <a:ext cx="29013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1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экономические отношения, связанные с распределением фонда денежных средств государства и его использованием по отраслевому, ведомственному, целевому и территориальному назначению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15</a:t>
            </a:fld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78F825F-0D8D-41C8-A7A4-26CC9A7FC09F}"/>
              </a:ext>
            </a:extLst>
          </p:cNvPr>
          <p:cNvSpPr txBox="1"/>
          <p:nvPr/>
        </p:nvSpPr>
        <p:spPr>
          <a:xfrm>
            <a:off x="3230197" y="2830558"/>
            <a:ext cx="81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2021г.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0C9A580-C785-406F-864A-36613D5BCA2B}"/>
              </a:ext>
            </a:extLst>
          </p:cNvPr>
          <p:cNvSpPr txBox="1"/>
          <p:nvPr/>
        </p:nvSpPr>
        <p:spPr>
          <a:xfrm>
            <a:off x="7236790" y="2828861"/>
            <a:ext cx="81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2022г.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85D4303-6B89-49AD-92AE-B9E5778034CA}"/>
              </a:ext>
            </a:extLst>
          </p:cNvPr>
          <p:cNvSpPr txBox="1"/>
          <p:nvPr/>
        </p:nvSpPr>
        <p:spPr>
          <a:xfrm>
            <a:off x="11375681" y="2834772"/>
            <a:ext cx="81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2023г.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4DAFB9F4-1075-4BA7-B0AA-4E237130DDE9}"/>
              </a:ext>
            </a:extLst>
          </p:cNvPr>
          <p:cNvGrpSpPr/>
          <p:nvPr/>
        </p:nvGrpSpPr>
        <p:grpSpPr>
          <a:xfrm>
            <a:off x="-26458" y="2734590"/>
            <a:ext cx="816318" cy="737038"/>
            <a:chOff x="-54262" y="2716812"/>
            <a:chExt cx="816318" cy="737038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CB5FB794-8739-4DCE-BF30-81F727488D67}"/>
                </a:ext>
              </a:extLst>
            </p:cNvPr>
            <p:cNvSpPr/>
            <p:nvPr/>
          </p:nvSpPr>
          <p:spPr>
            <a:xfrm>
              <a:off x="-18070" y="2716812"/>
              <a:ext cx="743934" cy="7370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61F450A-F3E0-4885-904A-4D8BE582BDA5}"/>
                </a:ext>
              </a:extLst>
            </p:cNvPr>
            <p:cNvSpPr txBox="1"/>
            <p:nvPr/>
          </p:nvSpPr>
          <p:spPr>
            <a:xfrm>
              <a:off x="-54262" y="2797974"/>
              <a:ext cx="81631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Дефицит</a:t>
              </a:r>
            </a:p>
            <a:p>
              <a:pPr algn="ctr"/>
              <a:r>
                <a:rPr lang="ru-RU" sz="1100" dirty="0">
                  <a:solidFill>
                    <a:schemeClr val="bg1"/>
                  </a:solidFill>
                </a:rPr>
                <a:t>30 000 </a:t>
              </a:r>
            </a:p>
            <a:p>
              <a:pPr algn="ctr"/>
              <a:r>
                <a:rPr lang="ru-RU" sz="1100" dirty="0" err="1">
                  <a:solidFill>
                    <a:schemeClr val="bg1"/>
                  </a:solidFill>
                </a:rPr>
                <a:t>тыс.руб</a:t>
              </a:r>
              <a:r>
                <a:rPr lang="ru-RU" sz="1100" dirty="0">
                  <a:solidFill>
                    <a:schemeClr val="bg1"/>
                  </a:solidFill>
                </a:rPr>
                <a:t>. 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B875CD96-4793-44BD-9A01-1C481D7CE75A}"/>
              </a:ext>
            </a:extLst>
          </p:cNvPr>
          <p:cNvGrpSpPr/>
          <p:nvPr/>
        </p:nvGrpSpPr>
        <p:grpSpPr>
          <a:xfrm>
            <a:off x="3979395" y="2734590"/>
            <a:ext cx="958023" cy="712188"/>
            <a:chOff x="3884378" y="2716812"/>
            <a:chExt cx="958023" cy="712188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43C2D7C5-613F-4F45-B8DD-E0D255E1C4DD}"/>
                </a:ext>
              </a:extLst>
            </p:cNvPr>
            <p:cNvSpPr/>
            <p:nvPr/>
          </p:nvSpPr>
          <p:spPr>
            <a:xfrm>
              <a:off x="3980959" y="2716812"/>
              <a:ext cx="749054" cy="71218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F241663-239F-4F41-BD63-4C0386634703}"/>
                </a:ext>
              </a:extLst>
            </p:cNvPr>
            <p:cNvSpPr txBox="1"/>
            <p:nvPr/>
          </p:nvSpPr>
          <p:spPr>
            <a:xfrm>
              <a:off x="3884378" y="2795128"/>
              <a:ext cx="9580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err="1">
                  <a:solidFill>
                    <a:schemeClr val="bg1"/>
                  </a:solidFill>
                </a:rPr>
                <a:t>Сбалан-сированный</a:t>
              </a:r>
              <a:r>
                <a:rPr lang="ru-RU" sz="1000" dirty="0">
                  <a:solidFill>
                    <a:schemeClr val="bg1"/>
                  </a:solidFill>
                </a:rPr>
                <a:t> бюджет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732939C2-BDF0-4F25-BE18-CB9DF7E7F61A}"/>
              </a:ext>
            </a:extLst>
          </p:cNvPr>
          <p:cNvGrpSpPr/>
          <p:nvPr/>
        </p:nvGrpSpPr>
        <p:grpSpPr>
          <a:xfrm>
            <a:off x="8037507" y="2709111"/>
            <a:ext cx="958023" cy="712188"/>
            <a:chOff x="3884378" y="2716812"/>
            <a:chExt cx="958023" cy="712188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ACFC564C-7FBE-4217-8F0C-7E48DB1D8735}"/>
                </a:ext>
              </a:extLst>
            </p:cNvPr>
            <p:cNvSpPr/>
            <p:nvPr/>
          </p:nvSpPr>
          <p:spPr>
            <a:xfrm>
              <a:off x="3980959" y="2716812"/>
              <a:ext cx="749054" cy="71218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DC68078-F566-4F7F-9697-4629C165F736}"/>
                </a:ext>
              </a:extLst>
            </p:cNvPr>
            <p:cNvSpPr txBox="1"/>
            <p:nvPr/>
          </p:nvSpPr>
          <p:spPr>
            <a:xfrm>
              <a:off x="3884378" y="2795128"/>
              <a:ext cx="9580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err="1">
                  <a:solidFill>
                    <a:schemeClr val="bg1"/>
                  </a:solidFill>
                </a:rPr>
                <a:t>Сбалан-сированный</a:t>
              </a:r>
              <a:r>
                <a:rPr lang="ru-RU" sz="1000" dirty="0">
                  <a:solidFill>
                    <a:schemeClr val="bg1"/>
                  </a:solidFill>
                </a:rPr>
                <a:t> бюджет</a:t>
              </a:r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D30001F9-7E7F-487B-B77A-EFA4385EA852}"/>
              </a:ext>
            </a:extLst>
          </p:cNvPr>
          <p:cNvSpPr/>
          <p:nvPr/>
        </p:nvSpPr>
        <p:spPr>
          <a:xfrm>
            <a:off x="8814712" y="2122457"/>
            <a:ext cx="2901328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200"/>
              </a:spcBef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1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-превышение расходов бюджета над его доходами</a:t>
            </a:r>
          </a:p>
          <a:p>
            <a:pPr marL="12700" marR="5080">
              <a:spcBef>
                <a:spcPts val="200"/>
              </a:spcBef>
            </a:pPr>
            <a:endParaRPr lang="ru-RU" sz="11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FC7878CC-63CD-4D3D-9451-0B0C73DA9D69}"/>
              </a:ext>
            </a:extLst>
          </p:cNvPr>
          <p:cNvSpPr/>
          <p:nvPr/>
        </p:nvSpPr>
        <p:spPr>
          <a:xfrm>
            <a:off x="5544972" y="2108122"/>
            <a:ext cx="2901328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r">
              <a:spcBef>
                <a:spcPts val="200"/>
              </a:spcBef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1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-превышение доходов бюджета над его расходами</a:t>
            </a:r>
          </a:p>
          <a:p>
            <a:pPr marL="12700" marR="5080">
              <a:spcBef>
                <a:spcPts val="200"/>
              </a:spcBef>
            </a:pPr>
            <a:endParaRPr lang="ru-RU" sz="11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2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65878770"/>
              </p:ext>
            </p:extLst>
          </p:nvPr>
        </p:nvGraphicFramePr>
        <p:xfrm>
          <a:off x="0" y="1"/>
          <a:ext cx="12192000" cy="65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0" y="731996"/>
          <a:ext cx="11846257" cy="304800"/>
        </p:xfrm>
        <a:graphic>
          <a:graphicData uri="http://schemas.openxmlformats.org/drawingml/2006/table">
            <a:tbl>
              <a:tblPr/>
              <a:tblGrid>
                <a:gridCol w="118462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24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разделам, подразделам.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3523" y="1170835"/>
            <a:ext cx="28761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0100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«Общегосударственные вопросы»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310" y="1671351"/>
            <a:ext cx="518266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0" algn="just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расходы на обеспечение деятельности органов местного самоуправления и реализацию муниципальных функций, связанных с общегосударственным управлением. Кроме того, за счет субвенций из бюджета Республики Башкортостан по данному разделу предусмотрены расходы на реализацию переданных Республикой Башкортостан государственных полномочий по образованию и обеспечению деятельности комиссии по делам несовершеннолетних и защите их прав, по обеспечению деятельности административной комиссии, организации и осуществлению деятельности по опеке и попечительству, составлению и изменению списков в присяжные заседатели судов общей юрисдикции, организации и проведению Всероссийской переписи </a:t>
            </a:r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населения, а так же содержанию имущества казны муниципального района.</a:t>
            </a:r>
            <a:endParaRPr lang="ru-RU" sz="9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149189" y="3123127"/>
          <a:ext cx="5478653" cy="3276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7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6039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	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039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88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4548,0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4548,0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50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97318,0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97318,0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97318,0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4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375,4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48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2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27307,8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24023,7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27023,7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2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130018,6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127065,1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129707,7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269040" y="1109279"/>
            <a:ext cx="23599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0200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«Национальная оборона</a:t>
            </a:r>
            <a:r>
              <a:rPr lang="ru-RU" sz="1000" b="1" dirty="0">
                <a:latin typeface="Calibri" panose="020F0502020204030204" pitchFamily="34" charset="0"/>
              </a:rPr>
              <a:t>»</a:t>
            </a:r>
            <a:endParaRPr lang="ru-RU" sz="1000" dirty="0">
              <a:latin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10525" y="1417436"/>
            <a:ext cx="53062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0" algn="just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Включены</a:t>
            </a:r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расходы, направленные на финансовое обеспечение переданных органам местного самоуправления поселений муниципального района Мелеузовский район РБ федеральных полномочий по первичному воинскому учету на территориях, где отсутствуют военные комиссариаты. 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/>
          </p:nvPr>
        </p:nvGraphicFramePr>
        <p:xfrm>
          <a:off x="6271889" y="2151920"/>
          <a:ext cx="5478653" cy="1119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7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0824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	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88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2282,3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2305,9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2396,7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46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2282,3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2305,9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2396,7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3" name="Рисунок 22" descr="https://ds05.infourok.ru/uploads/ex/0160/00003bf7-d0590fc1/img1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5946172" y="1490567"/>
            <a:ext cx="45719" cy="53129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483429" y="3550292"/>
            <a:ext cx="51333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0300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«Национальная безопасность и правоохранительная деятельность»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10525" y="3950402"/>
            <a:ext cx="5306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0"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расходы на защиту населения и территории от чрезвычайных ситуаций природного и техногенного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(содержания службы ЕДДС и системы видеонаблюдения «Безопасный город»).</a:t>
            </a:r>
            <a:endParaRPr lang="ru-RU" sz="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/>
          </p:nvPr>
        </p:nvGraphicFramePr>
        <p:xfrm>
          <a:off x="6310759" y="4685429"/>
          <a:ext cx="5478653" cy="1642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7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0180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	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039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88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4488,0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4488,0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99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4788,0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4488,0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4488,0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9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90529748"/>
              </p:ext>
            </p:extLst>
          </p:nvPr>
        </p:nvGraphicFramePr>
        <p:xfrm>
          <a:off x="0" y="1"/>
          <a:ext cx="12192000" cy="65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0" y="731996"/>
          <a:ext cx="11846257" cy="304800"/>
        </p:xfrm>
        <a:graphic>
          <a:graphicData uri="http://schemas.openxmlformats.org/drawingml/2006/table">
            <a:tbl>
              <a:tblPr/>
              <a:tblGrid>
                <a:gridCol w="118462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24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разделам, подразделам.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10236" y="1170835"/>
            <a:ext cx="25426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0400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706" y="1490567"/>
            <a:ext cx="51826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0" algn="just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полномочий в сфере сельского хозяйства, дорожного хозяйства, предпринимательской деятельности, землеустройства, архитектуры и градостроительства, организацию транспортного обслуживания населения.</a:t>
            </a:r>
            <a:endParaRPr lang="ru-RU" sz="9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145706" y="2092331"/>
          <a:ext cx="5478653" cy="1717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7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6039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	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29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8699,3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8699,3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8699,3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89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06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Дорожное хозяйство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92306,1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98702,0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109410,2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60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15304,9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14357,7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14357,7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117010,3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122459,0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133167,2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17316" y="3950402"/>
            <a:ext cx="31133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0500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«Жилищно-коммунальное хозяйство»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929" y="4243722"/>
            <a:ext cx="53062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0" algn="just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полномочий мероприятий, связанных с созданием благоприятных условий проживания граждан, повышением надежности и эффективности работы коммунальной инфраструктуры.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/>
          </p:nvPr>
        </p:nvGraphicFramePr>
        <p:xfrm>
          <a:off x="6224307" y="1998398"/>
          <a:ext cx="5478653" cy="11879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7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8625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	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644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0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164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1847,0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3" name="Рисунок 22" descr="https://ds05.infourok.ru/uploads/ex/0160/00003bf7-d0590fc1/img1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5946172" y="1490567"/>
            <a:ext cx="45719" cy="53129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483429" y="3384448"/>
            <a:ext cx="51333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0700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86972" y="3750346"/>
            <a:ext cx="5306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расходы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доступности дошкольного образования, развитие общего образования и системы дополнительного образования, развитие молодых талантов, поддержку всех форм семейного устройства детей-сирот, укрепление материально-технической базы образовательных учреждений.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189506" y="4913262"/>
          <a:ext cx="5478653" cy="1694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7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6039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66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1758,6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2736,2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2853,9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89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27926,4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16490,6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11987,1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06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84247,0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39931,2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39931,2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16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8100,0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5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122032,0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59158,0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54772,2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624562" y="1170835"/>
            <a:ext cx="26436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0600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</a:t>
            </a:r>
            <a:r>
              <a:rPr lang="ru-RU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»</a:t>
            </a:r>
            <a:endParaRPr lang="ru-RU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10525" y="1490567"/>
            <a:ext cx="5182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программе обустройства контейнерных площадок и приобретения контейнеров для мусора.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632193"/>
              </p:ext>
            </p:extLst>
          </p:nvPr>
        </p:nvGraphicFramePr>
        <p:xfrm>
          <a:off x="6310525" y="4634079"/>
          <a:ext cx="5478653" cy="2034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7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6039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9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387652,9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385152,9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385152,9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89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648154,8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646680,6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646673,2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06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106616,8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136493,9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106680,8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85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32349,1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33054,1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33054,1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7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39583,0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39583,0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39583,0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330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1214356,6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1240964,5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121144,0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35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13314841"/>
              </p:ext>
            </p:extLst>
          </p:nvPr>
        </p:nvGraphicFramePr>
        <p:xfrm>
          <a:off x="0" y="1"/>
          <a:ext cx="12192000" cy="65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0" y="731996"/>
          <a:ext cx="11846257" cy="304800"/>
        </p:xfrm>
        <a:graphic>
          <a:graphicData uri="http://schemas.openxmlformats.org/drawingml/2006/table">
            <a:tbl>
              <a:tblPr/>
              <a:tblGrid>
                <a:gridCol w="118462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24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разделам, подразделам.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0162" y="1170835"/>
            <a:ext cx="26228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0800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кинематография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706" y="1536733"/>
            <a:ext cx="51826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0" algn="just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дальнейшее развитие культуры, сохранение историко-культурного наследия, создание условий для всестороннего развития личности, роста ее творческой инициативы, духовных и эстетических потребностей, поддержку социально-ориентированных некоммерческих организаций.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452365"/>
              </p:ext>
            </p:extLst>
          </p:nvPr>
        </p:nvGraphicFramePr>
        <p:xfrm>
          <a:off x="145706" y="2302741"/>
          <a:ext cx="5478653" cy="1058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24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6039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	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9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93026,1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88188,8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88271,4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38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93026,1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88188,8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88271,4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10760" y="3627235"/>
            <a:ext cx="23262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1000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политика»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3302" y="3834636"/>
            <a:ext cx="55988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социальную поддержку и обеспечение жильем детей-сирот и детей, находящихся под опекой и попечительством, а также лиц из их числа, молодых семей, граждан, проживающих в сельской местности,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выплату пособий в сфере опеки и попечительства, поддержке учащихся из многодетных малоимущих семей по предоставлению набора школьно-письменных принадлежностей первоклассникам, школьной формы, компенсации части платы родителей за присмотр и уход за детьми в детских садах, расходы на питание учащихся  школ из многодетных семей 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расходы  в данной сфере.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/>
          </p:nvPr>
        </p:nvGraphicFramePr>
        <p:xfrm>
          <a:off x="6422662" y="2290462"/>
          <a:ext cx="5478653" cy="1072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7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1227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	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644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48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41996,0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40098,6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42866,0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41996,0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40098,6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42866,0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3" name="Рисунок 22" descr="https://ds05.infourok.ru/uploads/ex/0160/00003bf7-d0590fc1/img1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5946172" y="1490567"/>
            <a:ext cx="45719" cy="53129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115384" y="3609227"/>
            <a:ext cx="42148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1200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«Средства массовой информации»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59875" y="3993719"/>
            <a:ext cx="5383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расходы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конституционных прав граждан Российской Федерации по получению и распространению информации, доступу к культурным ценностям, а также обеспечение информированности граждан о деятельности органов местного самоуправления и важнейших событиях, происходящих в жизни района, распространение социально значимой информации, отвечающей интересам общества.</a:t>
            </a:r>
          </a:p>
          <a:p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158618" y="4963689"/>
          <a:ext cx="5478653" cy="1576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7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6039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2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89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2389,9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2399,9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2422,5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06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116185,5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116379,7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116372,7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60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119220,4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119424,6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119440,2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565251" y="1170835"/>
            <a:ext cx="27622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1100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59876" y="1536733"/>
            <a:ext cx="5182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и проведение физкультурных и спортивных мероприятий, подготовку и участие в международных, всероссийских, республиканских и иных спортивных мероприятиях, на муниципальную поддержку развития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(содержание муниципальных учреждений, Дворца спорта, ЦСП Мелеуз, КСП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Тулпар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/>
          </p:nvPr>
        </p:nvGraphicFramePr>
        <p:xfrm>
          <a:off x="6359875" y="5044370"/>
          <a:ext cx="5478653" cy="1300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7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6039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9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Телевидение и радиовещание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89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1047,0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1047,0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1047,0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30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4547,0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4547,0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4547,0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99515569"/>
              </p:ext>
            </p:extLst>
          </p:nvPr>
        </p:nvGraphicFramePr>
        <p:xfrm>
          <a:off x="0" y="1"/>
          <a:ext cx="12192000" cy="65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0" y="731996"/>
          <a:ext cx="11846257" cy="304800"/>
        </p:xfrm>
        <a:graphic>
          <a:graphicData uri="http://schemas.openxmlformats.org/drawingml/2006/table">
            <a:tbl>
              <a:tblPr/>
              <a:tblGrid>
                <a:gridCol w="118462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24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разделам, подразделам.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5162" y="1136623"/>
            <a:ext cx="4583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1400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общего характера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бюджетной системы Российской Федерации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082" y="1674373"/>
            <a:ext cx="51826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межбюджетных трансфертов бюджетам поселений муниципального района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 в виде дотаций на выравнивание бюджетной обеспеченности.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156087" y="2319844"/>
          <a:ext cx="5478653" cy="1548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24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1792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	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52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9107"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65752,0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67477,0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69351,0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28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65752,0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67477,0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69351,0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/>
          </p:nvPr>
        </p:nvGraphicFramePr>
        <p:xfrm>
          <a:off x="6422662" y="2290462"/>
          <a:ext cx="5478653" cy="1072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7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0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1227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Наименование подраздела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Прогноз </a:t>
                      </a:r>
                      <a:r>
                        <a:rPr lang="ru-RU" sz="900" dirty="0"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	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644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 г.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48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Условно-утвержденные расходы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17805,0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37140,0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</a:t>
                      </a:r>
                    </a:p>
                  </a:txBody>
                  <a:tcPr marL="6841" marR="6841" marT="684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17805,0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37140,0</a:t>
                      </a:r>
                    </a:p>
                  </a:txBody>
                  <a:tcPr marL="6841" marR="6841" marT="684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3" name="Рисунок 22" descr="https://ds05.infourok.ru/uploads/ex/0160/00003bf7-d0590fc1/img1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 flipH="1">
            <a:off x="5900452" y="1490567"/>
            <a:ext cx="45719" cy="26118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375296" y="1170835"/>
            <a:ext cx="31422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9900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b="1" dirty="0"/>
              <a:t>Условно-утвержденные расходы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59876" y="1536733"/>
            <a:ext cx="51826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условно утверждаемыми (утвержденными) расходами понимаются не распределенные в плановом периоде по разделам, подразделам, целевым статьям и видам расходов в ведомственной структуре расходов бюджета бюджетные ассигнования</a:t>
            </a:r>
          </a:p>
        </p:txBody>
      </p:sp>
      <p:pic>
        <p:nvPicPr>
          <p:cNvPr id="1026" name="Picture 2" descr="https://www.ifirma.pl/wp-content/uploads/2018/08/Nowe-zasady-rozliczania-straty-od-2019-roku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8F9FD"/>
              </a:clrFrom>
              <a:clrTo>
                <a:srgbClr val="F8F9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78" y="4492323"/>
            <a:ext cx="3504547" cy="13524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082" y="4222120"/>
            <a:ext cx="801739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Планируемый объем расходов </a:t>
            </a:r>
            <a:r>
              <a:rPr lang="ru-RU" sz="9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бюджета муниципального района на предстоящую трехлетку сформирован, учитывая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– уточнение расходов в соответствии с отдельными решениями Совета муниципального района </a:t>
            </a:r>
            <a:r>
              <a:rPr lang="ru-RU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Мелеузовский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 Республики Башкортостан, Администрации муниципального района </a:t>
            </a:r>
            <a:r>
              <a:rPr lang="ru-RU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Мелеузовский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 Республики Башкортостан;</a:t>
            </a:r>
          </a:p>
          <a:p>
            <a:pPr indent="450215" algn="just">
              <a:spcAft>
                <a:spcPts val="0"/>
              </a:spcAft>
            </a:pP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 обеспечение деятельности управленческого аппарата в предстоящем периоде с учетом ограничений, установленных нормативами формирования расходов на содержание органов местного самоуправления, а также необходимости сокращения расходов бюджета муниципального района, не носящих первоочередного характера, в зависимости от их приоритетности;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 поддержание сложившегося уровня заработной платы работников в сфере образования, культуры в условиях ухудшения экономической ситуации;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 обеспечение заработной платы работников учреждений бюджетной сферы с учетом установленного с 1 января 2020 года минимального размера оплаты труда 12 130 рублей (с районным коэффициентом – 13 949,5 рублей).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8415" algn="just">
              <a:spcAft>
                <a:spcPts val="0"/>
              </a:spcAf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Исходя из указанных условий и вышеперечисленных факторов прогнозируемый объем расходных обязательств муниципального района </a:t>
            </a:r>
            <a:r>
              <a:rPr lang="ru-RU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Мелеузовский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 Республики Башкортостан оценивается в 2021 году в сумме 1 916 876,3 тыс. рублей, с увеличением на 6,3 процента к утвержденному бюджету 2020 года, в 2022 году – 1 893 981,5 тыс. рублей, со снижением на 1,2 процента к прогнозному уровню 2021 года, в 2023 году – 1 897 291,4 тыс. рублей, с ростом на 0,2 процента к прогнозному уровню 2022 года.</a:t>
            </a:r>
            <a:endParaRPr lang="ru-R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4926034" y="899690"/>
            <a:ext cx="6455520" cy="65541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strike="noStrike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1.  Что такое «Бюджет для граждан»? стр.3</a:t>
            </a:r>
            <a:endParaRPr lang="ru-RU" sz="1400" strike="noStrike" spc="-1" dirty="0"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2</a:t>
            </a:r>
            <a:r>
              <a:rPr lang="ru-RU" sz="1400" strike="noStrike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. Административное устройство муниципального района </a:t>
            </a:r>
            <a:r>
              <a:rPr lang="ru-RU" sz="1400" strike="noStrike" spc="-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Мелеузовский</a:t>
            </a:r>
            <a:r>
              <a:rPr lang="ru-RU" sz="1400" strike="noStrike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 район Республики Башкортостан стр.4</a:t>
            </a:r>
          </a:p>
          <a:p>
            <a:pPr algn="just"/>
            <a:r>
              <a:rPr lang="ru-RU" sz="1400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3. Основные показатели социально-экономического развития муниципального района </a:t>
            </a:r>
            <a:r>
              <a:rPr lang="ru-RU" sz="1400" spc="-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Мелеузовского</a:t>
            </a:r>
            <a:r>
              <a:rPr lang="ru-RU" sz="1400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 района стр. 5</a:t>
            </a:r>
            <a:endParaRPr lang="ru-RU" sz="1400" strike="noStrike" spc="-1" dirty="0"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4</a:t>
            </a:r>
            <a:r>
              <a:rPr lang="ru-RU" sz="1400" strike="noStrike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. </a:t>
            </a:r>
            <a:r>
              <a:rPr lang="ru-RU" sz="1400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Основные направления бюджетной и </a:t>
            </a:r>
            <a:r>
              <a:rPr lang="ru-RU" sz="1400" strike="noStrike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налоговой политики на 2021-2023 годы стр.6-7.</a:t>
            </a:r>
            <a:endParaRPr lang="ru-RU" sz="1400" strike="noStrike" spc="-1" dirty="0">
              <a:latin typeface="Bookman Old Style" panose="02050604050505020204" pitchFamily="18" charset="0"/>
            </a:endParaRPr>
          </a:p>
          <a:p>
            <a:pPr algn="just"/>
            <a:r>
              <a:rPr lang="ru-RU" sz="1400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5</a:t>
            </a:r>
            <a:r>
              <a:rPr lang="ru-RU" sz="1400" strike="noStrike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. </a:t>
            </a:r>
            <a:r>
              <a:rPr lang="ru-RU" sz="1400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Общая информация о бюджетном процессе стр.8-9. </a:t>
            </a:r>
            <a:endParaRPr lang="ru-RU" sz="1400" strike="noStrike" spc="-1" dirty="0"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6</a:t>
            </a:r>
            <a:r>
              <a:rPr lang="ru-RU" sz="1400" strike="noStrike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. Основные показатели крупных промышленных предприятий муниципального района </a:t>
            </a:r>
            <a:r>
              <a:rPr lang="ru-RU" sz="1400" strike="noStrike" spc="-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Мелеузовского</a:t>
            </a:r>
            <a:r>
              <a:rPr lang="ru-RU" sz="1400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 района Республики Башкортостан </a:t>
            </a:r>
            <a:r>
              <a:rPr lang="ru-RU" sz="1400" strike="noStrike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стр. </a:t>
            </a:r>
            <a:r>
              <a:rPr lang="ru-RU" sz="1400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10.</a:t>
            </a:r>
            <a:endParaRPr lang="ru-RU" sz="1400" strike="noStrike" spc="-1" dirty="0"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7</a:t>
            </a:r>
            <a:r>
              <a:rPr lang="ru-RU" sz="1400" strike="noStrike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. </a:t>
            </a:r>
            <a:r>
              <a:rPr lang="ru-RU" sz="1400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Структура доходов бюджета муниципального района </a:t>
            </a:r>
            <a:r>
              <a:rPr lang="ru-RU" sz="1400" spc="-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Мелеузовского</a:t>
            </a:r>
            <a:r>
              <a:rPr lang="ru-RU" sz="1400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 района Республики Башкортостан </a:t>
            </a:r>
            <a:r>
              <a:rPr lang="ru-RU" sz="1400" strike="noStrike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стр. 11-14.</a:t>
            </a:r>
            <a:endParaRPr lang="ru-RU" sz="1400" strike="noStrike" spc="-1" dirty="0"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8</a:t>
            </a:r>
            <a:r>
              <a:rPr lang="ru-RU" sz="1400" strike="noStrike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. Основные параметры  бюджета муниципального района стр. 15.</a:t>
            </a:r>
          </a:p>
          <a:p>
            <a:pPr algn="just"/>
            <a:r>
              <a:rPr lang="ru-RU" sz="1400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9. Структура расходов бюджета муниципального района Мелеузовский район Республики Башкортостан стр.16-19.</a:t>
            </a:r>
          </a:p>
          <a:p>
            <a:pPr algn="just"/>
            <a:r>
              <a:rPr lang="ru-RU" sz="1400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10. Расходы по программной структуре бюджета муниципального района Мелеузовский район Республики Башкортостан стр.20.</a:t>
            </a:r>
          </a:p>
          <a:p>
            <a:pPr algn="just"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11. Расходы бюджета муниципального района Мелеузовский район Республики Башкортостан в разрезе муниципальных программ стр. </a:t>
            </a:r>
            <a:r>
              <a:rPr lang="ru-RU" sz="1400" spc="-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21-35.</a:t>
            </a:r>
            <a:endParaRPr lang="ru-RU" sz="1400" spc="-1" dirty="0"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12. Региональные проекты муниципального района Мелеузовский район Республики Башкортостан </a:t>
            </a:r>
            <a:r>
              <a:rPr lang="ru-RU" sz="1400" spc="-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стр.36.</a:t>
            </a:r>
            <a:endParaRPr lang="ru-RU" sz="1400" spc="-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lvl="0" algn="just"/>
            <a:r>
              <a:rPr lang="ru-RU" sz="1400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13. </a:t>
            </a:r>
            <a:r>
              <a:rPr lang="ru-RU" sz="1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Объем муниципального долга в муниципальном районе Мелеузовский район Республики Башкортостан стр. </a:t>
            </a:r>
            <a:r>
              <a:rPr lang="ru-RU" sz="1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37.</a:t>
            </a:r>
            <a:endParaRPr lang="ru-RU" sz="1400" spc="-1" dirty="0"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latin typeface="Bookman Old Style" panose="02050604050505020204" pitchFamily="18" charset="0"/>
              </a:rPr>
              <a:t>14. Контактная информация стр. </a:t>
            </a:r>
            <a:r>
              <a:rPr lang="ru-RU" sz="1400" spc="-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38.</a:t>
            </a:r>
            <a:endParaRPr lang="ru-RU" sz="1400" spc="-1" dirty="0">
              <a:latin typeface="Bookman Old Style" panose="02050604050505020204" pitchFamily="18" charset="0"/>
            </a:endParaRPr>
          </a:p>
          <a:p>
            <a:pPr algn="just"/>
            <a:endParaRPr lang="ru-RU" sz="1400" spc="-1" dirty="0">
              <a:solidFill>
                <a:srgbClr val="000000"/>
              </a:solidFill>
              <a:latin typeface="Tw Cen MT"/>
            </a:endParaRPr>
          </a:p>
          <a:p>
            <a:endParaRPr lang="ru-RU" sz="1400" spc="-1" dirty="0">
              <a:latin typeface="Arial"/>
            </a:endParaRPr>
          </a:p>
          <a:p>
            <a:endParaRPr lang="ru-RU" sz="14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95280" y="6492875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2</a:t>
            </a:fld>
            <a:endParaRPr lang="ru-RU"/>
          </a:p>
        </p:txBody>
      </p:sp>
      <p:pic>
        <p:nvPicPr>
          <p:cNvPr id="5" name="Picture 2"/>
          <p:cNvPicPr/>
          <p:nvPr/>
        </p:nvPicPr>
        <p:blipFill>
          <a:blip r:embed="rId3"/>
          <a:stretch/>
        </p:blipFill>
        <p:spPr>
          <a:xfrm>
            <a:off x="723362" y="1289540"/>
            <a:ext cx="3267276" cy="5070143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4575542" y="-49403"/>
            <a:ext cx="645552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Оглавление</a:t>
            </a:r>
            <a:endParaRPr lang="ru-RU" sz="14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48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по программной структуре бюджета муниципального района Мелеузовский район Республики Башкортостан на 2021 год и плановый 2022-2023 годы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7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118052"/>
              </p:ext>
            </p:extLst>
          </p:nvPr>
        </p:nvGraphicFramePr>
        <p:xfrm>
          <a:off x="363072" y="1585831"/>
          <a:ext cx="5450696" cy="4583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9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2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52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38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004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1000" b="1" dirty="0">
                          <a:latin typeface="Calibri"/>
                          <a:cs typeface="Calibri"/>
                        </a:rPr>
                        <a:t>НАИМЕНОВАНИЕ МУНИЦИПАЛЬНЫХ ПРОГРАММ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b="1" dirty="0">
                          <a:latin typeface="Calibri"/>
                          <a:cs typeface="Calibri"/>
                        </a:rPr>
                        <a:t>2021г.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A7A9AC"/>
                      </a:solidFill>
                      <a:prstDash val="soli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b="1" dirty="0">
                          <a:latin typeface="Calibri"/>
                          <a:cs typeface="Calibri"/>
                        </a:rPr>
                        <a:t>2022г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A7A9AC"/>
                      </a:solidFill>
                      <a:prstDash val="soli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b="1" dirty="0">
                          <a:latin typeface="Calibri"/>
                          <a:cs typeface="Calibri"/>
                        </a:rPr>
                        <a:t>2023г.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562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900" spc="-5" dirty="0">
                          <a:latin typeface="Calibri"/>
                          <a:cs typeface="Calibri"/>
                        </a:rPr>
                        <a:t>Развитие системы образования муниципального района Мелеузовский район Республики Башкортостан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1237371,9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0,0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>
                          <a:latin typeface="Calibri"/>
                          <a:cs typeface="Calibri"/>
                        </a:rPr>
                        <a:t>0,0</a:t>
                      </a:r>
                      <a:endParaRPr lang="ru-RU"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1276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900" spc="-5" dirty="0">
                          <a:latin typeface="Calibri"/>
                          <a:cs typeface="Calibri"/>
                        </a:rPr>
                        <a:t>Управление муниципальными финансами и муниципальным долгом муниципального  района Мелеузовский район Республики </a:t>
                      </a:r>
                      <a:r>
                        <a:rPr lang="ru-RU" sz="900" spc="-5" dirty="0" err="1">
                          <a:latin typeface="Calibri"/>
                          <a:cs typeface="Calibri"/>
                        </a:rPr>
                        <a:t>Башкортсотан</a:t>
                      </a:r>
                      <a:r>
                        <a:rPr lang="ru-RU" sz="900" spc="-5" dirty="0">
                          <a:latin typeface="Calibri"/>
                          <a:cs typeface="Calibri"/>
                        </a:rPr>
                        <a:t> на очередной финансовый год и на плановый период, формирование отчетности об исполнении бюджета муниципального образования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>
                      <a:solidFill>
                        <a:srgbClr val="A7A9AC"/>
                      </a:solidFill>
                      <a:prstDash val="solid"/>
                    </a:lnR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98142,0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>
                          <a:latin typeface="Calibri"/>
                          <a:cs typeface="Calibri"/>
                        </a:rPr>
                        <a:t>0,0</a:t>
                      </a:r>
                      <a:endParaRPr lang="ru-RU"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0,0</a:t>
                      </a:r>
                    </a:p>
                  </a:txBody>
                  <a:tcPr marL="0" marR="0" marT="23608" marB="0">
                    <a:lnL w="6350">
                      <a:solidFill>
                        <a:srgbClr val="A7A9AC"/>
                      </a:solidFill>
                      <a:prstDash val="solid"/>
                    </a:lnL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278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Развитие молодежной политики, физкультуры и спорта в муниципальном районе Мелеузовский район Республики Башкортостан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>
                      <a:solidFill>
                        <a:srgbClr val="A7A9AC"/>
                      </a:solidFill>
                      <a:prstDash val="solid"/>
                    </a:lnR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54962,0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4183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>
                          <a:latin typeface="Calibri"/>
                          <a:cs typeface="Calibri"/>
                        </a:rPr>
                        <a:t>0,0</a:t>
                      </a:r>
                      <a:endParaRPr lang="ru-RU" sz="900" dirty="0">
                        <a:latin typeface="Calibri"/>
                        <a:cs typeface="Calibri"/>
                      </a:endParaRPr>
                    </a:p>
                  </a:txBody>
                  <a:tcPr marL="0" marR="0" marT="24183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>
                          <a:latin typeface="Calibri"/>
                          <a:cs typeface="Calibri"/>
                        </a:rPr>
                        <a:t>0,0</a:t>
                      </a:r>
                      <a:endParaRPr lang="ru-RU" sz="900" dirty="0">
                        <a:latin typeface="Calibri"/>
                        <a:cs typeface="Calibri"/>
                      </a:endParaRPr>
                    </a:p>
                  </a:txBody>
                  <a:tcPr marL="0" marR="0" marT="24183" marB="0">
                    <a:lnL w="6350">
                      <a:solidFill>
                        <a:srgbClr val="A7A9AC"/>
                      </a:solidFill>
                      <a:prstDash val="solid"/>
                    </a:lnL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278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900" spc="-5" dirty="0">
                          <a:latin typeface="Calibri"/>
                          <a:cs typeface="Calibri"/>
                        </a:rPr>
                        <a:t>Развитие и поддержка малого и среднего предпринимательства в муниципальном районе Мелеузовский район Республики Башкортостан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>
                      <a:solidFill>
                        <a:srgbClr val="A7A9AC"/>
                      </a:solidFill>
                      <a:prstDash val="solid"/>
                    </a:lnR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2400,0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>
                          <a:latin typeface="Calibri"/>
                          <a:cs typeface="Calibri"/>
                        </a:rPr>
                        <a:t>0,0</a:t>
                      </a:r>
                      <a:endParaRPr lang="ru-RU"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>
                          <a:latin typeface="Calibri"/>
                          <a:cs typeface="Calibri"/>
                        </a:rPr>
                        <a:t>0,0</a:t>
                      </a:r>
                      <a:endParaRPr lang="ru-RU"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>
                      <a:solidFill>
                        <a:srgbClr val="A7A9AC"/>
                      </a:solidFill>
                      <a:prstDash val="solid"/>
                    </a:lnL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3993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Развитие сельского хозяйства и регулирование рынков сельскохозяйственной продукции, сырья и продовольствия в муниципальном районе Мелеузовский район Республики Башкортостан"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>
                      <a:solidFill>
                        <a:srgbClr val="A7A9AC"/>
                      </a:solidFill>
                      <a:prstDash val="solid"/>
                    </a:lnR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8699,3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>
                          <a:latin typeface="Calibri"/>
                          <a:cs typeface="Calibri"/>
                        </a:rPr>
                        <a:t>0,0</a:t>
                      </a:r>
                      <a:endParaRPr lang="ru-RU"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>
                          <a:latin typeface="Calibri"/>
                          <a:cs typeface="Calibri"/>
                        </a:rPr>
                        <a:t>0,0</a:t>
                      </a:r>
                      <a:endParaRPr lang="ru-RU"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>
                      <a:solidFill>
                        <a:srgbClr val="A7A9AC"/>
                      </a:solidFill>
                      <a:prstDash val="solid"/>
                    </a:lnL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562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Развитие культуры в муниципальном районе Мелеузовский район Республики Башкортостан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136023,7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>
                          <a:latin typeface="Calibri"/>
                          <a:cs typeface="Calibri"/>
                        </a:rPr>
                        <a:t>0,0</a:t>
                      </a:r>
                      <a:endParaRPr lang="ru-RU"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>
                          <a:latin typeface="Calibri"/>
                          <a:cs typeface="Calibri"/>
                        </a:rPr>
                        <a:t>0,0</a:t>
                      </a:r>
                      <a:endParaRPr lang="ru-RU"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562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Развитие муниципальной службы в муниципальном районе Мелеузовский район Республики Башкортостан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>
                      <a:solidFill>
                        <a:srgbClr val="A7A9AC"/>
                      </a:solidFill>
                      <a:prstDash val="solid"/>
                    </a:lnR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95445,9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>
                          <a:latin typeface="Calibri"/>
                          <a:cs typeface="Calibri"/>
                        </a:rPr>
                        <a:t>0,0</a:t>
                      </a:r>
                      <a:endParaRPr lang="ru-RU"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>
                          <a:latin typeface="Calibri"/>
                          <a:cs typeface="Calibri"/>
                        </a:rPr>
                        <a:t>0,0</a:t>
                      </a:r>
                      <a:endParaRPr lang="ru-RU"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>
                      <a:solidFill>
                        <a:srgbClr val="A7A9AC"/>
                      </a:solidFill>
                      <a:prstDash val="solid"/>
                    </a:lnL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73993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Развитие системы жилищно-коммунального хозяйства, строительного комплекса и управления муниципальной собственностью муниципального района Мелеузовский район Республики Башкортостан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>
                      <a:solidFill>
                        <a:srgbClr val="A7A9AC"/>
                      </a:solidFill>
                      <a:prstDash val="solid"/>
                    </a:lnR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184567,4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0,0</a:t>
                      </a: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0,0</a:t>
                      </a:r>
                    </a:p>
                  </a:txBody>
                  <a:tcPr marL="0" marR="0" marT="23608" marB="0">
                    <a:lnL w="6350">
                      <a:solidFill>
                        <a:srgbClr val="A7A9AC"/>
                      </a:solidFill>
                      <a:prstDash val="solid"/>
                    </a:lnL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" name="object 11"/>
          <p:cNvSpPr txBox="1"/>
          <p:nvPr/>
        </p:nvSpPr>
        <p:spPr>
          <a:xfrm>
            <a:off x="5250555" y="1274476"/>
            <a:ext cx="330520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635" b="1" spc="-5" dirty="0">
                <a:latin typeface="Calibri"/>
                <a:cs typeface="Calibri"/>
              </a:rPr>
              <a:t>тыс.</a:t>
            </a:r>
            <a:r>
              <a:rPr sz="635" b="1" spc="-50" dirty="0">
                <a:latin typeface="Calibri"/>
                <a:cs typeface="Calibri"/>
              </a:rPr>
              <a:t> </a:t>
            </a:r>
            <a:r>
              <a:rPr sz="635" b="1" spc="-5" dirty="0">
                <a:latin typeface="Calibri"/>
                <a:cs typeface="Calibri"/>
              </a:rPr>
              <a:t>руб.</a:t>
            </a:r>
            <a:endParaRPr sz="635" dirty="0">
              <a:latin typeface="Calibri"/>
              <a:cs typeface="Calibri"/>
            </a:endParaRPr>
          </a:p>
        </p:txBody>
      </p:sp>
      <p:sp>
        <p:nvSpPr>
          <p:cNvPr id="9" name="object 63"/>
          <p:cNvSpPr txBox="1"/>
          <p:nvPr/>
        </p:nvSpPr>
        <p:spPr>
          <a:xfrm>
            <a:off x="754380" y="658261"/>
            <a:ext cx="10595610" cy="241376"/>
          </a:xfrm>
          <a:prstGeom prst="rect">
            <a:avLst/>
          </a:prstGeom>
        </p:spPr>
        <p:txBody>
          <a:bodyPr vert="horz" wrap="square" lIns="0" tIns="71402" rIns="0" bIns="0" rtlCol="0">
            <a:spAutoFit/>
          </a:bodyPr>
          <a:lstStyle/>
          <a:p>
            <a:pPr marL="11516">
              <a:spcBef>
                <a:spcPts val="562"/>
              </a:spcBef>
            </a:pP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sz="11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sz="11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100" spc="-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11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sz="11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1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достижению  стратегических приоритетов 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1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  </a:t>
            </a:r>
            <a:r>
              <a:rPr sz="11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</a:t>
            </a:r>
            <a:r>
              <a:rPr sz="11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64"/>
          <p:cNvSpPr txBox="1"/>
          <p:nvPr/>
        </p:nvSpPr>
        <p:spPr>
          <a:xfrm>
            <a:off x="754380" y="955546"/>
            <a:ext cx="11155680" cy="194860"/>
          </a:xfrm>
          <a:prstGeom prst="rect">
            <a:avLst/>
          </a:prstGeom>
        </p:spPr>
        <p:txBody>
          <a:bodyPr vert="horz" wrap="square" lIns="0" tIns="25335" rIns="0" bIns="0" rtlCol="0">
            <a:spAutoFit/>
          </a:bodyPr>
          <a:lstStyle/>
          <a:p>
            <a:pPr marL="11516" marR="17275">
              <a:spcBef>
                <a:spcPts val="199"/>
              </a:spcBef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sz="11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 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призвано</a:t>
            </a:r>
            <a:r>
              <a:rPr sz="1100" spc="-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 прямую взаимосвязь </a:t>
            </a:r>
            <a:r>
              <a:rPr sz="11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 </a:t>
            </a:r>
            <a:r>
              <a:rPr sz="1100" spc="-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распределением</a:t>
            </a:r>
            <a:r>
              <a:rPr sz="11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фактическими</a:t>
            </a:r>
            <a:r>
              <a:rPr sz="11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планируемыми</a:t>
            </a:r>
            <a:r>
              <a:rPr sz="11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 </a:t>
            </a:r>
            <a:r>
              <a:rPr sz="11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использования.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341378"/>
              </p:ext>
            </p:extLst>
          </p:nvPr>
        </p:nvGraphicFramePr>
        <p:xfrm>
          <a:off x="6410416" y="1543971"/>
          <a:ext cx="5499644" cy="4493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2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6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81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4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5853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1000" b="1" dirty="0">
                          <a:latin typeface="Calibri"/>
                          <a:cs typeface="Calibri"/>
                        </a:rPr>
                        <a:t>НАИМЕНОВАНИЕ МУНИЦИПАЛЬНЫХ ПРОГРАММ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b="1" dirty="0">
                          <a:latin typeface="Calibri"/>
                          <a:cs typeface="Calibri"/>
                        </a:rPr>
                        <a:t>2021г.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b="1" dirty="0">
                          <a:latin typeface="Calibri"/>
                          <a:cs typeface="Calibri"/>
                        </a:rPr>
                        <a:t>2022г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b="1" dirty="0">
                          <a:latin typeface="Calibri"/>
                          <a:cs typeface="Calibri"/>
                        </a:rPr>
                        <a:t>2023г.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855">
                <a:tc>
                  <a:txBody>
                    <a:bodyPr/>
                    <a:lstStyle/>
                    <a:p>
                      <a:pPr marL="3556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Дорожное хозяйство и транспортное обслуживание муниципального района Мелеузовский район Республики Башкортостан</a:t>
                      </a:r>
                    </a:p>
                  </a:txBody>
                  <a:tcPr marL="0" marR="0" marT="9213" marB="0"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93006,1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>
                          <a:latin typeface="Calibri"/>
                          <a:cs typeface="Calibri"/>
                        </a:rPr>
                        <a:t>0,0</a:t>
                      </a:r>
                      <a:endParaRPr lang="ru-RU"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>
                          <a:latin typeface="Calibri"/>
                          <a:cs typeface="Calibri"/>
                        </a:rPr>
                        <a:t>0,0</a:t>
                      </a:r>
                      <a:endParaRPr lang="ru-RU"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319">
                <a:tc>
                  <a:txBody>
                    <a:bodyPr/>
                    <a:lstStyle/>
                    <a:p>
                      <a:pPr marL="3556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Развитие торговли в муниципальном районе Мелеузовский район Республики Башкортостан</a:t>
                      </a:r>
                    </a:p>
                  </a:txBody>
                  <a:tcPr marL="0" marR="0" marT="9213" marB="0"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>
                          <a:latin typeface="Calibri"/>
                          <a:cs typeface="Calibri"/>
                        </a:rPr>
                        <a:t>0,0</a:t>
                      </a:r>
                      <a:endParaRPr lang="ru-RU"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>
                          <a:latin typeface="Calibri"/>
                          <a:cs typeface="Calibri"/>
                        </a:rPr>
                        <a:t>0,0</a:t>
                      </a:r>
                      <a:endParaRPr lang="ru-RU"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2392">
                <a:tc>
                  <a:txBody>
                    <a:bodyPr/>
                    <a:lstStyle/>
                    <a:p>
                      <a:pPr marL="3556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Снижение рисков и смягчение последствий чрезвычайных ситуаций природного и техногенного характера в муниципальном районе Мелеузовский район Республики Башкортостан</a:t>
                      </a:r>
                    </a:p>
                  </a:txBody>
                  <a:tcPr marL="0" marR="0" marT="9213" marB="0"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4153,0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>
                          <a:latin typeface="Calibri"/>
                          <a:cs typeface="Calibri"/>
                        </a:rPr>
                        <a:t>0,0</a:t>
                      </a:r>
                      <a:endParaRPr lang="ru-RU"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>
                          <a:latin typeface="Calibri"/>
                          <a:cs typeface="Calibri"/>
                        </a:rPr>
                        <a:t>0,0</a:t>
                      </a:r>
                      <a:endParaRPr lang="ru-RU"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2146">
                <a:tc>
                  <a:txBody>
                    <a:bodyPr/>
                    <a:lstStyle/>
                    <a:p>
                      <a:pPr marL="3556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Обеспечение общественной безопасности в муниципальном районе Мелеузовский район Республики Башкортостан</a:t>
                      </a:r>
                    </a:p>
                  </a:txBody>
                  <a:tcPr marL="0" marR="0" marT="9213" marB="0"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1655,0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0,0</a:t>
                      </a: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0,0</a:t>
                      </a: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544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Укрепление единства российской нации и этнокультурное развитие народов в муниципальном районе Мелеузовский район Республики Башкортостан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450,0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250,0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0,0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2002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Программные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расходы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b="1" dirty="0">
                          <a:latin typeface="Calibri"/>
                          <a:cs typeface="Calibri"/>
                        </a:rPr>
                        <a:t>1916876,3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b="1" dirty="0">
                          <a:latin typeface="Calibri"/>
                          <a:cs typeface="Calibri"/>
                        </a:rPr>
                        <a:t>250,0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b="1" dirty="0">
                          <a:latin typeface="Calibri"/>
                          <a:cs typeface="Calibri"/>
                        </a:rPr>
                        <a:t>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2002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b="1" dirty="0" err="1">
                          <a:latin typeface="Calibri"/>
                          <a:cs typeface="Calibri"/>
                        </a:rPr>
                        <a:t>Непрограммные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latin typeface="Calibri"/>
                          <a:cs typeface="Calibri"/>
                        </a:rPr>
                        <a:t>расходы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9213" marB="0">
                    <a:lnR w="6350">
                      <a:solidFill>
                        <a:srgbClr val="A7A9AC"/>
                      </a:solidFill>
                      <a:prstDash val="solid"/>
                    </a:lnR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b="1" dirty="0">
                          <a:latin typeface="Calibri"/>
                          <a:cs typeface="Calibri"/>
                        </a:rPr>
                        <a:t>1893731,5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b="1" dirty="0">
                          <a:latin typeface="Calibri"/>
                          <a:cs typeface="Calibri"/>
                        </a:rPr>
                        <a:t>1897291,4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608" marB="0">
                    <a:lnL w="6350">
                      <a:solidFill>
                        <a:srgbClr val="A7A9AC"/>
                      </a:solidFill>
                      <a:prstDash val="solid"/>
                    </a:lnL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069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900" spc="-5" dirty="0">
                          <a:latin typeface="Calibri"/>
                          <a:cs typeface="Calibri"/>
                        </a:rPr>
                        <a:t>в том числе:</a:t>
                      </a: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900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900" spc="-5" dirty="0" err="1">
                          <a:latin typeface="Calibri"/>
                          <a:cs typeface="Calibri"/>
                        </a:rPr>
                        <a:t>словно-утверждаемые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 err="1">
                          <a:latin typeface="Calibri"/>
                          <a:cs typeface="Calibri"/>
                        </a:rPr>
                        <a:t>расходы</a:t>
                      </a:r>
                      <a:endParaRPr lang="ru-RU" sz="900" spc="-10" dirty="0">
                        <a:latin typeface="Calibri"/>
                        <a:cs typeface="Calibri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12092" marB="0">
                    <a:lnR w="6350">
                      <a:solidFill>
                        <a:srgbClr val="A7A9AC"/>
                      </a:solidFill>
                      <a:prstDash val="solid"/>
                    </a:lnR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17805,0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31094" marB="0">
                    <a:lnL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A7A9AC"/>
                      </a:solidFill>
                      <a:prstDash val="solid"/>
                    </a:lnR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900" dirty="0">
                          <a:latin typeface="Calibri"/>
                          <a:cs typeface="Calibri"/>
                        </a:rPr>
                        <a:t>37140,0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31094" marB="0">
                    <a:lnL w="6350">
                      <a:solidFill>
                        <a:srgbClr val="A7A9AC"/>
                      </a:solidFill>
                      <a:prstDash val="solid"/>
                    </a:lnL>
                    <a:lnT w="6350">
                      <a:solidFill>
                        <a:srgbClr val="A7A9AC"/>
                      </a:solidFill>
                      <a:prstDash val="solid"/>
                    </a:lnT>
                    <a:lnB w="6350">
                      <a:solidFill>
                        <a:srgbClr val="A7A9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3345">
                <a:tc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b="1" spc="-10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Расходы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всего: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8061" marB="0"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225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1916876,3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033" marB="0"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1893981,5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033" marB="0"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1897291,4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3033" marB="0">
                    <a:lnT w="635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2" name="object 32"/>
          <p:cNvSpPr txBox="1"/>
          <p:nvPr/>
        </p:nvSpPr>
        <p:spPr>
          <a:xfrm>
            <a:off x="363072" y="6247328"/>
            <a:ext cx="11733147" cy="492443"/>
          </a:xfrm>
          <a:prstGeom prst="rect">
            <a:avLst/>
          </a:prstGeom>
          <a:noFill/>
        </p:spPr>
        <p:txBody>
          <a:bodyPr vert="horz" wrap="square" lIns="0" tIns="3048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455" marR="5080" indent="-72390">
              <a:spcBef>
                <a:spcPts val="240"/>
              </a:spcBef>
            </a:pPr>
            <a:r>
              <a:rPr lang="ru-RU" sz="1000" i="1" dirty="0">
                <a:solidFill>
                  <a:srgbClr val="0032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0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на финансовое обеспечение реализации муниципальных программ муниципального района Мелеузовский район Республики Башкортостан в 2021–2023 годах в общем суммарном объеме расходов бюджета муниципального района сократится со 100,0 процентов в 2021 году до 0,0 процентов в 2023 году с соответствующим ростом доли непрограммных расходов с 0,0 процентов в 2021году до 100,0 процентов в 2023 году, что обусловлено сроками реализации утвержденных муниципальных программ муниципального района Мелеузовский район Республики Башкортостан</a:t>
            </a:r>
            <a:endParaRPr sz="9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s://ds05.infourok.ru/uploads/ex/0160/00003bf7-d0590fc1/img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 flipH="1">
            <a:off x="6070112" y="1292514"/>
            <a:ext cx="45719" cy="4922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object 11"/>
          <p:cNvSpPr txBox="1"/>
          <p:nvPr/>
        </p:nvSpPr>
        <p:spPr>
          <a:xfrm>
            <a:off x="11535849" y="1274476"/>
            <a:ext cx="330520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635" b="1" spc="-5" dirty="0">
                <a:latin typeface="Calibri"/>
                <a:cs typeface="Calibri"/>
              </a:rPr>
              <a:t>тыс.</a:t>
            </a:r>
            <a:r>
              <a:rPr sz="635" b="1" spc="-50" dirty="0">
                <a:latin typeface="Calibri"/>
                <a:cs typeface="Calibri"/>
              </a:rPr>
              <a:t> </a:t>
            </a:r>
            <a:r>
              <a:rPr sz="635" b="1" spc="-5" dirty="0">
                <a:latin typeface="Calibri"/>
                <a:cs typeface="Calibri"/>
              </a:rPr>
              <a:t>руб.</a:t>
            </a:r>
            <a:endParaRPr sz="635" dirty="0">
              <a:latin typeface="Calibri"/>
              <a:cs typeface="Calibri"/>
            </a:endParaRPr>
          </a:p>
        </p:txBody>
      </p:sp>
      <p:sp>
        <p:nvSpPr>
          <p:cNvPr id="16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2924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5012441-E199-4A23-8E12-C7B4BE5E5EE6}"/>
              </a:ext>
            </a:extLst>
          </p:cNvPr>
          <p:cNvSpPr/>
          <p:nvPr/>
        </p:nvSpPr>
        <p:spPr>
          <a:xfrm>
            <a:off x="5943600" y="3612132"/>
            <a:ext cx="6248400" cy="3253591"/>
          </a:xfrm>
          <a:prstGeom prst="rect">
            <a:avLst/>
          </a:prstGeom>
          <a:solidFill>
            <a:schemeClr val="accent4">
              <a:lumMod val="20000"/>
              <a:lumOff val="8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/>
          <p:nvPr/>
        </p:nvPicPr>
        <p:blipFill>
          <a:blip r:embed="rId2"/>
          <a:stretch/>
        </p:blipFill>
        <p:spPr>
          <a:xfrm>
            <a:off x="0" y="1074492"/>
            <a:ext cx="1348033" cy="1225648"/>
          </a:xfrm>
          <a:prstGeom prst="rect">
            <a:avLst/>
          </a:prstGeom>
          <a:ln>
            <a:noFill/>
          </a:ln>
        </p:spPr>
      </p:pic>
      <p:grpSp>
        <p:nvGrpSpPr>
          <p:cNvPr id="5" name="Группа 4"/>
          <p:cNvGrpSpPr/>
          <p:nvPr/>
        </p:nvGrpSpPr>
        <p:grpSpPr>
          <a:xfrm>
            <a:off x="0" y="0"/>
            <a:ext cx="12192000" cy="563727"/>
            <a:chOff x="0" y="322"/>
            <a:chExt cx="12192000" cy="56372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56372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7"/>
              <a:ext cx="12127732" cy="492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sp>
        <p:nvSpPr>
          <p:cNvPr id="59" name="object 55"/>
          <p:cNvSpPr txBox="1"/>
          <p:nvPr/>
        </p:nvSpPr>
        <p:spPr>
          <a:xfrm>
            <a:off x="0" y="599086"/>
            <a:ext cx="9027024" cy="22707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9405">
              <a:spcBef>
                <a:spcPts val="91"/>
              </a:spcBef>
            </a:pPr>
            <a:r>
              <a:rPr sz="1400" b="1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«</a:t>
            </a:r>
            <a:r>
              <a:rPr lang="ru-RU" sz="1400" b="1" spc="-5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Развитие системы образования муниципального района Мелеузовский район Республики Башкортостан</a:t>
            </a:r>
            <a:r>
              <a:rPr sz="1400" b="1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»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D53F639C-976B-4E08-A99B-1FCA65E2A10F}"/>
              </a:ext>
            </a:extLst>
          </p:cNvPr>
          <p:cNvSpPr/>
          <p:nvPr/>
        </p:nvSpPr>
        <p:spPr>
          <a:xfrm>
            <a:off x="1236185" y="1063067"/>
            <a:ext cx="30429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b="1" i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Цели программы : </a:t>
            </a:r>
          </a:p>
          <a:p>
            <a:pPr algn="just">
              <a:defRPr/>
            </a:pPr>
            <a:r>
              <a:rPr lang="ru-RU" sz="1000" b="1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- обеспечение качества и доступности образования, соответствующего требованиям инновационного развития экономики, современным потребностям граждан Мелеузовского района, Республики Башкортостан;</a:t>
            </a:r>
          </a:p>
          <a:p>
            <a:pPr algn="just">
              <a:defRPr/>
            </a:pPr>
            <a:r>
              <a:rPr lang="ru-RU" sz="1000" b="1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- развитие института замещающей семьи.</a:t>
            </a:r>
          </a:p>
        </p:txBody>
      </p:sp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053204"/>
              </p:ext>
            </p:extLst>
          </p:nvPr>
        </p:nvGraphicFramePr>
        <p:xfrm>
          <a:off x="259436" y="3231157"/>
          <a:ext cx="5478654" cy="3204503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4595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34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2877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900" b="1" dirty="0"/>
                        <a:t>Основные направления расходования средств в рамках программы на 2021 год</a:t>
                      </a:r>
                      <a:endParaRPr lang="ru-RU" alt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spc="-5" dirty="0"/>
                        <a:t>тыс.</a:t>
                      </a:r>
                      <a:r>
                        <a:rPr lang="ru-RU" sz="700" b="1" spc="-50" dirty="0"/>
                        <a:t> </a:t>
                      </a:r>
                      <a:r>
                        <a:rPr lang="ru-RU" sz="700" b="1" spc="-5" dirty="0"/>
                        <a:t>руб.</a:t>
                      </a:r>
                      <a:endParaRPr lang="ru-RU" sz="700" b="1" dirty="0"/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58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Региональный проект "Успех каждого ребенка"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394,3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Государственная и муниципальная поддержка системы дошкольного образования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383752,9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Государственная и муниципальная поддержка системы общего образования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579089,0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6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Предоставление услуг дополнительного образования в муниципальном образовании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57336,2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67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Организация отдыха, оздоровления и дополнительной занятости детей, подростков и учащейся молодежи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22460,5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720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Проведение мероприятий для детей, подростков и учащейся молодежи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2500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32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Переподготовка и повышение квалификации педагогических работников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97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Руководство и управление системой образования в муниципальном образовании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37083,0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Государственная и муниципальная поддержка детей в части предоставления льгот отдельным категориям семей на питание, школьную форму, присмотр и уход, проезд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99562,8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67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Осуществление государственной поддержки всех форм семейного устройства детей, детей под опекой и попечительством по переданным полномочиям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44813,2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78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Создание условий, обеспечивающих равные возможности получения образовательных услуг для детей с ограниченными возможностями здоровья (в том числе и для детей-инвалидов)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67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Обеспечение функционирования модели персонифицированного финансирования дополнительного образования детей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10380,0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1" marR="6841" marT="6841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64137"/>
              </p:ext>
            </p:extLst>
          </p:nvPr>
        </p:nvGraphicFramePr>
        <p:xfrm>
          <a:off x="6363093" y="1165350"/>
          <a:ext cx="5521778" cy="134771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47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48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90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5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показателя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2020 год утвержденный план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Прогноз на 2021 год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4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Объем расходов, тыс. руб.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1 159 899,1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 1 237 371,9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84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Удельный вес в общем объеме расходов, %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64,3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64,6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4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Прирост (снижение) к предыдущему году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84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в тыс. руб.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Х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+ 77 472,8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84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в %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Х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+ 6,7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389975" y="2550303"/>
            <a:ext cx="547865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Динамика указанных расходов, определенных в соответствии с действующими расходными обязательствами, обусловлена планированием с 2021 года бюджетных ассигнований, предусмотренных на:</a:t>
            </a:r>
            <a:endParaRPr kumimoji="0" lang="ru-RU" sz="900" b="0" i="1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900" b="0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ежемесячное денежное вознаграждение за классное руководство педагогическим работникам муниципальных общеобразовательных организаций;</a:t>
            </a:r>
            <a:endParaRPr kumimoji="0" lang="ru-RU" sz="900" b="0" i="1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900" b="0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организацию бесплатного горячего питания обучающихся, получающих начальное общее образование в муниципальных образовательных организациях.</a:t>
            </a:r>
            <a:endParaRPr kumimoji="0" lang="ru-RU" sz="900" b="0" i="1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Диаграмма 8">
            <a:extLst>
              <a:ext uri="{FF2B5EF4-FFF2-40B4-BE49-F238E27FC236}">
                <a16:creationId xmlns:a16="http://schemas.microsoft.com/office/drawing/2014/main" xmlns="" id="{88561CEA-75FF-4FA8-A1D0-20E55AB2DC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924018"/>
              </p:ext>
            </p:extLst>
          </p:nvPr>
        </p:nvGraphicFramePr>
        <p:xfrm>
          <a:off x="4167267" y="1235479"/>
          <a:ext cx="2473133" cy="1508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968989" y="5622873"/>
            <a:ext cx="38609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Ответственный исполнитель </a:t>
            </a:r>
            <a:r>
              <a:rPr lang="ru-RU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программы -</a:t>
            </a:r>
            <a:r>
              <a:rPr lang="ru-RU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Муниципальное казенное учреждение Управление образования муниципального района </a:t>
            </a:r>
            <a:r>
              <a:rPr lang="ru-RU" sz="9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</a:t>
            </a:r>
            <a:r>
              <a:rPr lang="ru-RU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553830379"/>
              </p:ext>
            </p:extLst>
          </p:nvPr>
        </p:nvGraphicFramePr>
        <p:xfrm>
          <a:off x="6640400" y="3951689"/>
          <a:ext cx="4912963" cy="1816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959416" y="3769680"/>
            <a:ext cx="3860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Показатели утвержденного бюджета по годам</a:t>
            </a:r>
            <a:endParaRPr lang="ru-RU" sz="1050" dirty="0"/>
          </a:p>
        </p:txBody>
      </p:sp>
      <p:sp>
        <p:nvSpPr>
          <p:cNvPr id="19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21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93079"/>
              </p:ext>
            </p:extLst>
          </p:nvPr>
        </p:nvGraphicFramePr>
        <p:xfrm>
          <a:off x="10785911" y="4199986"/>
          <a:ext cx="817854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4607">
                <a:tc>
                  <a:txBody>
                    <a:bodyPr/>
                    <a:lstStyle/>
                    <a:p>
                      <a:pPr algn="r"/>
                      <a:r>
                        <a:rPr lang="ru-RU" sz="800" dirty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60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1 094 421,7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60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1 159 899,1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1 237</a:t>
                      </a:r>
                      <a:r>
                        <a:rPr lang="ru-RU" sz="1000" baseline="0" dirty="0">
                          <a:latin typeface="+mn-lt"/>
                        </a:rPr>
                        <a:t> 371,9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xmlns="" id="{AF249455-89F9-4DF4-B928-D2BB54802AAC}"/>
              </a:ext>
            </a:extLst>
          </p:cNvPr>
          <p:cNvSpPr/>
          <p:nvPr/>
        </p:nvSpPr>
        <p:spPr>
          <a:xfrm>
            <a:off x="11187793" y="6492875"/>
            <a:ext cx="423900" cy="317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F9B8F55-0E44-45C9-B005-E59E8581A373}"/>
              </a:ext>
            </a:extLst>
          </p:cNvPr>
          <p:cNvSpPr txBox="1"/>
          <p:nvPr/>
        </p:nvSpPr>
        <p:spPr>
          <a:xfrm>
            <a:off x="9861652" y="6460269"/>
            <a:ext cx="1917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продолжение</a:t>
            </a:r>
          </a:p>
        </p:txBody>
      </p:sp>
      <p:sp>
        <p:nvSpPr>
          <p:cNvPr id="24" name="Прямоугольник: один верхний угол скругленный, другой — усеченный 23">
            <a:extLst>
              <a:ext uri="{FF2B5EF4-FFF2-40B4-BE49-F238E27FC236}">
                <a16:creationId xmlns:a16="http://schemas.microsoft.com/office/drawing/2014/main" xmlns="" id="{7FA31328-4F06-4A7D-AFA1-DDA881C96ED6}"/>
              </a:ext>
            </a:extLst>
          </p:cNvPr>
          <p:cNvSpPr/>
          <p:nvPr/>
        </p:nvSpPr>
        <p:spPr>
          <a:xfrm>
            <a:off x="0" y="633991"/>
            <a:ext cx="8536831" cy="338032"/>
          </a:xfrm>
          <a:prstGeom prst="snip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bject 55">
            <a:extLst>
              <a:ext uri="{FF2B5EF4-FFF2-40B4-BE49-F238E27FC236}">
                <a16:creationId xmlns:a16="http://schemas.microsoft.com/office/drawing/2014/main" xmlns="" id="{03916265-808F-429D-91C5-3A715BE8E701}"/>
              </a:ext>
            </a:extLst>
          </p:cNvPr>
          <p:cNvSpPr txBox="1"/>
          <p:nvPr/>
        </p:nvSpPr>
        <p:spPr>
          <a:xfrm>
            <a:off x="0" y="633991"/>
            <a:ext cx="9027024" cy="22707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9405">
              <a:spcBef>
                <a:spcPts val="91"/>
              </a:spcBef>
            </a:pPr>
            <a:r>
              <a:rPr sz="1400" b="1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«</a:t>
            </a:r>
            <a:r>
              <a:rPr lang="ru-RU" sz="1400" b="1" spc="-5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Развитие системы образования муниципального района Мелеузовский район Республики Башкортостан</a:t>
            </a:r>
            <a:r>
              <a:rPr sz="1400" b="1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»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9A26168-646D-4B54-91E1-11BACA841A93}"/>
              </a:ext>
            </a:extLst>
          </p:cNvPr>
          <p:cNvCxnSpPr/>
          <p:nvPr/>
        </p:nvCxnSpPr>
        <p:spPr>
          <a:xfrm>
            <a:off x="0" y="952107"/>
            <a:ext cx="12159866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7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один верхний угол скругленный, другой — усеченный 8">
            <a:extLst>
              <a:ext uri="{FF2B5EF4-FFF2-40B4-BE49-F238E27FC236}">
                <a16:creationId xmlns:a16="http://schemas.microsoft.com/office/drawing/2014/main" xmlns="" id="{B19CBC7B-7198-4506-A8F4-15BC9F518E1D}"/>
              </a:ext>
            </a:extLst>
          </p:cNvPr>
          <p:cNvSpPr/>
          <p:nvPr/>
        </p:nvSpPr>
        <p:spPr>
          <a:xfrm>
            <a:off x="0" y="633991"/>
            <a:ext cx="8536831" cy="338032"/>
          </a:xfrm>
          <a:prstGeom prst="snip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bject 55">
            <a:extLst>
              <a:ext uri="{FF2B5EF4-FFF2-40B4-BE49-F238E27FC236}">
                <a16:creationId xmlns:a16="http://schemas.microsoft.com/office/drawing/2014/main" xmlns="" id="{A6931686-E1AB-49FF-90C6-90BD9DF99E23}"/>
              </a:ext>
            </a:extLst>
          </p:cNvPr>
          <p:cNvSpPr txBox="1"/>
          <p:nvPr/>
        </p:nvSpPr>
        <p:spPr>
          <a:xfrm>
            <a:off x="0" y="633991"/>
            <a:ext cx="9027024" cy="22707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9405">
              <a:spcBef>
                <a:spcPts val="91"/>
              </a:spcBef>
            </a:pPr>
            <a:r>
              <a:rPr sz="1400" b="1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«</a:t>
            </a:r>
            <a:r>
              <a:rPr lang="ru-RU" sz="1400" b="1" spc="-5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Развитие системы образования муниципального района Мелеузовский район Республики Башкортостан</a:t>
            </a:r>
            <a:r>
              <a:rPr sz="1400" b="1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0" y="1"/>
            <a:ext cx="12192000" cy="497340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</a:t>
              </a:r>
              <a:r>
                <a: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района Мелеузовский район Республики Башкортостан 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37252" y="1100489"/>
            <a:ext cx="1191749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" marR="15875" indent="445135" algn="just">
              <a:spcAft>
                <a:spcPts val="0"/>
              </a:spcAf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рамках муниципальной программы «Развитие системы образования в муниципальном районе Мелеузовский район Республики Башкортостан» предусмотрены средства </a:t>
            </a:r>
            <a:r>
              <a:rPr lang="ru-RU" sz="9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2021 году на: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445" marR="15875" indent="445135" algn="just">
              <a:spcAft>
                <a:spcPts val="0"/>
              </a:spcAft>
            </a:pP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3990" marR="3429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spc="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деятельности 24 муниципальных дошкольных образовательных учреждений с 8 филиалами в сельской местности, объем финансирования которых составит 383 752,9 тыс. рублей. Из них за счет субвенции из бюджета Республики Башкортостан запланированы расходы на оплату труда педагогических работников и работников административно-управленческого персонала дошкольных образовательных учреждений, приобретение учебных пособий, игр и игрушек для дошкольных образовательных учреждений 274 980,9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3990" marR="3429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spc="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деятельности 20 муниципальных общеобразовательных учреждений с 19 филиалами в сельской местности и 4 структурными подразделениями дошкольного направления в сумме 532 626,7 тыс. рублей. В том числе за счет субвенции из бюджета Республики Башкортостан расходы на оплату труда педагогических работников и работников административно-управленческого персонала общеобразовательных учреждений, приобретение учебников и учебных пособий, технических средств обучения для общеобразовательных учреждений составят 392 528,7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marR="18415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spc="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деятельности 6 муниципальных учреждений дополнительного образования в сфере образования в сумме 57 336,2 тыс. рублей. В том числе предусмотрены ассигнования н</a:t>
            </a:r>
            <a:r>
              <a:rPr lang="ru-RU" sz="900" spc="-3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 доведение средней заработной платы педагогических работников муниципальных учреждений дополнительного образования до средней заработной платы учителей в Республике Башкортостан, в сумме 10 955,2 тыс. рублей</a:t>
            </a:r>
            <a:r>
              <a:rPr lang="ru-RU" sz="900" spc="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marR="18415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spc="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обеспечение функционирования модели персонифицированного финансирования дополнительного образования детей в сумме 10 380,0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3990" marR="3429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spc="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организацию отдыха и оздоровление детей в сумме 21 460,5 тыс. рублей (в том числе за счет средств бюджета Республики Башкортостан обеспечение отдыха и оздоровления детей-сирот и детей, оставшихся без попечения родителей, а также детей, находящихся в трудной жизненной ситуации, – 3 297,4 тыс. рублей, обеспечение отдыха и оздоровления детей, осуществление мероприятий по обеспечению безопасности жизни и здоровья детей в период их пребывания в организациях отдыха детей и их оздоровления – 16 013,1 тыс. рублей, за счет средств бюджета муниципального района обеспечение отдыха детей из малоимущих семей – 2 150,0 тыс. рублей);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3990" marR="3429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spc="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деятельности муниципального лагеря 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«Спартаковец» в сумме 1 000,0 тыс. рублей</a:t>
            </a:r>
            <a:r>
              <a:rPr lang="ru-RU" sz="900" spc="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3990" marR="3429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spc="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деятельности учреждений, обеспечивающих предоставление услуг в сфере образования, руководство и управление в сфере установленных функций (2 казенных учреждений) в сумме 36 983,0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3990" marR="3429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spc="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оплату услуг по независимой оценке качества предоставляемых образовательных услуг в сумме 100,0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3990" marR="3429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spc="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реализацию мероприятий для детей и подростков в сумме 2 500,0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3990" marR="3429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spc="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предоставление бесплатного проезда детям-сиротам и детям, оставшимся без попечения родителей, лицам из их числа, лицам, потерявшим в период обучения обоих родителей или единственного родителя, обучающихся по очной форме обучения по основным профессиональным образовательным программам и (или) по программам профессиональной подготовки по профессиям рабочих, должностям служащих за счет средств бюджета Республики Башкортостан или местных бюджетов, на городском, пригородном транспорте, в сельской местности на внутрирайонном транспорте (кроме такси), в сумме 280,8 тыс. рублей;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spc="-3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организацию бесплатного горячего питания обучающихся, получающих начальное общее образование в муниципальных образовательных организациях,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в сумме 45 500,0 тыс. рублей (в том числе за счет средств федерального бюджета – 40 040,0 тыс. рублей, за счет средств бюджета Республики Башкортостан – 5 460,0 тыс. рублей);</a:t>
            </a:r>
          </a:p>
          <a:p>
            <a:pPr marL="173990" marR="3429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spc="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льготным питанием обучающихся муниципальных общеобразовательных организаций и воспитанников дошкольных образовательных организаций за счет средств бюджета муниципального района в сумме 13 200,0 тыс. рублей;</a:t>
            </a:r>
          </a:p>
          <a:p>
            <a:pPr marL="173990" marR="3429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за счет субвенции из бюджета Республики Башкортостан учащихся муниципальных общеобразовательных организаций бесплатным питанием 7 637,5 тыс. рублей и бесплатной школьной формой в сумме 1 009,6 тыс. рублей;</a:t>
            </a:r>
          </a:p>
          <a:p>
            <a:pPr marL="173990" marR="3429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предоставление набора школьно-письменных принадлежностей первоклассникам из многодетных малоимущих семей в сумме 699,5 тыс. рублей;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бесплатным питанием обучающихся муниципальных общеобразовательных организаций с ограниченными возможностями здоровья и детей-инвалидов за счет субсидии из бюджета Республики Башкортостан 7 871,5 тыс. рублей (за счет средств бюджета Республики Башкортостан – 7 083,5 тыс. рублей и за счет средств бюджета муниципального района – 788,0 тыс. рублей);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выплату вознаграждения и ежемесячного пособия на содержание детей приемным родителям и опекунам в сумме 43 595,2 тыс. рублей;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выплату единовременного пособия при всех формах устройства детей, лишенных родительского попечения, в семью в сумме 1 218,0 тыс. рублей;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назначение и выплату компенсации части родительской платы, взимаемой с родителей за присмотр и уход за детьми, в сумме 23 363,9 тыс. рублей;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рамках регионального проекта </a:t>
            </a:r>
            <a:r>
              <a:rPr lang="ru-RU" sz="9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Успех каждого ребенка</a:t>
            </a:r>
            <a:r>
              <a:rPr lang="ru-RU" sz="9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»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осуществление мероприятий по созданию в общеобразовательных организациях, расположенных в сельской местности, и малых городах условий для занятий физической культурой и спортом за счет средств федерального бюджета в сумме 329,4 тыс. рублей, за счет средств бюджета Республики Башкортостан в сумме 44,9 тыс. рублей, за счет средств бюджета муниципального района в сумме 20,0 тыс. рублей, всего 394,3 тыс. рублей;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ежемесячное денежное вознаграждение за классное руководство педагогическим работникам муниципальных общеобразовательных организаций в сумме 41 415,3 тыс. рублей за счет средств федерального бюджета;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реализацию мероприятий по развитию образовательных учреждений - 5 047,0 тыс. рублей, в том числе: за счет средств бюджета Республики Башкортостан – 4 794,0 тыс. рублей, за счет средств бюджета муниципального района – 253,0 тыс. рублей.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22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27E9AB9-CD9A-4F03-B1DB-D79BE9B092D1}"/>
              </a:ext>
            </a:extLst>
          </p:cNvPr>
          <p:cNvCxnSpPr/>
          <p:nvPr/>
        </p:nvCxnSpPr>
        <p:spPr>
          <a:xfrm>
            <a:off x="0" y="952107"/>
            <a:ext cx="12159866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5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DBFDD45-9B59-4CF2-B583-9B746F498C74}"/>
              </a:ext>
            </a:extLst>
          </p:cNvPr>
          <p:cNvSpPr/>
          <p:nvPr/>
        </p:nvSpPr>
        <p:spPr>
          <a:xfrm>
            <a:off x="6391614" y="3722491"/>
            <a:ext cx="5800385" cy="3143232"/>
          </a:xfrm>
          <a:prstGeom prst="rect">
            <a:avLst/>
          </a:prstGeom>
          <a:gradFill flip="none" rotWithShape="1">
            <a:gsLst>
              <a:gs pos="19000">
                <a:schemeClr val="accent4">
                  <a:alpha val="11000"/>
                  <a:lumMod val="0"/>
                  <a:lumOff val="10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5CC40ECD-8F3F-4927-B32B-4F27B052F2D4}"/>
              </a:ext>
            </a:extLst>
          </p:cNvPr>
          <p:cNvSpPr/>
          <p:nvPr/>
        </p:nvSpPr>
        <p:spPr>
          <a:xfrm>
            <a:off x="128788" y="5341932"/>
            <a:ext cx="6243732" cy="146112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один верхний угол скругленный, другой — усеченный 20">
            <a:extLst>
              <a:ext uri="{FF2B5EF4-FFF2-40B4-BE49-F238E27FC236}">
                <a16:creationId xmlns:a16="http://schemas.microsoft.com/office/drawing/2014/main" xmlns="" id="{609BABD0-2C50-4C2A-AF4C-D094AA22EEDF}"/>
              </a:ext>
            </a:extLst>
          </p:cNvPr>
          <p:cNvSpPr/>
          <p:nvPr/>
        </p:nvSpPr>
        <p:spPr>
          <a:xfrm>
            <a:off x="0" y="597664"/>
            <a:ext cx="9530499" cy="338032"/>
          </a:xfrm>
          <a:prstGeom prst="snip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4"/>
          <p:cNvSpPr/>
          <p:nvPr/>
        </p:nvSpPr>
        <p:spPr>
          <a:xfrm>
            <a:off x="32134" y="32134"/>
            <a:ext cx="12127732" cy="5939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муниципального района Мелеузовский район Республики Башкортостан 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D53F639C-976B-4E08-A99B-1FCA65E2A10F}"/>
              </a:ext>
            </a:extLst>
          </p:cNvPr>
          <p:cNvSpPr/>
          <p:nvPr/>
        </p:nvSpPr>
        <p:spPr>
          <a:xfrm>
            <a:off x="1375296" y="1046629"/>
            <a:ext cx="38723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i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 программы : </a:t>
            </a:r>
          </a:p>
          <a:p>
            <a:r>
              <a:rPr lang="ru-RU" sz="1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увеличить налоговые и неналоговые доходы консолидированного бюджета муниципального района до 2021 года в 1,2 раза к уровню 2015 года;</a:t>
            </a:r>
          </a:p>
          <a:p>
            <a:r>
              <a:rPr lang="ru-RU" sz="1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обеспечить качество управления муниципальными финансами на уровне не ниже II степени качества (по оценке Министерства финансов Республики Башкортостан);</a:t>
            </a:r>
          </a:p>
          <a:p>
            <a:r>
              <a:rPr lang="ru-RU" sz="1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обеспечить уровень долговой нагрузки в пределах 10 процентов доходов бюджета муниципального района </a:t>
            </a:r>
            <a:r>
              <a:rPr lang="ru-RU" sz="10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1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РБ без учета безвозмездных поступлений</a:t>
            </a:r>
            <a:r>
              <a:rPr lang="ru-RU" sz="1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16" name="Диаграмма 8">
            <a:extLst>
              <a:ext uri="{FF2B5EF4-FFF2-40B4-BE49-F238E27FC236}">
                <a16:creationId xmlns:a16="http://schemas.microsoft.com/office/drawing/2014/main" xmlns="" id="{88561CEA-75FF-4FA8-A1D0-20E55AB2DC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768048"/>
              </p:ext>
            </p:extLst>
          </p:nvPr>
        </p:nvGraphicFramePr>
        <p:xfrm>
          <a:off x="5198261" y="1160189"/>
          <a:ext cx="1899253" cy="146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Рисунок 1">
            <a:extLst>
              <a:ext uri="{FF2B5EF4-FFF2-40B4-BE49-F238E27FC236}">
                <a16:creationId xmlns:a16="http://schemas.microsoft.com/office/drawing/2014/main" xmlns="" id="{A4AA1219-6150-434B-A53D-2090F304A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60" y="1158782"/>
            <a:ext cx="1706506" cy="119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416984"/>
              </p:ext>
            </p:extLst>
          </p:nvPr>
        </p:nvGraphicFramePr>
        <p:xfrm>
          <a:off x="295617" y="3068512"/>
          <a:ext cx="5800384" cy="1871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2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7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1887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Основные направления расходования средств в рамках программы на 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тыс.</a:t>
                      </a:r>
                      <a:r>
                        <a:rPr lang="ru-RU" sz="1000" b="1" spc="-5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4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составления и исполнения бюджета муниципального района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Мелеузовский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 Республики Башкортостан на очередной финансовый год и плановый период, формирование отчетности об исполнении бюджета муниципального образования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18 410,0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Осуществление мер финансовой поддержки бюджетов поселений муниципального района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Мелеузовский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 Республики Башкортостан, направленных на обеспечение их сбалансированности и повышение уровня бюджетной обеспеченности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65 752,0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работы по централизации бухгалтерского учета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13 980,0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434254"/>
              </p:ext>
            </p:extLst>
          </p:nvPr>
        </p:nvGraphicFramePr>
        <p:xfrm>
          <a:off x="7164371" y="1119657"/>
          <a:ext cx="4779390" cy="151447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52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8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84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9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показателя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2020 год утвержденный план</a:t>
                      </a:r>
                      <a:endParaRPr lang="ru-RU" sz="105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Прогноз на 2021 год</a:t>
                      </a:r>
                      <a:endParaRPr lang="ru-RU" sz="105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Объем расходов, тыс. руб.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98 837,0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98 142,0</a:t>
                      </a:r>
                      <a:endParaRPr lang="ru-RU" sz="105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Удельный вес в общем объеме расходов, %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5,5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5,1</a:t>
                      </a:r>
                      <a:endParaRPr lang="ru-RU" sz="105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Прирост (снижение) к предыдущему году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в тыс. руб.</a:t>
                      </a:r>
                      <a:endParaRPr lang="ru-RU" sz="105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Х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- 695,0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в %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Х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- 0,7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075078" y="2660662"/>
            <a:ext cx="491084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Сокращение указанных расходов, определенных в соответствии с действующими расходными обязательствами, обусловлено сокращением бюджетных ассигнований, предусмотренных на:</a:t>
            </a:r>
          </a:p>
          <a:p>
            <a:pPr marL="4445" marR="15875" indent="445135" algn="just">
              <a:spcAft>
                <a:spcPts val="0"/>
              </a:spcAft>
            </a:pPr>
            <a:r>
              <a:rPr lang="ru-RU" sz="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деятельности Финансового управления администрации муниципального района </a:t>
            </a:r>
            <a:r>
              <a:rPr lang="ru-RU" sz="9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Башкортостан;</a:t>
            </a:r>
          </a:p>
          <a:p>
            <a:pPr indent="450215" algn="just">
              <a:spcAft>
                <a:spcPts val="0"/>
              </a:spcAft>
            </a:pPr>
            <a:r>
              <a:rPr lang="ru-RU" sz="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предоставление дотаций на выравнивание бюджетной обеспеченности поселениям муниципального района </a:t>
            </a:r>
            <a:r>
              <a:rPr lang="ru-RU" sz="9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Башкортостан.</a:t>
            </a:r>
            <a:endParaRPr lang="ru-RU" sz="900" i="1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9693" y="533383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45" marR="15875" indent="445135" algn="just">
              <a:spcAft>
                <a:spcPts val="0"/>
              </a:spcAft>
            </a:pPr>
            <a:r>
              <a:rPr 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рамках муниципальной программы «Управление муниципальными финансами и муниципальным долгом муниципального района </a:t>
            </a:r>
            <a:r>
              <a:rPr lang="ru-RU" sz="1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Башкортостан» предусмотрены </a:t>
            </a:r>
            <a:r>
              <a:rPr lang="ru-RU" sz="1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средства в 2021 году </a:t>
            </a:r>
            <a:r>
              <a:rPr 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на:</a:t>
            </a:r>
          </a:p>
          <a:p>
            <a:pPr marL="4445" marR="15875" indent="445135" algn="just">
              <a:spcAft>
                <a:spcPts val="0"/>
              </a:spcAft>
            </a:pPr>
            <a:r>
              <a:rPr 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деятельности Финансового управления администрации муниципального района </a:t>
            </a:r>
            <a:r>
              <a:rPr lang="ru-RU" sz="1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 в сумме 18 410,0 тыс. рублей;</a:t>
            </a:r>
          </a:p>
          <a:p>
            <a:pPr marL="4445" marR="15875" indent="445135" algn="just">
              <a:spcAft>
                <a:spcPts val="0"/>
              </a:spcAft>
            </a:pPr>
            <a:r>
              <a:rPr 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деятельности МКУ Централизованная бухгалтерия муниципального района </a:t>
            </a:r>
            <a:r>
              <a:rPr lang="ru-RU" sz="1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 в сумме 13 980,0 тыс. рублей;</a:t>
            </a:r>
          </a:p>
          <a:p>
            <a:pPr marL="4445" marR="15875" indent="445135" algn="just">
              <a:spcAft>
                <a:spcPts val="0"/>
              </a:spcAft>
            </a:pPr>
            <a:r>
              <a:rPr 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предоставление дотаций на выравнивание бюджетной обеспеченности поселениям муниципального района </a:t>
            </a:r>
            <a:r>
              <a:rPr lang="ru-RU" sz="1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 в сумме 65 752,0 тыс. рублей.</a:t>
            </a:r>
            <a:endParaRPr lang="ru-RU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91130087"/>
              </p:ext>
            </p:extLst>
          </p:nvPr>
        </p:nvGraphicFramePr>
        <p:xfrm>
          <a:off x="6928415" y="4006062"/>
          <a:ext cx="4912963" cy="181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928415" y="5922465"/>
            <a:ext cx="50153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Ответственный исполнитель </a:t>
            </a:r>
            <a:r>
              <a:rPr lang="ru-RU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муниципальной</a:t>
            </a:r>
            <a:r>
              <a:rPr lang="ru-RU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программы –</a:t>
            </a:r>
            <a:r>
              <a:rPr lang="ru-RU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 Финансовое управление администрации муниципального района </a:t>
            </a:r>
            <a:r>
              <a:rPr lang="ru-RU" sz="1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Мелеузовский</a:t>
            </a:r>
            <a:r>
              <a:rPr lang="ru-RU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 район Республики Башкортостан.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64371" y="3855670"/>
            <a:ext cx="3860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Показатели утвержденного бюджета по годам</a:t>
            </a:r>
            <a:endParaRPr lang="ru-RU" sz="1100" dirty="0"/>
          </a:p>
        </p:txBody>
      </p:sp>
      <p:sp>
        <p:nvSpPr>
          <p:cNvPr id="19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23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066841"/>
              </p:ext>
            </p:extLst>
          </p:nvPr>
        </p:nvGraphicFramePr>
        <p:xfrm>
          <a:off x="10800703" y="4229597"/>
          <a:ext cx="817854" cy="96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4607">
                <a:tc>
                  <a:txBody>
                    <a:bodyPr/>
                    <a:lstStyle/>
                    <a:p>
                      <a:pPr algn="r"/>
                      <a:r>
                        <a:rPr lang="ru-RU" sz="800" dirty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607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+mn-lt"/>
                        </a:rPr>
                        <a:t>8</a:t>
                      </a:r>
                      <a:r>
                        <a:rPr lang="ru-RU" sz="1050" baseline="0" dirty="0">
                          <a:latin typeface="+mn-lt"/>
                        </a:rPr>
                        <a:t>2 903,0</a:t>
                      </a:r>
                      <a:endParaRPr lang="ru-RU" sz="1050" dirty="0">
                        <a:latin typeface="+mn-lt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607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+mn-lt"/>
                        </a:rPr>
                        <a:t>98 837,0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+mn-lt"/>
                        </a:rPr>
                        <a:t>98 142,0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2" name="object 55">
            <a:extLst>
              <a:ext uri="{FF2B5EF4-FFF2-40B4-BE49-F238E27FC236}">
                <a16:creationId xmlns:a16="http://schemas.microsoft.com/office/drawing/2014/main" xmlns="" id="{C7CEB720-D810-4C89-AFFF-7D4800F1F1B2}"/>
              </a:ext>
            </a:extLst>
          </p:cNvPr>
          <p:cNvSpPr txBox="1"/>
          <p:nvPr/>
        </p:nvSpPr>
        <p:spPr>
          <a:xfrm>
            <a:off x="-21039" y="649157"/>
            <a:ext cx="10077255" cy="22707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9405">
              <a:spcBef>
                <a:spcPts val="91"/>
              </a:spcBef>
            </a:pPr>
            <a:r>
              <a:rPr sz="1400" b="1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«</a:t>
            </a:r>
            <a:r>
              <a:rPr lang="ru-RU" sz="1400" b="1" spc="-5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Управление муниципальными финансами и муниципальным долгом муниципального района </a:t>
            </a:r>
            <a:r>
              <a:rPr lang="ru-RU" sz="1400" b="1" spc="-5" dirty="0" err="1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Мелеузовский</a:t>
            </a:r>
            <a:r>
              <a:rPr lang="ru-RU" sz="1400" b="1" spc="-5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 район РБ»</a:t>
            </a:r>
            <a:endParaRPr sz="1400" b="1" dirty="0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CEB564E2-7336-49A0-A77E-4A6C7036A44B}"/>
              </a:ext>
            </a:extLst>
          </p:cNvPr>
          <p:cNvCxnSpPr/>
          <p:nvPr/>
        </p:nvCxnSpPr>
        <p:spPr>
          <a:xfrm>
            <a:off x="0" y="952107"/>
            <a:ext cx="12159866" cy="0"/>
          </a:xfrm>
          <a:prstGeom prst="line">
            <a:avLst/>
          </a:prstGeom>
          <a:ln w="57150">
            <a:solidFill>
              <a:schemeClr val="bg1">
                <a:lumMod val="50000"/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D21F7106-B5E3-40D2-A25D-C6276CB69E8E}"/>
              </a:ext>
            </a:extLst>
          </p:cNvPr>
          <p:cNvGrpSpPr/>
          <p:nvPr/>
        </p:nvGrpSpPr>
        <p:grpSpPr>
          <a:xfrm>
            <a:off x="0" y="0"/>
            <a:ext cx="12192000" cy="563727"/>
            <a:chOff x="0" y="322"/>
            <a:chExt cx="12192000" cy="563727"/>
          </a:xfrm>
        </p:grpSpPr>
        <p:sp>
          <p:nvSpPr>
            <p:cNvPr id="25" name="Скругленный прямоугольник 5">
              <a:extLst>
                <a:ext uri="{FF2B5EF4-FFF2-40B4-BE49-F238E27FC236}">
                  <a16:creationId xmlns:a16="http://schemas.microsoft.com/office/drawing/2014/main" xmlns="" id="{767D16BE-0E0B-43A7-A7B5-05F854805029}"/>
                </a:ext>
              </a:extLst>
            </p:cNvPr>
            <p:cNvSpPr/>
            <p:nvPr/>
          </p:nvSpPr>
          <p:spPr>
            <a:xfrm>
              <a:off x="0" y="322"/>
              <a:ext cx="12192000" cy="56372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>
              <a:extLst>
                <a:ext uri="{FF2B5EF4-FFF2-40B4-BE49-F238E27FC236}">
                  <a16:creationId xmlns:a16="http://schemas.microsoft.com/office/drawing/2014/main" xmlns="" id="{FB0A7F6A-115F-4690-8E34-88E3E8F6A314}"/>
                </a:ext>
              </a:extLst>
            </p:cNvPr>
            <p:cNvSpPr/>
            <p:nvPr/>
          </p:nvSpPr>
          <p:spPr>
            <a:xfrm>
              <a:off x="32134" y="32457"/>
              <a:ext cx="12127732" cy="492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5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1575"/>
          <a:stretch/>
        </p:blipFill>
        <p:spPr>
          <a:xfrm>
            <a:off x="130947" y="1016805"/>
            <a:ext cx="1964985" cy="1892104"/>
          </a:xfrm>
          <a:prstGeom prst="rect">
            <a:avLst/>
          </a:prstGeom>
        </p:spPr>
      </p:pic>
      <p:sp>
        <p:nvSpPr>
          <p:cNvPr id="7" name="Скругленный прямоугольник 4"/>
          <p:cNvSpPr/>
          <p:nvPr/>
        </p:nvSpPr>
        <p:spPr>
          <a:xfrm>
            <a:off x="32134" y="32134"/>
            <a:ext cx="12127732" cy="5939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муниципального района Мелеузовский район Республики Башкортостан 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D53F639C-976B-4E08-A99B-1FCA65E2A10F}"/>
              </a:ext>
            </a:extLst>
          </p:cNvPr>
          <p:cNvSpPr/>
          <p:nvPr/>
        </p:nvSpPr>
        <p:spPr>
          <a:xfrm>
            <a:off x="1816968" y="1027986"/>
            <a:ext cx="3761774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i="1" u="sng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 программы : </a:t>
            </a:r>
          </a:p>
          <a:p>
            <a:r>
              <a:rPr lang="ru-RU" sz="105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 создание социально-экономических, организационных, правовых условий и гарантий социального становления и развития молодых граждан, их наиболее полной самореализации в интересах общества;</a:t>
            </a:r>
          </a:p>
          <a:p>
            <a:r>
              <a:rPr lang="ru-RU" sz="105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повышение физической активности и подготовленности всех возрастных групп населения;</a:t>
            </a:r>
          </a:p>
          <a:p>
            <a:r>
              <a:rPr lang="ru-RU" sz="105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создание условий для подготовки спортивного резерва и успешного выступления спортсменов </a:t>
            </a:r>
            <a:r>
              <a:rPr lang="ru-RU" sz="1050" b="1" i="1" dirty="0" err="1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Мелеузовского</a:t>
            </a:r>
            <a:r>
              <a:rPr lang="ru-RU" sz="105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района в официальных республиканских, российских и международных соревнованиях.</a:t>
            </a:r>
          </a:p>
        </p:txBody>
      </p:sp>
      <p:graphicFrame>
        <p:nvGraphicFramePr>
          <p:cNvPr id="16" name="Диаграмма 8">
            <a:extLst>
              <a:ext uri="{FF2B5EF4-FFF2-40B4-BE49-F238E27FC236}">
                <a16:creationId xmlns:a16="http://schemas.microsoft.com/office/drawing/2014/main" xmlns="" id="{88561CEA-75FF-4FA8-A1D0-20E55AB2DC5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65510" y="1238837"/>
          <a:ext cx="1899253" cy="146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361563"/>
              </p:ext>
            </p:extLst>
          </p:nvPr>
        </p:nvGraphicFramePr>
        <p:xfrm>
          <a:off x="369135" y="3296845"/>
          <a:ext cx="5911702" cy="1352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8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3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3179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Основные направления расходования средств в рамках программы на 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различных форм досуга для молодежи в муниципальном образовании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12 966,0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Реализация программ физкультурно-спортивной направленности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39 546,0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и проведение официальных физкультурных (физкультурно-оздоровительных) мероприятий разного уровня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2 450,0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Прямоугольник: скругленные углы 2"/>
          <p:cNvSpPr/>
          <p:nvPr/>
        </p:nvSpPr>
        <p:spPr>
          <a:xfrm>
            <a:off x="130947" y="4789349"/>
            <a:ext cx="6624665" cy="20686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445" marR="15875" indent="445135" algn="just">
              <a:spcAft>
                <a:spcPts val="0"/>
              </a:spcAft>
            </a:pPr>
            <a:r>
              <a:rPr lang="ru-RU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рамках муниципальной программы «Развитие молодёжной политики, физкультуры и спорта в муниципальном районе </a:t>
            </a:r>
            <a:r>
              <a:rPr lang="ru-RU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Башкортостан» предусмотрены средства </a:t>
            </a:r>
            <a:r>
              <a:rPr lang="ru-RU" sz="105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2021 году на</a:t>
            </a:r>
            <a:r>
              <a:rPr lang="ru-RU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2540" marR="34290" indent="447040" algn="just">
              <a:spcAft>
                <a:spcPts val="0"/>
              </a:spcAft>
            </a:pPr>
            <a:r>
              <a:rPr lang="ru-RU" sz="1050" spc="2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деятельности учреждения молодежной политики (Детский подростковый центр «Темп») в сумме 12 966,0 тыс. рублей;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050" spc="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деятельности 3 муниципальных автономных учреждений спорта в сумме 39 546,0 тыс. рублей;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050" spc="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проведение муниципальных спортивных соревнований, спортивно-массовых, физкультурно-оздоровительных мероприятий, подготовку и участие спортсменов муниципального района во всероссийских, международных и республиканских соревнованиях в сумме 2 450,0 тыс. рублей</a:t>
            </a:r>
            <a:r>
              <a:rPr lang="ru-RU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783489"/>
              </p:ext>
            </p:extLst>
          </p:nvPr>
        </p:nvGraphicFramePr>
        <p:xfrm>
          <a:off x="7346186" y="1205016"/>
          <a:ext cx="4576470" cy="146163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770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99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56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0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2020 год утвержденный план</a:t>
                      </a:r>
                      <a:endParaRPr lang="ru-RU" sz="9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Прогноз на</a:t>
                      </a:r>
                      <a:endParaRPr lang="ru-RU" sz="900" b="1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2021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8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Объем расходов, тыс. руб.</a:t>
                      </a:r>
                      <a:endParaRPr lang="ru-RU" sz="10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54 893,1</a:t>
                      </a:r>
                      <a:endParaRPr lang="ru-RU" sz="10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54 962,0</a:t>
                      </a:r>
                      <a:endParaRPr lang="ru-RU" sz="10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Удельный вес в общем объеме расходов, %</a:t>
                      </a:r>
                      <a:endParaRPr lang="ru-RU" sz="10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3,0</a:t>
                      </a:r>
                      <a:endParaRPr lang="ru-RU" sz="10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2,9</a:t>
                      </a:r>
                      <a:endParaRPr lang="ru-RU" sz="10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2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Прирост (снижение) к предыдущему году</a:t>
                      </a:r>
                      <a:endParaRPr lang="ru-RU" sz="10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8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в тыс. руб.</a:t>
                      </a:r>
                      <a:endParaRPr lang="ru-RU" sz="10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</a:t>
                      </a:r>
                      <a:endParaRPr lang="ru-RU" sz="10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+ 68,9</a:t>
                      </a:r>
                      <a:endParaRPr lang="ru-RU" sz="10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98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в %</a:t>
                      </a:r>
                      <a:endParaRPr lang="ru-RU" sz="10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</a:t>
                      </a:r>
                      <a:endParaRPr lang="ru-RU" sz="10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+ 0,1</a:t>
                      </a:r>
                      <a:endParaRPr lang="ru-RU" sz="10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974624593"/>
              </p:ext>
            </p:extLst>
          </p:nvPr>
        </p:nvGraphicFramePr>
        <p:xfrm>
          <a:off x="6909902" y="2954781"/>
          <a:ext cx="4912963" cy="213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46186" y="5689840"/>
            <a:ext cx="4720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Ответственный исполнитель </a:t>
            </a:r>
            <a:r>
              <a:rPr lang="ru-RU" sz="14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1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программы -</a:t>
            </a:r>
            <a:r>
              <a:rPr lang="ru-RU" sz="14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Сектор по делам молодежи Администрации муниципального района </a:t>
            </a:r>
            <a:r>
              <a:rPr lang="ru-RU" sz="1400" i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14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Башкортостан.</a:t>
            </a:r>
            <a:endParaRPr lang="ru-RU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46186" y="2850357"/>
            <a:ext cx="3860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Показатели утвержденного бюджета по годам</a:t>
            </a:r>
            <a:endParaRPr lang="ru-RU" sz="1050" dirty="0"/>
          </a:p>
        </p:txBody>
      </p:sp>
      <p:sp>
        <p:nvSpPr>
          <p:cNvPr id="17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24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097450"/>
              </p:ext>
            </p:extLst>
          </p:nvPr>
        </p:nvGraphicFramePr>
        <p:xfrm>
          <a:off x="11207170" y="3341408"/>
          <a:ext cx="81785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6753"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753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51 356,0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753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54 893,1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753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51 356,0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9" name="Прямоугольник: один верхний угол скругленный, другой — усеченный 18">
            <a:extLst>
              <a:ext uri="{FF2B5EF4-FFF2-40B4-BE49-F238E27FC236}">
                <a16:creationId xmlns:a16="http://schemas.microsoft.com/office/drawing/2014/main" xmlns="" id="{CB10EE8E-57B9-4260-B540-59D43619DC38}"/>
              </a:ext>
            </a:extLst>
          </p:cNvPr>
          <p:cNvSpPr/>
          <p:nvPr/>
        </p:nvSpPr>
        <p:spPr>
          <a:xfrm>
            <a:off x="0" y="597664"/>
            <a:ext cx="9530499" cy="338032"/>
          </a:xfrm>
          <a:prstGeom prst="snip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bject 55">
            <a:extLst>
              <a:ext uri="{FF2B5EF4-FFF2-40B4-BE49-F238E27FC236}">
                <a16:creationId xmlns:a16="http://schemas.microsoft.com/office/drawing/2014/main" xmlns="" id="{4F40CB91-51F0-47C5-959A-4B1C99C51409}"/>
              </a:ext>
            </a:extLst>
          </p:cNvPr>
          <p:cNvSpPr txBox="1"/>
          <p:nvPr/>
        </p:nvSpPr>
        <p:spPr>
          <a:xfrm>
            <a:off x="-21039" y="649157"/>
            <a:ext cx="10077255" cy="22707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9405">
              <a:spcBef>
                <a:spcPts val="91"/>
              </a:spcBef>
            </a:pPr>
            <a:r>
              <a:rPr sz="1400" b="1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«</a:t>
            </a:r>
            <a:r>
              <a:rPr lang="ru-RU" sz="1400" b="1" spc="-5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Развитие молодёжной политики, физкультуры и спорта муниципального района </a:t>
            </a:r>
            <a:r>
              <a:rPr lang="ru-RU" sz="1400" b="1" spc="-5" dirty="0" err="1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Мелеузовский</a:t>
            </a:r>
            <a:r>
              <a:rPr lang="ru-RU" sz="1400" b="1" spc="-5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 район РБ»</a:t>
            </a:r>
            <a:endParaRPr sz="1400" b="1" dirty="0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490EBE4A-13E4-44A9-8834-1F70A174DC9A}"/>
              </a:ext>
            </a:extLst>
          </p:cNvPr>
          <p:cNvCxnSpPr/>
          <p:nvPr/>
        </p:nvCxnSpPr>
        <p:spPr>
          <a:xfrm>
            <a:off x="0" y="952107"/>
            <a:ext cx="1215986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147B31F9-6C21-4101-A6AA-15B3D2677458}"/>
              </a:ext>
            </a:extLst>
          </p:cNvPr>
          <p:cNvGrpSpPr/>
          <p:nvPr/>
        </p:nvGrpSpPr>
        <p:grpSpPr>
          <a:xfrm>
            <a:off x="0" y="0"/>
            <a:ext cx="12192000" cy="563727"/>
            <a:chOff x="0" y="322"/>
            <a:chExt cx="12192000" cy="563727"/>
          </a:xfrm>
        </p:grpSpPr>
        <p:sp>
          <p:nvSpPr>
            <p:cNvPr id="23" name="Скругленный прямоугольник 5">
              <a:extLst>
                <a:ext uri="{FF2B5EF4-FFF2-40B4-BE49-F238E27FC236}">
                  <a16:creationId xmlns:a16="http://schemas.microsoft.com/office/drawing/2014/main" xmlns="" id="{120BC443-009A-4957-B4AD-ADE253BC10A6}"/>
                </a:ext>
              </a:extLst>
            </p:cNvPr>
            <p:cNvSpPr/>
            <p:nvPr/>
          </p:nvSpPr>
          <p:spPr>
            <a:xfrm>
              <a:off x="0" y="322"/>
              <a:ext cx="12192000" cy="56372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>
              <a:extLst>
                <a:ext uri="{FF2B5EF4-FFF2-40B4-BE49-F238E27FC236}">
                  <a16:creationId xmlns:a16="http://schemas.microsoft.com/office/drawing/2014/main" xmlns="" id="{0CB2CC55-0700-4D41-ABC8-6BCD12501301}"/>
                </a:ext>
              </a:extLst>
            </p:cNvPr>
            <p:cNvSpPr/>
            <p:nvPr/>
          </p:nvSpPr>
          <p:spPr>
            <a:xfrm>
              <a:off x="32134" y="32457"/>
              <a:ext cx="12127732" cy="492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07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kopiraitery.ru/wp-content/uploads/2015/06/3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124" y="4719409"/>
            <a:ext cx="3098484" cy="198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sp>
        <p:nvSpPr>
          <p:cNvPr id="59" name="object 55"/>
          <p:cNvSpPr txBox="1"/>
          <p:nvPr/>
        </p:nvSpPr>
        <p:spPr>
          <a:xfrm>
            <a:off x="32134" y="744687"/>
            <a:ext cx="10738647" cy="270318"/>
          </a:xfrm>
          <a:prstGeom prst="snipRound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11516" rIns="0" bIns="0" rtlCol="0">
            <a:spAutoFit/>
          </a:bodyPr>
          <a:lstStyle/>
          <a:p>
            <a:pPr marL="109405">
              <a:spcBef>
                <a:spcPts val="91"/>
              </a:spcBef>
            </a:pP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«Развитие и поддержка малого и среднего предпринимательства в муниципальном районе  </a:t>
            </a:r>
            <a:r>
              <a:rPr lang="ru-RU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РБ»</a:t>
            </a:r>
            <a:endParaRPr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D53F639C-976B-4E08-A99B-1FCA65E2A10F}"/>
              </a:ext>
            </a:extLst>
          </p:cNvPr>
          <p:cNvSpPr/>
          <p:nvPr/>
        </p:nvSpPr>
        <p:spPr>
          <a:xfrm>
            <a:off x="179775" y="1244284"/>
            <a:ext cx="5726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i="1" u="sng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программы : </a:t>
            </a:r>
          </a:p>
          <a:p>
            <a:r>
              <a:rPr lang="ru-RU" sz="12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 создать благоприятные условия   для ведения предпринимательской деятельности в муниципальном районе </a:t>
            </a:r>
            <a:r>
              <a:rPr lang="ru-RU" sz="1200" b="1" i="1" dirty="0" err="1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12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Республики Башкортостан.</a:t>
            </a:r>
          </a:p>
        </p:txBody>
      </p:sp>
      <p:graphicFrame>
        <p:nvGraphicFramePr>
          <p:cNvPr id="16" name="Диаграмма 8">
            <a:extLst>
              <a:ext uri="{FF2B5EF4-FFF2-40B4-BE49-F238E27FC236}">
                <a16:creationId xmlns:a16="http://schemas.microsoft.com/office/drawing/2014/main" xmlns="" id="{88561CEA-75FF-4FA8-A1D0-20E55AB2DC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635841"/>
              </p:ext>
            </p:extLst>
          </p:nvPr>
        </p:nvGraphicFramePr>
        <p:xfrm>
          <a:off x="5680040" y="4962297"/>
          <a:ext cx="3193084" cy="222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02855"/>
              </p:ext>
            </p:extLst>
          </p:nvPr>
        </p:nvGraphicFramePr>
        <p:xfrm>
          <a:off x="220391" y="2504163"/>
          <a:ext cx="5645651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97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59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7045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14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Основные направления расходования средств в рамках программы на 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тыс.руб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Развитие прогрессивных финансовых технологий поддержки субъектов малого и среднего предпринимательства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2 400,0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482620"/>
              </p:ext>
            </p:extLst>
          </p:nvPr>
        </p:nvGraphicFramePr>
        <p:xfrm>
          <a:off x="6325955" y="1473155"/>
          <a:ext cx="5645652" cy="15494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2557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33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65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2020 год утвержденный план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Прогноз 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2021 год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расходов, тыс. руб.</a:t>
                      </a:r>
                      <a:endParaRPr lang="ru-RU" sz="1200" b="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2 300,0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2 400,0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Удельный вес в общем объеме расходов, %</a:t>
                      </a:r>
                      <a:endParaRPr lang="ru-RU" sz="1200" b="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0,1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0,1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Прирост (снижение) к предыдущему году</a:t>
                      </a:r>
                      <a:endParaRPr lang="ru-RU" sz="1200" b="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в тыс. руб.</a:t>
                      </a:r>
                      <a:endParaRPr lang="ru-RU" sz="1200" b="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+ 100,0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в %</a:t>
                      </a:r>
                      <a:endParaRPr lang="ru-RU" sz="1200" b="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+ 4,3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9163" y="5692462"/>
            <a:ext cx="5677786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Динамика указанных расходов, определенных в соответствии с действующими расходными обязательствами, обусловлена увеличением бюджетных ассигнований, предусмотренных на муниципальную поддержку малого и среднего предпринимательства.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03331014"/>
              </p:ext>
            </p:extLst>
          </p:nvPr>
        </p:nvGraphicFramePr>
        <p:xfrm>
          <a:off x="139163" y="3849048"/>
          <a:ext cx="5471067" cy="1860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243019" y="4194522"/>
            <a:ext cx="5811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Ответственный исполнитель </a:t>
            </a:r>
            <a:r>
              <a:rPr lang="ru-RU" sz="12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12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программы -</a:t>
            </a:r>
            <a:r>
              <a:rPr lang="ru-RU" sz="12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Отдел экономического развития, промышленности и инвестиций администрации муниципального района </a:t>
            </a:r>
            <a:r>
              <a:rPr lang="ru-RU" sz="1200" i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12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Башкортостан.</a:t>
            </a:r>
            <a:endParaRPr lang="ru-RU" sz="12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2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25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43F05387-3CFC-4B05-A46F-ECB31DDFD7F7}"/>
              </a:ext>
            </a:extLst>
          </p:cNvPr>
          <p:cNvCxnSpPr/>
          <p:nvPr/>
        </p:nvCxnSpPr>
        <p:spPr>
          <a:xfrm>
            <a:off x="32134" y="1015005"/>
            <a:ext cx="1215986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0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"/>
            <a:ext cx="12192000" cy="556854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465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sp>
        <p:nvSpPr>
          <p:cNvPr id="17" name="object 55"/>
          <p:cNvSpPr txBox="1"/>
          <p:nvPr/>
        </p:nvSpPr>
        <p:spPr>
          <a:xfrm>
            <a:off x="0" y="645733"/>
            <a:ext cx="7262037" cy="463914"/>
          </a:xfrm>
          <a:prstGeom prst="snipRound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11516" rIns="0" bIns="0" rtlCol="0">
            <a:spAutoFit/>
          </a:bodyPr>
          <a:lstStyle/>
          <a:p>
            <a:pPr marL="109405">
              <a:spcBef>
                <a:spcPts val="91"/>
              </a:spcBef>
            </a:pP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«Развитие сельского хозяйства и регулирование рынков сельскохозяйственной продукции, сырья и продовольствия в муниципальном районе </a:t>
            </a:r>
            <a:r>
              <a:rPr lang="ru-RU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РБ»</a:t>
            </a:r>
            <a:endParaRPr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53F639C-976B-4E08-A99B-1FCA65E2A10F}"/>
              </a:ext>
            </a:extLst>
          </p:cNvPr>
          <p:cNvSpPr/>
          <p:nvPr/>
        </p:nvSpPr>
        <p:spPr>
          <a:xfrm>
            <a:off x="1304791" y="1198525"/>
            <a:ext cx="43729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i="1" u="sng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 программы : </a:t>
            </a:r>
          </a:p>
          <a:p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   увеличить производство продукции сельского хозяйства и её переработки; </a:t>
            </a:r>
          </a:p>
          <a:p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   предупреждение и ликвидация заразных и массовых незаразных заболеваний животных, защита населения от болезней, общих для человека и животных; </a:t>
            </a:r>
          </a:p>
          <a:p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  повысить финансовую устойчивость предприятий агропромышленного комплекса.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203189"/>
              </p:ext>
            </p:extLst>
          </p:nvPr>
        </p:nvGraphicFramePr>
        <p:xfrm>
          <a:off x="159489" y="2612096"/>
          <a:ext cx="5992007" cy="2836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5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2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6071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Основные направления расходования средств в рамках программы на 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spc="-5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тыс.</a:t>
                      </a:r>
                      <a:r>
                        <a:rPr lang="ru-RU" sz="900" b="1" spc="-5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900" b="1" spc="-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руб.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Подпрограмма «Развитие производства, переработки и реализации продукции сельского хозяйства»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6 454,0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Развитие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подотрасли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растениеводства, переработки и реализации продукции растениеводства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2 600,0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5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Информационно-консультационное обслуживание сельхозтоваропроизводителей всех форм собственности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2 854,0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8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Обеспечение реализации муниципальной программы «Развитие сельского хозяйства и регулирование рынков сельскохозяйственной продукции, сырья и продовольствия в муниципальном районе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Мелеузовский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 Республики Башкортостан»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1 000,0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2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Подпрограмма «Поддержка малых форм хозяйствования»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2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Развитие деятельности малых форм хозяйствования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2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Подпрограмма «Развитие ветеринарно-санитарной службы в сельском хозяйстве»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1 745,3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5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Создание условий для благоприятной ветеринарно-санитарной обстановки в сельском хозяйстве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1 745,3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3" name="Прямоугольник: усеченные противолежащие углы 12"/>
          <p:cNvSpPr/>
          <p:nvPr/>
        </p:nvSpPr>
        <p:spPr>
          <a:xfrm>
            <a:off x="6454450" y="2868791"/>
            <a:ext cx="5705416" cy="3783270"/>
          </a:xfrm>
          <a:prstGeom prst="snip2DiagRect">
            <a:avLst/>
          </a:prstGeom>
          <a:solidFill>
            <a:schemeClr val="accent4">
              <a:lumMod val="20000"/>
              <a:lumOff val="80000"/>
              <a:alpha val="69000"/>
            </a:schemeClr>
          </a:solidFill>
        </p:spPr>
        <p:txBody>
          <a:bodyPr wrap="square">
            <a:spAutoFit/>
          </a:bodyPr>
          <a:lstStyle/>
          <a:p>
            <a:pPr marL="4445" marR="15875" indent="445135" algn="just">
              <a:spcAft>
                <a:spcPts val="0"/>
              </a:spcAft>
            </a:pPr>
            <a:r>
              <a:rPr 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рамках муниципальной программы «Развитие сельского хозяйства и регулирование рынков сельскохозяйственной продукции, сырья и продовольствия в муниципальном районе Мелеузовский район Республики Башкортостан» предусмотрены </a:t>
            </a:r>
            <a:r>
              <a:rPr lang="ru-RU" sz="1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средства в 2021 году на: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890" indent="440690" algn="just">
              <a:spcAft>
                <a:spcPts val="0"/>
              </a:spcAft>
            </a:pPr>
            <a:r>
              <a:rPr lang="ru-RU" sz="100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деятельности муниципального бюджетного учреждения «</a:t>
            </a:r>
            <a:r>
              <a:rPr lang="ru-RU" sz="1000" spc="-25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100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информационно-консультационный центр» муниципального района </a:t>
            </a:r>
            <a:r>
              <a:rPr lang="ru-RU" sz="1000" spc="-25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100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 в объеме 2 854,0 тыс. рублей;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890" indent="440690" algn="just">
              <a:spcAft>
                <a:spcPts val="0"/>
              </a:spcAft>
            </a:pPr>
            <a:r>
              <a:rPr lang="ru-RU" sz="100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расходы на создание условий для роста объемов производства и переработки продукции растениеводства и животноводства (предоставление субсидий сельскохозяйственным предприятиям и крестьянским (фермерским) хозяйствам на конкурсной основе) в объеме 3 100,0 тыс. рублей;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890" indent="440690" algn="just"/>
            <a:r>
              <a:rPr lang="ru-RU" sz="100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мероприятия в сфере сельскохозяйственного производства в сумме 1 000,0 тыс. рублей; осуществление государственных полномочий по организации проведения мероприятий по отлову и содержанию безнадзорных животных за счет субсидии из бюджета Республики Башкортостан в сумме 1 152,9 тыс. рублей;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890" indent="440690" algn="just">
              <a:spcAft>
                <a:spcPts val="0"/>
              </a:spcAft>
            </a:pPr>
            <a:r>
              <a:rPr lang="ru-RU" sz="100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осуществление государственных полномочий по организации проведения мероприятий по обустройству, содержанию, строительству и консервации скотомогильников (биотермических ям) за счет субсидии из бюджета Республики Башкортостан в сумме 592,4 тыс. рублей.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890" indent="440690" algn="just">
              <a:spcAft>
                <a:spcPts val="0"/>
              </a:spcAft>
            </a:pP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06" y="1439673"/>
            <a:ext cx="944513" cy="9445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50538" y="6323928"/>
            <a:ext cx="57054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1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Ответственный исполнитель </a:t>
            </a:r>
            <a:r>
              <a:rPr lang="ru-RU" sz="11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11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программы -</a:t>
            </a:r>
            <a:r>
              <a:rPr lang="ru-RU" sz="11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Отдел сельского хозяйства администрации муниципального района </a:t>
            </a:r>
            <a:r>
              <a:rPr lang="ru-RU" sz="1100" i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11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Башкортостан.</a:t>
            </a:r>
            <a:endParaRPr lang="ru-RU" sz="11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2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26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65213EF-5E7F-4738-89D8-8BEB4DA865EB}"/>
              </a:ext>
            </a:extLst>
          </p:cNvPr>
          <p:cNvCxnSpPr/>
          <p:nvPr/>
        </p:nvCxnSpPr>
        <p:spPr>
          <a:xfrm>
            <a:off x="0" y="1099450"/>
            <a:ext cx="1215986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3" name="Диаграмма 8">
            <a:extLst>
              <a:ext uri="{FF2B5EF4-FFF2-40B4-BE49-F238E27FC236}">
                <a16:creationId xmlns:a16="http://schemas.microsoft.com/office/drawing/2014/main" xmlns="" id="{5C70965D-06BB-4436-8207-FE8C8B5D2A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700234"/>
              </p:ext>
            </p:extLst>
          </p:nvPr>
        </p:nvGraphicFramePr>
        <p:xfrm>
          <a:off x="5394023" y="1257524"/>
          <a:ext cx="1403953" cy="111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xmlns="" id="{8CAFB59F-B424-41A5-AF85-32B539842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66364"/>
              </p:ext>
            </p:extLst>
          </p:nvPr>
        </p:nvGraphicFramePr>
        <p:xfrm>
          <a:off x="6957582" y="1199913"/>
          <a:ext cx="5037263" cy="14630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445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9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27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2020 год утвержденный план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Прогноз на 2021 год</a:t>
                      </a:r>
                      <a:endParaRPr lang="ru-RU" sz="12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расходов, тыс. руб.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8 732,8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8 699,3</a:t>
                      </a:r>
                      <a:endParaRPr lang="ru-RU" sz="12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Удельный вес в общем объеме расходов, %</a:t>
                      </a:r>
                      <a:endParaRPr lang="ru-RU" sz="12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0,5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</a:t>
                      </a:r>
                      <a:endParaRPr lang="ru-RU" sz="12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Прирост (снижение) к предыдущему году</a:t>
                      </a:r>
                      <a:endParaRPr lang="ru-RU" sz="12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в тыс. руб.</a:t>
                      </a:r>
                      <a:endParaRPr lang="ru-RU" sz="12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</a:t>
                      </a:r>
                      <a:endParaRPr lang="ru-RU" sz="12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- 33,5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0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в %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</a:t>
                      </a:r>
                      <a:endParaRPr lang="ru-RU" sz="12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- 0,4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xmlns="" id="{E3DDCFAD-A77B-4128-95F2-98AD6AFFC9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5181814"/>
              </p:ext>
            </p:extLst>
          </p:nvPr>
        </p:nvGraphicFramePr>
        <p:xfrm>
          <a:off x="609136" y="5273499"/>
          <a:ext cx="4912963" cy="1765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D3712BC-E5B8-49C5-A6DE-2447A5CCC42C}"/>
              </a:ext>
            </a:extLst>
          </p:cNvPr>
          <p:cNvSpPr/>
          <p:nvPr/>
        </p:nvSpPr>
        <p:spPr>
          <a:xfrm>
            <a:off x="1135126" y="5379346"/>
            <a:ext cx="3860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Показатели утвержденного бюджета по годам</a:t>
            </a:r>
            <a:endParaRPr lang="ru-RU" sz="900" dirty="0"/>
          </a:p>
        </p:txBody>
      </p:sp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xmlns="" id="{89228B6C-3B73-4DFF-9280-364183F5C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691444"/>
              </p:ext>
            </p:extLst>
          </p:nvPr>
        </p:nvGraphicFramePr>
        <p:xfrm>
          <a:off x="4416274" y="5564012"/>
          <a:ext cx="81785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6753"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753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19 962,6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753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8 732,8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8 699,3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6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2006625"/>
            <a:ext cx="6528584" cy="4898022"/>
          </a:xfrm>
          <a:prstGeom prst="rect">
            <a:avLst/>
          </a:prstGeom>
          <a:noFill/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39D0E54-B4BA-4BD8-B53B-82462A3C8797}"/>
              </a:ext>
            </a:extLst>
          </p:cNvPr>
          <p:cNvSpPr/>
          <p:nvPr/>
        </p:nvSpPr>
        <p:spPr>
          <a:xfrm>
            <a:off x="6142554" y="5256188"/>
            <a:ext cx="6129194" cy="1628815"/>
          </a:xfrm>
          <a:prstGeom prst="rect">
            <a:avLst/>
          </a:prstGeom>
          <a:gradFill flip="none" rotWithShape="1">
            <a:gsLst>
              <a:gs pos="19000">
                <a:schemeClr val="accent4">
                  <a:alpha val="11000"/>
                  <a:lumMod val="0"/>
                  <a:lumOff val="10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-65328" y="21183"/>
            <a:ext cx="12192000" cy="570983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53F639C-976B-4E08-A99B-1FCA65E2A10F}"/>
              </a:ext>
            </a:extLst>
          </p:cNvPr>
          <p:cNvSpPr/>
          <p:nvPr/>
        </p:nvSpPr>
        <p:spPr>
          <a:xfrm>
            <a:off x="1300146" y="924259"/>
            <a:ext cx="5117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i="1" u="sng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 программы : </a:t>
            </a:r>
          </a:p>
          <a:p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-  формирование единого культурного пространства, создание условий для выравнивания доступа населения к культурным ценностям, информационным ресурсам и повышения уровня удовлетворенности населения муниципального района </a:t>
            </a:r>
            <a:r>
              <a:rPr lang="ru-RU" sz="1000" b="1" i="1" dirty="0" err="1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Республики Башкортостан качеством предоставляемых услуг в сфере культуры и искусства;</a:t>
            </a:r>
          </a:p>
          <a:p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-  формирование открытого информационного пространства на территории муниципального района </a:t>
            </a:r>
            <a:r>
              <a:rPr lang="ru-RU" sz="1000" b="1" i="1" dirty="0" err="1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356151"/>
              </p:ext>
            </p:extLst>
          </p:nvPr>
        </p:nvGraphicFramePr>
        <p:xfrm>
          <a:off x="6470099" y="2453953"/>
          <a:ext cx="5528209" cy="2255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07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7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7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Основные направления расходования средств в рамках программы на 2021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900" b="1" spc="-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тыс.</a:t>
                      </a:r>
                      <a:r>
                        <a:rPr lang="ru-RU" sz="900" b="1" spc="-5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900" b="1" spc="-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руб.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Сохранение, создание, распространение культурных ценностей, предоставляемых культурных благ населению в различных формах и видах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91 638,1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обучения по программам дополнительного образования детей в сфере культуры и искусства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38 900,6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производства и трансляции телевизионных передач о жизни муниципального образования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3 500,0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4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Размещение информации в печатных средствах массовой информации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1 047,0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4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Оказание муниципальной поддержки социально-ориентированным некоммерческим организациям для проведения мероприятий в области национальных, государственных, муниципальных и общественно-политических отношений, общественно-полезных (значимых) мероприятий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938,0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3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27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xmlns="" id="{B544E1CD-575F-49FA-A66C-9D5229F5D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95791"/>
              </p:ext>
            </p:extLst>
          </p:nvPr>
        </p:nvGraphicFramePr>
        <p:xfrm>
          <a:off x="6527468" y="1003717"/>
          <a:ext cx="5504513" cy="14173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957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23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5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5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показателя</a:t>
                      </a:r>
                      <a:endParaRPr lang="ru-RU" sz="1100" b="1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2020 год утвержденный план</a:t>
                      </a:r>
                      <a:endParaRPr lang="ru-RU" sz="1100" b="1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Прогноз на 2021 год</a:t>
                      </a:r>
                      <a:endParaRPr lang="ru-RU" sz="1100" b="1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Объем расходов, тыс. руб.</a:t>
                      </a:r>
                      <a:endParaRPr lang="ru-RU" sz="11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133 241,9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136 023,7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Удельный вес в общем объеме расходов, %</a:t>
                      </a:r>
                      <a:endParaRPr lang="ru-RU" sz="11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7,4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7,1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Прирост (снижение) к предыдущему году</a:t>
                      </a:r>
                      <a:endParaRPr lang="ru-RU" sz="11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 в тыс. руб.</a:t>
                      </a:r>
                      <a:endParaRPr lang="ru-RU" sz="11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+ 2 781,8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5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 в %</a:t>
                      </a:r>
                      <a:endParaRPr lang="ru-RU" sz="11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</a:t>
                      </a:r>
                      <a:endParaRPr lang="ru-RU" sz="12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+ 2,1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6" name="Диаграмма 8">
            <a:extLst>
              <a:ext uri="{FF2B5EF4-FFF2-40B4-BE49-F238E27FC236}">
                <a16:creationId xmlns:a16="http://schemas.microsoft.com/office/drawing/2014/main" xmlns="" id="{320CFAD3-4D26-475B-B7CC-521FFBB558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469573"/>
              </p:ext>
            </p:extLst>
          </p:nvPr>
        </p:nvGraphicFramePr>
        <p:xfrm>
          <a:off x="-33194" y="1001690"/>
          <a:ext cx="1333340" cy="100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xmlns="" id="{052CE28B-AE08-44F1-AF9E-1BE1713548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964970"/>
              </p:ext>
            </p:extLst>
          </p:nvPr>
        </p:nvGraphicFramePr>
        <p:xfrm>
          <a:off x="6743580" y="4773014"/>
          <a:ext cx="4628771" cy="824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Таблица 29">
            <a:extLst>
              <a:ext uri="{FF2B5EF4-FFF2-40B4-BE49-F238E27FC236}">
                <a16:creationId xmlns:a16="http://schemas.microsoft.com/office/drawing/2014/main" xmlns="" id="{F5B10944-2CE9-4CDE-85BB-77F6A3A67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520516"/>
              </p:ext>
            </p:extLst>
          </p:nvPr>
        </p:nvGraphicFramePr>
        <p:xfrm>
          <a:off x="10668000" y="4750701"/>
          <a:ext cx="736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3056"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056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+mn-lt"/>
                        </a:rPr>
                        <a:t>123</a:t>
                      </a:r>
                      <a:r>
                        <a:rPr lang="ru-RU" sz="900" baseline="0" dirty="0">
                          <a:latin typeface="+mn-lt"/>
                        </a:rPr>
                        <a:t> 223,3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056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+mn-lt"/>
                        </a:rPr>
                        <a:t>133 241,9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056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+mn-lt"/>
                        </a:rPr>
                        <a:t>136</a:t>
                      </a:r>
                      <a:r>
                        <a:rPr lang="ru-RU" sz="900" baseline="0" dirty="0">
                          <a:latin typeface="+mn-lt"/>
                        </a:rPr>
                        <a:t> 023,7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1" name="object 55">
            <a:extLst>
              <a:ext uri="{FF2B5EF4-FFF2-40B4-BE49-F238E27FC236}">
                <a16:creationId xmlns:a16="http://schemas.microsoft.com/office/drawing/2014/main" xmlns="" id="{BA5E7918-EECE-49D6-9D95-CACDFBFFB8BD}"/>
              </a:ext>
            </a:extLst>
          </p:cNvPr>
          <p:cNvSpPr txBox="1"/>
          <p:nvPr/>
        </p:nvSpPr>
        <p:spPr>
          <a:xfrm>
            <a:off x="-33194" y="650002"/>
            <a:ext cx="6481728" cy="334111"/>
          </a:xfrm>
          <a:prstGeom prst="snipRound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11516" rIns="0" bIns="0" rtlCol="0">
            <a:spAutoFit/>
          </a:bodyPr>
          <a:lstStyle/>
          <a:p>
            <a:pPr marL="109405">
              <a:lnSpc>
                <a:spcPts val="1075"/>
              </a:lnSpc>
              <a:spcBef>
                <a:spcPts val="91"/>
              </a:spcBef>
            </a:pP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«Развитие культуры  в муниципальном районе  </a:t>
            </a:r>
            <a:r>
              <a:rPr lang="ru-RU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РБ»</a:t>
            </a:r>
          </a:p>
          <a:p>
            <a:pPr marL="109405">
              <a:lnSpc>
                <a:spcPts val="1075"/>
              </a:lnSpc>
              <a:spcBef>
                <a:spcPts val="91"/>
              </a:spcBef>
            </a:pPr>
            <a:endParaRPr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21147E73-0020-413E-984B-A9F463B3FD9A}"/>
              </a:ext>
            </a:extLst>
          </p:cNvPr>
          <p:cNvCxnSpPr/>
          <p:nvPr/>
        </p:nvCxnSpPr>
        <p:spPr>
          <a:xfrm>
            <a:off x="0" y="969998"/>
            <a:ext cx="1215986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1900" y="2272692"/>
            <a:ext cx="6090654" cy="4508927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 marL="4445" marR="15875" indent="445135" algn="just">
              <a:spcAft>
                <a:spcPts val="0"/>
              </a:spcAft>
            </a:pPr>
            <a:r>
              <a:rPr lang="ru-RU" sz="105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рамках муниципальной программы «Развитие культуры в муниципальном районе </a:t>
            </a:r>
            <a:r>
              <a:rPr lang="ru-RU" sz="105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105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Башкортостан» предусмотрены средства </a:t>
            </a:r>
            <a:r>
              <a:rPr lang="ru-RU" sz="105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2021 году на</a:t>
            </a:r>
            <a:r>
              <a:rPr lang="ru-RU" sz="105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5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обеспечение деятельности 2 муниципальных учреждений культуры и искусства муниципального района </a:t>
            </a:r>
            <a:r>
              <a:rPr lang="ru-RU" sz="950" spc="-4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5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РБ (МБУ Культурно-досуговый центр, МАУК «</a:t>
            </a:r>
            <a:r>
              <a:rPr lang="ru-RU" sz="950" spc="-4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Мелеузовская</a:t>
            </a:r>
            <a:r>
              <a:rPr lang="ru-RU" sz="95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централизованная библиотечная система») на сумму 79 647,8 тыс. рублей. В том числе предусмотрены ассигнования на </a:t>
            </a:r>
            <a:r>
              <a:rPr lang="ru-RU" sz="950" spc="-3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доведение средней заработной платы работников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деятельности) в Республике Башкортостан, в сумме 17 870,8 тыс. рублей;</a:t>
            </a:r>
            <a:endParaRPr lang="ru-RU" sz="95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5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предоставление иных межбюджетных трансфертов городскому поселению город Мелеуз на </a:t>
            </a:r>
            <a:r>
              <a:rPr lang="ru-RU" sz="950" spc="-4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софинансирование</a:t>
            </a:r>
            <a:r>
              <a:rPr lang="ru-RU" sz="95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расходов, возникающих</a:t>
            </a:r>
            <a:r>
              <a:rPr lang="ru-RU" sz="950" spc="-3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при доведении средней заработной платы работников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деятельности) в Республике Башкортостан, в сумме 6 503,0 тыс. рублей;</a:t>
            </a:r>
            <a:endParaRPr lang="ru-RU" sz="95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5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деятельности 2 детских школ искусств на сумму 38 900,6 тыс. рублей. В том числе предусмотрены ассигнования на </a:t>
            </a:r>
            <a:r>
              <a:rPr lang="ru-RU" sz="950" spc="-3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доведение средней заработной платы педагогических работников муниципальных учреждений дополнительного образования до средней заработной платы учителей в Республике Башкортостан, в сумме 7 906,6 тыс. рублей;</a:t>
            </a:r>
            <a:r>
              <a:rPr lang="ru-RU" sz="95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проведение мероприятий в сфере культуры в сумме 150,0 тыс. рублей;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5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обеспечение развития и укрепления материально-технической базы домов культуры в населенных пунктах с числом жителей до 50 тысяч человек в сумме 1 374,9 тыс. рублей; 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50" spc="-4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софинансирование</a:t>
            </a:r>
            <a:r>
              <a:rPr lang="ru-RU" sz="95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расходов на решение вопросов местного значения по обращениям избирателей, обращенным депутатам Государственного Собрания Республики Башкортостан – Курултая Республики Башкортостан, за счет субсидии из бюджета Республики Башкортостан 3 962,4 тыс. рублей;</a:t>
            </a:r>
            <a:endParaRPr lang="ru-RU" sz="95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50" spc="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производство и трансляцию социально значимых телевизионных передач </a:t>
            </a:r>
            <a:r>
              <a:rPr lang="ru-RU" sz="9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сумме 3 500,0 тыс. рублей; </a:t>
            </a:r>
            <a:endParaRPr lang="ru-RU" sz="95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50" spc="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публикацию нормативных правовых актов муниципального района </a:t>
            </a:r>
            <a:r>
              <a:rPr lang="ru-RU" sz="950" spc="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950" spc="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в сумме 1 047,0 тыс. рублей;</a:t>
            </a:r>
            <a:endParaRPr lang="ru-RU" sz="95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50" spc="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оказание муниципальной поддержки общественным организациям для проведения мероприятий в области национальных, общественно-политических и государственно-конфессиональных отношений 938,0 тыс. рублей.</a:t>
            </a:r>
            <a:endParaRPr lang="ru-RU" sz="95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95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5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</a:t>
            </a:r>
            <a:endParaRPr lang="ru-RU" sz="9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AA56FDF-F333-494E-AEBC-06BC7DCB096A}"/>
              </a:ext>
            </a:extLst>
          </p:cNvPr>
          <p:cNvSpPr/>
          <p:nvPr/>
        </p:nvSpPr>
        <p:spPr>
          <a:xfrm>
            <a:off x="6142554" y="5719790"/>
            <a:ext cx="60906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>
              <a:spcAft>
                <a:spcPts val="0"/>
              </a:spcAft>
            </a:pPr>
            <a:r>
              <a:rPr lang="ru-RU" sz="9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Динамика указанных расходов, определенных в соответствии с действующими расходными обязательствами, обусловлена увеличением бюджетных ассигнований, предусмотренных на:</a:t>
            </a:r>
          </a:p>
          <a:p>
            <a:pPr marL="207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i="1" spc="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доведение средней заработной платы работников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деятельности) в Республике Башкортостан</a:t>
            </a:r>
            <a:r>
              <a:rPr lang="ru-RU" sz="900" i="1" spc="-2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sz="9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07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доведение средней заработной платы педагогических работников муниципальных учреждений дополнительного образования до средней заработной платы учителей в Республике Башкортостан.</a:t>
            </a:r>
            <a:endParaRPr lang="ru-RU" sz="900" i="1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6213" y="6421319"/>
            <a:ext cx="56512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5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Ответственный исполнитель </a:t>
            </a:r>
            <a:r>
              <a:rPr lang="ru-RU" sz="105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105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программы -</a:t>
            </a:r>
            <a:r>
              <a:rPr lang="ru-RU" sz="105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Отдел культуры администрации муниципального района </a:t>
            </a:r>
            <a:r>
              <a:rPr lang="ru-RU" sz="1050" i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105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Башкортостан.</a:t>
            </a:r>
            <a:endParaRPr lang="ru-RU" sz="105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rench-online.ru/images/nat/entreti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665" y="1178999"/>
            <a:ext cx="1101967" cy="99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E1D820D-B373-4784-ADC4-588384F3DBB0}"/>
              </a:ext>
            </a:extLst>
          </p:cNvPr>
          <p:cNvSpPr/>
          <p:nvPr/>
        </p:nvSpPr>
        <p:spPr>
          <a:xfrm>
            <a:off x="5920936" y="3722491"/>
            <a:ext cx="6271063" cy="3143232"/>
          </a:xfrm>
          <a:prstGeom prst="rect">
            <a:avLst/>
          </a:prstGeom>
          <a:gradFill flip="none" rotWithShape="1">
            <a:gsLst>
              <a:gs pos="19000">
                <a:schemeClr val="accent4">
                  <a:alpha val="11000"/>
                  <a:lumMod val="0"/>
                  <a:lumOff val="10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53F639C-976B-4E08-A99B-1FCA65E2A10F}"/>
              </a:ext>
            </a:extLst>
          </p:cNvPr>
          <p:cNvSpPr/>
          <p:nvPr/>
        </p:nvSpPr>
        <p:spPr>
          <a:xfrm>
            <a:off x="1772720" y="1243998"/>
            <a:ext cx="4114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i="1" u="sng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программы : </a:t>
            </a:r>
          </a:p>
          <a:p>
            <a:r>
              <a:rPr lang="ru-RU" sz="105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   совершенствование организации муниципальной службы в муниципальном районе </a:t>
            </a:r>
            <a:r>
              <a:rPr lang="ru-RU" sz="1050" b="1" i="1" dirty="0" err="1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105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Республики Башкортостан, повышение эффективности исполнения муниципальными служащими своих должностных обязанностей..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35806"/>
              </p:ext>
            </p:extLst>
          </p:nvPr>
        </p:nvGraphicFramePr>
        <p:xfrm>
          <a:off x="5949323" y="2152570"/>
          <a:ext cx="6051460" cy="1938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20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93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0168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Основные направления расходования средств в рамках программы на 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тыс.</a:t>
                      </a:r>
                      <a:r>
                        <a:rPr lang="ru-RU" sz="1000" b="1" spc="-5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Реализация задач и функций, возложенных на представительный орган местного самоуправления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4 548,0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Реализация задач и функций, возложенных на исполнительные органы местного самоуправления за счет бюджета муниципального образования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78 908,0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3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Реализация задач и функций, возложенных на исполнительные органы местного самоуправления по переданным полномочиям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10 075,1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Оказание мер социальной поддержки категориям граждан за счет средств бюджета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645,0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5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Всероссийской переписи населения 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1269,8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87520" y="4149566"/>
            <a:ext cx="627234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" marR="15875" indent="445135" algn="just">
              <a:spcAft>
                <a:spcPts val="0"/>
              </a:spcAft>
            </a:pPr>
            <a:r>
              <a:rPr lang="ru-RU" sz="1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рамках муниципальной программы «Развитие муниципальной службы в муниципальном районе Мелеузовский район Республики Башкортостан» предусмотрены средства </a:t>
            </a:r>
            <a:r>
              <a:rPr lang="ru-RU" sz="10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2021 году на</a:t>
            </a:r>
            <a:r>
              <a:rPr lang="ru-RU" sz="1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175895" marR="15875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деятельности Совета муниципального района </a:t>
            </a:r>
            <a:r>
              <a:rPr lang="ru-RU" sz="1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 и Администрации муниципального района </a:t>
            </a:r>
            <a:r>
              <a:rPr lang="ru-RU" sz="1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 в сумме 83 456,0 тыс. рублей;</a:t>
            </a:r>
          </a:p>
          <a:p>
            <a:pPr marL="175895" marR="15875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осуществление государственных полномочий по обеспечению деятельности комиссии по делам несовершеннолетних и защите их прав, административной комиссии и отдела опеки и попечительства за счет субвенций из бюджета Республики Башкортостан в сумме 7 748,0 тыс. рублей; 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предоставление субвенций бюджетам сельских поселений на осуществление первичного воинского учета на территориях, где отсутствуют военные комиссариаты, за счет субвенции из федерального бюджета в сумме 2 282,3 тыс. рублей;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осуществление государственных полномочий по составлению (изменению) списков кандидатов в присяжные заседатели федеральных судов общей юрисдикции за счет субвенции из федерального бюджета в сумме 44,8 тыс. рублей;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выплату доплаты к пенсии за выслугу лет гражданам, ушедшим на пенсию с муниципальной службы, в сумме 645,0 тыс. рублей;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проведение Всероссийской переписи населения в сумме 1 269,8 тыс. рублей.</a:t>
            </a:r>
            <a:endParaRPr lang="ru-RU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76741" y="1069418"/>
            <a:ext cx="4983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Ответственный исполнитель </a:t>
            </a:r>
            <a: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муниципальной</a:t>
            </a:r>
            <a: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программы -</a:t>
            </a:r>
            <a: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Администрация муниципального района </a:t>
            </a:r>
            <a:r>
              <a:rPr lang="ru-RU" sz="14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Мелеузовский</a:t>
            </a:r>
            <a: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район Республики Башкортостан.</a:t>
            </a:r>
            <a:endParaRPr lang="ru-RU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28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F7B2DF96-112A-414A-BD27-9E9426E2E022}"/>
              </a:ext>
            </a:extLst>
          </p:cNvPr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25" name="Скругленный прямоугольник 5">
              <a:extLst>
                <a:ext uri="{FF2B5EF4-FFF2-40B4-BE49-F238E27FC236}">
                  <a16:creationId xmlns:a16="http://schemas.microsoft.com/office/drawing/2014/main" xmlns="" id="{32A6818E-C0E6-442A-9121-A6415CE8EF31}"/>
                </a:ext>
              </a:extLst>
            </p:cNvPr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>
              <a:extLst>
                <a:ext uri="{FF2B5EF4-FFF2-40B4-BE49-F238E27FC236}">
                  <a16:creationId xmlns:a16="http://schemas.microsoft.com/office/drawing/2014/main" xmlns="" id="{9B68934C-F9B0-4A1B-97D1-D0C5B0FC854E}"/>
                </a:ext>
              </a:extLst>
            </p:cNvPr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sp>
        <p:nvSpPr>
          <p:cNvPr id="28" name="object 55">
            <a:extLst>
              <a:ext uri="{FF2B5EF4-FFF2-40B4-BE49-F238E27FC236}">
                <a16:creationId xmlns:a16="http://schemas.microsoft.com/office/drawing/2014/main" xmlns="" id="{B4B256DD-07CA-40EC-9EE4-81A523AAAC92}"/>
              </a:ext>
            </a:extLst>
          </p:cNvPr>
          <p:cNvSpPr txBox="1"/>
          <p:nvPr/>
        </p:nvSpPr>
        <p:spPr>
          <a:xfrm>
            <a:off x="32134" y="742438"/>
            <a:ext cx="7261801" cy="334111"/>
          </a:xfrm>
          <a:prstGeom prst="snipRound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11516" rIns="0" bIns="0" rtlCol="0">
            <a:spAutoFit/>
          </a:bodyPr>
          <a:lstStyle/>
          <a:p>
            <a:pPr marL="109405">
              <a:lnSpc>
                <a:spcPts val="1075"/>
              </a:lnSpc>
              <a:spcBef>
                <a:spcPts val="91"/>
              </a:spcBef>
            </a:pP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«Развитие муниципальной службы в муниципальном районе </a:t>
            </a:r>
            <a:r>
              <a:rPr lang="ru-RU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РБ»</a:t>
            </a:r>
          </a:p>
          <a:p>
            <a:pPr marL="109405">
              <a:lnSpc>
                <a:spcPts val="1075"/>
              </a:lnSpc>
              <a:spcBef>
                <a:spcPts val="91"/>
              </a:spcBef>
            </a:pPr>
            <a:endParaRPr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8783A554-2673-4FE7-8C38-8AB05956A539}"/>
              </a:ext>
            </a:extLst>
          </p:cNvPr>
          <p:cNvCxnSpPr/>
          <p:nvPr/>
        </p:nvCxnSpPr>
        <p:spPr>
          <a:xfrm>
            <a:off x="0" y="1069418"/>
            <a:ext cx="1215986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Диаграмма 8">
            <a:extLst>
              <a:ext uri="{FF2B5EF4-FFF2-40B4-BE49-F238E27FC236}">
                <a16:creationId xmlns:a16="http://schemas.microsoft.com/office/drawing/2014/main" xmlns="" id="{ED75BE58-D45D-4A40-872B-9828B84367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715387"/>
              </p:ext>
            </p:extLst>
          </p:nvPr>
        </p:nvGraphicFramePr>
        <p:xfrm>
          <a:off x="191217" y="1243998"/>
          <a:ext cx="1590898" cy="1194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xmlns="" id="{6D05DEFA-6D89-4DBE-8015-74B2C0173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950638"/>
              </p:ext>
            </p:extLst>
          </p:nvPr>
        </p:nvGraphicFramePr>
        <p:xfrm>
          <a:off x="441294" y="2656371"/>
          <a:ext cx="5194478" cy="150876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790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2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15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5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показателя</a:t>
                      </a:r>
                      <a:endParaRPr lang="ru-RU" sz="1100" b="1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2020 год утвержденный план</a:t>
                      </a:r>
                      <a:endParaRPr lang="ru-RU" sz="1100" b="1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Прогноз на 2021 год</a:t>
                      </a:r>
                      <a:endParaRPr lang="ru-RU" sz="1100" b="1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Объем расходов, тыс. руб.</a:t>
                      </a:r>
                      <a:endParaRPr lang="ru-RU" sz="11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100 979,4</a:t>
                      </a:r>
                      <a:endParaRPr lang="ru-RU" sz="11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95 445,9</a:t>
                      </a:r>
                      <a:endParaRPr lang="ru-RU" sz="11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Удельный вес в общем объеме расходов, %</a:t>
                      </a:r>
                      <a:endParaRPr lang="ru-RU" sz="11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5,6</a:t>
                      </a:r>
                      <a:endParaRPr lang="ru-RU" sz="11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5,0</a:t>
                      </a:r>
                      <a:endParaRPr lang="ru-RU" sz="11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Прирост (снижение) к предыдущему году</a:t>
                      </a:r>
                      <a:endParaRPr lang="ru-RU" sz="11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 в тыс. руб.</a:t>
                      </a:r>
                      <a:endParaRPr lang="ru-RU" sz="11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</a:t>
                      </a:r>
                      <a:endParaRPr lang="ru-RU" sz="11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- 5 533,5</a:t>
                      </a:r>
                      <a:endParaRPr lang="ru-RU" sz="11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5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 в %</a:t>
                      </a:r>
                      <a:endParaRPr lang="ru-RU" sz="11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</a:t>
                      </a:r>
                      <a:endParaRPr lang="ru-RU" sz="11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- 5,5</a:t>
                      </a:r>
                      <a:endParaRPr lang="ru-RU" sz="11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6F3895D6-9D82-483F-8A84-112EEA3C1971}"/>
              </a:ext>
            </a:extLst>
          </p:cNvPr>
          <p:cNvSpPr/>
          <p:nvPr/>
        </p:nvSpPr>
        <p:spPr>
          <a:xfrm>
            <a:off x="231605" y="4172261"/>
            <a:ext cx="519447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Снижение указанных расходов, определенных в соответствии с действующими расходными обязательствами, обусловлена сокращением бюджетных ассигнований, предусмотренных на обеспечение деятельности органов местного самоуправления. 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xmlns="" id="{4F4F991C-9633-45DD-BC3D-A0B0CDFC01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31140"/>
              </p:ext>
            </p:extLst>
          </p:nvPr>
        </p:nvGraphicFramePr>
        <p:xfrm>
          <a:off x="441294" y="4972624"/>
          <a:ext cx="4912963" cy="175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xmlns="" id="{2E97211B-B425-40D0-9F91-8DEB23E79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216934"/>
              </p:ext>
            </p:extLst>
          </p:nvPr>
        </p:nvGraphicFramePr>
        <p:xfrm>
          <a:off x="4536404" y="5200789"/>
          <a:ext cx="81785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6753"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753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72 668,8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753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100 979,4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753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95 445,9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F8B1A942-148E-460B-BC57-BAE45F545693}"/>
              </a:ext>
            </a:extLst>
          </p:cNvPr>
          <p:cNvSpPr/>
          <p:nvPr/>
        </p:nvSpPr>
        <p:spPr>
          <a:xfrm>
            <a:off x="986666" y="4676470"/>
            <a:ext cx="3860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Показатели утвержденного бюджета по годам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5816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614638C1-65DF-4AE7-BB7B-8E53E953BFD7}"/>
              </a:ext>
            </a:extLst>
          </p:cNvPr>
          <p:cNvSpPr/>
          <p:nvPr/>
        </p:nvSpPr>
        <p:spPr>
          <a:xfrm>
            <a:off x="5933726" y="3633279"/>
            <a:ext cx="6321165" cy="3143232"/>
          </a:xfrm>
          <a:prstGeom prst="rect">
            <a:avLst/>
          </a:prstGeom>
          <a:gradFill flip="none" rotWithShape="1">
            <a:gsLst>
              <a:gs pos="19000">
                <a:schemeClr val="accent4">
                  <a:alpha val="11000"/>
                  <a:lumMod val="0"/>
                  <a:lumOff val="10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53F639C-976B-4E08-A99B-1FCA65E2A10F}"/>
              </a:ext>
            </a:extLst>
          </p:cNvPr>
          <p:cNvSpPr/>
          <p:nvPr/>
        </p:nvSpPr>
        <p:spPr>
          <a:xfrm>
            <a:off x="1473772" y="4572000"/>
            <a:ext cx="42358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i="1" u="sng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программы : </a:t>
            </a:r>
          </a:p>
          <a:p>
            <a:r>
              <a:rPr lang="ru-RU" sz="1000" dirty="0"/>
              <a:t> </a:t>
            </a:r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создать условия для обеспечения устойчивого роста объектов ввода жилья, повысить уровень обеспеченности жилыми помещениями</a:t>
            </a:r>
          </a:p>
          <a:p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18 кв. м на 1 проживающего;</a:t>
            </a:r>
          </a:p>
          <a:p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- создать благоприятные и комфортные условия для проживания населения;</a:t>
            </a:r>
          </a:p>
          <a:p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- повышение качества оказания услуг и эффективности управления</a:t>
            </a:r>
          </a:p>
          <a:p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сфере жилищно-коммунального хозяйства;</a:t>
            </a:r>
          </a:p>
          <a:p>
            <a:r>
              <a:rPr lang="ru-RU" sz="10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- обеспечить гарантированность поставок коммунальных ресурсов при минимальных показателях потерь.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585060"/>
              </p:ext>
            </p:extLst>
          </p:nvPr>
        </p:nvGraphicFramePr>
        <p:xfrm>
          <a:off x="161205" y="1646499"/>
          <a:ext cx="5934795" cy="2395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7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7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6096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Основные </a:t>
                      </a:r>
                      <a:r>
                        <a:rPr lang="ru-RU" altLang="ru-RU" sz="9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направленя</a:t>
                      </a:r>
                      <a:r>
                        <a:rPr lang="ru-RU" altLang="ru-RU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расходования средств в рамках программы на 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Региональный проект «Формирование современной городской среды»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78 616,0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Мероприятия в сфере строительства инженерных коммуникаций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11 345,9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и проведение проектирования, инженерных изысканий, государственной экспертизы проектной документации, проверки достоверности определения сметной стоимости объектов капитального строительства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8 000,0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46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Повышение степени благоустройства территорий населенных пунктов муниципального района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Мелеузовский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 РБ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15 578,0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2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Модернизация системы жилищно-коммунального хозяйства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9 580,5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3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Обеспечение жилыми помещениями граждан Российской Федерации, перед которыми государство имеет обязательства в соответствии с законодательством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38 382,1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5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Реализация полномочий по управлению объектами муниципальной собственности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10 160,0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5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Проведение работ по землеустройству, оформлению прав пользования на землю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2 504,9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2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Оказание муниципальных услуг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10 400,0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6321768" y="1582780"/>
            <a:ext cx="570902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" marR="15875" indent="445135" algn="just">
              <a:spcAft>
                <a:spcPts val="0"/>
              </a:spcAft>
            </a:pPr>
            <a:r>
              <a:rPr lang="ru-RU" sz="105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рамках муниципальной программы «Развитие системы жилищно-коммунального хозяйства, строительного комплекса и управления муниципальной собственностью муниципального района Мелеузовский район Республики Башкортостан» предусмотрены </a:t>
            </a:r>
            <a:r>
              <a:rPr lang="ru-RU" sz="105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средства в </a:t>
            </a:r>
            <a:r>
              <a:rPr lang="ru-RU" sz="105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2021 году </a:t>
            </a:r>
            <a:r>
              <a:rPr lang="ru-RU" sz="105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на:</a:t>
            </a:r>
          </a:p>
          <a:p>
            <a:pPr indent="449580" algn="just">
              <a:spcAft>
                <a:spcPts val="0"/>
              </a:spcAft>
            </a:pPr>
            <a:r>
              <a:rPr lang="ru-RU" sz="1050" spc="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осуществление мероприятий по развитию водоснабжения в сельской местности в сумме 11 345,9 тыс. рублей (в том числе: за счет средств федерального бюджета – 7 120,2 тыс. рублей, за счет средств бюджета Республики Башкортостан – 4 054,7 тыс. рублей, за счет средств бюджета муниципального района – 171,0 тыс. рублей);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осуществление мероприятий по капитальному ремонту водонапорных башен (систем централизованного водоснабжения) в сумме 2 666,1 тыс. рублей </a:t>
            </a:r>
            <a:r>
              <a:rPr lang="ru-RU" sz="1050" spc="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(в том числе: за счет средств бюджета Республики Башкортостан – 2 399,1 тыс. рублей, за счет средств бюджета муниципального района – 267,0 тыс. рублей);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050" spc="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предоставление бюджетам сельских поселений иных межбюджетных трансфертов на финансирование мероприятий по благоустройству территорий населенных пунктов, коммунальному хозяйству и охране окружающей среды в границах сельских поселений в сумме 8 100,0 тыс. рублей;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1050" spc="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предоставление бюджету городского поселения город Мелеуз иных межбюджетных трансфертов на реализацию программ формирования современной городской среды в сумме 26 810,0 тыс. рублей (в том числе за счет средств федерального бюджета – 24 959,6 тыс. рублей, за счет средств бюджета </a:t>
            </a: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Республики Башкортостан – 509,4 тыс. рублей, за счет средств бюджета муниципального района – 1 341,0 тыс. рублей); </a:t>
            </a:r>
          </a:p>
          <a:p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предоставление бюджету сельского поселения Воскресенский сельсовет иных межбюджетных трансфертов на создание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 в сумме 50 000,0 тыс. рублей за счет средств федерального бюджета;</a:t>
            </a:r>
          </a:p>
          <a:p>
            <a:endParaRPr lang="ru-RU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02042" y="5702624"/>
            <a:ext cx="6028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Ответственный исполнитель </a:t>
            </a:r>
            <a:r>
              <a:rPr lang="ru-RU" sz="12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12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программы –</a:t>
            </a:r>
            <a:r>
              <a:rPr lang="ru-RU" sz="12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Отдел жилищно-коммунального хозяйства администрации муниципального района </a:t>
            </a:r>
            <a:r>
              <a:rPr lang="ru-RU" sz="1200" i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12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Башкортостан.</a:t>
            </a:r>
            <a:endParaRPr lang="ru-RU" sz="12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https://enjeneering.ru/ckeditor_images/inzhenernye-kommunikaci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8" y="5256161"/>
            <a:ext cx="1198789" cy="13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29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F9B462BF-B771-44FF-909F-FF00406390CF}"/>
              </a:ext>
            </a:extLst>
          </p:cNvPr>
          <p:cNvCxnSpPr/>
          <p:nvPr/>
        </p:nvCxnSpPr>
        <p:spPr>
          <a:xfrm>
            <a:off x="16067" y="1197410"/>
            <a:ext cx="1215986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E69B8F2-F9BA-4A47-B468-EFEF8333441E}"/>
              </a:ext>
            </a:extLst>
          </p:cNvPr>
          <p:cNvSpPr txBox="1"/>
          <p:nvPr/>
        </p:nvSpPr>
        <p:spPr>
          <a:xfrm>
            <a:off x="9758323" y="6447578"/>
            <a:ext cx="1917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продолжение</a:t>
            </a:r>
          </a:p>
        </p:txBody>
      </p:sp>
      <p:sp>
        <p:nvSpPr>
          <p:cNvPr id="34" name="Стрелка: вправо 33">
            <a:extLst>
              <a:ext uri="{FF2B5EF4-FFF2-40B4-BE49-F238E27FC236}">
                <a16:creationId xmlns:a16="http://schemas.microsoft.com/office/drawing/2014/main" xmlns="" id="{37188752-41A7-4532-8403-0A864A43F589}"/>
              </a:ext>
            </a:extLst>
          </p:cNvPr>
          <p:cNvSpPr/>
          <p:nvPr/>
        </p:nvSpPr>
        <p:spPr>
          <a:xfrm>
            <a:off x="11067236" y="6434334"/>
            <a:ext cx="423900" cy="317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object 55">
            <a:extLst>
              <a:ext uri="{FF2B5EF4-FFF2-40B4-BE49-F238E27FC236}">
                <a16:creationId xmlns:a16="http://schemas.microsoft.com/office/drawing/2014/main" xmlns="" id="{C190F93A-80BA-431A-B98C-403386BF9282}"/>
              </a:ext>
            </a:extLst>
          </p:cNvPr>
          <p:cNvSpPr txBox="1"/>
          <p:nvPr/>
        </p:nvSpPr>
        <p:spPr>
          <a:xfrm>
            <a:off x="32134" y="742438"/>
            <a:ext cx="11036359" cy="463914"/>
          </a:xfrm>
          <a:prstGeom prst="snipRound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11516" rIns="0" bIns="0" rtlCol="0">
            <a:spAutoFit/>
          </a:bodyPr>
          <a:lstStyle/>
          <a:p>
            <a:pPr marL="109405">
              <a:spcBef>
                <a:spcPts val="91"/>
              </a:spcBef>
            </a:pP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«Развитие системы жилищно-коммунального хозяйства, строительного комплекса и управления муниципальной собственностью муниципального района </a:t>
            </a:r>
            <a:r>
              <a:rPr lang="ru-RU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РБ»</a:t>
            </a:r>
            <a:endParaRPr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8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http://www.advisorsmagazine.com/images/2018/11/28/mulvery1000x6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54" y="3379429"/>
            <a:ext cx="5190577" cy="311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4" name="CustomShape 1"/>
          <p:cNvSpPr/>
          <p:nvPr/>
        </p:nvSpPr>
        <p:spPr>
          <a:xfrm>
            <a:off x="551991" y="1092282"/>
            <a:ext cx="6167742" cy="2781830"/>
          </a:xfrm>
          <a:prstGeom prst="homePlate">
            <a:avLst/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w Cen MT"/>
              </a:rPr>
              <a:t>«Бюджет для граждан» </a:t>
            </a:r>
            <a:r>
              <a:rPr lang="ru-RU" sz="1400" b="0" strike="noStrike" spc="-1" dirty="0">
                <a:solidFill>
                  <a:srgbClr val="000000"/>
                </a:solidFill>
                <a:latin typeface="Tw Cen MT"/>
              </a:rPr>
              <a:t>познакомит Вас с положениями основного финансового документа муниципального района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w Cen MT"/>
              </a:rPr>
              <a:t>Мелеузовский</a:t>
            </a:r>
            <a:r>
              <a:rPr lang="ru-RU" sz="1400" b="0" strike="noStrike" spc="-1" dirty="0">
                <a:solidFill>
                  <a:srgbClr val="000000"/>
                </a:solidFill>
                <a:latin typeface="Tw Cen MT"/>
              </a:rPr>
              <a:t> район Республики Башкортостан, а именно: бюджетом муниципального района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w Cen MT"/>
              </a:rPr>
              <a:t>Мелеузовский</a:t>
            </a:r>
            <a:r>
              <a:rPr lang="ru-RU" sz="1400" b="0" strike="noStrike" spc="-1" dirty="0">
                <a:solidFill>
                  <a:srgbClr val="000000"/>
                </a:solidFill>
                <a:latin typeface="Tw Cen MT"/>
              </a:rPr>
              <a:t> район Республики Башкортостан на предстоящие три года: 2021 год и 2022-2023 годы. Представленная информация предназначена для широкого круга пользователей так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w Cen MT"/>
              </a:rPr>
              <a:t>как бюджет района </a:t>
            </a:r>
            <a:r>
              <a:rPr lang="ru-RU" sz="1400" b="0" strike="noStrike" spc="-1" dirty="0">
                <a:solidFill>
                  <a:srgbClr val="000000"/>
                </a:solidFill>
                <a:latin typeface="Tw Cen MT"/>
              </a:rPr>
              <a:t>затрагивает интересы каждого жителя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w Cen MT"/>
              </a:rPr>
              <a:t>Мелеузовского</a:t>
            </a:r>
            <a:r>
              <a:rPr lang="ru-RU" sz="1400" b="0" strike="noStrike" spc="-1" dirty="0">
                <a:solidFill>
                  <a:srgbClr val="000000"/>
                </a:solidFill>
                <a:latin typeface="Tw Cen MT"/>
              </a:rPr>
              <a:t> района.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55" name="CustomShape 2"/>
          <p:cNvSpPr/>
          <p:nvPr/>
        </p:nvSpPr>
        <p:spPr>
          <a:xfrm flipH="1">
            <a:off x="5731931" y="3564609"/>
            <a:ext cx="6460068" cy="2791741"/>
          </a:xfrm>
          <a:prstGeom prst="homePlate">
            <a:avLst/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400" b="1" spc="-1" dirty="0">
              <a:solidFill>
                <a:srgbClr val="000000"/>
              </a:solidFill>
              <a:latin typeface="Tw Cen MT"/>
            </a:endParaRPr>
          </a:p>
          <a:p>
            <a:endParaRPr lang="ru-RU" sz="1400" b="1" spc="-1" dirty="0">
              <a:solidFill>
                <a:srgbClr val="000000"/>
              </a:solidFill>
              <a:latin typeface="Tw Cen MT"/>
            </a:endParaRPr>
          </a:p>
          <a:p>
            <a:endParaRPr lang="ru-RU" sz="1400" b="1" spc="-1" dirty="0">
              <a:solidFill>
                <a:srgbClr val="000000"/>
              </a:solidFill>
              <a:latin typeface="Tw Cen MT"/>
            </a:endParaRPr>
          </a:p>
          <a:p>
            <a:pPr algn="r"/>
            <a:endParaRPr lang="ru-RU" sz="1400" b="1" spc="-1" dirty="0">
              <a:solidFill>
                <a:srgbClr val="000000"/>
              </a:solidFill>
              <a:latin typeface="Tw Cen MT"/>
            </a:endParaRPr>
          </a:p>
          <a:p>
            <a:pPr algn="r"/>
            <a:r>
              <a:rPr lang="ru-RU" sz="1400" b="1" spc="-1" dirty="0" smtClean="0">
                <a:solidFill>
                  <a:srgbClr val="000000"/>
                </a:solidFill>
                <a:latin typeface="Tw Cen MT"/>
              </a:rPr>
              <a:t>«Бюджет </a:t>
            </a:r>
            <a:r>
              <a:rPr lang="ru-RU" sz="1400" b="1" spc="-1" dirty="0">
                <a:solidFill>
                  <a:srgbClr val="000000"/>
                </a:solidFill>
                <a:latin typeface="Tw Cen MT"/>
              </a:rPr>
              <a:t>для граждан» </a:t>
            </a:r>
            <a:r>
              <a:rPr lang="ru-RU" sz="1400" spc="-1" dirty="0">
                <a:latin typeface="Tw Cen MT"/>
              </a:rPr>
              <a:t>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sz="1400" spc="-1" dirty="0" err="1">
                <a:latin typeface="Tw Cen MT"/>
              </a:rPr>
              <a:t>Мелеузовском</a:t>
            </a:r>
            <a:r>
              <a:rPr lang="ru-RU" sz="1400" spc="-1" dirty="0">
                <a:latin typeface="Tw Cen MT"/>
              </a:rPr>
              <a:t> районе. Очень надеемся, что «Бюджет для граждан», разработанный Финансовым управлением Администрации муниципального района </a:t>
            </a:r>
            <a:r>
              <a:rPr lang="ru-RU" sz="1400" spc="-1" dirty="0" err="1">
                <a:latin typeface="Tw Cen MT"/>
              </a:rPr>
              <a:t>Мелеузовский</a:t>
            </a:r>
            <a:r>
              <a:rPr lang="ru-RU" sz="1400" spc="-1" dirty="0">
                <a:latin typeface="Tw Cen MT"/>
              </a:rPr>
              <a:t> район Республики Башкортостан, станет доступным источником для повышения финансовой грамотности жителей  нашего района и активизации общественного контроля за муниципальными расходами.</a:t>
            </a: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pic>
        <p:nvPicPr>
          <p:cNvPr id="1054" name="Picture 30" descr="http://www.ddgarmoniya.ru/wp-content/uploads/2020/08/OTH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366" y="910119"/>
            <a:ext cx="3205690" cy="314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799" y="6464191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3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-1" y="-40943"/>
            <a:ext cx="12192000" cy="542880"/>
            <a:chOff x="0" y="2880"/>
            <a:chExt cx="12192000" cy="54288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2880"/>
              <a:ext cx="12192000" cy="5428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6501" y="29381"/>
              <a:ext cx="12138998" cy="4898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такое бюджет для граждан?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6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64C6705-1A11-44A0-8CB1-6B9982A0ED0D}"/>
              </a:ext>
            </a:extLst>
          </p:cNvPr>
          <p:cNvSpPr/>
          <p:nvPr/>
        </p:nvSpPr>
        <p:spPr>
          <a:xfrm>
            <a:off x="1" y="1224435"/>
            <a:ext cx="12192000" cy="5552076"/>
          </a:xfrm>
          <a:prstGeom prst="rect">
            <a:avLst/>
          </a:prstGeom>
          <a:gradFill flip="none" rotWithShape="1">
            <a:gsLst>
              <a:gs pos="19000">
                <a:schemeClr val="accent4">
                  <a:alpha val="11000"/>
                  <a:lumMod val="0"/>
                  <a:lumOff val="10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3786" y="1334914"/>
            <a:ext cx="120460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000" spc="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предоставление бюджету городского поселения город Мелеуз иных межбюджетных трансфертов на </a:t>
            </a: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создание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 в сумме 1 806,0 тыс. рублей за счет средств бюджета муниципального района </a:t>
            </a:r>
            <a:r>
              <a:rPr lang="ru-RU" sz="1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РБ</a:t>
            </a:r>
            <a:r>
              <a:rPr lang="ru-RU" sz="1000" spc="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000" spc="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предоставление бюджету городского поселения город Мелеуз иных межбюджетных трансфертов на реализацию проектов по комплексному обустройству дворовых территорий населенных пунктов «Башкирские дворики» в сумме 5 631,0 тыс. рублей за счет средств бюджета Республики Башкортостан;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000" spc="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проектирование капитальных вложений в объекты муниципальной собственности в сумме 8 000,0 тыс. рублей, в том числе разработка проекта строительства детского сада в п. </a:t>
            </a:r>
            <a:r>
              <a:rPr lang="ru-RU" sz="1000" spc="1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Нугуш</a:t>
            </a:r>
            <a:r>
              <a:rPr lang="ru-RU" sz="1000" spc="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2 500,0 тыс. рублей и </a:t>
            </a:r>
            <a:r>
              <a:rPr lang="ru-RU" sz="1000" spc="1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пристроя</a:t>
            </a:r>
            <a:r>
              <a:rPr lang="ru-RU" sz="1000" spc="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к школе № 5- 3 500,0 тыс. рублей;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000" spc="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взноса на капитальный ремонт муниципального имущества в сумме 850,0 тыс. рублей;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890" indent="440690" algn="just">
              <a:spcAft>
                <a:spcPts val="0"/>
              </a:spcAft>
            </a:pPr>
            <a:r>
              <a:rPr lang="ru-RU" sz="100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проведение работ по землеустройству в сумме 1 500,0 тыс. рублей;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890" indent="440690" algn="just">
              <a:spcAft>
                <a:spcPts val="0"/>
              </a:spcAft>
            </a:pPr>
            <a:r>
              <a:rPr lang="ru-RU" sz="100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проведение кадастровых работ по межеванию земельных участков в целях их предоставления гражданам для индивидуального жилищного строительства в собственность бесплатно за счет средств бюджета Республики Башкортостан 54,7 тыс. рублей и за счет средств бюджета муниципального района 3,0 тыс. рублей, всего 57,7 тыс. рублей; 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890" indent="440690" algn="just">
              <a:spcAft>
                <a:spcPts val="0"/>
              </a:spcAft>
            </a:pPr>
            <a:r>
              <a:rPr lang="ru-RU" sz="100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проведение комплексных кадастровых работ за счет средств бюджета Республики Башкортостан в сумме 947,2 тыс. рублей;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15875" indent="449580" algn="just">
              <a:spcAft>
                <a:spcPts val="0"/>
              </a:spcAft>
            </a:pPr>
            <a:r>
              <a:rPr 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предпродажную подготовку и оценку муниципального имущества муниципального района </a:t>
            </a:r>
            <a:r>
              <a:rPr lang="ru-RU" sz="1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РБ в сумме 500,0 тыс. рублей;</a:t>
            </a:r>
          </a:p>
          <a:p>
            <a:pPr marR="15875" indent="449580" algn="just">
              <a:spcAft>
                <a:spcPts val="0"/>
              </a:spcAft>
            </a:pPr>
            <a:r>
              <a:rPr 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содержание и обслуживание имущества казны муниципального района </a:t>
            </a:r>
            <a:r>
              <a:rPr lang="ru-RU" sz="1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РБ в сумме 3 810,0 тыс. рублей;</a:t>
            </a:r>
          </a:p>
          <a:p>
            <a:pPr marL="11430" marR="6985" indent="438150" algn="just">
              <a:spcAft>
                <a:spcPts val="0"/>
              </a:spcAft>
            </a:pPr>
            <a:r>
              <a:rPr lang="ru-RU" sz="10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реализацию мероприятий по обеспечению жильем молодых семей в сумме 10 366,4 тыс. рублей (в том числе за счет средств федерального бюджета – 3 761,3 тыс. рублей, за счет средств бюджета Республики Башкортостан – 5 943,1 тыс. рублей за счет средств бюджета муниципального района – 662,0 тыс. рублей);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" marR="6985" indent="438150" algn="just">
              <a:spcAft>
                <a:spcPts val="0"/>
              </a:spcAft>
            </a:pPr>
            <a:r>
              <a:rPr lang="ru-RU" sz="10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улучшение жилищных условий граждан, проживающих в сельской местности, в сумме 1 055,1 тыс. рублей (в том числе за счет средств федерального бюджета – 351,9 тыс. рублей, за счет средств бюджета Республики Башкортостан – 703,2 тыс. рублей);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" marR="6985" indent="438150" algn="just">
              <a:spcAft>
                <a:spcPts val="0"/>
              </a:spcAft>
            </a:pPr>
            <a:r>
              <a:rPr lang="ru-RU" sz="10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оказание финансовой поддержки по строительству жилого помещения (жилого дома), предоставляемого гражданам, проживающим на сельских территориях, по договору найма жилого помещения, в сумме 908,6 тыс. рублей (в том числе за счет средств федерального бюджета – 438,1 тыс. рублей, за счет средств бюджета Республики Башкортостан – 288,5 тыс. рублей, за счет средств бюджета муниципального района – 182,0 тыс. рублей);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" marR="6985" indent="438150" algn="just">
              <a:spcAft>
                <a:spcPts val="0"/>
              </a:spcAft>
            </a:pPr>
            <a:r>
              <a:rPr lang="ru-RU" sz="10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детей-сирот и детей, оставшихся без попечения родителей, лиц из их числа жилыми помещениями в сумме 24 467,2 тыс. рублей (в том числе за счет средств федерального бюджета – 6 484,0 тыс. рублей, за счет средств бюджета Республики Башкортостан 17 983,2 тыс. рублей); 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" marR="6985" indent="438150" algn="just">
              <a:spcAft>
                <a:spcPts val="0"/>
              </a:spcAft>
            </a:pPr>
            <a:r>
              <a:rPr lang="ru-RU" sz="10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жилыми помещениями инвалидов и семей, имеющих детей-инвалидов, нуждающихся в жилых помещениях, предоставляемых по договорам социального найма, вставших на учет после 1 января 2005 года и страдающих тяжелыми формами хронических заболеваний, в сумме 1 334,8 тыс. рублей;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" marR="6985" indent="438150" algn="just">
              <a:spcAft>
                <a:spcPts val="0"/>
              </a:spcAft>
            </a:pPr>
            <a:r>
              <a:rPr lang="ru-RU" sz="10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проведение ремонта жилых помещений, нанимателями или членами семей нанимателей по договорам социального найма либо собственниками которых являются дети-сироты и дети, оставшиеся без попечения родителей, лица из их числа, в сумме 250,0 тыс. рублей;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" marR="6985" indent="438150" algn="just">
              <a:spcAft>
                <a:spcPts val="0"/>
              </a:spcAft>
            </a:pPr>
            <a:r>
              <a:rPr lang="ru-RU" sz="10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осуществление мероприятий в сфере архитектуры и градостроительства в сумме 3 000,0 тыс. рублей, 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" marR="6985" indent="438150" algn="just">
              <a:spcAft>
                <a:spcPts val="0"/>
              </a:spcAft>
            </a:pPr>
            <a:r>
              <a:rPr lang="ru-RU" sz="10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предоставление субсидии на выполнение муниципального задания на оказание муниципальных услуг </a:t>
            </a:r>
            <a:r>
              <a:rPr 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(выполнение работ) муниципальному бюджетному учреждению в сфере архитектуры и градостроительства в сумме 7 400,0 тыс. рублей, </a:t>
            </a:r>
            <a:r>
              <a:rPr lang="ru-RU" sz="10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том числе 3 600,0 тыс. рублей - за счет иных межбюджетных трансфертов, передаваемых из бюджета городского поселения город Мелеуз;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" marR="6985" indent="438150" algn="just">
              <a:spcAft>
                <a:spcPts val="0"/>
              </a:spcAft>
            </a:pPr>
            <a:r>
              <a:rPr lang="ru-RU" sz="10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осуществление мероприятий в области коммунального хозяйства в сумме 5 000,0 тыс. рублей;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" marR="6985" indent="438150" algn="just">
              <a:spcAft>
                <a:spcPts val="0"/>
              </a:spcAft>
            </a:pPr>
            <a:r>
              <a:rPr 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устойчивого функционирования коммунальных организаций, поставляющих коммунальные ресурсы для предоставления коммунальных услуг населению по тарифам, не обеспечивающим возмещение издержек, и подготовку объектов коммунального хозяйства к работе в осенне-зимний период в сумме 6 914,4 тыс. рублей (в том числе за счет средств бюджета Республики Башкортостан – 5 876,4 тыс. рублей, за счет средств бюджета муниципального района – 1 038,0 тыс. рублей)</a:t>
            </a:r>
            <a:r>
              <a:rPr lang="ru-RU" sz="1000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" marR="6985" indent="438150" algn="just">
              <a:spcAft>
                <a:spcPts val="0"/>
              </a:spcAft>
            </a:pPr>
            <a:r>
              <a:rPr lang="ru-RU" sz="1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софинансирование</a:t>
            </a:r>
            <a:r>
              <a:rPr 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по программе изготовления контейнерных площадок и приобретения бункеров и контейнеров в сумме 1 847,0 тыс. рублей.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30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object 55">
            <a:extLst>
              <a:ext uri="{FF2B5EF4-FFF2-40B4-BE49-F238E27FC236}">
                <a16:creationId xmlns:a16="http://schemas.microsoft.com/office/drawing/2014/main" xmlns="" id="{4467087F-EA40-4152-9EB8-ABEBC712EDB0}"/>
              </a:ext>
            </a:extLst>
          </p:cNvPr>
          <p:cNvSpPr txBox="1"/>
          <p:nvPr/>
        </p:nvSpPr>
        <p:spPr>
          <a:xfrm>
            <a:off x="32134" y="742438"/>
            <a:ext cx="11036359" cy="463914"/>
          </a:xfrm>
          <a:prstGeom prst="snipRound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11516" rIns="0" bIns="0" rtlCol="0">
            <a:spAutoFit/>
          </a:bodyPr>
          <a:lstStyle/>
          <a:p>
            <a:pPr marL="109405">
              <a:spcBef>
                <a:spcPts val="91"/>
              </a:spcBef>
            </a:pP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«Развитие системы жилищно-коммунального хозяйства, строительного комплекса и управления муниципальной собственностью муниципального района </a:t>
            </a:r>
            <a:r>
              <a:rPr lang="ru-RU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РБ»</a:t>
            </a:r>
            <a:endParaRPr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93EADA2C-7A49-4BDC-8088-C2C3F27B984E}"/>
              </a:ext>
            </a:extLst>
          </p:cNvPr>
          <p:cNvCxnSpPr/>
          <p:nvPr/>
        </p:nvCxnSpPr>
        <p:spPr>
          <a:xfrm>
            <a:off x="0" y="1186778"/>
            <a:ext cx="1215986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296E0CE-4F45-4B8E-8DAA-AEEEF41C8A13}"/>
              </a:ext>
            </a:extLst>
          </p:cNvPr>
          <p:cNvSpPr txBox="1"/>
          <p:nvPr/>
        </p:nvSpPr>
        <p:spPr>
          <a:xfrm>
            <a:off x="9664542" y="6424591"/>
            <a:ext cx="1917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продолжение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0EF50A05-A340-4DED-962D-894EFEE9A04C}"/>
              </a:ext>
            </a:extLst>
          </p:cNvPr>
          <p:cNvSpPr/>
          <p:nvPr/>
        </p:nvSpPr>
        <p:spPr>
          <a:xfrm>
            <a:off x="10962255" y="6437036"/>
            <a:ext cx="423900" cy="317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1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pravda.ru/wp-content/uploads/2020/02/zhkh-i-czif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91" y="4398003"/>
            <a:ext cx="4392871" cy="22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809397"/>
              </p:ext>
            </p:extLst>
          </p:nvPr>
        </p:nvGraphicFramePr>
        <p:xfrm>
          <a:off x="4308452" y="1600200"/>
          <a:ext cx="5505399" cy="165290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802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5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7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37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показателя</a:t>
                      </a:r>
                      <a:endParaRPr lang="ru-RU" sz="11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2020 год утвержденный план</a:t>
                      </a:r>
                      <a:endParaRPr lang="ru-RU" sz="11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Прогноз на 2021 год</a:t>
                      </a:r>
                      <a:endParaRPr lang="ru-RU" sz="11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Объем расходов, тыс. руб.</a:t>
                      </a:r>
                      <a:endParaRPr lang="ru-RU" sz="11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158 905,6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184 567,4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Удельный вес в общем объеме расходов, %</a:t>
                      </a:r>
                      <a:endParaRPr lang="ru-RU" sz="11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8,8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9,6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Прирост (снижение) к предыдущему году</a:t>
                      </a:r>
                      <a:endParaRPr lang="ru-RU" sz="11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 в тыс. руб.</a:t>
                      </a:r>
                      <a:endParaRPr lang="ru-RU" sz="11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+ 25 661,8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 в %</a:t>
                      </a:r>
                      <a:endParaRPr lang="ru-RU" sz="110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+ 16,1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9938" y="3464926"/>
            <a:ext cx="11573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Corbel" panose="020B0503020204020204" pitchFamily="34" charset="0"/>
                <a:ea typeface="Times New Roman" panose="02020603050405020304" pitchFamily="18" charset="0"/>
              </a:rPr>
              <a:t>Динамика указанных расходов, определенных в соответствии с действующими расходными обязательствами, обусловлена планированием в 2021 году бюджетных ассигнований, предусмотренных на: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Corbel" panose="020B0503020204020204" pitchFamily="34" charset="0"/>
                <a:ea typeface="Times New Roman" panose="02020603050405020304" pitchFamily="18" charset="0"/>
              </a:rPr>
              <a:t>- осуществление мероприятий по развитию водоснабжения в сельской местности;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Corbel" panose="020B0503020204020204" pitchFamily="34" charset="0"/>
                <a:ea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создание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</a:r>
            <a:r>
              <a:rPr lang="ru-RU" sz="1200" dirty="0">
                <a:latin typeface="Corbel" panose="020B0503020204020204" pitchFamily="34" charset="0"/>
                <a:ea typeface="Times New Roman" panose="02020603050405020304" pitchFamily="18" charset="0"/>
              </a:rPr>
              <a:t>;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Corbel" panose="020B0503020204020204" pitchFamily="34" charset="0"/>
                <a:ea typeface="Times New Roman" panose="02020603050405020304" pitchFamily="18" charset="0"/>
              </a:rPr>
              <a:t>- осуществление мероприятий по капитальному ремонту водонапорных башен (систем централизованного водоснабжения).</a:t>
            </a:r>
            <a:endParaRPr lang="ru-RU" sz="12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88561CEA-75FF-4FA8-A1D0-20E55AB2DC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935640"/>
              </p:ext>
            </p:extLst>
          </p:nvPr>
        </p:nvGraphicFramePr>
        <p:xfrm>
          <a:off x="1129553" y="1632009"/>
          <a:ext cx="2081480" cy="158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97470739"/>
              </p:ext>
            </p:extLst>
          </p:nvPr>
        </p:nvGraphicFramePr>
        <p:xfrm>
          <a:off x="1129553" y="4948092"/>
          <a:ext cx="4912963" cy="1897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655542" y="4789696"/>
            <a:ext cx="3860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Показатели утвержденного бюджета по годам</a:t>
            </a:r>
            <a:endParaRPr lang="ru-RU" sz="1100" b="1" dirty="0"/>
          </a:p>
        </p:txBody>
      </p:sp>
      <p:sp>
        <p:nvSpPr>
          <p:cNvPr id="12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31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798378"/>
              </p:ext>
            </p:extLst>
          </p:nvPr>
        </p:nvGraphicFramePr>
        <p:xfrm>
          <a:off x="5679958" y="5118150"/>
          <a:ext cx="817854" cy="1058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605">
                <a:tc>
                  <a:txBody>
                    <a:bodyPr/>
                    <a:lstStyle/>
                    <a:p>
                      <a:pPr algn="r"/>
                      <a:r>
                        <a:rPr lang="ru-RU" sz="1050" dirty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753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+mn-lt"/>
                        </a:rPr>
                        <a:t>94 616,9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753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+mn-lt"/>
                        </a:rPr>
                        <a:t>158 905,6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014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+mn-lt"/>
                        </a:rPr>
                        <a:t>184</a:t>
                      </a:r>
                      <a:r>
                        <a:rPr lang="ru-RU" sz="1050" baseline="0" dirty="0">
                          <a:latin typeface="+mn-lt"/>
                        </a:rPr>
                        <a:t> 567,4</a:t>
                      </a:r>
                      <a:endParaRPr lang="ru-RU" sz="105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A7EFC0FD-4F28-4F3A-8B40-57B1840A038D}"/>
              </a:ext>
            </a:extLst>
          </p:cNvPr>
          <p:cNvCxnSpPr/>
          <p:nvPr/>
        </p:nvCxnSpPr>
        <p:spPr>
          <a:xfrm>
            <a:off x="0" y="1224435"/>
            <a:ext cx="1215986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ject 55">
            <a:extLst>
              <a:ext uri="{FF2B5EF4-FFF2-40B4-BE49-F238E27FC236}">
                <a16:creationId xmlns:a16="http://schemas.microsoft.com/office/drawing/2014/main" xmlns="" id="{2C982607-776E-4F2E-8B32-786E333C2ADB}"/>
              </a:ext>
            </a:extLst>
          </p:cNvPr>
          <p:cNvSpPr txBox="1"/>
          <p:nvPr/>
        </p:nvSpPr>
        <p:spPr>
          <a:xfrm>
            <a:off x="32134" y="760521"/>
            <a:ext cx="11036359" cy="463914"/>
          </a:xfrm>
          <a:prstGeom prst="snipRound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11516" rIns="0" bIns="0" rtlCol="0">
            <a:spAutoFit/>
          </a:bodyPr>
          <a:lstStyle/>
          <a:p>
            <a:pPr marL="109405">
              <a:spcBef>
                <a:spcPts val="91"/>
              </a:spcBef>
            </a:pP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«Развитие системы жилищно-коммунального хозяйства, строительного комплекса и управления муниципальной собственностью муниципального района </a:t>
            </a:r>
            <a:r>
              <a:rPr lang="ru-RU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РБ»</a:t>
            </a:r>
            <a:endParaRPr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67F755AF-0988-44D7-8E4C-C935AF0E1289}"/>
              </a:ext>
            </a:extLst>
          </p:cNvPr>
          <p:cNvSpPr/>
          <p:nvPr/>
        </p:nvSpPr>
        <p:spPr>
          <a:xfrm>
            <a:off x="32134" y="3687647"/>
            <a:ext cx="6321165" cy="3143232"/>
          </a:xfrm>
          <a:prstGeom prst="rect">
            <a:avLst/>
          </a:prstGeom>
          <a:gradFill flip="none" rotWithShape="1">
            <a:gsLst>
              <a:gs pos="19000">
                <a:schemeClr val="accent4">
                  <a:alpha val="11000"/>
                  <a:lumMod val="0"/>
                  <a:lumOff val="10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0" y="1"/>
            <a:ext cx="12192000" cy="555540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D53F639C-976B-4E08-A99B-1FCA65E2A10F}"/>
              </a:ext>
            </a:extLst>
          </p:cNvPr>
          <p:cNvSpPr/>
          <p:nvPr/>
        </p:nvSpPr>
        <p:spPr>
          <a:xfrm>
            <a:off x="1771854" y="1171732"/>
            <a:ext cx="39332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i="1" u="sng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программы : </a:t>
            </a:r>
          </a:p>
          <a:p>
            <a:r>
              <a:rPr lang="ru-RU" sz="11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 обеспечение устойчивости и сохранения существующей сети автомобильных дорог общего пользования, повышение их доступности для населения муниципального района </a:t>
            </a:r>
            <a:r>
              <a:rPr lang="ru-RU" sz="1100" b="1" i="1" dirty="0" err="1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11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Республики Башкортостан.</a:t>
            </a:r>
          </a:p>
        </p:txBody>
      </p:sp>
      <p:graphicFrame>
        <p:nvGraphicFramePr>
          <p:cNvPr id="16" name="Диаграмма 8">
            <a:extLst>
              <a:ext uri="{FF2B5EF4-FFF2-40B4-BE49-F238E27FC236}">
                <a16:creationId xmlns:a16="http://schemas.microsoft.com/office/drawing/2014/main" xmlns="" id="{88561CEA-75FF-4FA8-A1D0-20E55AB2DC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537922"/>
              </p:ext>
            </p:extLst>
          </p:nvPr>
        </p:nvGraphicFramePr>
        <p:xfrm>
          <a:off x="5881960" y="1373629"/>
          <a:ext cx="1403953" cy="111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034460372"/>
              </p:ext>
            </p:extLst>
          </p:nvPr>
        </p:nvGraphicFramePr>
        <p:xfrm>
          <a:off x="6687802" y="4637960"/>
          <a:ext cx="4912963" cy="141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399083" y="6168706"/>
            <a:ext cx="5570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Ответственный исполнитель </a:t>
            </a:r>
            <a:r>
              <a:rPr lang="ru-RU" sz="12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12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программы -</a:t>
            </a:r>
            <a:r>
              <a:rPr lang="ru-RU" sz="12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Строительный отдел администрации  муниципального района </a:t>
            </a:r>
            <a:r>
              <a:rPr lang="ru-RU" sz="1200" i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12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Башкортостан.</a:t>
            </a:r>
            <a:endParaRPr lang="ru-RU" sz="12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667202"/>
              </p:ext>
            </p:extLst>
          </p:nvPr>
        </p:nvGraphicFramePr>
        <p:xfrm>
          <a:off x="222509" y="2594184"/>
          <a:ext cx="5656614" cy="1602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5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1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81040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Основные направления расходования средств в рамках программы на 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ремонта и содержания дорог местного значения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92 306,1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и осуществление пригородных пассажирских перевозок до садово-огороднических участков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700,0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22509" y="4355608"/>
            <a:ext cx="5869902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" marR="15875" indent="445135" algn="just">
              <a:spcAft>
                <a:spcPts val="0"/>
              </a:spcAft>
            </a:pPr>
            <a:r>
              <a:rPr lang="ru-RU" sz="105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рамках муниципальной программы «Дорожное хозяйство и транспортное обслуживание муниципального района </a:t>
            </a:r>
            <a:r>
              <a:rPr lang="ru-RU" sz="1050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</a:t>
            </a:r>
            <a:r>
              <a:rPr lang="ru-RU" sz="105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 Республики Башкортостан» предусмотрены </a:t>
            </a:r>
            <a:r>
              <a:rPr lang="ru-RU" sz="105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средства в 2021 году </a:t>
            </a:r>
            <a:r>
              <a:rPr lang="ru-RU" sz="105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на:</a:t>
            </a:r>
          </a:p>
          <a:p>
            <a:pPr marL="8890" indent="440690" algn="just">
              <a:spcAft>
                <a:spcPts val="0"/>
              </a:spcAft>
            </a:pPr>
            <a:r>
              <a:rPr lang="ru-RU" sz="105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возмещение расходов транспортных организаций, связанных с перевозкой пассажиров по пригородным автобусным маршрутам в сумме 700,0 тыс. рублей;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890" indent="440690" algn="just">
              <a:spcAft>
                <a:spcPts val="0"/>
              </a:spcAft>
            </a:pPr>
            <a:r>
              <a:rPr lang="ru-RU" sz="105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формирование муниципального дорожного фонда за счет средств бюджета муниципального района и за счет поступления акцизов на нефтепродукты в сумме     24 239,1 тыс. рублей, за счет средств бюджета Республики Башкортостан в сумме 62 619,0 тыс. рублей;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890" indent="440690" algn="just">
              <a:spcAft>
                <a:spcPts val="0"/>
              </a:spcAft>
            </a:pPr>
            <a:r>
              <a:rPr lang="ru-RU" sz="1050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предоставление иных межбюджетных трансфертов бюджетам сельских поселений на осуществление передаваемых полномочий по дорожной деятельности в границах сельских поселений 5 448,0 тыс. рублей за счет средств бюджета муниципального района. 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088167"/>
              </p:ext>
            </p:extLst>
          </p:nvPr>
        </p:nvGraphicFramePr>
        <p:xfrm>
          <a:off x="7459901" y="1441734"/>
          <a:ext cx="4509591" cy="169166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0384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33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78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5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показателя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2020 год утвержденный план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Прогноз 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2021 год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Объем расходов, тыс. руб.</a:t>
                      </a:r>
                      <a:endParaRPr lang="ru-RU" sz="1050" b="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80 011,0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93 006,1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7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Удельный вес в общем объеме расходов, %</a:t>
                      </a:r>
                      <a:endParaRPr lang="ru-RU" sz="1050" b="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4,4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4,9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7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Прирост (снижение) к предыдущему году</a:t>
                      </a:r>
                      <a:endParaRPr lang="ru-RU" sz="1050" b="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- в тыс. руб.</a:t>
                      </a:r>
                      <a:endParaRPr lang="ru-RU" sz="1050" b="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Х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+ 12 995,1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- в %</a:t>
                      </a:r>
                      <a:endParaRPr lang="ru-RU" sz="1050" b="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Х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+ 16,2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6319078" y="3222072"/>
            <a:ext cx="565041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Динамика указанных расходов, определенных в соответствии с действующими расходными обязательствами, обусловлена увеличением бюджетных ассигнований, предусмотренных на:</a:t>
            </a:r>
          </a:p>
          <a:p>
            <a:pPr indent="450215" algn="just">
              <a:spcAft>
                <a:spcPts val="0"/>
              </a:spcAft>
            </a:pPr>
            <a:r>
              <a:rPr lang="ru-RU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дорожное хозяйство;</a:t>
            </a:r>
          </a:p>
          <a:p>
            <a:pPr indent="450215" algn="just">
              <a:spcAft>
                <a:spcPts val="0"/>
              </a:spcAft>
            </a:pPr>
            <a:r>
              <a:rPr lang="ru-RU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осуществление пассажирских перевозок по пригородным автобусным маршрутам.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s3-ap-southeast-2.amazonaws.com/os-data-2/hsc/images/pageattached/1312/shareskale_adobestock_135420131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46" y="1222056"/>
            <a:ext cx="1492571" cy="937833"/>
          </a:xfrm>
          <a:prstGeom prst="rect">
            <a:avLst/>
          </a:prstGeom>
          <a:noFill/>
        </p:spPr>
      </p:pic>
      <p:sp>
        <p:nvSpPr>
          <p:cNvPr id="17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31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921498"/>
              </p:ext>
            </p:extLst>
          </p:nvPr>
        </p:nvGraphicFramePr>
        <p:xfrm>
          <a:off x="11117414" y="4594997"/>
          <a:ext cx="81785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6753"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753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75 409,0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753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80 011,0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608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93 006,1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3" name="object 55">
            <a:extLst>
              <a:ext uri="{FF2B5EF4-FFF2-40B4-BE49-F238E27FC236}">
                <a16:creationId xmlns:a16="http://schemas.microsoft.com/office/drawing/2014/main" xmlns="" id="{E10FE9FE-0748-4F76-B182-9FA4FF7284C9}"/>
              </a:ext>
            </a:extLst>
          </p:cNvPr>
          <p:cNvSpPr txBox="1"/>
          <p:nvPr/>
        </p:nvSpPr>
        <p:spPr>
          <a:xfrm>
            <a:off x="-12350" y="634803"/>
            <a:ext cx="9239457" cy="334111"/>
          </a:xfrm>
          <a:prstGeom prst="snipRound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11516" rIns="0" bIns="0" rtlCol="0">
            <a:spAutoFit/>
          </a:bodyPr>
          <a:lstStyle/>
          <a:p>
            <a:pPr marL="109405">
              <a:lnSpc>
                <a:spcPts val="1075"/>
              </a:lnSpc>
              <a:spcBef>
                <a:spcPts val="91"/>
              </a:spcBef>
            </a:pP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«Дорожное хозяйство и транспортное обслуживание муниципального района </a:t>
            </a:r>
            <a:r>
              <a:rPr lang="ru-RU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РБ»</a:t>
            </a:r>
          </a:p>
          <a:p>
            <a:pPr marL="109405">
              <a:lnSpc>
                <a:spcPts val="1075"/>
              </a:lnSpc>
              <a:spcBef>
                <a:spcPts val="91"/>
              </a:spcBef>
            </a:pPr>
            <a:endParaRPr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2ED2B013-0755-403F-AA8B-D643EBBFD976}"/>
              </a:ext>
            </a:extLst>
          </p:cNvPr>
          <p:cNvCxnSpPr/>
          <p:nvPr/>
        </p:nvCxnSpPr>
        <p:spPr>
          <a:xfrm>
            <a:off x="-12350" y="968914"/>
            <a:ext cx="1215986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9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tourismsafety.ru/pic/news/pozharnye_prover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5" y="1189166"/>
            <a:ext cx="1853569" cy="11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2AA0423-E50C-4BAB-A17E-B1AC3E1DD5B0}"/>
              </a:ext>
            </a:extLst>
          </p:cNvPr>
          <p:cNvSpPr/>
          <p:nvPr/>
        </p:nvSpPr>
        <p:spPr>
          <a:xfrm>
            <a:off x="51785" y="3942135"/>
            <a:ext cx="6604196" cy="2862828"/>
          </a:xfrm>
          <a:prstGeom prst="rect">
            <a:avLst/>
          </a:prstGeom>
          <a:gradFill flip="none" rotWithShape="1">
            <a:gsLst>
              <a:gs pos="19000">
                <a:schemeClr val="accent4">
                  <a:alpha val="11000"/>
                  <a:lumMod val="0"/>
                  <a:lumOff val="10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12192000" cy="526605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D53F639C-976B-4E08-A99B-1FCA65E2A10F}"/>
              </a:ext>
            </a:extLst>
          </p:cNvPr>
          <p:cNvSpPr/>
          <p:nvPr/>
        </p:nvSpPr>
        <p:spPr>
          <a:xfrm>
            <a:off x="1718970" y="1215803"/>
            <a:ext cx="4442200" cy="10618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i="1" u="sng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 программы : </a:t>
            </a:r>
          </a:p>
          <a:p>
            <a:r>
              <a:rPr lang="ru-RU" sz="105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 </a:t>
            </a:r>
            <a:r>
              <a:rPr lang="ru-RU" sz="1050" b="1" i="1" dirty="0">
                <a:solidFill>
                  <a:srgbClr val="003279"/>
                </a:solidFill>
                <a:latin typeface="Calibri" panose="020F0502020204030204" pitchFamily="34" charset="0"/>
              </a:rPr>
              <a:t>последовательное снижение рисков чрезвычайных ситуаций, повышение безопасности населения муниципального района;     </a:t>
            </a:r>
          </a:p>
          <a:p>
            <a:r>
              <a:rPr lang="ru-RU" sz="1050" b="1" i="1" dirty="0">
                <a:solidFill>
                  <a:srgbClr val="003279"/>
                </a:solidFill>
                <a:latin typeface="Calibri" panose="020F0502020204030204" pitchFamily="34" charset="0"/>
              </a:rPr>
              <a:t>     - обеспечение необходимых условий для безопасности жизнедеятельности и устойчивого социально-экономического развития муниципального района</a:t>
            </a:r>
            <a:r>
              <a:rPr lang="ru-RU" sz="1050" dirty="0">
                <a:solidFill>
                  <a:srgbClr val="003279"/>
                </a:solidFill>
              </a:rPr>
              <a:t>.</a:t>
            </a:r>
          </a:p>
        </p:txBody>
      </p:sp>
      <p:graphicFrame>
        <p:nvGraphicFramePr>
          <p:cNvPr id="16" name="Диаграмма 8">
            <a:extLst>
              <a:ext uri="{FF2B5EF4-FFF2-40B4-BE49-F238E27FC236}">
                <a16:creationId xmlns:a16="http://schemas.microsoft.com/office/drawing/2014/main" xmlns="" id="{88561CEA-75FF-4FA8-A1D0-20E55AB2DC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414181"/>
              </p:ext>
            </p:extLst>
          </p:nvPr>
        </p:nvGraphicFramePr>
        <p:xfrm>
          <a:off x="5818421" y="1197618"/>
          <a:ext cx="1403953" cy="111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965749246"/>
              </p:ext>
            </p:extLst>
          </p:nvPr>
        </p:nvGraphicFramePr>
        <p:xfrm>
          <a:off x="6751057" y="4455216"/>
          <a:ext cx="4912963" cy="166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07333"/>
              </p:ext>
            </p:extLst>
          </p:nvPr>
        </p:nvGraphicFramePr>
        <p:xfrm>
          <a:off x="323988" y="2587821"/>
          <a:ext cx="5656614" cy="1843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5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1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4810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Основные направления расходования средств в рамках программы на 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Создание финансовых резервов муниципального района Мелеузовский район РБ на ликвидацию чрезвычайных ситуаций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Выполнение функций единой дежурно-диспетчерской службы по защите населения и территорий от чрезвычайных ситуаций природного и техногенного характера муниципального района Мелеузовский район Республики Башкортостан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3 053,0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Мероприятия в рамках защиты населения и территорий от чрезвычайных ситуаций природного и техногенного характера муниципального района Мелеузовский район Республики Башкортостан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425094"/>
              </p:ext>
            </p:extLst>
          </p:nvPr>
        </p:nvGraphicFramePr>
        <p:xfrm>
          <a:off x="7315201" y="1309160"/>
          <a:ext cx="4703577" cy="153453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594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9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97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5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2020 год утвержденный план</a:t>
                      </a:r>
                      <a:endParaRPr lang="ru-RU" sz="10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Прогноз 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2021 год</a:t>
                      </a:r>
                      <a:endParaRPr lang="ru-RU" sz="10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7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Объем расходов, тыс. руб.</a:t>
                      </a:r>
                      <a:endParaRPr lang="ru-RU" sz="1000" b="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</a:t>
                      </a:r>
                      <a:r>
                        <a:rPr lang="ru-RU" sz="1050" baseline="0" dirty="0">
                          <a:effectLst/>
                        </a:rPr>
                        <a:t> 738</a:t>
                      </a:r>
                      <a:r>
                        <a:rPr lang="ru-RU" sz="1050" dirty="0">
                          <a:effectLst/>
                        </a:rPr>
                        <a:t>,0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</a:t>
                      </a:r>
                      <a:r>
                        <a:rPr lang="ru-RU" sz="1050" baseline="0" dirty="0">
                          <a:effectLst/>
                        </a:rPr>
                        <a:t> 153,0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7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Удельный вес в общем объеме расходов, %</a:t>
                      </a:r>
                      <a:endParaRPr lang="ru-RU" sz="1000" b="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0,3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0,2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7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Прирост (снижение) к предыдущему году</a:t>
                      </a:r>
                      <a:endParaRPr lang="ru-RU" sz="1000" b="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- в тыс. руб.</a:t>
                      </a:r>
                      <a:endParaRPr lang="ru-RU" sz="1000" b="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Х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</a:t>
                      </a:r>
                      <a:r>
                        <a:rPr lang="ru-RU" sz="1050" baseline="0" dirty="0">
                          <a:effectLst/>
                        </a:rPr>
                        <a:t> 585,0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- в %</a:t>
                      </a:r>
                      <a:endParaRPr lang="ru-RU" sz="1000" b="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Х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</a:t>
                      </a:r>
                      <a:r>
                        <a:rPr lang="ru-RU" sz="1050" baseline="0" dirty="0">
                          <a:effectLst/>
                        </a:rPr>
                        <a:t> 12,3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6879625" y="2939112"/>
            <a:ext cx="525568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Calibri" panose="020F0502020204030204" pitchFamily="34" charset="0"/>
              </a:rPr>
              <a:t>Сокращение указанных расходов, определенных в соответствии с действующими расходными обязательствами, обусловлено сокращением бюджетных ассигнований, предусмотренных на обеспечение деятельности Муниципального казенного учреждения «Единая дежурно-диспетчерская служба муниципального района Мелеузовский район Республики Башкортостан».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72542" y="5958801"/>
            <a:ext cx="52462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Ответственный исполнитель муниципальной программы - Отдел по мобилизационной работе, гражданской обороне, предупреждению и ликвидации чрезвычайных ситуаций администрации муниципального района Мелеузовский район Республики Башкортостан.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927" y="4741848"/>
            <a:ext cx="6096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marR="250" algn="just"/>
            <a:r>
              <a:rPr lang="ru-RU" sz="1050" dirty="0">
                <a:solidFill>
                  <a:srgbClr val="0070C0"/>
                </a:solidFill>
                <a:latin typeface="Calibri" panose="020F0502020204030204" pitchFamily="34" charset="0"/>
              </a:rPr>
              <a:t>В рамках муниципальной программы «Снижение рисков и смягчение последствий чрезвычайных ситуаций природного и техногенного характера в муниципальном районе Мелеузовский район Республики Башкортостан» предусмотрены средства </a:t>
            </a:r>
            <a:r>
              <a:rPr lang="ru-RU" sz="10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в 2021 году на</a:t>
            </a:r>
            <a:r>
              <a:rPr lang="ru-RU" sz="1050" dirty="0">
                <a:solidFill>
                  <a:srgbClr val="0070C0"/>
                </a:solidFill>
                <a:latin typeface="Calibri" panose="020F0502020204030204" pitchFamily="34" charset="0"/>
              </a:rPr>
              <a:t>:</a:t>
            </a:r>
          </a:p>
          <a:p>
            <a:pPr marL="171450" marR="250" indent="-17145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</a:rPr>
              <a:t>формирование резервного фонда Администрации муниципального района Мелеузовский район Республики Башкортостан в сумме 800,0 тыс. рублей;</a:t>
            </a:r>
          </a:p>
          <a:p>
            <a:pPr marL="171450" marR="250" indent="-171450" algn="just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  <a:latin typeface="Calibri" panose="020F0502020204030204" pitchFamily="34" charset="0"/>
              </a:rPr>
              <a:t>обеспечение деятельности Муниципального казенного учреждения «Единая дежурно-диспетчерская служба» муниципального района Мелеузовский район Республики Башкортостан в сумме 3 053,0 тыс. рублей;</a:t>
            </a:r>
          </a:p>
          <a:p>
            <a:pPr marL="171450" marR="140" indent="-171450" algn="just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  <a:latin typeface="Calibri" panose="020F0502020204030204" pitchFamily="34" charset="0"/>
              </a:rPr>
              <a:t>  мероприятия в рамках защиты населения и территорий от чрезвычайных ситуаций природного и техногенного характера в сумме 300,0 тыс. рублей.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803036" y="4085884"/>
            <a:ext cx="3860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Показатели утвержденного бюджета по годам</a:t>
            </a:r>
            <a:endParaRPr lang="ru-RU" sz="1100" b="1" dirty="0"/>
          </a:p>
        </p:txBody>
      </p:sp>
      <p:sp>
        <p:nvSpPr>
          <p:cNvPr id="19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33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644149"/>
              </p:ext>
            </p:extLst>
          </p:nvPr>
        </p:nvGraphicFramePr>
        <p:xfrm>
          <a:off x="11255093" y="4608739"/>
          <a:ext cx="81785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6753">
                <a:tc>
                  <a:txBody>
                    <a:bodyPr/>
                    <a:lstStyle/>
                    <a:p>
                      <a:pPr algn="r"/>
                      <a:r>
                        <a:rPr lang="ru-RU" sz="1050" dirty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753">
                <a:tc>
                  <a:txBody>
                    <a:bodyPr/>
                    <a:lstStyle/>
                    <a:p>
                      <a:r>
                        <a:rPr lang="ru-RU" sz="1050" baseline="0" dirty="0">
                          <a:latin typeface="+mn-lt"/>
                        </a:rPr>
                        <a:t>4 738,0</a:t>
                      </a:r>
                      <a:endParaRPr lang="ru-RU" sz="1050" dirty="0">
                        <a:latin typeface="+mn-lt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753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+mn-lt"/>
                        </a:rPr>
                        <a:t>3</a:t>
                      </a:r>
                      <a:r>
                        <a:rPr lang="ru-RU" sz="1050" baseline="0" dirty="0">
                          <a:latin typeface="+mn-lt"/>
                        </a:rPr>
                        <a:t> 385,0</a:t>
                      </a:r>
                      <a:endParaRPr lang="ru-RU" sz="1050" dirty="0"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753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+mn-lt"/>
                        </a:rPr>
                        <a:t>4</a:t>
                      </a:r>
                      <a:r>
                        <a:rPr lang="ru-RU" sz="1050" baseline="0" dirty="0">
                          <a:latin typeface="+mn-lt"/>
                        </a:rPr>
                        <a:t> 153,0</a:t>
                      </a:r>
                      <a:endParaRPr lang="ru-RU" sz="105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" name="object 55">
            <a:extLst>
              <a:ext uri="{FF2B5EF4-FFF2-40B4-BE49-F238E27FC236}">
                <a16:creationId xmlns:a16="http://schemas.microsoft.com/office/drawing/2014/main" xmlns="" id="{221C6F8F-906A-46B2-8119-27B0397CCFF8}"/>
              </a:ext>
            </a:extLst>
          </p:cNvPr>
          <p:cNvSpPr txBox="1"/>
          <p:nvPr/>
        </p:nvSpPr>
        <p:spPr>
          <a:xfrm>
            <a:off x="-12350" y="634803"/>
            <a:ext cx="10974517" cy="463914"/>
          </a:xfrm>
          <a:prstGeom prst="snipRound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11516" rIns="0" bIns="0" rtlCol="0">
            <a:spAutoFit/>
          </a:bodyPr>
          <a:lstStyle/>
          <a:p>
            <a:pPr marL="109405">
              <a:spcBef>
                <a:spcPts val="91"/>
              </a:spcBef>
            </a:pP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«Снижение рисков и смягчение последствий чрезвычайных ситуаций природного и техногенного характера в муниципальном районе </a:t>
            </a:r>
            <a:r>
              <a:rPr lang="ru-RU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РБ»</a:t>
            </a:r>
            <a:endParaRPr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BBCCC0D0-5215-4449-8C19-035425B4F693}"/>
              </a:ext>
            </a:extLst>
          </p:cNvPr>
          <p:cNvCxnSpPr/>
          <p:nvPr/>
        </p:nvCxnSpPr>
        <p:spPr>
          <a:xfrm>
            <a:off x="16067" y="1098717"/>
            <a:ext cx="1215986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1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D53F639C-976B-4E08-A99B-1FCA65E2A10F}"/>
              </a:ext>
            </a:extLst>
          </p:cNvPr>
          <p:cNvSpPr/>
          <p:nvPr/>
        </p:nvSpPr>
        <p:spPr>
          <a:xfrm>
            <a:off x="1533117" y="1175597"/>
            <a:ext cx="4055486" cy="90024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i="1" u="sng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программы : </a:t>
            </a:r>
          </a:p>
          <a:p>
            <a:r>
              <a:rPr lang="ru-RU" sz="105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</a:t>
            </a:r>
            <a:r>
              <a:rPr lang="ru-RU" sz="1050" b="1" i="1" dirty="0">
                <a:solidFill>
                  <a:srgbClr val="003279"/>
                </a:solidFill>
                <a:latin typeface="Calibri" panose="020F0502020204030204" pitchFamily="34" charset="0"/>
              </a:rPr>
              <a:t>обеспечить комплексную безопасность населения и объектов социальной инфраструктуры на территории муниципального района Мелеузовский район Республики Башкортостан. </a:t>
            </a:r>
          </a:p>
        </p:txBody>
      </p:sp>
      <p:graphicFrame>
        <p:nvGraphicFramePr>
          <p:cNvPr id="16" name="Диаграмма 8">
            <a:extLst>
              <a:ext uri="{FF2B5EF4-FFF2-40B4-BE49-F238E27FC236}">
                <a16:creationId xmlns:a16="http://schemas.microsoft.com/office/drawing/2014/main" xmlns="" id="{88561CEA-75FF-4FA8-A1D0-20E55AB2DC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600149"/>
              </p:ext>
            </p:extLst>
          </p:nvPr>
        </p:nvGraphicFramePr>
        <p:xfrm>
          <a:off x="5273342" y="1121579"/>
          <a:ext cx="1209053" cy="1371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object 11"/>
          <p:cNvSpPr txBox="1"/>
          <p:nvPr/>
        </p:nvSpPr>
        <p:spPr>
          <a:xfrm>
            <a:off x="4753218" y="3963375"/>
            <a:ext cx="330520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ru-RU" sz="635" b="1" spc="-5" dirty="0">
                <a:latin typeface="Calibri"/>
                <a:cs typeface="Calibri"/>
              </a:rPr>
              <a:t>тыс.</a:t>
            </a:r>
            <a:r>
              <a:rPr sz="635" b="1" spc="-50" dirty="0">
                <a:latin typeface="Calibri"/>
                <a:cs typeface="Calibri"/>
              </a:rPr>
              <a:t> </a:t>
            </a:r>
            <a:r>
              <a:rPr sz="635" b="1" spc="-5" dirty="0">
                <a:latin typeface="Calibri"/>
                <a:cs typeface="Calibri"/>
              </a:rPr>
              <a:t>руб.</a:t>
            </a:r>
            <a:endParaRPr sz="635" dirty="0">
              <a:latin typeface="Calibri"/>
              <a:cs typeface="Calibri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269230391"/>
              </p:ext>
            </p:extLst>
          </p:nvPr>
        </p:nvGraphicFramePr>
        <p:xfrm>
          <a:off x="7135732" y="4504399"/>
          <a:ext cx="4912963" cy="1920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006357"/>
              </p:ext>
            </p:extLst>
          </p:nvPr>
        </p:nvGraphicFramePr>
        <p:xfrm>
          <a:off x="339667" y="3490226"/>
          <a:ext cx="5685037" cy="1498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94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55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Основные направления расходования средств в рамках программы на 2021</a:t>
                      </a:r>
                      <a:r>
                        <a:rPr lang="ru-RU" altLang="ru-RU" sz="12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alt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Разработка и реализация комплекса межведомственных профилактических мероприятий по выявлению и пресечению преступлений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1 435,0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3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Реализация стратегии муниципальной антинаркотической политики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447006"/>
              </p:ext>
            </p:extLst>
          </p:nvPr>
        </p:nvGraphicFramePr>
        <p:xfrm>
          <a:off x="6698512" y="1097639"/>
          <a:ext cx="5350183" cy="19202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955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24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2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6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2020 год утвержденный план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 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2021 год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8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расходов, тыс. руб.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r>
                        <a:rPr lang="ru-RU" sz="1400" baseline="0" dirty="0">
                          <a:effectLst/>
                        </a:rPr>
                        <a:t> 738</a:t>
                      </a:r>
                      <a:r>
                        <a:rPr lang="ru-RU" sz="1400" dirty="0">
                          <a:effectLst/>
                        </a:rPr>
                        <a:t>,0</a:t>
                      </a:r>
                      <a:endParaRPr lang="ru-RU" sz="14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r>
                        <a:rPr lang="ru-RU" sz="1400" baseline="0" dirty="0">
                          <a:effectLst/>
                        </a:rPr>
                        <a:t> 153,0</a:t>
                      </a:r>
                      <a:endParaRPr lang="ru-RU" sz="14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7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Удельный вес в общем объеме расходов, %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</a:t>
                      </a:r>
                      <a:endParaRPr lang="ru-RU" sz="14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0,2</a:t>
                      </a:r>
                      <a:endParaRPr lang="ru-RU" sz="14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7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Прирост (снижение) к предыдущему году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3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в тыс. руб.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</a:t>
                      </a:r>
                      <a:endParaRPr lang="ru-RU" sz="14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ru-RU" sz="1400" baseline="0" dirty="0">
                          <a:effectLst/>
                        </a:rPr>
                        <a:t> 585,0</a:t>
                      </a:r>
                      <a:endParaRPr lang="ru-RU" sz="14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3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в %</a:t>
                      </a:r>
                      <a:endParaRPr lang="ru-RU" sz="12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</a:t>
                      </a:r>
                      <a:endParaRPr lang="ru-RU" sz="14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ru-RU" sz="1400" baseline="0" dirty="0">
                          <a:effectLst/>
                        </a:rPr>
                        <a:t> 12,3</a:t>
                      </a:r>
                      <a:endParaRPr lang="ru-RU" sz="140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5753" y="2253492"/>
            <a:ext cx="5850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Ответственные исполнители муниципальной программы:</a:t>
            </a:r>
          </a:p>
          <a:p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         - Отдел по мобилизационной работе, гражданской обороне, предупреждению</a:t>
            </a:r>
          </a:p>
          <a:p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и ликвидации чрезвычайных ситуаций администрации муниципального района Мелеузовский </a:t>
            </a:r>
          </a:p>
          <a:p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район Республики Башкортостан;</a:t>
            </a:r>
          </a:p>
          <a:p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        - Отдел муниципального контроля и жизнеобеспечения администрации муниципального района Мелеузовский район Республики Башкортостан.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7637" y="5222353"/>
            <a:ext cx="62051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0" algn="just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 рамках муниципальной программы «Обеспечение общественной безопасности в муниципальном районе Мелеузовский район Республики Башкортостан» предусмотрены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средства в 2021 году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на:</a:t>
            </a:r>
          </a:p>
          <a:p>
            <a:pPr marL="171450" marR="54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          содержание и эксплуатацию системы видеонаблюдения «Безопасный город» в </a:t>
            </a:r>
            <a:r>
              <a:rPr lang="ru-RU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сумме          </a:t>
            </a:r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1 435,0 тыс. рублей; </a:t>
            </a:r>
          </a:p>
          <a:p>
            <a:pPr marL="171450" marR="54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обеспечение отдыха детей и подростков в летнем профильном лагере в сумме 220,0 тыс. рублей.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98512" y="3187607"/>
            <a:ext cx="5265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>
                <a:latin typeface="Calibri" panose="020F0502020204030204" pitchFamily="34" charset="0"/>
              </a:rPr>
              <a:t>Динамика указанных расходов, определенных в соответствии с действующими расходными обязательствами, обусловлена увеличением бюджетных ассигнований, предусмотренных на </a:t>
            </a:r>
            <a:r>
              <a:rPr lang="ru-RU" sz="1050" dirty="0">
                <a:solidFill>
                  <a:srgbClr val="000000"/>
                </a:solidFill>
                <a:latin typeface="Calibri" panose="020F0502020204030204" pitchFamily="34" charset="0"/>
              </a:rPr>
              <a:t>содержание и эксплуатацию системы видеонаблюдения «Безопасный город».</a:t>
            </a:r>
          </a:p>
        </p:txBody>
      </p:sp>
      <p:pic>
        <p:nvPicPr>
          <p:cNvPr id="3074" name="Picture 2" descr="https://pbs.twimg.com/media/EA9pKc5XYAE4sI2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4" y="1081649"/>
            <a:ext cx="1118934" cy="8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577499" y="4139761"/>
            <a:ext cx="3860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Показатели утвержденного бюджета по годам</a:t>
            </a:r>
            <a:endParaRPr lang="ru-RU" sz="1100" b="1" dirty="0"/>
          </a:p>
        </p:txBody>
      </p:sp>
      <p:sp>
        <p:nvSpPr>
          <p:cNvPr id="19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34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006246"/>
              </p:ext>
            </p:extLst>
          </p:nvPr>
        </p:nvGraphicFramePr>
        <p:xfrm>
          <a:off x="11144469" y="4734673"/>
          <a:ext cx="81785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6753"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753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770,0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70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780,0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753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+mn-lt"/>
                        </a:rPr>
                        <a:t>1 655,0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3" name="object 55">
            <a:extLst>
              <a:ext uri="{FF2B5EF4-FFF2-40B4-BE49-F238E27FC236}">
                <a16:creationId xmlns:a16="http://schemas.microsoft.com/office/drawing/2014/main" xmlns="" id="{EFAF6BCE-48C4-4E10-A7F9-BD6CE41D6776}"/>
              </a:ext>
            </a:extLst>
          </p:cNvPr>
          <p:cNvSpPr txBox="1"/>
          <p:nvPr/>
        </p:nvSpPr>
        <p:spPr>
          <a:xfrm>
            <a:off x="0" y="730738"/>
            <a:ext cx="9166983" cy="238052"/>
          </a:xfrm>
          <a:prstGeom prst="snipRound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11516" rIns="0" bIns="0" rtlCol="0">
            <a:spAutoFit/>
          </a:bodyPr>
          <a:lstStyle/>
          <a:p>
            <a:pPr marL="109405">
              <a:spcBef>
                <a:spcPts val="91"/>
              </a:spcBef>
            </a:pP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«Обеспечение общественной безопасности в муниципальном районе </a:t>
            </a:r>
            <a:r>
              <a:rPr lang="ru-RU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РБ»</a:t>
            </a:r>
            <a:endParaRPr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A134CCF1-5FD3-4019-A0ED-22B7D96D0F94}"/>
              </a:ext>
            </a:extLst>
          </p:cNvPr>
          <p:cNvCxnSpPr/>
          <p:nvPr/>
        </p:nvCxnSpPr>
        <p:spPr>
          <a:xfrm>
            <a:off x="0" y="968790"/>
            <a:ext cx="1215986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5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программы муниципального района Мелеузовский район Республики Башкортостан </a:t>
              </a:r>
            </a:p>
          </p:txBody>
        </p:sp>
      </p:grp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D53F639C-976B-4E08-A99B-1FCA65E2A10F}"/>
              </a:ext>
            </a:extLst>
          </p:cNvPr>
          <p:cNvSpPr/>
          <p:nvPr/>
        </p:nvSpPr>
        <p:spPr>
          <a:xfrm>
            <a:off x="1757089" y="1038811"/>
            <a:ext cx="4671506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i="1" u="sng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программы : </a:t>
            </a:r>
          </a:p>
          <a:p>
            <a:r>
              <a:rPr lang="ru-RU" sz="12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</a:t>
            </a:r>
            <a:r>
              <a:rPr lang="ru-RU" sz="1200" i="1" dirty="0">
                <a:solidFill>
                  <a:srgbClr val="003279"/>
                </a:solidFill>
                <a:latin typeface="Calibri" panose="020F0502020204030204" pitchFamily="34" charset="0"/>
              </a:rPr>
              <a:t>укрепить общероссийское гражданское самосознание, единство и духовную общность многонационального народа муниципального района Мелеузовский район Республики Башкортостан</a:t>
            </a:r>
            <a:endParaRPr lang="ru-RU" sz="1200" b="1" i="1" dirty="0">
              <a:solidFill>
                <a:srgbClr val="00327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229138391"/>
              </p:ext>
            </p:extLst>
          </p:nvPr>
        </p:nvGraphicFramePr>
        <p:xfrm>
          <a:off x="6674247" y="4084444"/>
          <a:ext cx="4609685" cy="171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055935"/>
              </p:ext>
            </p:extLst>
          </p:nvPr>
        </p:nvGraphicFramePr>
        <p:xfrm>
          <a:off x="245652" y="2332142"/>
          <a:ext cx="5882362" cy="272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1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1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96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0639"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Основные направления расходования средств в рамках программы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 2021</a:t>
                      </a:r>
                      <a:r>
                        <a:rPr lang="ru-RU" altLang="ru-RU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altLang="ru-RU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 </a:t>
                      </a:r>
                    </a:p>
                    <a:p>
                      <a:pPr algn="l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 2022</a:t>
                      </a:r>
                      <a:r>
                        <a:rPr lang="ru-RU" altLang="ru-RU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altLang="ru-RU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 руб.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6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Подпрограмма «Сохранение и развитие этнической уникальности </a:t>
                      </a:r>
                      <a:r>
                        <a:rPr lang="ru-RU" sz="105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башкирскогонарода</a:t>
                      </a:r>
                      <a:r>
                        <a:rPr lang="ru-RU" sz="105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в муниципальном районе Мелеузовский район Республики Башкортостан»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популяризацию культуры и искусства башкирского народа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29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Подпрограмма «Сохранение этнокультурного многообразия народов Республики Башкортостан в муниципальном районе Мелеузовский район Республики Башкортостан»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Реализация мероприятий, направленных на этнокультурное развитие народов муниципального района Мелеузовский район Республики Башкортостан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634233"/>
              </p:ext>
            </p:extLst>
          </p:nvPr>
        </p:nvGraphicFramePr>
        <p:xfrm>
          <a:off x="6517758" y="1362765"/>
          <a:ext cx="5367171" cy="1938754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812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3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77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28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показателя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2020 год утвержденный план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Прогноз 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2021 год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Прогноз 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2022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Объем расходов, тыс. руб.</a:t>
                      </a:r>
                      <a:endParaRPr lang="ru-RU" sz="1050" b="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250,0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</a:t>
                      </a:r>
                      <a:r>
                        <a:rPr lang="ru-RU" sz="1050" baseline="0" dirty="0">
                          <a:effectLst/>
                        </a:rPr>
                        <a:t> 50,0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250,0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0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Удельный вес в общем объеме расходов, %</a:t>
                      </a:r>
                      <a:endParaRPr lang="ru-RU" sz="1050" b="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0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Прирост (снижение) к предыдущему году</a:t>
                      </a:r>
                      <a:endParaRPr lang="ru-RU" sz="1050" b="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2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- в тыс. руб.</a:t>
                      </a:r>
                      <a:endParaRPr lang="ru-RU" sz="1050" b="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Х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aseline="0" dirty="0">
                          <a:effectLst/>
                        </a:rPr>
                        <a:t>+ 200,0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- 200,0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2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- в %</a:t>
                      </a:r>
                      <a:endParaRPr lang="ru-RU" sz="1050" b="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Х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180,0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55,6</a:t>
                      </a:r>
                      <a:endParaRPr lang="ru-RU" sz="1050" dirty="0">
                        <a:solidFill>
                          <a:srgbClr val="0032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674247" y="5938557"/>
            <a:ext cx="56421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Ответственный исполнитель муниципальной программы - Отдел культуры администрации муниципального района Мелеузовский район Республики Башкортостан.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5652" y="5160551"/>
            <a:ext cx="6096000" cy="15465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 рамках муниципальной программы «Укрепление единства наций и этнокультурное развитие народов в муниципальном районе Мелеузовский район Республики Башкортостан» предусмотрены средства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в 2021 году на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ru-RU" sz="1050" dirty="0">
                <a:latin typeface="Calibri" panose="020F0502020204030204" pitchFamily="34" charset="0"/>
              </a:rPr>
              <a:t>подготовку и проведение национальных праздников народов муниципального района Мелеузовский район Республики Башкортостан.</a:t>
            </a:r>
          </a:p>
          <a:p>
            <a:endParaRPr lang="ru-RU" sz="1050" b="1" dirty="0">
              <a:latin typeface="Calibri" panose="020F0502020204030204" pitchFamily="34" charset="0"/>
            </a:endParaRPr>
          </a:p>
          <a:p>
            <a:r>
              <a:rPr lang="ru-RU" sz="105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Характеристика бюджетных ассигнований по разделам и подразделам классификации расходов бюджета муниципального района Мелеузовский район РБ на 2021 год и на плановый период 2022 и 2023 годов, а также причины изменения объемов расходов, помимо вытекающих из вышеуказанных общих подходов, приведены в соответствующих разделах настоящей пояснительной записки.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79177" y="3406388"/>
            <a:ext cx="536717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Calibri" panose="020F0502020204030204" pitchFamily="34" charset="0"/>
              </a:rPr>
              <a:t>Динамика указанных расходов, определенных в соответствии с действующими расходными обязательствами, обусловлена увеличением бюджетных ассигнований, предусмотренных на организацию и проведение культмассовых мероприятий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 descr="https://ds04.infourok.ru/uploads/ex/0c2d/00150744-6591cfe2/4/img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2" y="924160"/>
            <a:ext cx="1511437" cy="126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35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948465"/>
              </p:ext>
            </p:extLst>
          </p:nvPr>
        </p:nvGraphicFramePr>
        <p:xfrm>
          <a:off x="11025083" y="4489395"/>
          <a:ext cx="81785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6753">
                <a:tc>
                  <a:txBody>
                    <a:bodyPr/>
                    <a:lstStyle/>
                    <a:p>
                      <a:pPr algn="r"/>
                      <a:r>
                        <a:rPr lang="ru-RU" sz="1050" dirty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753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+mn-lt"/>
                        </a:rPr>
                        <a:t>250,0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753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+mn-lt"/>
                        </a:rPr>
                        <a:t>450,0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753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+mn-lt"/>
                        </a:rPr>
                        <a:t>250,0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7" name="object 55">
            <a:extLst>
              <a:ext uri="{FF2B5EF4-FFF2-40B4-BE49-F238E27FC236}">
                <a16:creationId xmlns:a16="http://schemas.microsoft.com/office/drawing/2014/main" xmlns="" id="{3B6D53D4-FD47-455D-AA73-144137E6FB0A}"/>
              </a:ext>
            </a:extLst>
          </p:cNvPr>
          <p:cNvSpPr txBox="1"/>
          <p:nvPr/>
        </p:nvSpPr>
        <p:spPr>
          <a:xfrm>
            <a:off x="0" y="730737"/>
            <a:ext cx="9526772" cy="238052"/>
          </a:xfrm>
          <a:prstGeom prst="snipRound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11516" rIns="0" bIns="0" rtlCol="0">
            <a:spAutoFit/>
          </a:bodyPr>
          <a:lstStyle/>
          <a:p>
            <a:pPr marL="109405">
              <a:spcBef>
                <a:spcPts val="91"/>
              </a:spcBef>
            </a:pP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«Укрепление единства наций и этнокультурное развитие народов  в муниципальном районе </a:t>
            </a:r>
            <a:r>
              <a:rPr lang="ru-RU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Мелеузовский</a:t>
            </a: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район РБ»</a:t>
            </a:r>
            <a:endParaRPr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1F7EBD1B-67D3-4CD2-8ABE-6A66D01D52DA}"/>
              </a:ext>
            </a:extLst>
          </p:cNvPr>
          <p:cNvCxnSpPr/>
          <p:nvPr/>
        </p:nvCxnSpPr>
        <p:spPr>
          <a:xfrm>
            <a:off x="0" y="968790"/>
            <a:ext cx="1215986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9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Региональные проекты муниципального района Мелеузовский район Республики Башкортостан </a:t>
              </a:r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375729"/>
              </p:ext>
            </p:extLst>
          </p:nvPr>
        </p:nvGraphicFramePr>
        <p:xfrm>
          <a:off x="158498" y="1371762"/>
          <a:ext cx="11503143" cy="3930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79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977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8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81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10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0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2021 год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2022 год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2023 год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Национальный проект «Культура»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Региональный проект "Обеспечение качественно нового уровня развития инфраструктуры культуры" ("Культурная среда")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29 877,1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Национальный проект «Образование»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1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Региональный проект «Успех каждого ребенка»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394,3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420,1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412,7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Национальный проект «Жилье и городская среда»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Региональный проект «Формирование комфортной городской среды»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78 616,0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39 931,2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39 931,2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1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Расходы бюджета муниципального района на реализацию национальных проектов, всего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79 010,3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70 228,4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40 343,9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27501" y="5520634"/>
            <a:ext cx="1108643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l"/>
              </a:tabLst>
            </a:pPr>
            <a:r>
              <a:rPr kumimoji="0" lang="ru-RU" altLang="ru-RU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финансового обеспечения региональных проектов определены на основе их паспортов, а также с учетом отдельных решений Правительства Республики Башкортостан</a:t>
            </a:r>
            <a:r>
              <a:rPr kumimoji="0" lang="ru-RU" altLang="ru-RU" sz="1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111407" y="1125542"/>
            <a:ext cx="18950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l"/>
              </a:tabLst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kumimoji="0" lang="ru-RU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тыс.рублей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36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https://novochvedomosti.ru/wp-content/uploads/2020/10/shshhprashshhropa-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28" y="2015010"/>
            <a:ext cx="1418669" cy="94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bsmi.ru/upload/iblock/fca/fca76c0bea6ebb7b8de414ed96d8094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28" y="3004110"/>
            <a:ext cx="1440019" cy="112894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30" name="Picture 6" descr="https://www.smolnews.ru/img/c3cb66438005760606b4ad1e9701b3d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8" y="3942608"/>
            <a:ext cx="1575861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1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37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81BDB1ED-5AD3-47B0-86BC-01B9C1B4FF67}"/>
              </a:ext>
            </a:extLst>
          </p:cNvPr>
          <p:cNvSpPr/>
          <p:nvPr/>
        </p:nvSpPr>
        <p:spPr>
          <a:xfrm>
            <a:off x="2251853" y="1208868"/>
            <a:ext cx="2268538" cy="4409509"/>
          </a:xfrm>
          <a:prstGeom prst="round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долга Администрации муниципального района Мелеузовский район Республики Башкортостан</a:t>
            </a:r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xmlns="" id="{6D6BC0C1-B0E0-4CA6-8C76-595E1D68A35E}"/>
              </a:ext>
            </a:extLst>
          </p:cNvPr>
          <p:cNvSpPr/>
          <p:nvPr/>
        </p:nvSpPr>
        <p:spPr>
          <a:xfrm>
            <a:off x="4799856" y="1490143"/>
            <a:ext cx="2592288" cy="93610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на 1 января 2022 года</a:t>
            </a:r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xmlns="" id="{D356F1B9-3271-4902-BF6B-5320FC1E8B45}"/>
              </a:ext>
            </a:extLst>
          </p:cNvPr>
          <p:cNvSpPr/>
          <p:nvPr/>
        </p:nvSpPr>
        <p:spPr>
          <a:xfrm>
            <a:off x="4799856" y="3053582"/>
            <a:ext cx="2592288" cy="72008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на 1 января 2023 года</a:t>
            </a:r>
          </a:p>
        </p:txBody>
      </p:sp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xmlns="" id="{54843B73-1C35-4875-89FE-3F47F450697C}"/>
              </a:ext>
            </a:extLst>
          </p:cNvPr>
          <p:cNvSpPr/>
          <p:nvPr/>
        </p:nvSpPr>
        <p:spPr>
          <a:xfrm>
            <a:off x="4799856" y="4391292"/>
            <a:ext cx="2592288" cy="73062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на 1 января 2024 года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89F35C36-BE13-4F03-BBA9-EEAB6676EBF8}"/>
              </a:ext>
            </a:extLst>
          </p:cNvPr>
          <p:cNvSpPr/>
          <p:nvPr/>
        </p:nvSpPr>
        <p:spPr>
          <a:xfrm>
            <a:off x="8163678" y="1751731"/>
            <a:ext cx="1584176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0 рублей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FF9FD043-3012-436A-9A8C-2D368FC8E9C7}"/>
              </a:ext>
            </a:extLst>
          </p:cNvPr>
          <p:cNvSpPr/>
          <p:nvPr/>
        </p:nvSpPr>
        <p:spPr>
          <a:xfrm>
            <a:off x="8163678" y="3160033"/>
            <a:ext cx="1584176" cy="3805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0 рублей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3257666A-C6EC-4FB2-9551-58504E14D10E}"/>
              </a:ext>
            </a:extLst>
          </p:cNvPr>
          <p:cNvSpPr/>
          <p:nvPr/>
        </p:nvSpPr>
        <p:spPr>
          <a:xfrm>
            <a:off x="8169912" y="4756606"/>
            <a:ext cx="1584176" cy="4267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0 рублей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0"/>
            <a:ext cx="12192000" cy="658261"/>
            <a:chOff x="0" y="322"/>
            <a:chExt cx="12192000" cy="65826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322"/>
              <a:ext cx="12192000" cy="658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2134" y="32456"/>
              <a:ext cx="12127732" cy="59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муниципального долга в муниципальном районе Мелеузовский район Республики Башкортостан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09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CustomShape 1"/>
          <p:cNvSpPr/>
          <p:nvPr/>
        </p:nvSpPr>
        <p:spPr>
          <a:xfrm>
            <a:off x="1523880" y="0"/>
            <a:ext cx="9143640" cy="75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      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259" name="Freeform 2"/>
          <p:cNvSpPr/>
          <p:nvPr/>
        </p:nvSpPr>
        <p:spPr>
          <a:xfrm>
            <a:off x="2639880" y="299700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60">
            <a:solidFill>
              <a:schemeClr val="tx1"/>
            </a:solidFill>
            <a:round/>
          </a:ln>
        </p:spPr>
      </p:sp>
      <p:sp>
        <p:nvSpPr>
          <p:cNvPr id="1260" name="CustomShape 3"/>
          <p:cNvSpPr/>
          <p:nvPr/>
        </p:nvSpPr>
        <p:spPr>
          <a:xfrm>
            <a:off x="1992240" y="3652200"/>
            <a:ext cx="849600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                               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61" name="CustomShape 4"/>
          <p:cNvSpPr/>
          <p:nvPr/>
        </p:nvSpPr>
        <p:spPr>
          <a:xfrm>
            <a:off x="2098620" y="2384399"/>
            <a:ext cx="799416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i="1" strike="noStrike" spc="-1" dirty="0">
                <a:solidFill>
                  <a:srgbClr val="FF0000"/>
                </a:solidFill>
                <a:latin typeface="Arial"/>
              </a:rPr>
              <a:t>Спасибо за внимание!</a:t>
            </a:r>
            <a:endParaRPr lang="ru-RU" sz="4800" b="0" strike="noStrike" spc="-1" dirty="0">
              <a:latin typeface="Arial"/>
            </a:endParaRPr>
          </a:p>
        </p:txBody>
      </p:sp>
      <p:sp>
        <p:nvSpPr>
          <p:cNvPr id="1262" name="CustomShape 5"/>
          <p:cNvSpPr/>
          <p:nvPr/>
        </p:nvSpPr>
        <p:spPr>
          <a:xfrm>
            <a:off x="2098620" y="3372538"/>
            <a:ext cx="8856360" cy="29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DFDE2"/>
              </a:gs>
              <a:gs pos="100000">
                <a:srgbClr val="F6F6DA"/>
              </a:gs>
            </a:gsLst>
            <a:lin ang="5400000"/>
          </a:gradFill>
          <a:ln w="12600">
            <a:solidFill>
              <a:srgbClr val="BCBCB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1400"/>
              </a:lnSpc>
            </a:pPr>
            <a:endParaRPr lang="ru-RU" sz="1200" b="0" strike="noStrike" spc="-1" dirty="0">
              <a:solidFill>
                <a:srgbClr val="003279"/>
              </a:solidFill>
              <a:latin typeface="Arial"/>
            </a:endParaRPr>
          </a:p>
          <a:p>
            <a:pPr>
              <a:lnSpc>
                <a:spcPts val="1400"/>
              </a:lnSpc>
            </a:pPr>
            <a:r>
              <a:rPr lang="ru-RU" sz="1200" b="0" strike="noStrike" spc="-1" dirty="0">
                <a:solidFill>
                  <a:srgbClr val="003279"/>
                </a:solidFill>
                <a:latin typeface="Franklin Gothic Heavy"/>
              </a:rPr>
              <a:t>Адрес: </a:t>
            </a:r>
            <a:r>
              <a:rPr lang="ru-RU" sz="1200" b="0" i="1" strike="noStrike" spc="-1" dirty="0">
                <a:solidFill>
                  <a:srgbClr val="003279"/>
                </a:solidFill>
                <a:latin typeface="Franklin Gothic Heavy"/>
              </a:rPr>
              <a:t>453850, Республика Башкортостан, Город Мелеуз, ул.Воровского,4</a:t>
            </a:r>
            <a:endParaRPr lang="ru-RU" sz="1200" b="0" strike="noStrike" spc="-1" dirty="0">
              <a:solidFill>
                <a:srgbClr val="003279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i="1" strike="noStrike" spc="-1" dirty="0">
                <a:solidFill>
                  <a:srgbClr val="003279"/>
                </a:solidFill>
                <a:latin typeface="Franklin Gothic Heavy"/>
              </a:rPr>
              <a:t>График </a:t>
            </a:r>
            <a:r>
              <a:rPr lang="ru-RU" sz="1200" b="0" i="1" strike="noStrike" spc="-1" dirty="0">
                <a:solidFill>
                  <a:srgbClr val="003279"/>
                </a:solidFill>
                <a:latin typeface="Franklin Gothic Demi Cond"/>
              </a:rPr>
              <a:t>работы : </a:t>
            </a:r>
            <a:r>
              <a:rPr lang="ru-RU" sz="1200" b="0" strike="noStrike" spc="-1" dirty="0">
                <a:solidFill>
                  <a:srgbClr val="003279"/>
                </a:solidFill>
                <a:latin typeface="Franklin Gothic Demi Cond"/>
              </a:rPr>
              <a:t>с понедельника по пятницу - с 8-00 до 17-00; суббота, воскресенье – выходные дни. Обеденный перерыв – с 13-00          до 14-00. Прием граждан осуществляется по средам с 9.00 до 11.00 в кабинете 201.</a:t>
            </a:r>
            <a:endParaRPr lang="ru-RU" sz="1200" b="0" strike="noStrike" spc="-1" dirty="0">
              <a:solidFill>
                <a:srgbClr val="003279"/>
              </a:solidFill>
              <a:latin typeface="Arial"/>
            </a:endParaRPr>
          </a:p>
          <a:p>
            <a:pPr>
              <a:lnSpc>
                <a:spcPts val="1400"/>
              </a:lnSpc>
            </a:pPr>
            <a:r>
              <a:rPr lang="ru-RU" sz="1200" b="0" strike="noStrike" spc="-1" dirty="0">
                <a:solidFill>
                  <a:srgbClr val="003279"/>
                </a:solidFill>
                <a:latin typeface="Franklin Gothic Heavy"/>
              </a:rPr>
              <a:t>Тел:  8 (</a:t>
            </a:r>
            <a:r>
              <a:rPr lang="ru-RU" sz="1200" b="0" i="1" strike="noStrike" spc="-1" dirty="0">
                <a:solidFill>
                  <a:srgbClr val="003279"/>
                </a:solidFill>
                <a:latin typeface="Franklin Gothic Heavy"/>
              </a:rPr>
              <a:t>34764)3-50-12, 3-52,23</a:t>
            </a:r>
            <a:endParaRPr lang="ru-RU" sz="1200" b="0" strike="noStrike" spc="-1" dirty="0">
              <a:solidFill>
                <a:srgbClr val="003279"/>
              </a:solidFill>
              <a:latin typeface="Arial"/>
            </a:endParaRPr>
          </a:p>
          <a:p>
            <a:pPr>
              <a:lnSpc>
                <a:spcPts val="1400"/>
              </a:lnSpc>
            </a:pPr>
            <a:r>
              <a:rPr lang="ru-RU" sz="1200" b="0" i="1" strike="noStrike" spc="-1" dirty="0">
                <a:solidFill>
                  <a:srgbClr val="003279"/>
                </a:solidFill>
                <a:latin typeface="Franklin Gothic Heavy"/>
              </a:rPr>
              <a:t>Факс:</a:t>
            </a:r>
            <a:r>
              <a:rPr lang="ru-RU" sz="1200" b="0" strike="noStrike" spc="-1" dirty="0">
                <a:solidFill>
                  <a:srgbClr val="003279"/>
                </a:solidFill>
                <a:latin typeface="Trebuchet MS"/>
              </a:rPr>
              <a:t> </a:t>
            </a:r>
            <a:r>
              <a:rPr lang="ru-RU" sz="1200" b="0" strike="noStrike" spc="-1" dirty="0">
                <a:solidFill>
                  <a:srgbClr val="003279"/>
                </a:solidFill>
                <a:latin typeface="Franklin Gothic Heavy"/>
              </a:rPr>
              <a:t>8(34764) 3-50-29</a:t>
            </a:r>
            <a:r>
              <a:rPr dirty="0">
                <a:solidFill>
                  <a:srgbClr val="003279"/>
                </a:solidFill>
              </a:rPr>
              <a:t/>
            </a:r>
            <a:br>
              <a:rPr dirty="0">
                <a:solidFill>
                  <a:srgbClr val="003279"/>
                </a:solidFill>
              </a:rPr>
            </a:br>
            <a:r>
              <a:rPr lang="ru-RU" sz="1200" b="0" strike="noStrike" spc="-1" dirty="0">
                <a:solidFill>
                  <a:srgbClr val="003279"/>
                </a:solidFill>
                <a:latin typeface="Franklin Gothic Heavy"/>
              </a:rPr>
              <a:t>e-</a:t>
            </a:r>
            <a:r>
              <a:rPr lang="ru-RU" sz="1200" b="0" strike="noStrike" spc="-1" dirty="0" err="1">
                <a:solidFill>
                  <a:srgbClr val="003279"/>
                </a:solidFill>
                <a:latin typeface="Franklin Gothic Heavy"/>
              </a:rPr>
              <a:t>mail</a:t>
            </a:r>
            <a:r>
              <a:rPr lang="ru-RU" sz="1200" b="0" strike="noStrike" spc="-1" dirty="0">
                <a:solidFill>
                  <a:srgbClr val="003279"/>
                </a:solidFill>
                <a:latin typeface="Franklin Gothic Heavy"/>
              </a:rPr>
              <a:t>: </a:t>
            </a:r>
            <a:r>
              <a:rPr lang="ru-RU" sz="1200" b="0" i="1" u="sng" strike="noStrike" spc="-1" dirty="0">
                <a:solidFill>
                  <a:srgbClr val="003279"/>
                </a:solidFill>
                <a:uFillTx/>
                <a:latin typeface="Franklin Gothic Heavy"/>
                <a:hlinkClick r:id="rId3"/>
              </a:rPr>
              <a:t>meleuz_gfu@ufamts.ru</a:t>
            </a:r>
            <a:endParaRPr lang="ru-RU" sz="1200" b="0" strike="noStrike" spc="-1" dirty="0">
              <a:solidFill>
                <a:srgbClr val="003279"/>
              </a:solidFill>
              <a:latin typeface="Arial"/>
            </a:endParaRPr>
          </a:p>
          <a:p>
            <a:pPr>
              <a:lnSpc>
                <a:spcPts val="1400"/>
              </a:lnSpc>
            </a:pPr>
            <a:r>
              <a:rPr lang="ru-RU" sz="1200" b="0" i="1" strike="noStrike" spc="-1" dirty="0">
                <a:solidFill>
                  <a:srgbClr val="003279"/>
                </a:solidFill>
                <a:latin typeface="Franklin Gothic Heavy"/>
              </a:rPr>
              <a:t>Ознакомиться с деятельностью финансового управления, принять участие в опросах граждан на бюджетную тематику можно на сайте: </a:t>
            </a:r>
            <a:r>
              <a:rPr lang="ru-RU" sz="1200" b="0" i="1" u="sng" strike="noStrike" spc="-1" dirty="0">
                <a:solidFill>
                  <a:srgbClr val="003279"/>
                </a:solidFill>
                <a:uFillTx/>
                <a:latin typeface="Albertus Extra Bold"/>
                <a:hlinkClick r:id="rId4"/>
              </a:rPr>
              <a:t>http://finance.admmeleuz.ru</a:t>
            </a:r>
            <a:r>
              <a:rPr lang="ru-RU" sz="1200" b="0" i="1" strike="noStrike" spc="-1" dirty="0">
                <a:solidFill>
                  <a:srgbClr val="003279"/>
                </a:solidFill>
                <a:latin typeface="Albertus Extra Bold"/>
              </a:rPr>
              <a:t>, </a:t>
            </a:r>
            <a:r>
              <a:rPr lang="ru-RU" sz="1200" b="0" i="1" u="sng" strike="noStrike" spc="-1" dirty="0">
                <a:solidFill>
                  <a:srgbClr val="003279"/>
                </a:solidFill>
                <a:uFillTx/>
                <a:latin typeface="Albertus Extra Bold"/>
              </a:rPr>
              <a:t>https://golos.openrepublic.ru/polls</a:t>
            </a:r>
            <a:endParaRPr lang="ru-RU" sz="1200" b="0" strike="noStrike" spc="-1" dirty="0">
              <a:solidFill>
                <a:srgbClr val="003279"/>
              </a:solidFill>
              <a:latin typeface="Arial"/>
            </a:endParaRPr>
          </a:p>
          <a:p>
            <a:pPr>
              <a:lnSpc>
                <a:spcPts val="1400"/>
              </a:lnSpc>
            </a:pPr>
            <a:r>
              <a:rPr lang="ru-RU" sz="1200" b="0" i="1" strike="noStrike" spc="-1" dirty="0">
                <a:solidFill>
                  <a:srgbClr val="003279"/>
                </a:solidFill>
                <a:latin typeface="Franklin Gothic Heavy"/>
              </a:rPr>
              <a:t>Ознакомиться с информацией о проведении публичных слушаний  по проекту бюджета и отчету о его исполнении, а также о результатах публичных слушаний можно на сайте: </a:t>
            </a:r>
            <a:r>
              <a:rPr lang="ru-RU" sz="1200" b="0" i="1" u="sng" strike="noStrike" spc="-1" dirty="0">
                <a:solidFill>
                  <a:srgbClr val="003279"/>
                </a:solidFill>
                <a:uFillTx/>
                <a:latin typeface="Albertus Extra Bold"/>
                <a:hlinkClick r:id="rId5"/>
              </a:rPr>
              <a:t>https://meleuz.bashkortostan.ru</a:t>
            </a:r>
            <a:endParaRPr lang="ru-RU" sz="1200" b="0" strike="noStrike" spc="-1" dirty="0">
              <a:solidFill>
                <a:srgbClr val="003279"/>
              </a:solidFill>
              <a:latin typeface="Arial"/>
            </a:endParaRPr>
          </a:p>
          <a:p>
            <a:pPr>
              <a:lnSpc>
                <a:spcPts val="1400"/>
              </a:lnSpc>
            </a:pPr>
            <a:endParaRPr lang="ru-RU" sz="1200" b="0" strike="noStrike" spc="-1" dirty="0">
              <a:solidFill>
                <a:srgbClr val="003279"/>
              </a:solidFill>
              <a:latin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38</a:t>
            </a:fld>
            <a:endParaRPr lang="ru-RU" dirty="0"/>
          </a:p>
        </p:txBody>
      </p:sp>
      <p:sp>
        <p:nvSpPr>
          <p:cNvPr id="9" name="Текст 64"/>
          <p:cNvSpPr txBox="1">
            <a:spLocks/>
          </p:cNvSpPr>
          <p:nvPr/>
        </p:nvSpPr>
        <p:spPr>
          <a:xfrm>
            <a:off x="3516838" y="747836"/>
            <a:ext cx="5157724" cy="37188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49808">
              <a:spcBef>
                <a:spcPts val="360"/>
              </a:spcBef>
              <a:buNone/>
            </a:pPr>
            <a:r>
              <a:rPr lang="ru-RU" sz="1100" dirty="0"/>
              <a:t>Финансовое управление администрации муниципального района </a:t>
            </a:r>
            <a:r>
              <a:rPr lang="ru-RU" sz="1100" dirty="0" err="1"/>
              <a:t>Мелеузовский</a:t>
            </a:r>
            <a:r>
              <a:rPr lang="ru-RU" sz="1100" dirty="0"/>
              <a:t> район Республики Башкортостан является финансовым органом администрации муниципального района </a:t>
            </a:r>
            <a:r>
              <a:rPr lang="ru-RU" sz="1100" dirty="0" err="1"/>
              <a:t>Мелеузовский</a:t>
            </a:r>
            <a:r>
              <a:rPr lang="ru-RU" sz="1100" dirty="0"/>
              <a:t> район Республики Башкортостан, осуществляющим составление и организацию исполнения бюджета муниципального района </a:t>
            </a:r>
            <a:r>
              <a:rPr lang="ru-RU" sz="1100" dirty="0" err="1"/>
              <a:t>Мелеузовский</a:t>
            </a:r>
            <a:r>
              <a:rPr lang="ru-RU" sz="1100" dirty="0"/>
              <a:t> район Республики Башкортостан в пределах компетенции муниципального образования, устанавливаемой уставом муниципального образования на основании и в соответствии с действующим законодательством. Осуществляет свою деятельность под непосредственным руководством и контролем главы администрации муниципального образования</a:t>
            </a:r>
          </a:p>
        </p:txBody>
      </p:sp>
      <p:sp>
        <p:nvSpPr>
          <p:cNvPr id="10" name="Текст 24"/>
          <p:cNvSpPr txBox="1">
            <a:spLocks/>
          </p:cNvSpPr>
          <p:nvPr/>
        </p:nvSpPr>
        <p:spPr>
          <a:xfrm>
            <a:off x="4757249" y="99292"/>
            <a:ext cx="2428875" cy="3242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49808">
              <a:spcBef>
                <a:spcPts val="720"/>
              </a:spcBef>
              <a:buFont typeface="Arial" panose="020B0604020202020204" pitchFamily="34" charset="0"/>
              <a:buNone/>
            </a:pPr>
            <a:r>
              <a:rPr lang="ru-RU" sz="2000" b="1">
                <a:solidFill>
                  <a:srgbClr val="DF5327">
                    <a:lumMod val="75000"/>
                  </a:srgbClr>
                </a:solidFill>
                <a:latin typeface="Calibri"/>
              </a:rPr>
              <a:t>Кто мы?</a:t>
            </a:r>
            <a:endParaRPr lang="ru-RU" sz="2000" b="1" dirty="0">
              <a:solidFill>
                <a:srgbClr val="DF5327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1" name="Текст 25"/>
          <p:cNvSpPr txBox="1">
            <a:spLocks/>
          </p:cNvSpPr>
          <p:nvPr/>
        </p:nvSpPr>
        <p:spPr>
          <a:xfrm>
            <a:off x="4748493" y="423564"/>
            <a:ext cx="2428875" cy="228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49808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None/>
            </a:pPr>
            <a:r>
              <a:rPr lang="ru-RU" sz="1200" b="1">
                <a:latin typeface="Calibri"/>
              </a:rPr>
              <a:t>О нас</a:t>
            </a:r>
            <a:endParaRPr lang="ru-RU" sz="1200" b="1" dirty="0">
              <a:latin typeface="Calibri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72" y="836860"/>
            <a:ext cx="52296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1\Pictures\biznessovetnik19032018biznes_sovetni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811" y="480863"/>
            <a:ext cx="1993917" cy="176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424800" y="1547640"/>
            <a:ext cx="4907520" cy="531000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" name="Схема 1"/>
          <p:cNvGraphicFramePr/>
          <p:nvPr>
            <p:extLst/>
          </p:nvPr>
        </p:nvGraphicFramePr>
        <p:xfrm>
          <a:off x="0" y="16625"/>
          <a:ext cx="12192000" cy="54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60" name="CustomShape 3"/>
          <p:cNvSpPr/>
          <p:nvPr/>
        </p:nvSpPr>
        <p:spPr>
          <a:xfrm>
            <a:off x="6972300" y="1010987"/>
            <a:ext cx="4968189" cy="1665000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i="1" strike="noStrike" spc="-1" dirty="0">
                <a:solidFill>
                  <a:srgbClr val="000000"/>
                </a:solidFill>
                <a:latin typeface="Times New Roman"/>
              </a:rPr>
              <a:t>На территории района расположены 17 муниципальных образований, имеющих статус </a:t>
            </a:r>
            <a:r>
              <a:rPr lang="ru-RU" sz="1600" b="0" i="1" strike="noStrike" spc="-1" dirty="0" smtClean="0">
                <a:solidFill>
                  <a:srgbClr val="000000"/>
                </a:solidFill>
                <a:latin typeface="Times New Roman"/>
              </a:rPr>
              <a:t>поселений: одно </a:t>
            </a:r>
            <a:r>
              <a:rPr lang="ru-RU" sz="1600" b="0" i="1" strike="noStrike" spc="-1" dirty="0">
                <a:solidFill>
                  <a:srgbClr val="000000"/>
                </a:solidFill>
                <a:latin typeface="Times New Roman"/>
              </a:rPr>
              <a:t>городское поселение — г. </a:t>
            </a:r>
            <a:r>
              <a:rPr lang="ru-RU" sz="1600" b="0" i="1" strike="noStrike" spc="-1" dirty="0" smtClean="0">
                <a:solidFill>
                  <a:srgbClr val="000000"/>
                </a:solidFill>
                <a:latin typeface="Times New Roman"/>
              </a:rPr>
              <a:t>Мелеуз </a:t>
            </a:r>
            <a:r>
              <a:rPr lang="ru-RU" sz="1600" b="0" i="1" strike="noStrike" spc="-1" dirty="0">
                <a:solidFill>
                  <a:srgbClr val="000000"/>
                </a:solidFill>
                <a:latin typeface="Times New Roman"/>
              </a:rPr>
              <a:t>и 16 сельских поселений с 96 населенными пунктами</a:t>
            </a:r>
            <a:endParaRPr lang="ru-RU" sz="1600" b="0" strike="noStrike" spc="-1" dirty="0">
              <a:latin typeface="Arial"/>
            </a:endParaRPr>
          </a:p>
        </p:txBody>
      </p:sp>
      <p:graphicFrame>
        <p:nvGraphicFramePr>
          <p:cNvPr id="361" name="Table 4"/>
          <p:cNvGraphicFramePr/>
          <p:nvPr>
            <p:extLst/>
          </p:nvPr>
        </p:nvGraphicFramePr>
        <p:xfrm>
          <a:off x="0" y="586740"/>
          <a:ext cx="6325831" cy="6271260"/>
        </p:xfrm>
        <a:graphic>
          <a:graphicData uri="http://schemas.openxmlformats.org/drawingml/2006/table">
            <a:tbl>
              <a:tblPr/>
              <a:tblGrid>
                <a:gridCol w="7053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3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60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06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8570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endParaRPr lang="en-US" sz="1200" b="1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endParaRPr lang="en-US" sz="1200" b="1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Городское и сельские поселения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blipFill rotWithShape="0">
                      <a:blip r:embed="rId9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населённых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пунктов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endParaRPr lang="en-US" sz="1200" b="1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на 01.01.2020г., чел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Городское поселение город Мелеуз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56677</a:t>
                      </a:r>
                      <a:endParaRPr lang="ru-RU" sz="14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Абитовский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1465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Александровский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699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Аптраковский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715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Араслановский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1214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Воскресенский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1496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Денисовский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1465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Зирганский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4683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Иштугановский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Корнеевский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1617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2573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Нордовский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1374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Нугушевский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1251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Партизанский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1540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Первомайский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2542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Сарышевский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8268"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1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Шевченковский сельсовет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575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8268">
                <a:tc>
                  <a:txBody>
                    <a:bodyPr/>
                    <a:lstStyle/>
                    <a:p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1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81069</a:t>
                      </a:r>
                      <a:endParaRPr lang="ru-RU" sz="1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0" marR="29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7609667" y="3285642"/>
          <a:ext cx="3642101" cy="2991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515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2" name="Диаграмма 10"/>
          <p:cNvGraphicFramePr/>
          <p:nvPr/>
        </p:nvGraphicFramePr>
        <p:xfrm>
          <a:off x="123120" y="3000600"/>
          <a:ext cx="2410200" cy="161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Схема 1"/>
          <p:cNvGraphicFramePr/>
          <p:nvPr>
            <p:extLst/>
          </p:nvPr>
        </p:nvGraphicFramePr>
        <p:xfrm>
          <a:off x="0" y="0"/>
          <a:ext cx="12192000" cy="1032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64" name="Диаграмма 10"/>
          <p:cNvGraphicFramePr/>
          <p:nvPr/>
        </p:nvGraphicFramePr>
        <p:xfrm>
          <a:off x="3112920" y="2842200"/>
          <a:ext cx="3330720" cy="173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65" name="Диаграмма 10"/>
          <p:cNvGraphicFramePr/>
          <p:nvPr/>
        </p:nvGraphicFramePr>
        <p:xfrm>
          <a:off x="6095880" y="2905560"/>
          <a:ext cx="2466720" cy="162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66" name="CustomShape 2"/>
          <p:cNvSpPr/>
          <p:nvPr/>
        </p:nvSpPr>
        <p:spPr>
          <a:xfrm>
            <a:off x="407520" y="1196640"/>
            <a:ext cx="6095520" cy="136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В соответствии с Бюджетным кодексом Российской Федерации проект бюджета составляется на основе прогноза социально-экономического развития в целях финансового обеспечения расходных обязательств.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Прогноз социально-экономического развития представляет собой документ, содержащий систему обоснованных представлений о направлениях и результатах социально-экономического развития на прогнозируемый период.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67" name="CustomShape 3"/>
          <p:cNvSpPr/>
          <p:nvPr/>
        </p:nvSpPr>
        <p:spPr>
          <a:xfrm>
            <a:off x="6531840" y="1216800"/>
            <a:ext cx="5432400" cy="136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Долгосрочный прогноз социально-экономического развития муниципального района Мелеузовский район Республики Башкортостан сформирован на период до 2030 года.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Среднесрочный прогноз социально-экономического развития муниципального района Мелеузовский район Республики Башкортостан формируется ежегодно сроком на 3 года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68" name="CustomShape 4"/>
          <p:cNvSpPr/>
          <p:nvPr/>
        </p:nvSpPr>
        <p:spPr>
          <a:xfrm>
            <a:off x="114840" y="2584080"/>
            <a:ext cx="259200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215D4C"/>
                </a:solidFill>
                <a:latin typeface="Times New Roman"/>
              </a:rPr>
              <a:t>Численность постоянного населения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215D4C"/>
                </a:solidFill>
                <a:latin typeface="Times New Roman"/>
              </a:rPr>
              <a:t>(среднегодовая), тыс. чел.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69" name="CustomShape 5"/>
          <p:cNvSpPr/>
          <p:nvPr/>
        </p:nvSpPr>
        <p:spPr>
          <a:xfrm>
            <a:off x="2859840" y="2605320"/>
            <a:ext cx="2592000" cy="59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215D4C"/>
                </a:solidFill>
                <a:latin typeface="Times New Roman"/>
              </a:rPr>
              <a:t>Среднесписочная численность работающих (по крупным и средним предприятиям), тыс. чел.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70" name="CustomShape 6"/>
          <p:cNvSpPr/>
          <p:nvPr/>
        </p:nvSpPr>
        <p:spPr>
          <a:xfrm>
            <a:off x="5970960" y="2673000"/>
            <a:ext cx="286092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215D4C"/>
                </a:solidFill>
                <a:latin typeface="Times New Roman"/>
              </a:rPr>
              <a:t>Среднемесячная заработная плата (по крупным и средним предприятиям) тыс. руб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71" name="CustomShape 7"/>
          <p:cNvSpPr/>
          <p:nvPr/>
        </p:nvSpPr>
        <p:spPr>
          <a:xfrm>
            <a:off x="9024120" y="2673000"/>
            <a:ext cx="259200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215D4C"/>
                </a:solidFill>
                <a:latin typeface="Times New Roman"/>
              </a:rPr>
              <a:t>Количество субъектов малого и среднего предпринимательства, единиц</a:t>
            </a:r>
            <a:r>
              <a:rPr lang="ru-RU" sz="1100" b="0" strike="noStrike" spc="-1">
                <a:solidFill>
                  <a:srgbClr val="328C71"/>
                </a:solidFill>
                <a:latin typeface="Times New Roman"/>
              </a:rPr>
              <a:t>.</a:t>
            </a:r>
            <a:endParaRPr lang="ru-RU" sz="1100" b="0" strike="noStrike" spc="-1">
              <a:latin typeface="Arial"/>
            </a:endParaRPr>
          </a:p>
        </p:txBody>
      </p:sp>
      <p:graphicFrame>
        <p:nvGraphicFramePr>
          <p:cNvPr id="372" name="Диаграмма 10"/>
          <p:cNvGraphicFramePr/>
          <p:nvPr/>
        </p:nvGraphicFramePr>
        <p:xfrm>
          <a:off x="9180000" y="3133440"/>
          <a:ext cx="2604240" cy="139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73" name="CustomShape 8"/>
          <p:cNvSpPr/>
          <p:nvPr/>
        </p:nvSpPr>
        <p:spPr>
          <a:xfrm>
            <a:off x="589680" y="4835520"/>
            <a:ext cx="4539960" cy="5987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0" strike="noStrike" spc="-1" dirty="0">
                <a:solidFill>
                  <a:srgbClr val="215D4C"/>
                </a:solidFill>
                <a:latin typeface="Times New Roman"/>
              </a:rPr>
              <a:t>Объем инвестиций в основной капитал по крупным и средним организациям, </a:t>
            </a:r>
            <a:r>
              <a:rPr lang="ru-RU" sz="1100" b="0" strike="noStrike" spc="-1" dirty="0" smtClean="0">
                <a:solidFill>
                  <a:srgbClr val="215D4C"/>
                </a:solidFill>
                <a:latin typeface="Times New Roman"/>
              </a:rPr>
              <a:t>млн. </a:t>
            </a:r>
            <a:r>
              <a:rPr lang="ru-RU" sz="1100" b="0" strike="noStrike" spc="-1" dirty="0">
                <a:solidFill>
                  <a:srgbClr val="215D4C"/>
                </a:solidFill>
                <a:latin typeface="Times New Roman"/>
              </a:rPr>
              <a:t>руб.</a:t>
            </a:r>
            <a:endParaRPr lang="ru-RU" sz="11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100" b="0" strike="noStrike" spc="-1" dirty="0">
              <a:latin typeface="Arial"/>
            </a:endParaRPr>
          </a:p>
        </p:txBody>
      </p:sp>
      <p:sp>
        <p:nvSpPr>
          <p:cNvPr id="374" name="CustomShape 9"/>
          <p:cNvSpPr/>
          <p:nvPr/>
        </p:nvSpPr>
        <p:spPr>
          <a:xfrm>
            <a:off x="5970960" y="4835520"/>
            <a:ext cx="532296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215D4C"/>
                </a:solidFill>
                <a:latin typeface="Times New Roman"/>
              </a:rPr>
              <a:t>Ввод в эксплуатацию общей площади жилых домов, тыс. кв. м.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100" b="0" strike="noStrike" spc="-1">
              <a:latin typeface="Arial"/>
            </a:endParaRPr>
          </a:p>
        </p:txBody>
      </p:sp>
      <p:graphicFrame>
        <p:nvGraphicFramePr>
          <p:cNvPr id="375" name="Диаграмма 10"/>
          <p:cNvGraphicFramePr/>
          <p:nvPr/>
        </p:nvGraphicFramePr>
        <p:xfrm>
          <a:off x="92160" y="5167080"/>
          <a:ext cx="6123960" cy="19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76" name="Диаграмма 10"/>
          <p:cNvGraphicFramePr/>
          <p:nvPr/>
        </p:nvGraphicFramePr>
        <p:xfrm>
          <a:off x="6271920" y="5157360"/>
          <a:ext cx="5504040" cy="170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5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8190360" y="86040"/>
            <a:ext cx="82080" cy="16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>
            <a:spAutoFit/>
          </a:bodyPr>
          <a:lstStyle/>
          <a:p>
            <a:pPr marL="8280">
              <a:lnSpc>
                <a:spcPct val="100000"/>
              </a:lnSpc>
              <a:spcBef>
                <a:spcPts val="62"/>
              </a:spcBef>
            </a:pPr>
            <a:r>
              <a:rPr lang="ru-RU" sz="1030" b="1" strike="noStrike" spc="-4">
                <a:solidFill>
                  <a:srgbClr val="FFFFFF"/>
                </a:solidFill>
                <a:latin typeface="Calibri"/>
              </a:rPr>
              <a:t>5</a:t>
            </a:r>
            <a:endParaRPr lang="ru-RU" sz="1030" b="0" strike="noStrike" spc="-1">
              <a:latin typeface="Arial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058186"/>
              </p:ext>
            </p:extLst>
          </p:nvPr>
        </p:nvGraphicFramePr>
        <p:xfrm>
          <a:off x="0" y="5825"/>
          <a:ext cx="12192000" cy="808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4" name="CustomShape 28"/>
          <p:cNvSpPr/>
          <p:nvPr/>
        </p:nvSpPr>
        <p:spPr>
          <a:xfrm>
            <a:off x="423443" y="934845"/>
            <a:ext cx="11354575" cy="22914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2600" indent="175320" algn="just">
              <a:lnSpc>
                <a:spcPct val="100000"/>
              </a:lnSpc>
              <a:spcBef>
                <a:spcPts val="1485"/>
              </a:spcBef>
            </a:pPr>
            <a:r>
              <a:rPr lang="ru-RU" sz="1100" spc="-7" dirty="0">
                <a:solidFill>
                  <a:srgbClr val="000000"/>
                </a:solidFill>
                <a:latin typeface="Times New Roman"/>
              </a:rPr>
              <a:t>Основные направления бюджетной </a:t>
            </a:r>
            <a:r>
              <a:rPr lang="ru-RU" sz="1100" spc="-1" dirty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sz="1100" spc="-7" dirty="0">
                <a:solidFill>
                  <a:srgbClr val="000000"/>
                </a:solidFill>
                <a:latin typeface="Times New Roman"/>
              </a:rPr>
              <a:t>налоговой политики </a:t>
            </a:r>
            <a:r>
              <a:rPr lang="ru-RU" sz="1100" spc="-1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1100" spc="-15" dirty="0">
                <a:solidFill>
                  <a:srgbClr val="000000"/>
                </a:solidFill>
                <a:latin typeface="Times New Roman"/>
              </a:rPr>
              <a:t>это </a:t>
            </a:r>
            <a:r>
              <a:rPr lang="ru-RU" sz="1100" spc="-12" dirty="0">
                <a:solidFill>
                  <a:srgbClr val="000000"/>
                </a:solidFill>
                <a:latin typeface="Times New Roman"/>
              </a:rPr>
              <a:t>ежегодно  </a:t>
            </a:r>
            <a:r>
              <a:rPr lang="ru-RU" sz="1100" spc="-7" dirty="0">
                <a:solidFill>
                  <a:srgbClr val="000000"/>
                </a:solidFill>
                <a:latin typeface="Times New Roman"/>
              </a:rPr>
              <a:t>разрабатываемый </a:t>
            </a:r>
            <a:r>
              <a:rPr lang="ru-RU" sz="1100" spc="-12" dirty="0">
                <a:solidFill>
                  <a:srgbClr val="000000"/>
                </a:solidFill>
                <a:latin typeface="Times New Roman"/>
              </a:rPr>
              <a:t>документ, который </a:t>
            </a:r>
            <a:r>
              <a:rPr lang="ru-RU" sz="1100" spc="-7" dirty="0">
                <a:solidFill>
                  <a:srgbClr val="000000"/>
                </a:solidFill>
                <a:latin typeface="Times New Roman"/>
              </a:rPr>
              <a:t>определяет условия </a:t>
            </a:r>
            <a:r>
              <a:rPr lang="ru-RU" sz="1100" spc="-1" dirty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sz="1100" spc="-12" dirty="0">
                <a:solidFill>
                  <a:srgbClr val="000000"/>
                </a:solidFill>
                <a:latin typeface="Times New Roman"/>
              </a:rPr>
              <a:t>подходы </a:t>
            </a:r>
            <a:r>
              <a:rPr lang="ru-RU" sz="1100" spc="-7" dirty="0">
                <a:solidFill>
                  <a:srgbClr val="000000"/>
                </a:solidFill>
                <a:latin typeface="Times New Roman"/>
              </a:rPr>
              <a:t>для составления  </a:t>
            </a:r>
            <a:r>
              <a:rPr lang="ru-RU" sz="1100" spc="-1" dirty="0">
                <a:solidFill>
                  <a:srgbClr val="000000"/>
                </a:solidFill>
                <a:latin typeface="Times New Roman"/>
              </a:rPr>
              <a:t>проекта бюджета на очередной </a:t>
            </a:r>
            <a:r>
              <a:rPr lang="ru-RU" sz="1100" spc="-12" dirty="0">
                <a:solidFill>
                  <a:srgbClr val="000000"/>
                </a:solidFill>
                <a:latin typeface="Times New Roman"/>
              </a:rPr>
              <a:t>год </a:t>
            </a:r>
            <a:r>
              <a:rPr lang="ru-RU" sz="1100" spc="-1" dirty="0">
                <a:solidFill>
                  <a:srgbClr val="000000"/>
                </a:solidFill>
                <a:latin typeface="Times New Roman"/>
              </a:rPr>
              <a:t>и плановый</a:t>
            </a:r>
            <a:r>
              <a:rPr lang="ru-RU" sz="1100" spc="-126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100" spc="-7" dirty="0">
                <a:solidFill>
                  <a:srgbClr val="000000"/>
                </a:solidFill>
                <a:latin typeface="Times New Roman"/>
              </a:rPr>
              <a:t>период.</a:t>
            </a:r>
            <a:endParaRPr lang="ru-RU" sz="1100" spc="-1" dirty="0">
              <a:latin typeface="Arial"/>
            </a:endParaRP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Основные направления бюджетной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района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в соответствии с Основными направлениями бюджетной политики Республики Башкортостан на  2021 год и на плановый период  2022 и  2023 годов,  Стратегией социально-экономического развития муниципального района Мелеузовский район Республики Башкортостан до 2030 года, муниципальной программой «Управление муниципальными финансами и муниципальным долгом муниципального района Мелеузовский район Республики Башкортостан», утвержденной постановлением главы Администрации муниципального района Мелеузовский район Республики Башкортостан от 17 декабря 2015 года № 2336 (с последующими изменениями).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 подготовке Основных направлений бюджетной политики учтены положения Указов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 (далее – Указ № 204) и от 21 июля 2020 года № 474 «О национальных целях развития Российской Федерации на период до 2030 года» (далее – Указ № 474), Послания Президента Российской Федерации Федеральному Собранию от 15 января 2020 года, Указа Главы Республики Башкортостан от 23 сентября 2019 года № УГ-310 «О стратегических направлениях социально-экономического развития Республики Башкортостан до 2024 года» (далее – Указ № УГ-310), новации бюджетного и налогового законодательства Российской Федерации  и Республики Башкортостан, нормативных правовых актов муниципального района Мелеузовский район Республики Башкортостан, итоги реализации бюджетной политики за предыдущие периоды.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81440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6</a:t>
            </a:fld>
            <a:endParaRPr lang="ru-RU" dirty="0"/>
          </a:p>
        </p:txBody>
      </p:sp>
      <p:sp>
        <p:nvSpPr>
          <p:cNvPr id="16" name="CustomShape 15"/>
          <p:cNvSpPr/>
          <p:nvPr/>
        </p:nvSpPr>
        <p:spPr>
          <a:xfrm>
            <a:off x="3431827" y="3190676"/>
            <a:ext cx="5196010" cy="349560"/>
          </a:xfrm>
          <a:custGeom>
            <a:avLst/>
            <a:gdLst/>
            <a:ahLst/>
            <a:cxnLst/>
            <a:rect l="l" t="t" r="r" b="b"/>
            <a:pathLst>
              <a:path w="2057400" h="277495">
                <a:moveTo>
                  <a:pt x="0" y="138684"/>
                </a:moveTo>
                <a:lnTo>
                  <a:pt x="7070" y="94853"/>
                </a:lnTo>
                <a:lnTo>
                  <a:pt x="26757" y="56784"/>
                </a:lnTo>
                <a:lnTo>
                  <a:pt x="56778" y="26761"/>
                </a:lnTo>
                <a:lnTo>
                  <a:pt x="94848" y="7071"/>
                </a:lnTo>
                <a:lnTo>
                  <a:pt x="138683" y="0"/>
                </a:lnTo>
                <a:lnTo>
                  <a:pt x="1918716" y="0"/>
                </a:lnTo>
                <a:lnTo>
                  <a:pt x="1962546" y="7071"/>
                </a:lnTo>
                <a:lnTo>
                  <a:pt x="2000615" y="26761"/>
                </a:lnTo>
                <a:lnTo>
                  <a:pt x="2030638" y="56784"/>
                </a:lnTo>
                <a:lnTo>
                  <a:pt x="2050328" y="94853"/>
                </a:lnTo>
                <a:lnTo>
                  <a:pt x="2057400" y="138684"/>
                </a:lnTo>
                <a:lnTo>
                  <a:pt x="2050328" y="182514"/>
                </a:lnTo>
                <a:lnTo>
                  <a:pt x="2030638" y="220583"/>
                </a:lnTo>
                <a:lnTo>
                  <a:pt x="2000615" y="250606"/>
                </a:lnTo>
                <a:lnTo>
                  <a:pt x="1962546" y="270296"/>
                </a:lnTo>
                <a:lnTo>
                  <a:pt x="1918716" y="277368"/>
                </a:lnTo>
                <a:lnTo>
                  <a:pt x="138683" y="277368"/>
                </a:lnTo>
                <a:lnTo>
                  <a:pt x="94848" y="270296"/>
                </a:lnTo>
                <a:lnTo>
                  <a:pt x="56778" y="250606"/>
                </a:lnTo>
                <a:lnTo>
                  <a:pt x="26757" y="220583"/>
                </a:lnTo>
                <a:lnTo>
                  <a:pt x="7070" y="182514"/>
                </a:lnTo>
                <a:lnTo>
                  <a:pt x="0" y="138684"/>
                </a:lnTo>
                <a:close/>
              </a:path>
            </a:pathLst>
          </a:custGeom>
          <a:noFill/>
          <a:ln w="4716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7" name="CustomShape 16"/>
          <p:cNvSpPr/>
          <p:nvPr/>
        </p:nvSpPr>
        <p:spPr>
          <a:xfrm>
            <a:off x="4246228" y="3253372"/>
            <a:ext cx="3887197" cy="2241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864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80" algn="ctr">
              <a:lnSpc>
                <a:spcPct val="100000"/>
              </a:lnSpc>
              <a:spcBef>
                <a:spcPts val="68"/>
              </a:spcBef>
            </a:pPr>
            <a:r>
              <a:rPr lang="ru-RU" sz="1400" spc="-4" dirty="0">
                <a:solidFill>
                  <a:srgbClr val="002060"/>
                </a:solidFill>
                <a:latin typeface="Times New Roman"/>
              </a:rPr>
              <a:t>БЮДЖЕТНАЯ ПОЛИТИКА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9" name="CustomShape 4"/>
          <p:cNvSpPr/>
          <p:nvPr/>
        </p:nvSpPr>
        <p:spPr>
          <a:xfrm>
            <a:off x="532988" y="3504586"/>
            <a:ext cx="10476588" cy="3362890"/>
          </a:xfrm>
          <a:custGeom>
            <a:avLst/>
            <a:gdLst/>
            <a:ahLst/>
            <a:cxnLst/>
            <a:rect l="l" t="t" r="r" b="b"/>
            <a:pathLst>
              <a:path h="4427220">
                <a:moveTo>
                  <a:pt x="0" y="0"/>
                </a:moveTo>
                <a:lnTo>
                  <a:pt x="0" y="4427220"/>
                </a:lnTo>
              </a:path>
            </a:pathLst>
          </a:custGeom>
          <a:noFill/>
          <a:ln w="716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7004" y="3540236"/>
            <a:ext cx="1154564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принципы: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обеспечение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сбалансированности бюджета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района;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реализация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долгосрочных, стратегических планов, национальных  и региональных проектов, направленных на повышение уровня жизни граждан, создание комфортных условий для их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проживания;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обеспечение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достойного эффективного труда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людей;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обеспечение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доходного потенциала за счет роста инвестиционной привлекательности и предпринимательской активности  в районе, повышения эффективности использования земли 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повышение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 использования бюджетных средств,  в том числе путем актуализации норм и правил определения расходных обязательств, роста операционной эффективности бюджетных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stomShape 15"/>
          <p:cNvSpPr/>
          <p:nvPr/>
        </p:nvSpPr>
        <p:spPr>
          <a:xfrm>
            <a:off x="3431827" y="5144690"/>
            <a:ext cx="5196010" cy="349560"/>
          </a:xfrm>
          <a:custGeom>
            <a:avLst/>
            <a:gdLst/>
            <a:ahLst/>
            <a:cxnLst/>
            <a:rect l="l" t="t" r="r" b="b"/>
            <a:pathLst>
              <a:path w="2057400" h="277495">
                <a:moveTo>
                  <a:pt x="0" y="138684"/>
                </a:moveTo>
                <a:lnTo>
                  <a:pt x="7070" y="94853"/>
                </a:lnTo>
                <a:lnTo>
                  <a:pt x="26757" y="56784"/>
                </a:lnTo>
                <a:lnTo>
                  <a:pt x="56778" y="26761"/>
                </a:lnTo>
                <a:lnTo>
                  <a:pt x="94848" y="7071"/>
                </a:lnTo>
                <a:lnTo>
                  <a:pt x="138683" y="0"/>
                </a:lnTo>
                <a:lnTo>
                  <a:pt x="1918716" y="0"/>
                </a:lnTo>
                <a:lnTo>
                  <a:pt x="1962546" y="7071"/>
                </a:lnTo>
                <a:lnTo>
                  <a:pt x="2000615" y="26761"/>
                </a:lnTo>
                <a:lnTo>
                  <a:pt x="2030638" y="56784"/>
                </a:lnTo>
                <a:lnTo>
                  <a:pt x="2050328" y="94853"/>
                </a:lnTo>
                <a:lnTo>
                  <a:pt x="2057400" y="138684"/>
                </a:lnTo>
                <a:lnTo>
                  <a:pt x="2050328" y="182514"/>
                </a:lnTo>
                <a:lnTo>
                  <a:pt x="2030638" y="220583"/>
                </a:lnTo>
                <a:lnTo>
                  <a:pt x="2000615" y="250606"/>
                </a:lnTo>
                <a:lnTo>
                  <a:pt x="1962546" y="270296"/>
                </a:lnTo>
                <a:lnTo>
                  <a:pt x="1918716" y="277368"/>
                </a:lnTo>
                <a:lnTo>
                  <a:pt x="138683" y="277368"/>
                </a:lnTo>
                <a:lnTo>
                  <a:pt x="94848" y="270296"/>
                </a:lnTo>
                <a:lnTo>
                  <a:pt x="56778" y="250606"/>
                </a:lnTo>
                <a:lnTo>
                  <a:pt x="26757" y="220583"/>
                </a:lnTo>
                <a:lnTo>
                  <a:pt x="7070" y="182514"/>
                </a:lnTo>
                <a:lnTo>
                  <a:pt x="0" y="138684"/>
                </a:lnTo>
                <a:close/>
              </a:path>
            </a:pathLst>
          </a:custGeom>
          <a:noFill/>
          <a:ln w="4716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22" name="CustomShape 16"/>
          <p:cNvSpPr/>
          <p:nvPr/>
        </p:nvSpPr>
        <p:spPr>
          <a:xfrm>
            <a:off x="4248803" y="5200870"/>
            <a:ext cx="3887197" cy="2241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864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80" algn="ctr">
              <a:lnSpc>
                <a:spcPct val="100000"/>
              </a:lnSpc>
              <a:spcBef>
                <a:spcPts val="68"/>
              </a:spcBef>
            </a:pPr>
            <a:r>
              <a:rPr lang="ru-RU" sz="1400" spc="-4" dirty="0">
                <a:solidFill>
                  <a:srgbClr val="002060"/>
                </a:solidFill>
                <a:latin typeface="Times New Roman"/>
              </a:rPr>
              <a:t>НАЛОГОВАЯ ПОЛИТИКА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443" y="5574630"/>
            <a:ext cx="11231745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Нововведения: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установление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прогрессивной шкалы налога на доходы физических лиц (повышение ставки налога с 13 процентов до 15 процентов для тех налогоплательщиков, чей доход превышает 5,0 млн.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блей в год) и зачисление дополнительных поступлений в федеральный бюджет для дальнейшего их направления на лечение детей с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орфанными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заболеваниями, закупку дорогостоящих лекарств и средств реабилитации, а также проведение высокотехнологичных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введение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 доходов физических лиц с процентов по вкладам в банках, при котором налоговая база будет определяться как превышение суммы доходов в виде процентов, полученных гражданином в течение года по всем вкладам и остаткам на счетах в банках, над суммой процентов, рассчитанной как произведение 1 млн. рублей на ключевую ставку Банка России, действующую на первое число налогового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8190360" y="86040"/>
            <a:ext cx="82080" cy="16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>
            <a:spAutoFit/>
          </a:bodyPr>
          <a:lstStyle/>
          <a:p>
            <a:pPr marL="8280">
              <a:lnSpc>
                <a:spcPct val="100000"/>
              </a:lnSpc>
              <a:spcBef>
                <a:spcPts val="62"/>
              </a:spcBef>
            </a:pPr>
            <a:r>
              <a:rPr lang="ru-RU" sz="1030" b="1" strike="noStrike" spc="-4">
                <a:solidFill>
                  <a:srgbClr val="FFFFFF"/>
                </a:solidFill>
                <a:latin typeface="Calibri"/>
              </a:rPr>
              <a:t>5</a:t>
            </a:r>
            <a:endParaRPr lang="ru-RU" sz="1030" b="0" strike="noStrike" spc="-1">
              <a:latin typeface="Arial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84304168"/>
              </p:ext>
            </p:extLst>
          </p:nvPr>
        </p:nvGraphicFramePr>
        <p:xfrm>
          <a:off x="0" y="5825"/>
          <a:ext cx="12192000" cy="808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81440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6828" y="1040932"/>
            <a:ext cx="1099853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отмена единого налога на вмененный доход и переход налогоплательщиков, ранее уплачивающих указанный налог, на другие налоговые системы (патентную, упрощенную или общую);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продолжение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из федерального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региональные бюджеты акцизов на нефтепродукты, с доведением к 2024 году норматива до 100 процентов (в настоящее время акцизы зачисляются в бюджеты субъектов РФ: по нормативу 66,6 процента, в 2021 г. - по нормативу 74,9 процента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внесение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в законодательство Республики Башкортостан  по патентной системе налогообложения в связи с отменой с 2021 года единого налога на вмененный доход, продление «налоговых каникул» до 2024 года и установления нулевой ставки налогообложения для налогоплательщиков – индивидуальных предпринимателей применяющих патентную и упрощенную систему налогообложения, зарегистрированных впервые после вступления в силу указанного закона, осуществляющих предпринимательскую деятельность в производственной, социальной или научной сферах, а также в сфере бытовых услуг населению и услуг по предоставлению мест для временного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применение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повышенных (8 и 20 процентов) ставок по налогу, взимаемому в связи с применением упрощенной системы налогообложения, вместо общеустановленных (6 и 15 процентов), в случае допущения налогоплательщиками превышения критериев нахождения на данном режиме налогообложения (по объему доходов – не более чем на 50 млн. рублей  и (или) средней численности – на 30 человек), и сохранение за ними права применения упрощенной системы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переход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налогоплательщиков, применяющих упрощенную систему налогообложения, на онлайн-систему, при которой налоговый орган будет исчислять налог самостоятельно на основе данных, полученных от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онлайн-касс;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освобождение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уплаты налога на имущество бюджетных, казенных  и автономных учреждений Республики Башкортостан и муниципальных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продление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льготы по налогу на имущество организаций  до 2024 года, предоставленной организациям народных художественных промыслов, в отношении автомобильных дорог общего пользования, телерадиовещания, а также организациям – в отношении имущества, используемого для оздоровления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освобождение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уплаты налога на имущество организаций, заключивших концессионное соглашение с муниципальным образованием или соглашение о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-частном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партнерстве;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отмена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организаций обязанности по представлению налоговых деклараций по транспортному и земельному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налогам;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утверждение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государственной кадастровой оценки земельных участков в составе земель лесного фонда и объектов капитального строительства в Республике Башкортостан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6829" y="5491286"/>
            <a:ext cx="10998531" cy="11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Сохранение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степени долговой устойчивости, укрепление имиджа надежного заемщика.</a:t>
            </a:r>
          </a:p>
          <a:p>
            <a:pPr algn="just"/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По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итогам 2019 года муниципальный район Мелеузовский район Республики Башкортостан относится к группе заемщиков с высоким уровнем долговой устойчивости, что 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характеризуется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следующими показателями: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объем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 долга муниципального района Мелеузовский район Республики Башкортостан (далее – муниципальный, долг) составил 0,0 тыс. рублей;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расходы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обслуживание муниципального долга составили 0,0 тыс. рублей.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stomShape 15"/>
          <p:cNvSpPr/>
          <p:nvPr/>
        </p:nvSpPr>
        <p:spPr>
          <a:xfrm>
            <a:off x="3693641" y="4941946"/>
            <a:ext cx="5196010" cy="349560"/>
          </a:xfrm>
          <a:custGeom>
            <a:avLst/>
            <a:gdLst/>
            <a:ahLst/>
            <a:cxnLst/>
            <a:rect l="l" t="t" r="r" b="b"/>
            <a:pathLst>
              <a:path w="2057400" h="277495">
                <a:moveTo>
                  <a:pt x="0" y="138684"/>
                </a:moveTo>
                <a:lnTo>
                  <a:pt x="7070" y="94853"/>
                </a:lnTo>
                <a:lnTo>
                  <a:pt x="26757" y="56784"/>
                </a:lnTo>
                <a:lnTo>
                  <a:pt x="56778" y="26761"/>
                </a:lnTo>
                <a:lnTo>
                  <a:pt x="94848" y="7071"/>
                </a:lnTo>
                <a:lnTo>
                  <a:pt x="138683" y="0"/>
                </a:lnTo>
                <a:lnTo>
                  <a:pt x="1918716" y="0"/>
                </a:lnTo>
                <a:lnTo>
                  <a:pt x="1962546" y="7071"/>
                </a:lnTo>
                <a:lnTo>
                  <a:pt x="2000615" y="26761"/>
                </a:lnTo>
                <a:lnTo>
                  <a:pt x="2030638" y="56784"/>
                </a:lnTo>
                <a:lnTo>
                  <a:pt x="2050328" y="94853"/>
                </a:lnTo>
                <a:lnTo>
                  <a:pt x="2057400" y="138684"/>
                </a:lnTo>
                <a:lnTo>
                  <a:pt x="2050328" y="182514"/>
                </a:lnTo>
                <a:lnTo>
                  <a:pt x="2030638" y="220583"/>
                </a:lnTo>
                <a:lnTo>
                  <a:pt x="2000615" y="250606"/>
                </a:lnTo>
                <a:lnTo>
                  <a:pt x="1962546" y="270296"/>
                </a:lnTo>
                <a:lnTo>
                  <a:pt x="1918716" y="277368"/>
                </a:lnTo>
                <a:lnTo>
                  <a:pt x="138683" y="277368"/>
                </a:lnTo>
                <a:lnTo>
                  <a:pt x="94848" y="270296"/>
                </a:lnTo>
                <a:lnTo>
                  <a:pt x="56778" y="250606"/>
                </a:lnTo>
                <a:lnTo>
                  <a:pt x="26757" y="220583"/>
                </a:lnTo>
                <a:lnTo>
                  <a:pt x="7070" y="182514"/>
                </a:lnTo>
                <a:lnTo>
                  <a:pt x="0" y="138684"/>
                </a:lnTo>
                <a:close/>
              </a:path>
            </a:pathLst>
          </a:custGeom>
          <a:noFill/>
          <a:ln w="4716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5" name="CustomShape 16"/>
          <p:cNvSpPr/>
          <p:nvPr/>
        </p:nvSpPr>
        <p:spPr>
          <a:xfrm>
            <a:off x="4348047" y="4986962"/>
            <a:ext cx="3887197" cy="2241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864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80" algn="ctr">
              <a:lnSpc>
                <a:spcPct val="100000"/>
              </a:lnSpc>
              <a:spcBef>
                <a:spcPts val="68"/>
              </a:spcBef>
            </a:pPr>
            <a:r>
              <a:rPr lang="ru-RU" sz="1400" spc="-4" dirty="0" smtClean="0">
                <a:solidFill>
                  <a:srgbClr val="002060"/>
                </a:solidFill>
                <a:latin typeface="Times New Roman"/>
              </a:rPr>
              <a:t>ДОЛГОВАЯ </a:t>
            </a:r>
            <a:r>
              <a:rPr lang="ru-RU" sz="1400" spc="-4" dirty="0">
                <a:solidFill>
                  <a:srgbClr val="002060"/>
                </a:solidFill>
                <a:latin typeface="Times New Roman"/>
              </a:rPr>
              <a:t>ПОЛИТИКА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4" name="CustomShape 4"/>
          <p:cNvSpPr/>
          <p:nvPr/>
        </p:nvSpPr>
        <p:spPr>
          <a:xfrm>
            <a:off x="683570" y="963698"/>
            <a:ext cx="10464123" cy="3766167"/>
          </a:xfrm>
          <a:custGeom>
            <a:avLst/>
            <a:gdLst/>
            <a:ahLst/>
            <a:cxnLst/>
            <a:rect l="l" t="t" r="r" b="b"/>
            <a:pathLst>
              <a:path h="4427220">
                <a:moveTo>
                  <a:pt x="0" y="0"/>
                </a:moveTo>
                <a:lnTo>
                  <a:pt x="0" y="4427220"/>
                </a:lnTo>
              </a:path>
            </a:pathLst>
          </a:custGeom>
          <a:noFill/>
          <a:ln w="716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25" name="CustomShape 4"/>
          <p:cNvSpPr/>
          <p:nvPr/>
        </p:nvSpPr>
        <p:spPr>
          <a:xfrm>
            <a:off x="683571" y="5541287"/>
            <a:ext cx="10688163" cy="1015963"/>
          </a:xfrm>
          <a:custGeom>
            <a:avLst/>
            <a:gdLst/>
            <a:ahLst/>
            <a:cxnLst/>
            <a:rect l="l" t="t" r="r" b="b"/>
            <a:pathLst>
              <a:path h="4427220">
                <a:moveTo>
                  <a:pt x="0" y="0"/>
                </a:moveTo>
                <a:lnTo>
                  <a:pt x="0" y="4427220"/>
                </a:lnTo>
              </a:path>
            </a:pathLst>
          </a:custGeom>
          <a:noFill/>
          <a:ln w="716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8520120" y="10908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BDFF0D13-4C1D-421A-B6EB-F07254DE2BB9}" type="slidenum">
              <a:rPr lang="ru-RU" sz="1000" b="0" strike="noStrike" spc="-1">
                <a:solidFill>
                  <a:srgbClr val="000000"/>
                </a:solidFill>
                <a:latin typeface="Tw Cen MT Condensed"/>
              </a:rPr>
              <a:t>8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407" name="CustomShape 2"/>
          <p:cNvSpPr/>
          <p:nvPr/>
        </p:nvSpPr>
        <p:spPr>
          <a:xfrm>
            <a:off x="777600" y="1844640"/>
            <a:ext cx="2675520" cy="1991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Начальный этап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бюджетного 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процесса. В этот период составляется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прогноз 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социально-экономического  развития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муниципального района Мелеузовский район Республики Башкортостан, определяются 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основные  характеристики 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бюджета,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налоговая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и 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бюджетная политика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на 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очередной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финансовый </a:t>
            </a:r>
            <a:r>
              <a:rPr lang="ru-RU" sz="1100" b="0" strike="noStrike" spc="-15">
                <a:solidFill>
                  <a:srgbClr val="305250"/>
                </a:solidFill>
                <a:latin typeface="Times New Roman"/>
              </a:rPr>
              <a:t>год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и  плановый период,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источники 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покрытия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дефицита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бюджета,  долговая политика муниципального района,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 а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также</a:t>
            </a:r>
            <a:r>
              <a:rPr lang="ru-RU" sz="1100" b="0" strike="noStrike" spc="-15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осуществляется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 р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аспределение предельных 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объемов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бюджетных 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ассигнований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на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предстоящий 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плановый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 период. </a:t>
            </a:r>
            <a:endParaRPr lang="ru-RU" sz="1100" b="0" strike="noStrike" spc="-1">
              <a:latin typeface="Arial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-16920" y="0"/>
          <a:ext cx="12208920" cy="81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" name="CustomShape 4"/>
          <p:cNvSpPr/>
          <p:nvPr/>
        </p:nvSpPr>
        <p:spPr>
          <a:xfrm>
            <a:off x="0" y="705960"/>
            <a:ext cx="12075120" cy="44820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Этапы бюджетного процесса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10" name="CustomShape 5"/>
          <p:cNvSpPr/>
          <p:nvPr/>
        </p:nvSpPr>
        <p:spPr>
          <a:xfrm>
            <a:off x="47160" y="1293480"/>
            <a:ext cx="3525120" cy="473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I   Составление проекта бюджета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411" name="Group 6"/>
          <p:cNvGrpSpPr/>
          <p:nvPr/>
        </p:nvGrpSpPr>
        <p:grpSpPr>
          <a:xfrm>
            <a:off x="-16920" y="1785240"/>
            <a:ext cx="811080" cy="731520"/>
            <a:chOff x="-16920" y="1785240"/>
            <a:chExt cx="811080" cy="731520"/>
          </a:xfrm>
        </p:grpSpPr>
        <p:pic>
          <p:nvPicPr>
            <p:cNvPr id="412" name="Picture 3"/>
            <p:cNvPicPr/>
            <p:nvPr/>
          </p:nvPicPr>
          <p:blipFill>
            <a:blip r:embed="rId8"/>
            <a:stretch/>
          </p:blipFill>
          <p:spPr>
            <a:xfrm>
              <a:off x="-16920" y="1785240"/>
              <a:ext cx="777240" cy="731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13" name="CustomShape 7"/>
            <p:cNvSpPr/>
            <p:nvPr/>
          </p:nvSpPr>
          <p:spPr>
            <a:xfrm>
              <a:off x="-16920" y="2067840"/>
              <a:ext cx="8110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Times New Roman"/>
                </a:rPr>
                <a:t>МАЙ -ОКТЯБРЬ</a:t>
              </a:r>
              <a:endParaRPr lang="ru-RU" sz="900" b="0" strike="noStrike" spc="-1">
                <a:latin typeface="Arial"/>
              </a:endParaRPr>
            </a:p>
          </p:txBody>
        </p:sp>
      </p:grpSp>
      <p:sp>
        <p:nvSpPr>
          <p:cNvPr id="414" name="CustomShape 8"/>
          <p:cNvSpPr/>
          <p:nvPr/>
        </p:nvSpPr>
        <p:spPr>
          <a:xfrm>
            <a:off x="47160" y="3996360"/>
            <a:ext cx="3624120" cy="473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II  Рассмотрение и утверждение бюджета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415" name="Group 9"/>
          <p:cNvGrpSpPr/>
          <p:nvPr/>
        </p:nvGrpSpPr>
        <p:grpSpPr>
          <a:xfrm>
            <a:off x="-33840" y="4470120"/>
            <a:ext cx="811080" cy="731520"/>
            <a:chOff x="-33840" y="4470120"/>
            <a:chExt cx="811080" cy="731520"/>
          </a:xfrm>
        </p:grpSpPr>
        <p:pic>
          <p:nvPicPr>
            <p:cNvPr id="416" name="Picture 3"/>
            <p:cNvPicPr/>
            <p:nvPr/>
          </p:nvPicPr>
          <p:blipFill>
            <a:blip r:embed="rId8"/>
            <a:stretch/>
          </p:blipFill>
          <p:spPr>
            <a:xfrm>
              <a:off x="0" y="4470120"/>
              <a:ext cx="777240" cy="731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17" name="CustomShape 10"/>
            <p:cNvSpPr/>
            <p:nvPr/>
          </p:nvSpPr>
          <p:spPr>
            <a:xfrm>
              <a:off x="-33840" y="4746600"/>
              <a:ext cx="8110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Times New Roman"/>
                </a:rPr>
                <a:t>НОЯБРЬ-ДЕКАБРЬ</a:t>
              </a:r>
              <a:endParaRPr lang="ru-RU" sz="900" b="0" strike="noStrike" spc="-1">
                <a:latin typeface="Arial"/>
              </a:endParaRPr>
            </a:p>
          </p:txBody>
        </p:sp>
      </p:grpSp>
      <p:sp>
        <p:nvSpPr>
          <p:cNvPr id="418" name="CustomShape 11"/>
          <p:cNvSpPr/>
          <p:nvPr/>
        </p:nvSpPr>
        <p:spPr>
          <a:xfrm>
            <a:off x="794520" y="4579560"/>
            <a:ext cx="2675520" cy="1991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12" dirty="0">
                <a:solidFill>
                  <a:srgbClr val="305250"/>
                </a:solidFill>
                <a:latin typeface="Times New Roman"/>
              </a:rPr>
              <a:t>Подготовленный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проект  </a:t>
            </a:r>
            <a:r>
              <a:rPr lang="ru-RU" sz="1100" b="0" strike="noStrike" spc="-12" dirty="0">
                <a:solidFill>
                  <a:srgbClr val="305250"/>
                </a:solidFill>
                <a:latin typeface="Times New Roman"/>
              </a:rPr>
              <a:t>бюджета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выносится на 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рассмотрение в Совет муниципального района Мелеузовский район Республики Башкортостан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до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15</a:t>
            </a:r>
            <a:r>
              <a:rPr lang="ru-RU" sz="1100" b="0" strike="noStrike" spc="-21" dirty="0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ноября.</a:t>
            </a:r>
            <a:endParaRPr lang="ru-RU" sz="1100" b="0" strike="noStrike" spc="-1" dirty="0">
              <a:latin typeface="Arial"/>
            </a:endParaRPr>
          </a:p>
          <a:p>
            <a:pPr marL="12600">
              <a:lnSpc>
                <a:spcPts val="785"/>
              </a:lnSpc>
            </a:pP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Проект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обсуждается населением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на 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публичных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слушаниях. После 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принятия  бюджета Советом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муниципального района Мелеузовский район Республики Башкортостан,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бюджет утверждается и происходит опубликование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 бюджета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.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19" name="CustomShape 12"/>
          <p:cNvSpPr/>
          <p:nvPr/>
        </p:nvSpPr>
        <p:spPr>
          <a:xfrm>
            <a:off x="8222400" y="1316340"/>
            <a:ext cx="3818880" cy="473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III   Исполнение бюджета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20" name="CustomShape 13"/>
          <p:cNvSpPr/>
          <p:nvPr/>
        </p:nvSpPr>
        <p:spPr>
          <a:xfrm>
            <a:off x="8256240" y="3947760"/>
            <a:ext cx="3818880" cy="473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VI  Отчетность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421" name="Group 14"/>
          <p:cNvGrpSpPr/>
          <p:nvPr/>
        </p:nvGrpSpPr>
        <p:grpSpPr>
          <a:xfrm>
            <a:off x="11317680" y="1872000"/>
            <a:ext cx="811080" cy="731520"/>
            <a:chOff x="11317680" y="1872000"/>
            <a:chExt cx="811080" cy="731520"/>
          </a:xfrm>
        </p:grpSpPr>
        <p:pic>
          <p:nvPicPr>
            <p:cNvPr id="422" name="Picture 3"/>
            <p:cNvPicPr/>
            <p:nvPr/>
          </p:nvPicPr>
          <p:blipFill>
            <a:blip r:embed="rId8"/>
            <a:stretch/>
          </p:blipFill>
          <p:spPr>
            <a:xfrm>
              <a:off x="11317680" y="1872000"/>
              <a:ext cx="777240" cy="731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23" name="CustomShape 15"/>
            <p:cNvSpPr/>
            <p:nvPr/>
          </p:nvSpPr>
          <p:spPr>
            <a:xfrm>
              <a:off x="11317680" y="2154600"/>
              <a:ext cx="8110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Times New Roman"/>
                </a:rPr>
                <a:t>ЯНВАРЬ-ДЕКАБРЬ</a:t>
              </a:r>
              <a:endParaRPr lang="ru-RU" sz="900" b="0" strike="noStrike" spc="-1">
                <a:latin typeface="Arial"/>
              </a:endParaRPr>
            </a:p>
          </p:txBody>
        </p:sp>
      </p:grpSp>
      <p:grpSp>
        <p:nvGrpSpPr>
          <p:cNvPr id="424" name="Group 16"/>
          <p:cNvGrpSpPr/>
          <p:nvPr/>
        </p:nvGrpSpPr>
        <p:grpSpPr>
          <a:xfrm>
            <a:off x="11264040" y="4429080"/>
            <a:ext cx="811080" cy="731520"/>
            <a:chOff x="11264040" y="4429080"/>
            <a:chExt cx="811080" cy="731520"/>
          </a:xfrm>
        </p:grpSpPr>
        <p:pic>
          <p:nvPicPr>
            <p:cNvPr id="425" name="Picture 3"/>
            <p:cNvPicPr/>
            <p:nvPr/>
          </p:nvPicPr>
          <p:blipFill>
            <a:blip r:embed="rId8"/>
            <a:stretch/>
          </p:blipFill>
          <p:spPr>
            <a:xfrm>
              <a:off x="11264040" y="4429080"/>
              <a:ext cx="777240" cy="731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26" name="CustomShape 17"/>
            <p:cNvSpPr/>
            <p:nvPr/>
          </p:nvSpPr>
          <p:spPr>
            <a:xfrm>
              <a:off x="11264040" y="4711680"/>
              <a:ext cx="8110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Times New Roman"/>
                </a:rPr>
                <a:t>МАРТ -МАЙ</a:t>
              </a:r>
              <a:endParaRPr lang="ru-RU" sz="900" b="0" strike="noStrike" spc="-1">
                <a:latin typeface="Arial"/>
              </a:endParaRPr>
            </a:p>
          </p:txBody>
        </p:sp>
      </p:grpSp>
      <p:sp>
        <p:nvSpPr>
          <p:cNvPr id="427" name="CustomShape 18"/>
          <p:cNvSpPr/>
          <p:nvPr/>
        </p:nvSpPr>
        <p:spPr>
          <a:xfrm>
            <a:off x="8691660" y="1900260"/>
            <a:ext cx="2675520" cy="19328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Исполнение </a:t>
            </a:r>
            <a:r>
              <a:rPr lang="ru-RU" sz="1100" b="0" strike="noStrike" spc="-12" dirty="0">
                <a:solidFill>
                  <a:srgbClr val="305250"/>
                </a:solidFill>
                <a:latin typeface="Times New Roman"/>
              </a:rPr>
              <a:t>бюджета 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организуется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на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основе  </a:t>
            </a:r>
            <a:r>
              <a:rPr lang="ru-RU" sz="1100" b="0" strike="noStrike" spc="-12" dirty="0">
                <a:solidFill>
                  <a:srgbClr val="305250"/>
                </a:solidFill>
                <a:latin typeface="Times New Roman"/>
              </a:rPr>
              <a:t>бюджетной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росписи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и 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кассового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плана.</a:t>
            </a:r>
            <a:r>
              <a:rPr lang="ru-RU" sz="1100" b="0" strike="noStrike" spc="-66" dirty="0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1100" b="0" strike="noStrike" spc="-12" dirty="0">
                <a:solidFill>
                  <a:srgbClr val="305250"/>
                </a:solidFill>
                <a:latin typeface="Times New Roman"/>
              </a:rPr>
              <a:t>Бюджет 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исполняется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по</a:t>
            </a:r>
            <a:r>
              <a:rPr lang="ru-RU" sz="1100" b="0" strike="noStrike" spc="-75" dirty="0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1100" b="0" strike="noStrike" spc="-12" dirty="0">
                <a:solidFill>
                  <a:srgbClr val="305250"/>
                </a:solidFill>
                <a:latin typeface="Times New Roman"/>
              </a:rPr>
              <a:t>доходам.  расходам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и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источникам 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финансирования 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дефицита </a:t>
            </a:r>
            <a:r>
              <a:rPr lang="ru-RU" sz="1100" b="0" strike="noStrike" spc="-12" dirty="0">
                <a:solidFill>
                  <a:srgbClr val="305250"/>
                </a:solidFill>
                <a:latin typeface="Times New Roman"/>
              </a:rPr>
              <a:t>бюджета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 на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основе</a:t>
            </a:r>
            <a:r>
              <a:rPr lang="ru-RU" sz="1100" b="0" strike="noStrike" spc="-26" dirty="0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принципов</a:t>
            </a:r>
            <a:endParaRPr lang="ru-RU" sz="1100" b="0" strike="noStrike" spc="-1" dirty="0">
              <a:latin typeface="Arial"/>
            </a:endParaRPr>
          </a:p>
          <a:p>
            <a:pPr marL="12600">
              <a:lnSpc>
                <a:spcPts val="850"/>
              </a:lnSpc>
            </a:pPr>
            <a:r>
              <a:rPr lang="ru-RU" sz="1100" b="0" strike="noStrike" spc="-12" dirty="0">
                <a:solidFill>
                  <a:srgbClr val="305250"/>
                </a:solidFill>
                <a:latin typeface="Times New Roman"/>
              </a:rPr>
              <a:t>единства </a:t>
            </a:r>
            <a:r>
              <a:rPr lang="ru-RU" sz="1100" b="0" strike="noStrike" spc="-7" dirty="0">
                <a:solidFill>
                  <a:srgbClr val="305250"/>
                </a:solidFill>
                <a:latin typeface="Times New Roman"/>
              </a:rPr>
              <a:t>кассы</a:t>
            </a: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 и </a:t>
            </a:r>
            <a:r>
              <a:rPr lang="ru-RU" sz="1100" b="0" strike="noStrike" spc="-12" dirty="0">
                <a:solidFill>
                  <a:srgbClr val="305250"/>
                </a:solidFill>
                <a:latin typeface="Times New Roman"/>
              </a:rPr>
              <a:t>подведомственности  расходов.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428" name="CustomShape 19"/>
          <p:cNvSpPr/>
          <p:nvPr/>
        </p:nvSpPr>
        <p:spPr>
          <a:xfrm>
            <a:off x="8631360" y="4572360"/>
            <a:ext cx="2675520" cy="1991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По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итогам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отчетного 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финансового </a:t>
            </a:r>
            <a:r>
              <a:rPr lang="ru-RU" sz="1100" b="0" strike="noStrike" spc="-15">
                <a:solidFill>
                  <a:srgbClr val="305250"/>
                </a:solidFill>
                <a:latin typeface="Times New Roman"/>
              </a:rPr>
              <a:t>года 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составляется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бюджетная 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отчетность об исполнении 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бюджета,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направляемая для 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проверки в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Ревизионную комиссию,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а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затем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на 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рассмотрение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и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утверждение 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в </a:t>
            </a: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Совет муниципального района Мелеузовский район Республики Башкортостан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.</a:t>
            </a:r>
            <a:endParaRPr lang="ru-RU" sz="1100" b="0" strike="noStrike" spc="-1">
              <a:latin typeface="Arial"/>
            </a:endParaRPr>
          </a:p>
          <a:p>
            <a:pPr marL="12600">
              <a:lnSpc>
                <a:spcPts val="780"/>
              </a:lnSpc>
            </a:pP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Отчет об</a:t>
            </a:r>
            <a:r>
              <a:rPr lang="ru-RU" sz="1100" b="0" strike="noStrike" spc="-92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исполнении</a:t>
            </a:r>
            <a:endParaRPr lang="ru-RU" sz="1100" b="0" strike="noStrike" spc="-1">
              <a:latin typeface="Arial"/>
            </a:endParaRPr>
          </a:p>
          <a:p>
            <a:pPr marL="12600">
              <a:lnSpc>
                <a:spcPts val="850"/>
              </a:lnSpc>
              <a:spcBef>
                <a:spcPts val="65"/>
              </a:spcBef>
            </a:pPr>
            <a:r>
              <a:rPr lang="ru-RU" sz="1100" b="0" strike="noStrike" spc="-12">
                <a:solidFill>
                  <a:srgbClr val="305250"/>
                </a:solidFill>
                <a:latin typeface="Times New Roman"/>
              </a:rPr>
              <a:t>бюджета</a:t>
            </a:r>
            <a:r>
              <a:rPr lang="ru-RU" sz="1100" b="0" strike="noStrike" spc="-60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обсуждается 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с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населением</a:t>
            </a:r>
            <a:r>
              <a:rPr lang="ru-RU" sz="1100" b="0" strike="noStrike" spc="-46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муниципального района Мелеузовский район Республики Башкортостан на </a:t>
            </a:r>
            <a:r>
              <a:rPr lang="ru-RU" sz="1100" b="0" strike="noStrike" spc="-7">
                <a:solidFill>
                  <a:srgbClr val="305250"/>
                </a:solidFill>
                <a:latin typeface="Times New Roman"/>
              </a:rPr>
              <a:t>публичных</a:t>
            </a:r>
            <a:r>
              <a:rPr lang="ru-RU" sz="1100" b="0" strike="noStrike" spc="-26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слушаниях</a:t>
            </a:r>
            <a:r>
              <a:rPr lang="ru-RU" sz="1100" b="0" strike="noStrike" spc="-1">
                <a:solidFill>
                  <a:srgbClr val="305250"/>
                </a:solidFill>
                <a:latin typeface="Tw Cen MT"/>
              </a:rPr>
              <a:t>.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29" name="CustomShape 20"/>
          <p:cNvSpPr/>
          <p:nvPr/>
        </p:nvSpPr>
        <p:spPr>
          <a:xfrm>
            <a:off x="3480120" y="1856700"/>
            <a:ext cx="1442880" cy="2678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Участники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30" name="CustomShape 21"/>
          <p:cNvSpPr/>
          <p:nvPr/>
        </p:nvSpPr>
        <p:spPr>
          <a:xfrm>
            <a:off x="3453120" y="2196507"/>
            <a:ext cx="1442880" cy="1134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just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Органы местного самоуправления, </a:t>
            </a:r>
            <a:r>
              <a:rPr lang="ru-RU" sz="1100" b="0" strike="noStrike" spc="-1" dirty="0" smtClean="0">
                <a:solidFill>
                  <a:srgbClr val="305250"/>
                </a:solidFill>
                <a:latin typeface="Times New Roman"/>
              </a:rPr>
              <a:t>финансовый орган, гл. распорядители и распорядители бюджетных средств, получатели бюджетных средств. 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431" name="CustomShape 22"/>
          <p:cNvSpPr/>
          <p:nvPr/>
        </p:nvSpPr>
        <p:spPr>
          <a:xfrm>
            <a:off x="3470760" y="5631840"/>
            <a:ext cx="1425960" cy="251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Участники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32" name="CustomShape 23"/>
          <p:cNvSpPr/>
          <p:nvPr/>
        </p:nvSpPr>
        <p:spPr>
          <a:xfrm>
            <a:off x="3487680" y="5883120"/>
            <a:ext cx="1442880" cy="59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just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Законодательные     ( представительные) органы местного самоуправления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433" name="CustomShape 24"/>
          <p:cNvSpPr/>
          <p:nvPr/>
        </p:nvSpPr>
        <p:spPr>
          <a:xfrm>
            <a:off x="7291440" y="1855800"/>
            <a:ext cx="1449720" cy="269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Участники 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434" name="CustomShape 25"/>
          <p:cNvSpPr/>
          <p:nvPr/>
        </p:nvSpPr>
        <p:spPr>
          <a:xfrm>
            <a:off x="7188120" y="5631840"/>
            <a:ext cx="1442880" cy="27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Участники 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436" name="CustomShape 27"/>
          <p:cNvSpPr/>
          <p:nvPr/>
        </p:nvSpPr>
        <p:spPr>
          <a:xfrm>
            <a:off x="7188120" y="5903640"/>
            <a:ext cx="1442880" cy="59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just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1">
                <a:solidFill>
                  <a:srgbClr val="305250"/>
                </a:solidFill>
                <a:latin typeface="Times New Roman"/>
              </a:rPr>
              <a:t>Законодательные     ( представительные) органы местного самоуправления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37" name="CustomShape 28"/>
          <p:cNvSpPr/>
          <p:nvPr/>
        </p:nvSpPr>
        <p:spPr>
          <a:xfrm>
            <a:off x="5026744" y="3246480"/>
            <a:ext cx="2114151" cy="450679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400" b="0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</a:rPr>
              <a:t>V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Финансовый контроль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4021597934"/>
              </p:ext>
            </p:extLst>
          </p:nvPr>
        </p:nvGraphicFramePr>
        <p:xfrm>
          <a:off x="4251671" y="4395070"/>
          <a:ext cx="3420540" cy="102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38" name="Picture 4"/>
          <p:cNvPicPr/>
          <p:nvPr/>
        </p:nvPicPr>
        <p:blipFill>
          <a:blip r:embed="rId14"/>
          <a:stretch/>
        </p:blipFill>
        <p:spPr>
          <a:xfrm>
            <a:off x="4882320" y="1530360"/>
            <a:ext cx="2389320" cy="1500120"/>
          </a:xfrm>
          <a:prstGeom prst="rect">
            <a:avLst/>
          </a:prstGeom>
          <a:ln>
            <a:noFill/>
          </a:ln>
        </p:spPr>
      </p:pic>
      <p:grpSp>
        <p:nvGrpSpPr>
          <p:cNvPr id="37" name="Group 16"/>
          <p:cNvGrpSpPr/>
          <p:nvPr/>
        </p:nvGrpSpPr>
        <p:grpSpPr>
          <a:xfrm>
            <a:off x="4515481" y="3755968"/>
            <a:ext cx="2951459" cy="731520"/>
            <a:chOff x="11264040" y="4429080"/>
            <a:chExt cx="811080" cy="731520"/>
          </a:xfrm>
        </p:grpSpPr>
        <p:pic>
          <p:nvPicPr>
            <p:cNvPr id="38" name="Picture 3"/>
            <p:cNvPicPr/>
            <p:nvPr/>
          </p:nvPicPr>
          <p:blipFill>
            <a:blip r:embed="rId8"/>
            <a:stretch/>
          </p:blipFill>
          <p:spPr>
            <a:xfrm>
              <a:off x="11264040" y="4429080"/>
              <a:ext cx="777240" cy="731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39" name="CustomShape 17"/>
            <p:cNvSpPr/>
            <p:nvPr/>
          </p:nvSpPr>
          <p:spPr>
            <a:xfrm>
              <a:off x="11264040" y="4711680"/>
              <a:ext cx="811080" cy="36787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ru-RU" sz="900" spc="-1" dirty="0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900" spc="-1" dirty="0">
                  <a:solidFill>
                    <a:srgbClr val="000000"/>
                  </a:solidFill>
                  <a:latin typeface="Times New Roman"/>
                </a:rPr>
                <a:t>ОСУЩЕСТВЛЯЕТСЯ ПОСТОЯННО</a:t>
              </a:r>
              <a:endParaRPr lang="ru-RU" sz="900" b="0" strike="noStrike" spc="-1" dirty="0">
                <a:latin typeface="Arial"/>
              </a:endParaRPr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7120"/>
            <a:ext cx="2743200" cy="365125"/>
          </a:xfrm>
        </p:spPr>
        <p:txBody>
          <a:bodyPr/>
          <a:lstStyle/>
          <a:p>
            <a:fld id="{ED9BCDF3-BF33-4E01-AF74-AB2340D84C1E}" type="slidenum">
              <a:rPr lang="ru-RU" smtClean="0"/>
              <a:t>8</a:t>
            </a:fld>
            <a:endParaRPr lang="ru-RU" dirty="0"/>
          </a:p>
        </p:txBody>
      </p:sp>
      <p:sp>
        <p:nvSpPr>
          <p:cNvPr id="40" name="CustomShape 21"/>
          <p:cNvSpPr/>
          <p:nvPr/>
        </p:nvSpPr>
        <p:spPr>
          <a:xfrm>
            <a:off x="7248780" y="2200885"/>
            <a:ext cx="1442880" cy="1134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just">
              <a:lnSpc>
                <a:spcPts val="850"/>
              </a:lnSpc>
              <a:spcBef>
                <a:spcPts val="581"/>
              </a:spcBef>
            </a:pPr>
            <a:r>
              <a:rPr lang="ru-RU" sz="1100" b="0" strike="noStrike" spc="-1" dirty="0">
                <a:solidFill>
                  <a:srgbClr val="305250"/>
                </a:solidFill>
                <a:latin typeface="Times New Roman"/>
              </a:rPr>
              <a:t>Органы местного самоуправления, </a:t>
            </a:r>
            <a:r>
              <a:rPr lang="ru-RU" sz="1100" b="0" strike="noStrike" spc="-1" dirty="0" smtClean="0">
                <a:solidFill>
                  <a:srgbClr val="305250"/>
                </a:solidFill>
                <a:latin typeface="Times New Roman"/>
              </a:rPr>
              <a:t>финансовый орган, гл. распорядители и распорядители бюджетных средств, получатели бюджетных средств. </a:t>
            </a:r>
            <a:endParaRPr lang="ru-RU" sz="11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35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/>
          <p:cNvPicPr/>
          <p:nvPr/>
        </p:nvPicPr>
        <p:blipFill>
          <a:blip r:embed="rId2"/>
          <a:stretch/>
        </p:blipFill>
        <p:spPr>
          <a:xfrm>
            <a:off x="206998" y="5582517"/>
            <a:ext cx="1671548" cy="1220810"/>
          </a:xfrm>
          <a:prstGeom prst="rect">
            <a:avLst/>
          </a:prstGeom>
          <a:ln>
            <a:noFill/>
          </a:ln>
        </p:spPr>
      </p:pic>
      <p:sp>
        <p:nvSpPr>
          <p:cNvPr id="54" name="object 54"/>
          <p:cNvSpPr txBox="1"/>
          <p:nvPr/>
        </p:nvSpPr>
        <p:spPr>
          <a:xfrm>
            <a:off x="416856" y="1166178"/>
            <a:ext cx="838392" cy="31940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>
                <a:solidFill>
                  <a:srgbClr val="C00000"/>
                </a:solidFill>
                <a:latin typeface="Times New Roman"/>
              </a:rPr>
              <a:t>Проявить активность</a:t>
            </a:r>
            <a:endParaRPr lang="ru-RU" sz="1000" spc="-1" dirty="0">
              <a:solidFill>
                <a:srgbClr val="C00000"/>
              </a:solidFill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2578" y="1996943"/>
            <a:ext cx="910369" cy="47329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>
                <a:solidFill>
                  <a:srgbClr val="C00000"/>
                </a:solidFill>
                <a:latin typeface="Times New Roman"/>
              </a:rPr>
              <a:t>Ознакомиться с проектом бюджета</a:t>
            </a:r>
            <a:endParaRPr lang="ru-RU" sz="1000" spc="-1" dirty="0">
              <a:solidFill>
                <a:srgbClr val="C00000"/>
              </a:solidFill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06851" y="3613647"/>
            <a:ext cx="1005955" cy="47329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участие в публичных слушаниях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206998" y="4805884"/>
            <a:ext cx="1504276" cy="47329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Проконтролировать решение Совета муниципального района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763132" y="1144735"/>
            <a:ext cx="3459691" cy="581907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900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Ознакомиться с Федеральным Законом </a:t>
            </a:r>
            <a:r>
              <a:rPr lang="ru-RU" sz="900" b="1" spc="-1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№ 131-ФЗ </a:t>
            </a:r>
            <a:r>
              <a:rPr lang="ru-RU" sz="900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от 06.10.2003 (в ред. от 18.04.2018)  «Об общих принципах организации местного самоуправления в Российской Федерации» и с Бюджетным Кодексом Российской Федерации</a:t>
            </a:r>
            <a:endParaRPr lang="ru-RU" sz="900" b="1" spc="-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724153" y="1996943"/>
            <a:ext cx="3498670" cy="443407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900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Администрация муниципального района  готовит проект бюджета, который подлежит официальному опубликованию на сайте администрации и обсуждению на публичных слушаниях</a:t>
            </a:r>
            <a:endParaRPr lang="ru-RU" sz="900" b="1" spc="-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724153" y="2476248"/>
            <a:ext cx="3498670" cy="881989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lang="ru-RU" sz="1050" spc="-1" dirty="0"/>
          </a:p>
          <a:p>
            <a:pPr algn="just">
              <a:lnSpc>
                <a:spcPct val="100000"/>
              </a:lnSpc>
            </a:pPr>
            <a:r>
              <a:rPr lang="ru-RU" sz="900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Подготовить свои обоснованные предложения (изменения) в проект. Выступить в качестве активного участника, защищающего свои интересы). Каждый житель вправе высказать свое мнение, представить материалы, письменные предложения и замечания для включения их в протокол публичных слушаний.</a:t>
            </a:r>
            <a:endParaRPr lang="ru-RU" sz="900" b="1" spc="-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21468" y="2721008"/>
            <a:ext cx="1376722" cy="28862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Изложить свои предложения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1711274" y="3613647"/>
            <a:ext cx="3498670" cy="99740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900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Публичные слушания проводятся в целях:</a:t>
            </a:r>
            <a:endParaRPr lang="ru-RU" sz="900" b="1" spc="-1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900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1) обеспечения участия жителей муниципального района </a:t>
            </a:r>
            <a:r>
              <a:rPr lang="ru-RU" sz="900" b="1" spc="-1" dirty="0" err="1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Мелеузовский</a:t>
            </a:r>
            <a:r>
              <a:rPr lang="ru-RU" sz="900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 район в обсуждении проекта бюджета района;</a:t>
            </a:r>
            <a:endParaRPr lang="ru-RU" sz="900" b="1" spc="-1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900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2) выявления мнения населения  и подготовки рекомендаций по итогам обсуждения населением проекта бюджета района;</a:t>
            </a:r>
            <a:endParaRPr lang="ru-RU" sz="900" b="1" spc="-1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900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3) изучения и обобщения предложений и рекомендаций жителей </a:t>
            </a:r>
            <a:r>
              <a:rPr lang="ru-RU" sz="900" b="1" spc="-1" dirty="0" err="1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Мелеузовского</a:t>
            </a:r>
            <a:r>
              <a:rPr lang="ru-RU" sz="900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 района по проекту бюджета района</a:t>
            </a:r>
            <a:endParaRPr sz="9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711274" y="4805884"/>
            <a:ext cx="3446812" cy="99740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900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Заключение о результатах публичных слушаний с мотивированным обоснованием принятых решений публикуется (обнародуется) в средствах массовой информации и размещается на официальном сайте муниципального района </a:t>
            </a:r>
            <a:r>
              <a:rPr lang="ru-RU" sz="900" b="1" spc="-1" dirty="0" err="1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Мелеузовский</a:t>
            </a:r>
            <a:r>
              <a:rPr lang="ru-RU" sz="900" b="1" spc="-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 район Республики Башкортостан в информационно-телекоммуникационной сети «Интернет»</a:t>
            </a:r>
          </a:p>
          <a:p>
            <a:pPr algn="just">
              <a:lnSpc>
                <a:spcPct val="100000"/>
              </a:lnSpc>
            </a:pPr>
            <a:endParaRPr lang="ru-RU" sz="900" b="1" spc="-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737697" y="568647"/>
            <a:ext cx="776204" cy="15121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07" b="1" spc="-5" dirty="0">
                <a:latin typeface="Calibri"/>
                <a:cs typeface="Calibri"/>
              </a:rPr>
              <a:t>Всего по</a:t>
            </a:r>
            <a:r>
              <a:rPr sz="907" b="1" spc="-50" dirty="0">
                <a:latin typeface="Calibri"/>
                <a:cs typeface="Calibri"/>
              </a:rPr>
              <a:t> </a:t>
            </a:r>
            <a:r>
              <a:rPr sz="907" b="1" spc="-9" dirty="0">
                <a:latin typeface="Calibri"/>
                <a:cs typeface="Calibri"/>
              </a:rPr>
              <a:t>годам</a:t>
            </a:r>
            <a:endParaRPr sz="907">
              <a:latin typeface="Calibri"/>
              <a:cs typeface="Calibri"/>
            </a:endParaRPr>
          </a:p>
        </p:txBody>
      </p:sp>
      <p:grpSp>
        <p:nvGrpSpPr>
          <p:cNvPr id="178" name="Группа 177"/>
          <p:cNvGrpSpPr/>
          <p:nvPr/>
        </p:nvGrpSpPr>
        <p:grpSpPr>
          <a:xfrm>
            <a:off x="0" y="-4528"/>
            <a:ext cx="12192000" cy="692640"/>
            <a:chOff x="0" y="2814"/>
            <a:chExt cx="12192000" cy="692640"/>
          </a:xfrm>
        </p:grpSpPr>
        <p:sp>
          <p:nvSpPr>
            <p:cNvPr id="179" name="Скругленный прямоугольник 178"/>
            <p:cNvSpPr/>
            <p:nvPr/>
          </p:nvSpPr>
          <p:spPr>
            <a:xfrm>
              <a:off x="0" y="2814"/>
              <a:ext cx="12192000" cy="6926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0" name="Скругленный прямоугольник 4"/>
            <p:cNvSpPr/>
            <p:nvPr/>
          </p:nvSpPr>
          <p:spPr>
            <a:xfrm>
              <a:off x="33812" y="36626"/>
              <a:ext cx="12124376" cy="625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Общая информация о бюджетном процессе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4" name="Рисунок 153" descr="https://ds05.infourok.ru/uploads/ex/0160/00003bf7-d0590fc1/img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221468" y="1083198"/>
            <a:ext cx="58540" cy="4365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Рисунок 82" descr="https://ds05.infourok.ru/uploads/ex/0160/00003bf7-d0590fc1/img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5"/>
          <a:stretch/>
        </p:blipFill>
        <p:spPr bwMode="auto">
          <a:xfrm>
            <a:off x="5886026" y="1083198"/>
            <a:ext cx="58540" cy="4365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object 37"/>
          <p:cNvSpPr txBox="1"/>
          <p:nvPr/>
        </p:nvSpPr>
        <p:spPr>
          <a:xfrm>
            <a:off x="6117465" y="746805"/>
            <a:ext cx="5433119" cy="35137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Документы, на </a:t>
            </a:r>
            <a:r>
              <a:rPr sz="1200" b="1" dirty="0">
                <a:solidFill>
                  <a:srgbClr val="00A0DC"/>
                </a:solidFill>
                <a:latin typeface="Calibri"/>
                <a:cs typeface="Calibri"/>
              </a:rPr>
              <a:t>основании </a:t>
            </a:r>
            <a:r>
              <a:rPr sz="1200" b="1" spc="-10" dirty="0">
                <a:solidFill>
                  <a:srgbClr val="00A0DC"/>
                </a:solidFill>
                <a:latin typeface="Calibri"/>
                <a:cs typeface="Calibri"/>
              </a:rPr>
              <a:t>которых </a:t>
            </a: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составляется  проект </a:t>
            </a:r>
            <a:r>
              <a:rPr sz="1200" b="1" spc="-10" dirty="0" err="1">
                <a:solidFill>
                  <a:srgbClr val="00A0DC"/>
                </a:solidFill>
                <a:latin typeface="Calibri"/>
                <a:cs typeface="Calibri"/>
              </a:rPr>
              <a:t>бюджета</a:t>
            </a: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 </a:t>
            </a:r>
            <a:r>
              <a:rPr lang="ru-RU" sz="1200" b="1" spc="-10" dirty="0">
                <a:solidFill>
                  <a:srgbClr val="00A0DC"/>
                </a:solidFill>
                <a:latin typeface="Calibri"/>
                <a:cs typeface="Calibri"/>
              </a:rPr>
              <a:t>муниципального района </a:t>
            </a:r>
            <a:r>
              <a:rPr lang="ru-RU" sz="1200" b="1" spc="-10" dirty="0" err="1">
                <a:solidFill>
                  <a:srgbClr val="00A0DC"/>
                </a:solidFill>
                <a:latin typeface="Calibri"/>
                <a:cs typeface="Calibri"/>
              </a:rPr>
              <a:t>Мелеузовский</a:t>
            </a:r>
            <a:r>
              <a:rPr lang="ru-RU" sz="1200" b="1" spc="-10" dirty="0">
                <a:solidFill>
                  <a:srgbClr val="00A0DC"/>
                </a:solidFill>
                <a:latin typeface="Calibri"/>
                <a:cs typeface="Calibri"/>
              </a:rPr>
              <a:t> район Республики Башкортостан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0" name="object 7"/>
          <p:cNvSpPr txBox="1"/>
          <p:nvPr/>
        </p:nvSpPr>
        <p:spPr>
          <a:xfrm>
            <a:off x="6026252" y="1452322"/>
            <a:ext cx="2209800" cy="2637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17804" marR="43180" indent="-180340" algn="just">
              <a:lnSpc>
                <a:spcPct val="104200"/>
              </a:lnSpc>
              <a:spcBef>
                <a:spcPts val="60"/>
              </a:spcBef>
              <a:buClr>
                <a:srgbClr val="000000"/>
              </a:buClr>
              <a:buChar char="•"/>
              <a:tabLst>
                <a:tab pos="217804" algn="l"/>
                <a:tab pos="218440" algn="l"/>
                <a:tab pos="2107565" algn="l"/>
              </a:tabLst>
            </a:pP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Б</a:t>
            </a:r>
            <a:r>
              <a:rPr sz="800" spc="-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ю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800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ж</a:t>
            </a: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тны</a:t>
            </a:r>
            <a:r>
              <a:rPr sz="8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й</a:t>
            </a:r>
            <a:r>
              <a:rPr sz="800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к</a:t>
            </a:r>
            <a:r>
              <a:rPr sz="800" spc="-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800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800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8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800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Р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сийс</a:t>
            </a:r>
            <a:r>
              <a:rPr sz="800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8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й	</a:t>
            </a:r>
            <a:r>
              <a:rPr sz="1200" baseline="6944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Федерации</a:t>
            </a:r>
            <a:endParaRPr sz="8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8"/>
          <p:cNvSpPr txBox="1"/>
          <p:nvPr/>
        </p:nvSpPr>
        <p:spPr>
          <a:xfrm>
            <a:off x="6061829" y="1828973"/>
            <a:ext cx="174373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192405" algn="l"/>
                <a:tab pos="193040" algn="l"/>
              </a:tabLst>
            </a:pP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Налоговый </a:t>
            </a:r>
            <a:r>
              <a:rPr sz="800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кодекс </a:t>
            </a: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Российской</a:t>
            </a:r>
            <a:r>
              <a:rPr sz="800" spc="-4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Федераци</a:t>
            </a:r>
            <a:endParaRPr sz="8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2" name="object 9"/>
          <p:cNvSpPr txBox="1"/>
          <p:nvPr/>
        </p:nvSpPr>
        <p:spPr>
          <a:xfrm>
            <a:off x="6051846" y="2256907"/>
            <a:ext cx="1769061" cy="64793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92405" marR="5080" indent="-180340" algn="just">
              <a:lnSpc>
                <a:spcPct val="104200"/>
              </a:lnSpc>
              <a:spcBef>
                <a:spcPts val="60"/>
              </a:spcBef>
              <a:buClr>
                <a:srgbClr val="000000"/>
              </a:buClr>
              <a:buChar char="•"/>
              <a:tabLst>
                <a:tab pos="192405" algn="l"/>
                <a:tab pos="193040" algn="l"/>
              </a:tabLst>
            </a:pP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Федеральный 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закон от 06.10.2003 </a:t>
            </a:r>
            <a:r>
              <a:rPr sz="8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№  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131ФЗ «Об общих принципах </a:t>
            </a: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организации  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местного </a:t>
            </a: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самоуправления </a:t>
            </a:r>
            <a:r>
              <a:rPr sz="8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в </a:t>
            </a: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Российской  Федерации»</a:t>
            </a:r>
            <a:endParaRPr sz="8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3" name="object 26"/>
          <p:cNvSpPr/>
          <p:nvPr/>
        </p:nvSpPr>
        <p:spPr>
          <a:xfrm>
            <a:off x="6055945" y="2263286"/>
            <a:ext cx="107543" cy="217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7"/>
          <p:cNvSpPr/>
          <p:nvPr/>
        </p:nvSpPr>
        <p:spPr>
          <a:xfrm>
            <a:off x="6053394" y="1859717"/>
            <a:ext cx="119761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9"/>
          <p:cNvSpPr txBox="1"/>
          <p:nvPr/>
        </p:nvSpPr>
        <p:spPr>
          <a:xfrm>
            <a:off x="7991726" y="2173886"/>
            <a:ext cx="1783733" cy="1685141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92405" marR="5080" indent="-180340" algn="just">
              <a:lnSpc>
                <a:spcPct val="104200"/>
              </a:lnSpc>
              <a:spcBef>
                <a:spcPts val="60"/>
              </a:spcBef>
              <a:buClr>
                <a:srgbClr val="000000"/>
              </a:buClr>
              <a:buFontTx/>
              <a:buChar char="•"/>
              <a:tabLst>
                <a:tab pos="192405" algn="l"/>
                <a:tab pos="193040" algn="l"/>
              </a:tabLst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Постановление главы Администрации  муниципального района Мелеузовский район Республики Башкортостан от 20 апреля 2020 г. № 496 «О нормативах денежных затрат на содержание и ремонт автомобильных дорог местного значения в границах муниципального района Мелеузовский район Республики Башкортостан и правила их расчета.</a:t>
            </a:r>
            <a:endParaRPr lang="ru-RU" sz="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192405" marR="5080" indent="-180340" algn="just">
              <a:lnSpc>
                <a:spcPct val="104200"/>
              </a:lnSpc>
              <a:spcBef>
                <a:spcPts val="60"/>
              </a:spcBef>
              <a:buClr>
                <a:srgbClr val="000000"/>
              </a:buClr>
              <a:buChar char="•"/>
              <a:tabLst>
                <a:tab pos="192405" algn="l"/>
                <a:tab pos="193040" algn="l"/>
              </a:tabLst>
            </a:pPr>
            <a:endParaRPr sz="800" dirty="0">
              <a:solidFill>
                <a:srgbClr val="003279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8" name="object 26"/>
          <p:cNvSpPr/>
          <p:nvPr/>
        </p:nvSpPr>
        <p:spPr>
          <a:xfrm>
            <a:off x="8008704" y="2165495"/>
            <a:ext cx="119761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6"/>
          <p:cNvSpPr/>
          <p:nvPr/>
        </p:nvSpPr>
        <p:spPr>
          <a:xfrm>
            <a:off x="6050918" y="1460024"/>
            <a:ext cx="119761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65"/>
          <p:cNvSpPr txBox="1"/>
          <p:nvPr/>
        </p:nvSpPr>
        <p:spPr>
          <a:xfrm>
            <a:off x="6312356" y="5412115"/>
            <a:ext cx="2158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A0DC"/>
                </a:solidFill>
                <a:latin typeface="Calibri"/>
                <a:cs typeface="Calibri"/>
              </a:rPr>
              <a:t>Открытость </a:t>
            </a:r>
            <a:r>
              <a:rPr sz="1200" b="1" spc="-10" dirty="0">
                <a:solidFill>
                  <a:srgbClr val="00A0DC"/>
                </a:solidFill>
                <a:latin typeface="Calibri"/>
                <a:cs typeface="Calibri"/>
              </a:rPr>
              <a:t>бюджетных</a:t>
            </a:r>
            <a:r>
              <a:rPr sz="1200" b="1" spc="-50" dirty="0">
                <a:solidFill>
                  <a:srgbClr val="00A0D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0DC"/>
                </a:solidFill>
                <a:latin typeface="Calibri"/>
                <a:cs typeface="Calibri"/>
              </a:rPr>
              <a:t>данных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3" name="object 10"/>
          <p:cNvSpPr txBox="1"/>
          <p:nvPr/>
        </p:nvSpPr>
        <p:spPr>
          <a:xfrm>
            <a:off x="8000910" y="1488219"/>
            <a:ext cx="173499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 algn="just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192405" algn="l"/>
                <a:tab pos="193040" algn="l"/>
              </a:tabLst>
            </a:pP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Проект </a:t>
            </a: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Федерального</a:t>
            </a:r>
            <a:r>
              <a:rPr sz="800" spc="-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закона</a:t>
            </a:r>
            <a:endParaRPr sz="8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192405" algn="just">
              <a:lnSpc>
                <a:spcPct val="100000"/>
              </a:lnSpc>
              <a:spcBef>
                <a:spcPts val="40"/>
              </a:spcBef>
            </a:pPr>
            <a:r>
              <a:rPr sz="800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“О </a:t>
            </a: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федеральном бюджете </a:t>
            </a:r>
            <a:r>
              <a:rPr sz="800" spc="-5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на</a:t>
            </a:r>
            <a:r>
              <a:rPr sz="800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1</a:t>
            </a:r>
            <a:r>
              <a:rPr sz="800" spc="-7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spc="-2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год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и </a:t>
            </a:r>
            <a:r>
              <a:rPr sz="800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на 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плановый </a:t>
            </a:r>
            <a:r>
              <a:rPr sz="800" spc="-15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период</a:t>
            </a:r>
            <a:r>
              <a:rPr sz="8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2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800" spc="-1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3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годов”</a:t>
            </a:r>
            <a:endParaRPr sz="8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7" name="object 10"/>
          <p:cNvSpPr txBox="1"/>
          <p:nvPr/>
        </p:nvSpPr>
        <p:spPr>
          <a:xfrm>
            <a:off x="9981227" y="2816798"/>
            <a:ext cx="2045057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 algn="just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192405" algn="l"/>
                <a:tab pos="193040" algn="l"/>
              </a:tabLst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Постановление главы Администрации муниципального района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</a:rPr>
              <a:t>Мелеузовский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 район Республики Башкортостан от 03 июня 2010 года № 975 «О разработке прогноза социально - экономического развития муниципального района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</a:rPr>
              <a:t>Мелеузовский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 район Республики Башкортостан на очередной финансовый год и плановый период, проекта бюджета муниципального района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</a:rPr>
              <a:t>Мелеузовский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 район Республики  Башкортостан на очередной финансовый год и среднесрочного финансового плана муниципального района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</a:rPr>
              <a:t>Мелеузовский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 район Республики Башкортостан»), </a:t>
            </a:r>
            <a:endParaRPr sz="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39" name="object 10"/>
          <p:cNvSpPr txBox="1"/>
          <p:nvPr/>
        </p:nvSpPr>
        <p:spPr>
          <a:xfrm>
            <a:off x="9931251" y="1455910"/>
            <a:ext cx="201321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 algn="just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192405" algn="l"/>
                <a:tab pos="193040" algn="l"/>
              </a:tabLst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Положение о бюджетном процессе в муниципальном районе Мелеузовский район Республики Башкортостан, утвержденное решением Совета муниципального района Мелеузовский район Республики Башкортостан от 29 апреля 2010 года № 207 (ред. от 12.11.2013 г. № 90, от 30.06.2017 г. № 74, от 02.04.2020 г. №299) </a:t>
            </a:r>
            <a:endParaRPr sz="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41" name="object 26"/>
          <p:cNvSpPr/>
          <p:nvPr/>
        </p:nvSpPr>
        <p:spPr>
          <a:xfrm>
            <a:off x="9954419" y="2846134"/>
            <a:ext cx="139709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6"/>
          <p:cNvSpPr/>
          <p:nvPr/>
        </p:nvSpPr>
        <p:spPr>
          <a:xfrm>
            <a:off x="9931251" y="1475420"/>
            <a:ext cx="119919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6"/>
          <p:cNvSpPr/>
          <p:nvPr/>
        </p:nvSpPr>
        <p:spPr>
          <a:xfrm>
            <a:off x="7991726" y="1492836"/>
            <a:ext cx="140374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8894618" y="6492875"/>
            <a:ext cx="3102751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04362" y="760059"/>
            <a:ext cx="363977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Механизм участия граждан в бюджетном процессе</a:t>
            </a:r>
            <a:endParaRPr lang="ru-RU" sz="12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object 9"/>
          <p:cNvSpPr txBox="1"/>
          <p:nvPr/>
        </p:nvSpPr>
        <p:spPr>
          <a:xfrm>
            <a:off x="6046932" y="3192401"/>
            <a:ext cx="1758629" cy="128817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92405" marR="5080" indent="-180340" algn="just">
              <a:lnSpc>
                <a:spcPct val="104200"/>
              </a:lnSpc>
              <a:spcBef>
                <a:spcPts val="60"/>
              </a:spcBef>
              <a:buClr>
                <a:srgbClr val="000000"/>
              </a:buClr>
              <a:buChar char="•"/>
              <a:tabLst>
                <a:tab pos="192405" algn="l"/>
                <a:tab pos="193040" algn="l"/>
              </a:tabLst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Указа Президента России 7 мая 2018 года № 204 «О национальных целях и стратегических задачах развития Российской Федерации на период до 2024 года» и Указа Президента Российской Федерации от 21 июля 2020 года № 474 «О национальных целях развития Российской Федерации на период до 2030 года»</a:t>
            </a:r>
            <a:endParaRPr sz="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4" name="object 26"/>
          <p:cNvSpPr/>
          <p:nvPr/>
        </p:nvSpPr>
        <p:spPr>
          <a:xfrm>
            <a:off x="6064838" y="3192402"/>
            <a:ext cx="119761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9"/>
          <p:cNvSpPr txBox="1"/>
          <p:nvPr/>
        </p:nvSpPr>
        <p:spPr>
          <a:xfrm>
            <a:off x="7994762" y="3809882"/>
            <a:ext cx="1966861" cy="141622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92405" marR="5080" indent="-180340" algn="just">
              <a:lnSpc>
                <a:spcPct val="104200"/>
              </a:lnSpc>
              <a:spcBef>
                <a:spcPts val="60"/>
              </a:spcBef>
              <a:buClr>
                <a:srgbClr val="000000"/>
              </a:buClr>
              <a:buChar char="•"/>
              <a:tabLst>
                <a:tab pos="192405" algn="l"/>
                <a:tab pos="193040" algn="l"/>
              </a:tabLst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Постановление главы Администрации  муниципального района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</a:rPr>
              <a:t>Мелеузовский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 район Республики Башкортостан от 15 ноября 2016 г. № 1780 «Об утверждении порядка формирования муниципального задания и финансового обеспечения выполнения муниципального задания на оказание услуг (выполнение работ) муниципального района </a:t>
            </a:r>
            <a:r>
              <a:rPr lang="ru-RU" sz="800" dirty="0" err="1">
                <a:solidFill>
                  <a:schemeClr val="accent1">
                    <a:lumMod val="50000"/>
                  </a:schemeClr>
                </a:solidFill>
              </a:rPr>
              <a:t>Мелеузовский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 район Республики Башкортостан</a:t>
            </a:r>
            <a:endParaRPr sz="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46" name="object 26"/>
          <p:cNvSpPr/>
          <p:nvPr/>
        </p:nvSpPr>
        <p:spPr>
          <a:xfrm>
            <a:off x="7998862" y="3816261"/>
            <a:ext cx="119761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6184599" y="5784021"/>
            <a:ext cx="22081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Проект решения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 бюджете муниципального образования РБ </a:t>
            </a:r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</a:rPr>
              <a:t>http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</a:rPr>
              <a:t>://finance.admmeleuz.ru/proekty-dokumentov/12923-proekt-resheniya-soveta-munitsipal-nogo-rajona-meleuzovskij-rajon-respubliki-bashkortostan-o-byudzhete-na-2021-god-i-planovyj-period-2022-i-2023-godov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7" name="object 26"/>
          <p:cNvSpPr/>
          <p:nvPr/>
        </p:nvSpPr>
        <p:spPr>
          <a:xfrm>
            <a:off x="6081793" y="5800802"/>
            <a:ext cx="119761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Прямоугольник 47"/>
          <p:cNvSpPr/>
          <p:nvPr/>
        </p:nvSpPr>
        <p:spPr>
          <a:xfrm>
            <a:off x="8849549" y="5825007"/>
            <a:ext cx="31767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Бюджет для граждан http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://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finance.admmeleuz.ru/byudzhet-glav/byudzhet-dlya-grazhdan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9" name="object 26"/>
          <p:cNvSpPr/>
          <p:nvPr/>
        </p:nvSpPr>
        <p:spPr>
          <a:xfrm>
            <a:off x="8746744" y="5841788"/>
            <a:ext cx="119761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Прямоугольник 49"/>
          <p:cNvSpPr/>
          <p:nvPr/>
        </p:nvSpPr>
        <p:spPr>
          <a:xfrm>
            <a:off x="8954499" y="6312475"/>
            <a:ext cx="2905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Социальные сети для распространения информации о бюджете </a:t>
            </a:r>
            <a:r>
              <a:rPr lang="ru-RU" sz="800" u="sng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https://vk.com/budgetmeleuz</a:t>
            </a:r>
            <a:endParaRPr lang="ru-RU" sz="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51" name="object 26"/>
          <p:cNvSpPr/>
          <p:nvPr/>
        </p:nvSpPr>
        <p:spPr>
          <a:xfrm>
            <a:off x="8851693" y="6329256"/>
            <a:ext cx="119761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27062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10185</Words>
  <Application>Microsoft Office PowerPoint</Application>
  <PresentationFormat>Широкоэкранный</PresentationFormat>
  <Paragraphs>1824</Paragraphs>
  <Slides>38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52" baseType="lpstr">
      <vt:lpstr>Albertus Extra Bold</vt:lpstr>
      <vt:lpstr>Arial</vt:lpstr>
      <vt:lpstr>Bookman Old Style</vt:lpstr>
      <vt:lpstr>Calibri</vt:lpstr>
      <vt:lpstr>Calibri Light</vt:lpstr>
      <vt:lpstr>Century Gothic</vt:lpstr>
      <vt:lpstr>Corbel</vt:lpstr>
      <vt:lpstr>Franklin Gothic Demi Cond</vt:lpstr>
      <vt:lpstr>Franklin Gothic Heavy</vt:lpstr>
      <vt:lpstr>Times New Roman</vt:lpstr>
      <vt:lpstr>Trebuchet MS</vt:lpstr>
      <vt:lpstr>Tw Cen MT</vt:lpstr>
      <vt:lpstr>Tw Cen MT Condensed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220</cp:revision>
  <cp:lastPrinted>2020-11-23T03:17:33Z</cp:lastPrinted>
  <dcterms:created xsi:type="dcterms:W3CDTF">2020-11-15T09:01:07Z</dcterms:created>
  <dcterms:modified xsi:type="dcterms:W3CDTF">2020-11-23T09:25:48Z</dcterms:modified>
</cp:coreProperties>
</file>