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36" r:id="rId3"/>
    <p:sldId id="335" r:id="rId4"/>
    <p:sldId id="343" r:id="rId5"/>
    <p:sldId id="350" r:id="rId6"/>
    <p:sldId id="417" r:id="rId7"/>
    <p:sldId id="408" r:id="rId8"/>
    <p:sldId id="409" r:id="rId9"/>
    <p:sldId id="351" r:id="rId10"/>
    <p:sldId id="337" r:id="rId11"/>
    <p:sldId id="349" r:id="rId12"/>
    <p:sldId id="414" r:id="rId13"/>
    <p:sldId id="345" r:id="rId14"/>
    <p:sldId id="413" r:id="rId15"/>
    <p:sldId id="412" r:id="rId16"/>
    <p:sldId id="418" r:id="rId17"/>
    <p:sldId id="348" r:id="rId18"/>
    <p:sldId id="347" r:id="rId19"/>
    <p:sldId id="398" r:id="rId20"/>
    <p:sldId id="399" r:id="rId21"/>
    <p:sldId id="401" r:id="rId22"/>
    <p:sldId id="402" r:id="rId23"/>
    <p:sldId id="403" r:id="rId24"/>
    <p:sldId id="410" r:id="rId25"/>
    <p:sldId id="404" r:id="rId26"/>
    <p:sldId id="405" r:id="rId27"/>
    <p:sldId id="420" r:id="rId28"/>
    <p:sldId id="406" r:id="rId29"/>
    <p:sldId id="407" r:id="rId30"/>
    <p:sldId id="376" r:id="rId31"/>
    <p:sldId id="359" r:id="rId32"/>
    <p:sldId id="377" r:id="rId33"/>
    <p:sldId id="378" r:id="rId34"/>
    <p:sldId id="411" r:id="rId35"/>
    <p:sldId id="379" r:id="rId36"/>
    <p:sldId id="380" r:id="rId37"/>
    <p:sldId id="381" r:id="rId38"/>
    <p:sldId id="382" r:id="rId39"/>
    <p:sldId id="385" r:id="rId40"/>
    <p:sldId id="386" r:id="rId41"/>
    <p:sldId id="387" r:id="rId42"/>
    <p:sldId id="388" r:id="rId43"/>
    <p:sldId id="390" r:id="rId44"/>
    <p:sldId id="391" r:id="rId45"/>
    <p:sldId id="392" r:id="rId46"/>
    <p:sldId id="394" r:id="rId47"/>
    <p:sldId id="395" r:id="rId48"/>
    <p:sldId id="396" r:id="rId49"/>
    <p:sldId id="397" r:id="rId50"/>
    <p:sldId id="357" r:id="rId51"/>
    <p:sldId id="421" r:id="rId52"/>
    <p:sldId id="416" r:id="rId53"/>
    <p:sldId id="415" r:id="rId54"/>
  </p:sldIdLst>
  <p:sldSz cx="10691813" cy="7559675"/>
  <p:notesSz cx="9926638" cy="6797675"/>
  <p:defaultTextStyle>
    <a:defPPr>
      <a:defRPr lang="ru-RU"/>
    </a:defPPr>
    <a:lvl1pPr marL="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20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" userDrawn="1">
          <p15:clr>
            <a:srgbClr val="A4A3A4"/>
          </p15:clr>
        </p15:guide>
        <p15:guide id="2" pos="152" userDrawn="1">
          <p15:clr>
            <a:srgbClr val="A4A3A4"/>
          </p15:clr>
        </p15:guide>
        <p15:guide id="3" orient="horz" pos="4493" userDrawn="1">
          <p15:clr>
            <a:srgbClr val="A4A3A4"/>
          </p15:clr>
        </p15:guide>
        <p15:guide id="4" pos="6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FE7"/>
    <a:srgbClr val="CAEAF6"/>
    <a:srgbClr val="CAE8AA"/>
    <a:srgbClr val="820000"/>
    <a:srgbClr val="8BCD43"/>
    <a:srgbClr val="F0F5E6"/>
    <a:srgbClr val="E3ECD0"/>
    <a:srgbClr val="A5C26A"/>
    <a:srgbClr val="9ABB59"/>
    <a:srgbClr val="ABD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>
      <p:cViewPr varScale="1">
        <p:scale>
          <a:sx n="79" d="100"/>
          <a:sy n="79" d="100"/>
        </p:scale>
        <p:origin x="948" y="96"/>
      </p:cViewPr>
      <p:guideLst>
        <p:guide orient="horz" pos="77"/>
        <p:guide pos="152"/>
        <p:guide orient="horz" pos="4493"/>
        <p:guide pos="6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_rels/chart10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1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2.xml" Type="http://schemas.microsoft.com/office/2011/relationships/chartColorStyle"/><Relationship Id="rId1" Target="style2.xml" Type="http://schemas.microsoft.com/office/2011/relationships/chartStyle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3.xml" Type="http://schemas.microsoft.com/office/2011/relationships/chartColorStyle"/><Relationship Id="rId1" Target="style3.xml" Type="http://schemas.microsoft.com/office/2011/relationships/chartStyle"/></Relationships>
</file>

<file path=ppt/charts/_rels/chart6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7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8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9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ED-49AB-92BF-37D55E2348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ED-49AB-92BF-37D55E23489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трудоспособное население</c:v>
                </c:pt>
                <c:pt idx="1">
                  <c:v>нетрудоспособное население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ED-49AB-92BF-37D55E23489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87934471037878"/>
          <c:y val="5.8201690565045518E-2"/>
          <c:w val="0.35712065528962122"/>
          <c:h val="0.883595622896628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95575175880736E-4"/>
          <c:y val="0.35261296457316771"/>
          <c:w val="0.42269786646902829"/>
          <c:h val="0.569787900192341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3"/>
              <c:layout>
                <c:manualLayout>
                  <c:x val="1.3888888888888888E-2"/>
                  <c:y val="-6.7511314251273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27777777777777"/>
                      <c:h val="0.11893855611298393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
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383123</c:v>
                </c:pt>
                <c:pt idx="1">
                  <c:v>597642.6</c:v>
                </c:pt>
                <c:pt idx="2">
                  <c:v>106450</c:v>
                </c:pt>
                <c:pt idx="3">
                  <c:v>20803</c:v>
                </c:pt>
                <c:pt idx="4">
                  <c:v>37804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3578177359948911"/>
          <c:y val="0.10108507759205926"/>
          <c:w val="0.56185066615821933"/>
          <c:h val="0.81772827565940664"/>
        </c:manualLayout>
      </c:layout>
      <c:overlay val="0"/>
    </c:legend>
    <c:plotVisOnly val="1"/>
    <c:dispBlanksAs val="gap"/>
    <c:showDLblsOverMax val="0"/>
  </c:chart>
  <c:spPr>
    <a:noFill/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95575175880736E-4"/>
          <c:y val="0.35261296457316771"/>
          <c:w val="0.42269786646902829"/>
          <c:h val="0.569787900192341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
</c:v>
                </c:pt>
                <c:pt idx="1">
                  <c:v>Социальное обеспечение населения
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546</c:v>
                </c:pt>
                <c:pt idx="1">
                  <c:v>9536</c:v>
                </c:pt>
                <c:pt idx="2">
                  <c:v>88451.7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3578177359948911"/>
          <c:y val="0.10108507759205926"/>
          <c:w val="0.56185066615821933"/>
          <c:h val="0.81772827565940664"/>
        </c:manualLayout>
      </c:layout>
      <c:overlay val="0"/>
    </c:legend>
    <c:plotVisOnly val="1"/>
    <c:dispBlanksAs val="gap"/>
    <c:showDLblsOverMax val="0"/>
  </c:chart>
  <c:spPr>
    <a:noFill/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95575175880736E-4"/>
          <c:y val="0.35261296457316771"/>
          <c:w val="0.42269786646902829"/>
          <c:h val="0.569787900192341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Телевидение и радиовещание
</c:v>
                </c:pt>
                <c:pt idx="1">
                  <c:v>Периодическая печать и издательства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3500</c:v>
                </c:pt>
                <c:pt idx="1">
                  <c:v>1007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41234809368141478"/>
          <c:y val="1.8542766251355491E-2"/>
          <c:w val="0.56185066615821933"/>
          <c:h val="0.53200475755516863"/>
        </c:manualLayout>
      </c:layout>
      <c:overlay val="0"/>
    </c:legend>
    <c:plotVisOnly val="1"/>
    <c:dispBlanksAs val="gap"/>
    <c:showDLblsOverMax val="0"/>
  </c:chart>
  <c:spPr>
    <a:noFill/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71439444765336"/>
          <c:y val="0.15173894141775074"/>
          <c:w val="0.52823621412160582"/>
          <c:h val="0.711015314311478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0.23660118246424611"/>
                  <c:y val="3.2852243813283416E-2"/>
                </c:manualLayout>
              </c:layout>
              <c:spPr>
                <a:solidFill>
                  <a:schemeClr val="accent5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17437528768937"/>
                      <c:h val="0.3555679300607667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0883865620533099"/>
                  <c:y val="3.5856354048071276E-2"/>
                </c:manualLayout>
              </c:layout>
              <c:spPr>
                <a:solidFill>
                  <a:srgbClr val="FFC0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745694838225356E-2"/>
                  <c:y val="-0.218583235390466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E1D9C9-7230-4FE7-B657-A69FE13F2FC2}" type="VALUE">
                      <a:rPr lang="en-US" sz="900">
                        <a:solidFill>
                          <a:schemeClr val="tx1"/>
                        </a:solidFill>
                      </a:rPr>
                      <a:pPr>
                        <a:defRPr sz="900"/>
                      </a:pPr>
                      <a:t>[ЗНАЧЕНИЕ]</a:t>
                    </a:fld>
                    <a:r>
                      <a:rPr lang="en-US" sz="90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DEB35123-2783-4AB5-9A2C-C101E625C180}" type="PERCENTAGE">
                      <a:rPr lang="en-US" sz="900" baseline="0">
                        <a:solidFill>
                          <a:schemeClr val="tx1"/>
                        </a:solidFill>
                      </a:rPr>
                      <a:pPr>
                        <a:defRPr sz="900"/>
                      </a:pPr>
                      <a:t>[ПРОЦЕНТ]</a:t>
                    </a:fld>
                    <a:endParaRPr lang="en-US" sz="90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solidFill>
                  <a:srgbClr val="ABDB77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62427746019547"/>
                      <c:h val="0.33249597563424121"/>
                    </c:manualLayout>
                  </c15:layout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593728.4</c:v>
                </c:pt>
                <c:pt idx="1">
                  <c:v>112698.2</c:v>
                </c:pt>
                <c:pt idx="2">
                  <c:v>1396157.1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28045566872276"/>
          <c:y val="5.6916328468115215E-2"/>
          <c:w val="0.30344751849800716"/>
          <c:h val="0.5119363099354574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182630156305087E-2"/>
          <c:y val="0.15173884514435693"/>
          <c:w val="0.57111123262369978"/>
          <c:h val="0.7706617964473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2"/>
            <c:bubble3D val="0"/>
            <c:spPr>
              <a:solidFill>
                <a:srgbClr val="FF66FF"/>
              </a:solidFill>
            </c:spPr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  <c:pt idx="11">
                  <c:v>Межбюджетные трансферты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119070.9</c:v>
                </c:pt>
                <c:pt idx="1">
                  <c:v>2182.4</c:v>
                </c:pt>
                <c:pt idx="2">
                  <c:v>6723.8</c:v>
                </c:pt>
                <c:pt idx="3">
                  <c:v>155924.9</c:v>
                </c:pt>
                <c:pt idx="4">
                  <c:v>296740.59999999998</c:v>
                </c:pt>
                <c:pt idx="5">
                  <c:v>15198.7</c:v>
                </c:pt>
                <c:pt idx="6">
                  <c:v>1145322.6000000001</c:v>
                </c:pt>
                <c:pt idx="7">
                  <c:v>97907.199999999997</c:v>
                </c:pt>
                <c:pt idx="8">
                  <c:v>98533.7</c:v>
                </c:pt>
                <c:pt idx="9">
                  <c:v>44527.5</c:v>
                </c:pt>
                <c:pt idx="10">
                  <c:v>4507</c:v>
                </c:pt>
                <c:pt idx="11">
                  <c:v>69826.100000000006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12051618547682"/>
          <c:y val="4.5012294543387191E-2"/>
          <c:w val="0.31709888694468746"/>
          <c:h val="0.9022151534250451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534132889729131E-2"/>
          <c:w val="1"/>
          <c:h val="0.74919196022437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5A4-462D-9F96-0C0B8EB40BA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A4-462D-9F96-0C0B8EB40BA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5A4-462D-9F96-0C0B8EB40BA8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A4-462D-9F96-0C0B8EB40BA8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5A4-462D-9F96-0C0B8EB40BA8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A4-462D-9F96-0C0B8EB40BA8}"/>
              </c:ext>
            </c:extLst>
          </c:dPt>
          <c:dPt>
            <c:idx val="6"/>
            <c:bubble3D val="0"/>
            <c:spPr>
              <a:noFill/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5A4-462D-9F96-0C0B8EB40BA8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A4-462D-9F96-0C0B8EB40BA8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5A4-462D-9F96-0C0B8EB40BA8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5A4-462D-9F96-0C0B8EB40BA8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5A4-462D-9F96-0C0B8EB40BA8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 w="18967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5A4-462D-9F96-0C0B8EB40BA8}"/>
              </c:ext>
            </c:extLst>
          </c:dPt>
          <c:dPt>
            <c:idx val="12"/>
            <c:bubble3D val="0"/>
            <c:spPr>
              <a:solidFill>
                <a:srgbClr val="C00000"/>
              </a:solidFill>
              <a:ln w="253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95A4-462D-9F96-0C0B8EB40BA8}"/>
              </c:ext>
            </c:extLst>
          </c:dPt>
          <c:dPt>
            <c:idx val="13"/>
            <c:bubble3D val="0"/>
            <c:spPr>
              <a:noFill/>
              <a:ln w="25384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5A4-462D-9F96-0C0B8EB40BA8}"/>
              </c:ext>
            </c:extLst>
          </c:dPt>
          <c:cat>
            <c:strRef>
              <c:f>Лист1!$A$2:$A$9</c:f>
              <c:strCache>
                <c:ptCount val="6"/>
                <c:pt idx="0">
                  <c:v>ОАО "Мелеузовские минеральные удобрения"</c:v>
                </c:pt>
                <c:pt idx="1">
                  <c:v>ОАО Мелеузовский завод ЖБК</c:v>
                </c:pt>
                <c:pt idx="2">
                  <c:v>ОАО МЕЛЕУЗОВСКИЙ САХАРНЫЙ ЗАВОД</c:v>
                </c:pt>
                <c:pt idx="3">
                  <c:v>ОАО МЕЛЕУЗОВСКИЕ ТЕПЛОВЫЕ СЕТИ</c:v>
                </c:pt>
                <c:pt idx="4">
                  <c:v>ООО ТрансСпецСервис</c:v>
                </c:pt>
                <c:pt idx="5">
                  <c:v>ИК-7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5">
                  <c:v>15.8</c:v>
                </c:pt>
                <c:pt idx="6">
                  <c:v>84.2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5A4-462D-9F96-0C0B8EB40B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95A4-462D-9F96-0C0B8EB40BA8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95A4-462D-9F96-0C0B8EB40BA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95A4-462D-9F96-0C0B8EB40BA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95A4-462D-9F96-0C0B8EB40BA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95A4-462D-9F96-0C0B8EB40BA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95A4-462D-9F96-0C0B8EB40BA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95A4-462D-9F96-0C0B8EB40BA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95A4-462D-9F96-0C0B8EB40BA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95A4-462D-9F96-0C0B8EB40BA8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95A4-462D-9F96-0C0B8EB40BA8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95A4-462D-9F96-0C0B8EB40BA8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A-95A4-462D-9F96-0C0B8EB40BA8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95A4-462D-9F96-0C0B8EB40BA8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C-95A4-462D-9F96-0C0B8EB40BA8}"/>
              </c:ext>
            </c:extLst>
          </c:dPt>
          <c:cat>
            <c:strRef>
              <c:f>Лист1!$A$2:$A$9</c:f>
              <c:strCache>
                <c:ptCount val="6"/>
                <c:pt idx="0">
                  <c:v>ОАО "Мелеузовские минеральные удобрения"</c:v>
                </c:pt>
                <c:pt idx="1">
                  <c:v>ОАО Мелеузовский завод ЖБК</c:v>
                </c:pt>
                <c:pt idx="2">
                  <c:v>ОАО МЕЛЕУЗОВСКИЙ САХАРНЫЙ ЗАВОД</c:v>
                </c:pt>
                <c:pt idx="3">
                  <c:v>ОАО МЕЛЕУЗОВСКИЕ ТЕПЛОВЫЕ СЕТИ</c:v>
                </c:pt>
                <c:pt idx="4">
                  <c:v>ООО ТрансСпецСервис</c:v>
                </c:pt>
                <c:pt idx="5">
                  <c:v>ИК-7</c:v>
                </c:pt>
              </c:strCache>
            </c:strRef>
          </c:cat>
          <c:val>
            <c:numRef>
              <c:f>Лист1!$C$2:$C$9</c:f>
              <c:numCache>
                <c:formatCode>0.0%</c:formatCode>
                <c:ptCount val="8"/>
                <c:pt idx="0">
                  <c:v>5.2999999999999999E-2</c:v>
                </c:pt>
                <c:pt idx="1">
                  <c:v>2.8000000000000001E-2</c:v>
                </c:pt>
                <c:pt idx="2">
                  <c:v>2.4E-2</c:v>
                </c:pt>
                <c:pt idx="3">
                  <c:v>1.7999999999999999E-2</c:v>
                </c:pt>
                <c:pt idx="4">
                  <c:v>1.7000000000000001E-2</c:v>
                </c:pt>
                <c:pt idx="5">
                  <c:v>1.7999999999999999E-2</c:v>
                </c:pt>
                <c:pt idx="6" formatCode="0.00%">
                  <c:v>0.84199999999999986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95A4-462D-9F96-0C0B8EB40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2538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 млн. 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1310,0 млн. руб.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6B-4B44-B63A-E1ABA06B5C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87E-4EA5-A0F9-19D0090139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87E-4EA5-A0F9-19D0090139D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06B-4B44-B63A-E1ABA06B5C4A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</c:v>
                </c:pt>
                <c:pt idx="1">
                  <c:v>381.9</c:v>
                </c:pt>
                <c:pt idx="2">
                  <c:v>795.8</c:v>
                </c:pt>
                <c:pt idx="3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6B-4B44-B63A-E1ABA06B5C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95575175880736E-4"/>
          <c:y val="0.35261296457316771"/>
          <c:w val="0.42269786646902829"/>
          <c:h val="0.569787900192341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Функционирование законодательных (представительных) органов  государственной власти и представительных органов муниципальных  образований
</c:v>
                </c:pt>
                <c:pt idx="1">
                  <c:v>Функционирование Правительства РФ, высших исполнительных органов  государственной власти субъектов РФ, местных администраций
</c:v>
                </c:pt>
                <c:pt idx="2">
                  <c:v>Проведение выборов</c:v>
                </c:pt>
                <c:pt idx="3">
                  <c:v>Другие общегосударственные вопросы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4222</c:v>
                </c:pt>
                <c:pt idx="1">
                  <c:v>87432.9</c:v>
                </c:pt>
                <c:pt idx="2">
                  <c:v>3093</c:v>
                </c:pt>
                <c:pt idx="3">
                  <c:v>24323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3578177359948911"/>
          <c:y val="0.10108507759205926"/>
          <c:w val="0.56185066615821933"/>
          <c:h val="0.81772827565940664"/>
        </c:manualLayout>
      </c:layout>
      <c:overlay val="0"/>
    </c:legend>
    <c:plotVisOnly val="1"/>
    <c:dispBlanksAs val="gap"/>
    <c:showDLblsOverMax val="0"/>
  </c:chart>
  <c:spPr>
    <a:noFill/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386979648781828E-2"/>
          <c:y val="0.3103237001774401"/>
          <c:w val="0.30813320909177583"/>
          <c:h val="0.41120315870836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
Защита населения и территории от чрезвычайных ситуаций  природного и техногенного характера, гражданская оборона
</c:v>
                </c:pt>
                <c:pt idx="1">
                  <c:v>Другие вопросы в области национальной безопасности и
правоохранительной деятельности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3372.8</c:v>
                </c:pt>
                <c:pt idx="1">
                  <c:v>3351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3578177359948911"/>
          <c:y val="0.10108507759205926"/>
          <c:w val="0.56185066615821933"/>
          <c:h val="0.81772827565940664"/>
        </c:manualLayout>
      </c:layout>
      <c:overlay val="0"/>
    </c:legend>
    <c:plotVisOnly val="1"/>
    <c:dispBlanksAs val="gap"/>
    <c:showDLblsOverMax val="0"/>
  </c:chart>
  <c:spPr>
    <a:noFill/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95575175880736E-4"/>
          <c:y val="0.35261296457316771"/>
          <c:w val="0.42269786646902829"/>
          <c:h val="0.569787900192341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 и рыболовство
</c:v>
                </c:pt>
                <c:pt idx="1">
                  <c:v>Транспорт</c:v>
                </c:pt>
                <c:pt idx="2">
                  <c:v>Дорожное хозяйство (дорожные фонды)
</c:v>
                </c:pt>
                <c:pt idx="3">
                  <c:v>Другие вопросы в области национальной экономики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13715</c:v>
                </c:pt>
                <c:pt idx="1">
                  <c:v>394</c:v>
                </c:pt>
                <c:pt idx="2">
                  <c:v>130551</c:v>
                </c:pt>
                <c:pt idx="3">
                  <c:v>11264.9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3578177359948911"/>
          <c:y val="0.10108507759205926"/>
          <c:w val="0.56185066615821933"/>
          <c:h val="0.81772827565940664"/>
        </c:manualLayout>
      </c:layout>
      <c:overlay val="0"/>
    </c:legend>
    <c:plotVisOnly val="1"/>
    <c:dispBlanksAs val="gap"/>
    <c:showDLblsOverMax val="0"/>
  </c:chart>
  <c:spPr>
    <a:noFill/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254405699287587E-2"/>
          <c:y val="0.20318761878903069"/>
          <c:w val="0.42269786646902829"/>
          <c:h val="0.569787900192341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5"/>
            <c:bubble3D val="0"/>
            <c:spPr>
              <a:solidFill>
                <a:schemeClr val="accent6">
                  <a:lumMod val="50000"/>
                </a:schemeClr>
              </a:solidFill>
            </c:spPr>
          </c:dPt>
          <c:dPt>
            <c:idx val="6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Lbls>
            <c:dLbl>
              <c:idx val="6"/>
              <c:layout>
                <c:manualLayout>
                  <c:x val="1.7167298532127929E-3"/>
                  <c:y val="5.6236246370936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7096699327374971E-3"/>
                  <c:y val="-3.422522844665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4872838443426095E-2"/>
                  <c:y val="-3.4268116874386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933587294643725E-2"/>
                  <c:y val="-4.668298287897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Жилищное хозяйство
</c:v>
                </c:pt>
                <c:pt idx="1">
                  <c:v>Коммунальное хозяйство
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1581</c:v>
                </c:pt>
                <c:pt idx="1">
                  <c:v>61497</c:v>
                </c:pt>
                <c:pt idx="2">
                  <c:v>233662.6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3578177359948911"/>
          <c:y val="0.10108507759205926"/>
          <c:w val="0.42124858664977316"/>
          <c:h val="0.81772827565940664"/>
        </c:manualLayout>
      </c:layout>
      <c:overlay val="0"/>
    </c:legend>
    <c:plotVisOnly val="1"/>
    <c:dispBlanksAs val="gap"/>
    <c:showDLblsOverMax val="0"/>
  </c:chart>
  <c:spPr>
    <a:noFill/>
    <a:effectLst>
      <a:innerShdw blurRad="114300">
        <a:prstClr val="black"/>
      </a:innerShdw>
    </a:effectLst>
  </c:spPr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50CF8-C586-4675-9394-1F2E2530761C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68AFB6-53E3-46E3-BD01-2943D9B20595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Участники  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6F9400-E8AF-491A-9373-59E93DB9705F}" type="parTrans" cxnId="{742E55B5-283E-4771-94A0-1D5ABC38D517}">
      <dgm:prSet/>
      <dgm:spPr/>
      <dgm:t>
        <a:bodyPr/>
        <a:lstStyle/>
        <a:p>
          <a:endParaRPr lang="ru-RU"/>
        </a:p>
      </dgm:t>
    </dgm:pt>
    <dgm:pt modelId="{5903524D-9F74-4C38-9E41-58BDBA76C8C4}" type="sibTrans" cxnId="{742E55B5-283E-4771-94A0-1D5ABC38D517}">
      <dgm:prSet/>
      <dgm:spPr>
        <a:ln>
          <a:solidFill>
            <a:schemeClr val="accent5"/>
          </a:solidFill>
        </a:ln>
      </dgm:spPr>
      <dgm:t>
        <a:bodyPr/>
        <a:lstStyle/>
        <a:p>
          <a:endParaRPr lang="ru-RU" dirty="0"/>
        </a:p>
      </dgm:t>
    </dgm:pt>
    <dgm:pt modelId="{11FA03BD-52A2-4584-8AEF-1D88AF02B4E4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Контрольно-счетные органы и органы местного самоуправления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16D332-6A0E-4B29-AB97-20145E8D71AB}" type="parTrans" cxnId="{78764E46-B113-4E7A-B53E-45C466D6C261}">
      <dgm:prSet/>
      <dgm:spPr/>
      <dgm:t>
        <a:bodyPr/>
        <a:lstStyle/>
        <a:p>
          <a:endParaRPr lang="ru-RU"/>
        </a:p>
      </dgm:t>
    </dgm:pt>
    <dgm:pt modelId="{799A4C4C-AF14-4CEF-BD53-20B624A84E84}" type="sibTrans" cxnId="{78764E46-B113-4E7A-B53E-45C466D6C261}">
      <dgm:prSet/>
      <dgm:spPr/>
      <dgm:t>
        <a:bodyPr/>
        <a:lstStyle/>
        <a:p>
          <a:endParaRPr lang="ru-RU"/>
        </a:p>
      </dgm:t>
    </dgm:pt>
    <dgm:pt modelId="{0A7381BD-7787-43C4-B758-4CCF98D3C2CE}" type="pres">
      <dgm:prSet presAssocID="{E7850CF8-C586-4675-9394-1F2E253076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BE4EE9-648F-47B5-90AE-D4E355F451C7}" type="pres">
      <dgm:prSet presAssocID="{C568AFB6-53E3-46E3-BD01-2943D9B20595}" presName="node" presStyleLbl="node1" presStyleIdx="0" presStyleCnt="2" custLinFactNeighborX="2656" custLinFactNeighborY="-2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181BF-60CA-45B6-A7B1-16F65A0A76F6}" type="pres">
      <dgm:prSet presAssocID="{5903524D-9F74-4C38-9E41-58BDBA76C8C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83B53594-5E52-4CA9-9071-83176375D54D}" type="pres">
      <dgm:prSet presAssocID="{5903524D-9F74-4C38-9E41-58BDBA76C8C4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7328E08-1B4F-4175-98CF-594487F4E92E}" type="pres">
      <dgm:prSet presAssocID="{11FA03BD-52A2-4584-8AEF-1D88AF02B4E4}" presName="node" presStyleLbl="node1" presStyleIdx="1" presStyleCnt="2" custLinFactNeighborX="4740" custLinFactNeighborY="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2E55B5-283E-4771-94A0-1D5ABC38D517}" srcId="{E7850CF8-C586-4675-9394-1F2E2530761C}" destId="{C568AFB6-53E3-46E3-BD01-2943D9B20595}" srcOrd="0" destOrd="0" parTransId="{9A6F9400-E8AF-491A-9373-59E93DB9705F}" sibTransId="{5903524D-9F74-4C38-9E41-58BDBA76C8C4}"/>
    <dgm:cxn modelId="{1DB8C013-3810-4237-AFFB-E75F25EC7F4A}" type="presOf" srcId="{5903524D-9F74-4C38-9E41-58BDBA76C8C4}" destId="{E7E181BF-60CA-45B6-A7B1-16F65A0A76F6}" srcOrd="0" destOrd="0" presId="urn:microsoft.com/office/officeart/2005/8/layout/process1"/>
    <dgm:cxn modelId="{FF5F9A28-1272-4D12-AE98-898EAAC273E9}" type="presOf" srcId="{E7850CF8-C586-4675-9394-1F2E2530761C}" destId="{0A7381BD-7787-43C4-B758-4CCF98D3C2CE}" srcOrd="0" destOrd="0" presId="urn:microsoft.com/office/officeart/2005/8/layout/process1"/>
    <dgm:cxn modelId="{78764E46-B113-4E7A-B53E-45C466D6C261}" srcId="{E7850CF8-C586-4675-9394-1F2E2530761C}" destId="{11FA03BD-52A2-4584-8AEF-1D88AF02B4E4}" srcOrd="1" destOrd="0" parTransId="{1016D332-6A0E-4B29-AB97-20145E8D71AB}" sibTransId="{799A4C4C-AF14-4CEF-BD53-20B624A84E84}"/>
    <dgm:cxn modelId="{464E2DCE-E06C-4F1E-BC27-CCD052957067}" type="presOf" srcId="{C568AFB6-53E3-46E3-BD01-2943D9B20595}" destId="{46BE4EE9-648F-47B5-90AE-D4E355F451C7}" srcOrd="0" destOrd="0" presId="urn:microsoft.com/office/officeart/2005/8/layout/process1"/>
    <dgm:cxn modelId="{F549CBD1-4ABA-48CE-B5F0-8FE9A0F53FD9}" type="presOf" srcId="{5903524D-9F74-4C38-9E41-58BDBA76C8C4}" destId="{83B53594-5E52-4CA9-9071-83176375D54D}" srcOrd="1" destOrd="0" presId="urn:microsoft.com/office/officeart/2005/8/layout/process1"/>
    <dgm:cxn modelId="{F559450D-9488-46FA-A481-A7D9678F86C8}" type="presOf" srcId="{11FA03BD-52A2-4584-8AEF-1D88AF02B4E4}" destId="{C7328E08-1B4F-4175-98CF-594487F4E92E}" srcOrd="0" destOrd="0" presId="urn:microsoft.com/office/officeart/2005/8/layout/process1"/>
    <dgm:cxn modelId="{7203F75D-A7B6-43AA-913A-BC62DD6EFA83}" type="presParOf" srcId="{0A7381BD-7787-43C4-B758-4CCF98D3C2CE}" destId="{46BE4EE9-648F-47B5-90AE-D4E355F451C7}" srcOrd="0" destOrd="0" presId="urn:microsoft.com/office/officeart/2005/8/layout/process1"/>
    <dgm:cxn modelId="{DCEDB58E-82A9-4E0E-92A6-CF73A5C5E4E6}" type="presParOf" srcId="{0A7381BD-7787-43C4-B758-4CCF98D3C2CE}" destId="{E7E181BF-60CA-45B6-A7B1-16F65A0A76F6}" srcOrd="1" destOrd="0" presId="urn:microsoft.com/office/officeart/2005/8/layout/process1"/>
    <dgm:cxn modelId="{B2242B43-0349-4A83-9424-C224C9307015}" type="presParOf" srcId="{E7E181BF-60CA-45B6-A7B1-16F65A0A76F6}" destId="{83B53594-5E52-4CA9-9071-83176375D54D}" srcOrd="0" destOrd="0" presId="urn:microsoft.com/office/officeart/2005/8/layout/process1"/>
    <dgm:cxn modelId="{FA2FDF4B-0CFA-4F57-97E1-FCBA96DCF6EA}" type="presParOf" srcId="{0A7381BD-7787-43C4-B758-4CCF98D3C2CE}" destId="{C7328E08-1B4F-4175-98CF-594487F4E92E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984CA8-3E1E-4D6D-9AD8-0E0E3250D8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4CA28A-BBAD-4005-9B29-A8B892647E2E}" type="pres">
      <dgm:prSet presAssocID="{61984CA8-3E1E-4D6D-9AD8-0E0E3250D8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2248948-0815-4E21-A439-493584A104D4}" type="presOf" srcId="{61984CA8-3E1E-4D6D-9AD8-0E0E3250D8B9}" destId="{644CA28A-BBAD-4005-9B29-A8B892647E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B3E29-ED36-490E-B480-2B0495EE9FA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75206D-6A91-49BE-8159-7243A569EF46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19706424-36B1-42ED-B891-ADF4443D49E1}" type="parTrans" cxnId="{AE7458B6-94A4-4568-9DA6-17BAE1ABFA8E}">
      <dgm:prSet/>
      <dgm:spPr/>
      <dgm:t>
        <a:bodyPr/>
        <a:lstStyle/>
        <a:p>
          <a:endParaRPr lang="ru-RU"/>
        </a:p>
      </dgm:t>
    </dgm:pt>
    <dgm:pt modelId="{A9BC78CE-E348-41A6-8993-6D1F16257795}" type="sibTrans" cxnId="{AE7458B6-94A4-4568-9DA6-17BAE1ABFA8E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8CD998A6-8B82-4B74-994B-DE065E1273AE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785280D5-81C0-40D6-A7E0-5F90CBC3D8BA}" type="parTrans" cxnId="{D8EE217B-DBC7-4BE6-9AA3-20EA4698BDA4}">
      <dgm:prSet/>
      <dgm:spPr/>
      <dgm:t>
        <a:bodyPr/>
        <a:lstStyle/>
        <a:p>
          <a:endParaRPr lang="ru-RU"/>
        </a:p>
      </dgm:t>
    </dgm:pt>
    <dgm:pt modelId="{C75E3796-7390-444C-9E65-3648AAD21397}" type="sibTrans" cxnId="{D8EE217B-DBC7-4BE6-9AA3-20EA4698BDA4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A17B2BFD-0A53-46FF-A436-0734B811F22F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3BDC5AE6-4F7F-4A1F-BEC5-9398914D3692}" type="parTrans" cxnId="{75878848-A666-488C-A5AD-C3920E957960}">
      <dgm:prSet/>
      <dgm:spPr/>
      <dgm:t>
        <a:bodyPr/>
        <a:lstStyle/>
        <a:p>
          <a:endParaRPr lang="ru-RU"/>
        </a:p>
      </dgm:t>
    </dgm:pt>
    <dgm:pt modelId="{B9EA422E-E2CA-4D17-8B47-4E180C80816E}" type="sibTrans" cxnId="{75878848-A666-488C-A5AD-C3920E957960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57602FBA-DD90-4E6A-99AE-2275F22096C7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839DC4C8-8D73-493B-AEFD-D6275475AD66}" type="parTrans" cxnId="{EE8FD233-F2BD-40F6-AF51-8DF5311523E4}">
      <dgm:prSet/>
      <dgm:spPr/>
      <dgm:t>
        <a:bodyPr/>
        <a:lstStyle/>
        <a:p>
          <a:endParaRPr lang="ru-RU"/>
        </a:p>
      </dgm:t>
    </dgm:pt>
    <dgm:pt modelId="{7B0145C7-F26D-452D-9865-68527E4A94A1}" type="sibTrans" cxnId="{EE8FD233-F2BD-40F6-AF51-8DF5311523E4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06F7BFB-F401-4EC8-8210-9EE7899AAD8B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68F0C00F-3C56-4077-A200-082635B51DDF}" type="parTrans" cxnId="{9376FCFD-B906-47DB-8043-DFC6133AFE9C}">
      <dgm:prSet/>
      <dgm:spPr/>
      <dgm:t>
        <a:bodyPr/>
        <a:lstStyle/>
        <a:p>
          <a:endParaRPr lang="ru-RU"/>
        </a:p>
      </dgm:t>
    </dgm:pt>
    <dgm:pt modelId="{244FCC5E-C288-49DE-92FC-53112C350345}" type="sibTrans" cxnId="{9376FCFD-B906-47DB-8043-DFC6133AFE9C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CF7F8F7C-2674-4B2F-BFE4-991CD557A83D}">
      <dgm:prSet/>
      <dgm:spPr/>
      <dgm:t>
        <a:bodyPr/>
        <a:lstStyle/>
        <a:p>
          <a:endParaRPr lang="ru-RU" dirty="0"/>
        </a:p>
      </dgm:t>
    </dgm:pt>
    <dgm:pt modelId="{43479B4C-F46B-4F4A-97EB-45B1A67550AC}" type="parTrans" cxnId="{AFF75047-8B6A-41C2-BCC7-672EFFFA2857}">
      <dgm:prSet/>
      <dgm:spPr/>
      <dgm:t>
        <a:bodyPr/>
        <a:lstStyle/>
        <a:p>
          <a:endParaRPr lang="ru-RU"/>
        </a:p>
      </dgm:t>
    </dgm:pt>
    <dgm:pt modelId="{B36C0F18-0AFA-4B3A-9928-9CA2BF5CF25E}" type="sibTrans" cxnId="{AFF75047-8B6A-41C2-BCC7-672EFFFA2857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D97BC872-AA35-4C31-A8F6-DE26E1581B90}">
      <dgm:prSet/>
      <dgm:spPr/>
      <dgm:t>
        <a:bodyPr/>
        <a:lstStyle/>
        <a:p>
          <a:endParaRPr lang="ru-RU" dirty="0"/>
        </a:p>
      </dgm:t>
    </dgm:pt>
    <dgm:pt modelId="{E47C623F-9431-4856-A862-2F25E8DF4B24}" type="parTrans" cxnId="{0A9B2944-5210-46D4-B8D5-BF00E7EE2DD6}">
      <dgm:prSet/>
      <dgm:spPr/>
      <dgm:t>
        <a:bodyPr/>
        <a:lstStyle/>
        <a:p>
          <a:endParaRPr lang="ru-RU"/>
        </a:p>
      </dgm:t>
    </dgm:pt>
    <dgm:pt modelId="{908D705A-319C-4CA3-A2F4-99D7FB4E7117}" type="sibTrans" cxnId="{0A9B2944-5210-46D4-B8D5-BF00E7EE2DD6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03C4C4FC-C3B5-40DD-867B-CE2AACC10C6C}" type="pres">
      <dgm:prSet presAssocID="{B9AB3E29-ED36-490E-B480-2B0495EE9F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8B5E9E-EC74-418F-9968-EEF1F7F834A0}" type="pres">
      <dgm:prSet presAssocID="{C475206D-6A91-49BE-8159-7243A569EF46}" presName="dummy" presStyleCnt="0"/>
      <dgm:spPr/>
    </dgm:pt>
    <dgm:pt modelId="{AE8721BF-776B-4158-BAD4-FCC7C8732907}" type="pres">
      <dgm:prSet presAssocID="{C475206D-6A91-49BE-8159-7243A569EF46}" presName="node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55BE5-BF23-49A8-8EB9-927E562952EF}" type="pres">
      <dgm:prSet presAssocID="{A9BC78CE-E348-41A6-8993-6D1F16257795}" presName="sibTrans" presStyleLbl="node1" presStyleIdx="0" presStyleCnt="7"/>
      <dgm:spPr/>
      <dgm:t>
        <a:bodyPr/>
        <a:lstStyle/>
        <a:p>
          <a:endParaRPr lang="ru-RU"/>
        </a:p>
      </dgm:t>
    </dgm:pt>
    <dgm:pt modelId="{F16675F4-DDE5-4DD6-B511-FA502E9EC9BB}" type="pres">
      <dgm:prSet presAssocID="{8CD998A6-8B82-4B74-994B-DE065E1273AE}" presName="dummy" presStyleCnt="0"/>
      <dgm:spPr/>
    </dgm:pt>
    <dgm:pt modelId="{CD09B6DA-4B5F-468C-82DA-047AD91B220C}" type="pres">
      <dgm:prSet presAssocID="{8CD998A6-8B82-4B74-994B-DE065E1273AE}" presName="node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E2D3FE-0E64-416C-8B3E-D8F55F2A3FC3}" type="pres">
      <dgm:prSet presAssocID="{C75E3796-7390-444C-9E65-3648AAD21397}" presName="sibTrans" presStyleLbl="node1" presStyleIdx="1" presStyleCnt="7"/>
      <dgm:spPr/>
      <dgm:t>
        <a:bodyPr/>
        <a:lstStyle/>
        <a:p>
          <a:endParaRPr lang="ru-RU"/>
        </a:p>
      </dgm:t>
    </dgm:pt>
    <dgm:pt modelId="{C73ADC1F-8BBD-486C-8230-E63998704FF5}" type="pres">
      <dgm:prSet presAssocID="{A17B2BFD-0A53-46FF-A436-0734B811F22F}" presName="dummy" presStyleCnt="0"/>
      <dgm:spPr/>
    </dgm:pt>
    <dgm:pt modelId="{C4EB98C0-1F90-4131-8B6C-987BF1B85B17}" type="pres">
      <dgm:prSet presAssocID="{A17B2BFD-0A53-46FF-A436-0734B811F22F}" presName="node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6E2569-E508-40FE-8B63-EC2D7CBB61DB}" type="pres">
      <dgm:prSet presAssocID="{B9EA422E-E2CA-4D17-8B47-4E180C80816E}" presName="sibTrans" presStyleLbl="node1" presStyleIdx="2" presStyleCnt="7"/>
      <dgm:spPr/>
      <dgm:t>
        <a:bodyPr/>
        <a:lstStyle/>
        <a:p>
          <a:endParaRPr lang="ru-RU"/>
        </a:p>
      </dgm:t>
    </dgm:pt>
    <dgm:pt modelId="{67AF488E-0A7A-494F-BF21-AE4ACAA87D32}" type="pres">
      <dgm:prSet presAssocID="{57602FBA-DD90-4E6A-99AE-2275F22096C7}" presName="dummy" presStyleCnt="0"/>
      <dgm:spPr/>
    </dgm:pt>
    <dgm:pt modelId="{E464C9F8-EDE9-4904-A666-4A7BB325E196}" type="pres">
      <dgm:prSet presAssocID="{57602FBA-DD90-4E6A-99AE-2275F22096C7}" presName="node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78A70-8301-478C-8ABC-D3DFC764640C}" type="pres">
      <dgm:prSet presAssocID="{7B0145C7-F26D-452D-9865-68527E4A94A1}" presName="sibTrans" presStyleLbl="node1" presStyleIdx="3" presStyleCnt="7"/>
      <dgm:spPr/>
      <dgm:t>
        <a:bodyPr/>
        <a:lstStyle/>
        <a:p>
          <a:endParaRPr lang="ru-RU"/>
        </a:p>
      </dgm:t>
    </dgm:pt>
    <dgm:pt modelId="{CCB3D16B-FE79-4BC2-8D6C-8A3A9D1E02FF}" type="pres">
      <dgm:prSet presAssocID="{CF7F8F7C-2674-4B2F-BFE4-991CD557A83D}" presName="dummy" presStyleCnt="0"/>
      <dgm:spPr/>
    </dgm:pt>
    <dgm:pt modelId="{E645AF03-E39D-4827-B639-9F200F8AC58E}" type="pres">
      <dgm:prSet presAssocID="{CF7F8F7C-2674-4B2F-BFE4-991CD557A83D}" presName="node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DF5CFC-5FF5-402F-A9C9-A3EBDA3F8320}" type="pres">
      <dgm:prSet presAssocID="{B36C0F18-0AFA-4B3A-9928-9CA2BF5CF25E}" presName="sibTrans" presStyleLbl="node1" presStyleIdx="4" presStyleCnt="7"/>
      <dgm:spPr/>
      <dgm:t>
        <a:bodyPr/>
        <a:lstStyle/>
        <a:p>
          <a:endParaRPr lang="ru-RU"/>
        </a:p>
      </dgm:t>
    </dgm:pt>
    <dgm:pt modelId="{6F172BC4-75F3-4342-9451-6DBD56F708A1}" type="pres">
      <dgm:prSet presAssocID="{D97BC872-AA35-4C31-A8F6-DE26E1581B90}" presName="dummy" presStyleCnt="0"/>
      <dgm:spPr/>
    </dgm:pt>
    <dgm:pt modelId="{5F4051DC-244D-47EF-9B37-2321A224E88F}" type="pres">
      <dgm:prSet presAssocID="{D97BC872-AA35-4C31-A8F6-DE26E1581B90}" presName="node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B7972-1E0C-4405-A94E-F84327A84D19}" type="pres">
      <dgm:prSet presAssocID="{908D705A-319C-4CA3-A2F4-99D7FB4E7117}" presName="sibTrans" presStyleLbl="node1" presStyleIdx="5" presStyleCnt="7"/>
      <dgm:spPr/>
      <dgm:t>
        <a:bodyPr/>
        <a:lstStyle/>
        <a:p>
          <a:endParaRPr lang="ru-RU"/>
        </a:p>
      </dgm:t>
    </dgm:pt>
    <dgm:pt modelId="{F5D5B392-376A-44F2-B485-3ADDA779BA3C}" type="pres">
      <dgm:prSet presAssocID="{B06F7BFB-F401-4EC8-8210-9EE7899AAD8B}" presName="dummy" presStyleCnt="0"/>
      <dgm:spPr/>
    </dgm:pt>
    <dgm:pt modelId="{24E50D5E-5ADE-4EDE-A0DE-B6A56646F0D7}" type="pres">
      <dgm:prSet presAssocID="{B06F7BFB-F401-4EC8-8210-9EE7899AAD8B}" presName="node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97B79-76F0-43B7-B2D4-FEF3C4172A19}" type="pres">
      <dgm:prSet presAssocID="{244FCC5E-C288-49DE-92FC-53112C350345}" presName="sibTrans" presStyleLbl="node1" presStyleIdx="6" presStyleCnt="7"/>
      <dgm:spPr/>
      <dgm:t>
        <a:bodyPr/>
        <a:lstStyle/>
        <a:p>
          <a:endParaRPr lang="ru-RU"/>
        </a:p>
      </dgm:t>
    </dgm:pt>
  </dgm:ptLst>
  <dgm:cxnLst>
    <dgm:cxn modelId="{B532C22E-FA43-4065-898C-21EF290CF90E}" type="presOf" srcId="{B06F7BFB-F401-4EC8-8210-9EE7899AAD8B}" destId="{24E50D5E-5ADE-4EDE-A0DE-B6A56646F0D7}" srcOrd="0" destOrd="0" presId="urn:microsoft.com/office/officeart/2005/8/layout/cycle1"/>
    <dgm:cxn modelId="{F4954FB7-EC30-4E75-9BB2-C1AA49600213}" type="presOf" srcId="{C75E3796-7390-444C-9E65-3648AAD21397}" destId="{87E2D3FE-0E64-416C-8B3E-D8F55F2A3FC3}" srcOrd="0" destOrd="0" presId="urn:microsoft.com/office/officeart/2005/8/layout/cycle1"/>
    <dgm:cxn modelId="{03DEEE82-04B4-49CC-A686-A5C90A536352}" type="presOf" srcId="{D97BC872-AA35-4C31-A8F6-DE26E1581B90}" destId="{5F4051DC-244D-47EF-9B37-2321A224E88F}" srcOrd="0" destOrd="0" presId="urn:microsoft.com/office/officeart/2005/8/layout/cycle1"/>
    <dgm:cxn modelId="{1A4737D1-4BEC-4B3F-85F1-19AC3A83B22F}" type="presOf" srcId="{A17B2BFD-0A53-46FF-A436-0734B811F22F}" destId="{C4EB98C0-1F90-4131-8B6C-987BF1B85B17}" srcOrd="0" destOrd="0" presId="urn:microsoft.com/office/officeart/2005/8/layout/cycle1"/>
    <dgm:cxn modelId="{75878848-A666-488C-A5AD-C3920E957960}" srcId="{B9AB3E29-ED36-490E-B480-2B0495EE9FA1}" destId="{A17B2BFD-0A53-46FF-A436-0734B811F22F}" srcOrd="2" destOrd="0" parTransId="{3BDC5AE6-4F7F-4A1F-BEC5-9398914D3692}" sibTransId="{B9EA422E-E2CA-4D17-8B47-4E180C80816E}"/>
    <dgm:cxn modelId="{0A9B2944-5210-46D4-B8D5-BF00E7EE2DD6}" srcId="{B9AB3E29-ED36-490E-B480-2B0495EE9FA1}" destId="{D97BC872-AA35-4C31-A8F6-DE26E1581B90}" srcOrd="5" destOrd="0" parTransId="{E47C623F-9431-4856-A862-2F25E8DF4B24}" sibTransId="{908D705A-319C-4CA3-A2F4-99D7FB4E7117}"/>
    <dgm:cxn modelId="{74702129-26A3-40CF-A4C3-BB0D9A42896A}" type="presOf" srcId="{57602FBA-DD90-4E6A-99AE-2275F22096C7}" destId="{E464C9F8-EDE9-4904-A666-4A7BB325E196}" srcOrd="0" destOrd="0" presId="urn:microsoft.com/office/officeart/2005/8/layout/cycle1"/>
    <dgm:cxn modelId="{CF301B99-38FE-4579-86D5-7BAA805C6448}" type="presOf" srcId="{B9EA422E-E2CA-4D17-8B47-4E180C80816E}" destId="{196E2569-E508-40FE-8B63-EC2D7CBB61DB}" srcOrd="0" destOrd="0" presId="urn:microsoft.com/office/officeart/2005/8/layout/cycle1"/>
    <dgm:cxn modelId="{D8EE217B-DBC7-4BE6-9AA3-20EA4698BDA4}" srcId="{B9AB3E29-ED36-490E-B480-2B0495EE9FA1}" destId="{8CD998A6-8B82-4B74-994B-DE065E1273AE}" srcOrd="1" destOrd="0" parTransId="{785280D5-81C0-40D6-A7E0-5F90CBC3D8BA}" sibTransId="{C75E3796-7390-444C-9E65-3648AAD21397}"/>
    <dgm:cxn modelId="{1C57EEED-2770-4131-A7AB-F3B6531D2293}" type="presOf" srcId="{CF7F8F7C-2674-4B2F-BFE4-991CD557A83D}" destId="{E645AF03-E39D-4827-B639-9F200F8AC58E}" srcOrd="0" destOrd="0" presId="urn:microsoft.com/office/officeart/2005/8/layout/cycle1"/>
    <dgm:cxn modelId="{EC21F670-77E2-4E59-8636-54912682D977}" type="presOf" srcId="{C475206D-6A91-49BE-8159-7243A569EF46}" destId="{AE8721BF-776B-4158-BAD4-FCC7C8732907}" srcOrd="0" destOrd="0" presId="urn:microsoft.com/office/officeart/2005/8/layout/cycle1"/>
    <dgm:cxn modelId="{AFF75047-8B6A-41C2-BCC7-672EFFFA2857}" srcId="{B9AB3E29-ED36-490E-B480-2B0495EE9FA1}" destId="{CF7F8F7C-2674-4B2F-BFE4-991CD557A83D}" srcOrd="4" destOrd="0" parTransId="{43479B4C-F46B-4F4A-97EB-45B1A67550AC}" sibTransId="{B36C0F18-0AFA-4B3A-9928-9CA2BF5CF25E}"/>
    <dgm:cxn modelId="{EE8FD233-F2BD-40F6-AF51-8DF5311523E4}" srcId="{B9AB3E29-ED36-490E-B480-2B0495EE9FA1}" destId="{57602FBA-DD90-4E6A-99AE-2275F22096C7}" srcOrd="3" destOrd="0" parTransId="{839DC4C8-8D73-493B-AEFD-D6275475AD66}" sibTransId="{7B0145C7-F26D-452D-9865-68527E4A94A1}"/>
    <dgm:cxn modelId="{75ABF0C4-A364-4804-99F4-01FC5FFEB4BC}" type="presOf" srcId="{908D705A-319C-4CA3-A2F4-99D7FB4E7117}" destId="{B27B7972-1E0C-4405-A94E-F84327A84D19}" srcOrd="0" destOrd="0" presId="urn:microsoft.com/office/officeart/2005/8/layout/cycle1"/>
    <dgm:cxn modelId="{AE7458B6-94A4-4568-9DA6-17BAE1ABFA8E}" srcId="{B9AB3E29-ED36-490E-B480-2B0495EE9FA1}" destId="{C475206D-6A91-49BE-8159-7243A569EF46}" srcOrd="0" destOrd="0" parTransId="{19706424-36B1-42ED-B891-ADF4443D49E1}" sibTransId="{A9BC78CE-E348-41A6-8993-6D1F16257795}"/>
    <dgm:cxn modelId="{AC8C6084-D37B-4BAC-A564-E0DD0267CE87}" type="presOf" srcId="{7B0145C7-F26D-452D-9865-68527E4A94A1}" destId="{2F478A70-8301-478C-8ABC-D3DFC764640C}" srcOrd="0" destOrd="0" presId="urn:microsoft.com/office/officeart/2005/8/layout/cycle1"/>
    <dgm:cxn modelId="{70EA8F91-435A-45A3-AEDB-00A08DDDFC75}" type="presOf" srcId="{244FCC5E-C288-49DE-92FC-53112C350345}" destId="{5AE97B79-76F0-43B7-B2D4-FEF3C4172A19}" srcOrd="0" destOrd="0" presId="urn:microsoft.com/office/officeart/2005/8/layout/cycle1"/>
    <dgm:cxn modelId="{70D49AAA-F372-4A93-9CF5-1FE198758527}" type="presOf" srcId="{A9BC78CE-E348-41A6-8993-6D1F16257795}" destId="{3D655BE5-BF23-49A8-8EB9-927E562952EF}" srcOrd="0" destOrd="0" presId="urn:microsoft.com/office/officeart/2005/8/layout/cycle1"/>
    <dgm:cxn modelId="{9376FCFD-B906-47DB-8043-DFC6133AFE9C}" srcId="{B9AB3E29-ED36-490E-B480-2B0495EE9FA1}" destId="{B06F7BFB-F401-4EC8-8210-9EE7899AAD8B}" srcOrd="6" destOrd="0" parTransId="{68F0C00F-3C56-4077-A200-082635B51DDF}" sibTransId="{244FCC5E-C288-49DE-92FC-53112C350345}"/>
    <dgm:cxn modelId="{818C0832-A66F-40A7-B0D4-864837EE1947}" type="presOf" srcId="{B36C0F18-0AFA-4B3A-9928-9CA2BF5CF25E}" destId="{EDDF5CFC-5FF5-402F-A9C9-A3EBDA3F8320}" srcOrd="0" destOrd="0" presId="urn:microsoft.com/office/officeart/2005/8/layout/cycle1"/>
    <dgm:cxn modelId="{EFE74938-D28A-43F7-A017-80267F01510F}" type="presOf" srcId="{B9AB3E29-ED36-490E-B480-2B0495EE9FA1}" destId="{03C4C4FC-C3B5-40DD-867B-CE2AACC10C6C}" srcOrd="0" destOrd="0" presId="urn:microsoft.com/office/officeart/2005/8/layout/cycle1"/>
    <dgm:cxn modelId="{4E5B4DC5-F897-4DC5-90A0-FE5BCC53236E}" type="presOf" srcId="{8CD998A6-8B82-4B74-994B-DE065E1273AE}" destId="{CD09B6DA-4B5F-468C-82DA-047AD91B220C}" srcOrd="0" destOrd="0" presId="urn:microsoft.com/office/officeart/2005/8/layout/cycle1"/>
    <dgm:cxn modelId="{9E82DAD3-52F8-45DE-A949-496BBA754530}" type="presParOf" srcId="{03C4C4FC-C3B5-40DD-867B-CE2AACC10C6C}" destId="{4C8B5E9E-EC74-418F-9968-EEF1F7F834A0}" srcOrd="0" destOrd="0" presId="urn:microsoft.com/office/officeart/2005/8/layout/cycle1"/>
    <dgm:cxn modelId="{8E35C927-A31C-44DA-A5EB-B23360CA7319}" type="presParOf" srcId="{03C4C4FC-C3B5-40DD-867B-CE2AACC10C6C}" destId="{AE8721BF-776B-4158-BAD4-FCC7C8732907}" srcOrd="1" destOrd="0" presId="urn:microsoft.com/office/officeart/2005/8/layout/cycle1"/>
    <dgm:cxn modelId="{A0AABB3C-D9FB-4EBD-97C3-7D875BDAC773}" type="presParOf" srcId="{03C4C4FC-C3B5-40DD-867B-CE2AACC10C6C}" destId="{3D655BE5-BF23-49A8-8EB9-927E562952EF}" srcOrd="2" destOrd="0" presId="urn:microsoft.com/office/officeart/2005/8/layout/cycle1"/>
    <dgm:cxn modelId="{7B6E0059-BB7C-4CC3-BD0C-9B93B55DC8AF}" type="presParOf" srcId="{03C4C4FC-C3B5-40DD-867B-CE2AACC10C6C}" destId="{F16675F4-DDE5-4DD6-B511-FA502E9EC9BB}" srcOrd="3" destOrd="0" presId="urn:microsoft.com/office/officeart/2005/8/layout/cycle1"/>
    <dgm:cxn modelId="{7BB825FE-F151-426F-8321-7C1C1BAEF510}" type="presParOf" srcId="{03C4C4FC-C3B5-40DD-867B-CE2AACC10C6C}" destId="{CD09B6DA-4B5F-468C-82DA-047AD91B220C}" srcOrd="4" destOrd="0" presId="urn:microsoft.com/office/officeart/2005/8/layout/cycle1"/>
    <dgm:cxn modelId="{94EF9B42-4EF5-486A-9447-9EE8B5D67B78}" type="presParOf" srcId="{03C4C4FC-C3B5-40DD-867B-CE2AACC10C6C}" destId="{87E2D3FE-0E64-416C-8B3E-D8F55F2A3FC3}" srcOrd="5" destOrd="0" presId="urn:microsoft.com/office/officeart/2005/8/layout/cycle1"/>
    <dgm:cxn modelId="{C31CAB05-F9B0-4AD0-BE7E-6A539CE41592}" type="presParOf" srcId="{03C4C4FC-C3B5-40DD-867B-CE2AACC10C6C}" destId="{C73ADC1F-8BBD-486C-8230-E63998704FF5}" srcOrd="6" destOrd="0" presId="urn:microsoft.com/office/officeart/2005/8/layout/cycle1"/>
    <dgm:cxn modelId="{15BF01F4-14EB-4887-98E1-522C42E82A7F}" type="presParOf" srcId="{03C4C4FC-C3B5-40DD-867B-CE2AACC10C6C}" destId="{C4EB98C0-1F90-4131-8B6C-987BF1B85B17}" srcOrd="7" destOrd="0" presId="urn:microsoft.com/office/officeart/2005/8/layout/cycle1"/>
    <dgm:cxn modelId="{A154CBEF-2A26-4D6E-B7D4-B6191ABD77E0}" type="presParOf" srcId="{03C4C4FC-C3B5-40DD-867B-CE2AACC10C6C}" destId="{196E2569-E508-40FE-8B63-EC2D7CBB61DB}" srcOrd="8" destOrd="0" presId="urn:microsoft.com/office/officeart/2005/8/layout/cycle1"/>
    <dgm:cxn modelId="{91DF0CAB-2685-4A57-9A8E-B6AEACB79F2B}" type="presParOf" srcId="{03C4C4FC-C3B5-40DD-867B-CE2AACC10C6C}" destId="{67AF488E-0A7A-494F-BF21-AE4ACAA87D32}" srcOrd="9" destOrd="0" presId="urn:microsoft.com/office/officeart/2005/8/layout/cycle1"/>
    <dgm:cxn modelId="{BD87A44C-A4A6-427C-86A3-6AA2CB8D9EAD}" type="presParOf" srcId="{03C4C4FC-C3B5-40DD-867B-CE2AACC10C6C}" destId="{E464C9F8-EDE9-4904-A666-4A7BB325E196}" srcOrd="10" destOrd="0" presId="urn:microsoft.com/office/officeart/2005/8/layout/cycle1"/>
    <dgm:cxn modelId="{18F4D06C-563F-4AB4-828F-E220070DFDCC}" type="presParOf" srcId="{03C4C4FC-C3B5-40DD-867B-CE2AACC10C6C}" destId="{2F478A70-8301-478C-8ABC-D3DFC764640C}" srcOrd="11" destOrd="0" presId="urn:microsoft.com/office/officeart/2005/8/layout/cycle1"/>
    <dgm:cxn modelId="{AEC1DFE7-8ED8-4339-B905-5C44F19EFBB2}" type="presParOf" srcId="{03C4C4FC-C3B5-40DD-867B-CE2AACC10C6C}" destId="{CCB3D16B-FE79-4BC2-8D6C-8A3A9D1E02FF}" srcOrd="12" destOrd="0" presId="urn:microsoft.com/office/officeart/2005/8/layout/cycle1"/>
    <dgm:cxn modelId="{2CFB7C20-DCD0-4D54-810D-8867AAC60C85}" type="presParOf" srcId="{03C4C4FC-C3B5-40DD-867B-CE2AACC10C6C}" destId="{E645AF03-E39D-4827-B639-9F200F8AC58E}" srcOrd="13" destOrd="0" presId="urn:microsoft.com/office/officeart/2005/8/layout/cycle1"/>
    <dgm:cxn modelId="{2260F442-6EED-4165-8FC3-63049AA579DB}" type="presParOf" srcId="{03C4C4FC-C3B5-40DD-867B-CE2AACC10C6C}" destId="{EDDF5CFC-5FF5-402F-A9C9-A3EBDA3F8320}" srcOrd="14" destOrd="0" presId="urn:microsoft.com/office/officeart/2005/8/layout/cycle1"/>
    <dgm:cxn modelId="{815746B7-8A06-45D2-825E-00F2BE30A7DC}" type="presParOf" srcId="{03C4C4FC-C3B5-40DD-867B-CE2AACC10C6C}" destId="{6F172BC4-75F3-4342-9451-6DBD56F708A1}" srcOrd="15" destOrd="0" presId="urn:microsoft.com/office/officeart/2005/8/layout/cycle1"/>
    <dgm:cxn modelId="{CE9EA5E3-1E3D-489C-95AD-4AB2E8EEE56E}" type="presParOf" srcId="{03C4C4FC-C3B5-40DD-867B-CE2AACC10C6C}" destId="{5F4051DC-244D-47EF-9B37-2321A224E88F}" srcOrd="16" destOrd="0" presId="urn:microsoft.com/office/officeart/2005/8/layout/cycle1"/>
    <dgm:cxn modelId="{271960F5-02C0-4AE6-9C4E-E2F5DB93E77E}" type="presParOf" srcId="{03C4C4FC-C3B5-40DD-867B-CE2AACC10C6C}" destId="{B27B7972-1E0C-4405-A94E-F84327A84D19}" srcOrd="17" destOrd="0" presId="urn:microsoft.com/office/officeart/2005/8/layout/cycle1"/>
    <dgm:cxn modelId="{067AECCC-8F12-4BAC-9BDF-40C791FEB160}" type="presParOf" srcId="{03C4C4FC-C3B5-40DD-867B-CE2AACC10C6C}" destId="{F5D5B392-376A-44F2-B485-3ADDA779BA3C}" srcOrd="18" destOrd="0" presId="urn:microsoft.com/office/officeart/2005/8/layout/cycle1"/>
    <dgm:cxn modelId="{FA951CF8-BB41-450D-A998-1EB5FA98D289}" type="presParOf" srcId="{03C4C4FC-C3B5-40DD-867B-CE2AACC10C6C}" destId="{24E50D5E-5ADE-4EDE-A0DE-B6A56646F0D7}" srcOrd="19" destOrd="0" presId="urn:microsoft.com/office/officeart/2005/8/layout/cycle1"/>
    <dgm:cxn modelId="{BA69DB3F-FE15-40D0-9EFF-7BD0002D1787}" type="presParOf" srcId="{03C4C4FC-C3B5-40DD-867B-CE2AACC10C6C}" destId="{5AE97B79-76F0-43B7-B2D4-FEF3C4172A19}" srcOrd="2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65296F-42BB-4FCF-B5CD-7D3C7B037AA1}" type="doc">
      <dgm:prSet loTypeId="urn:microsoft.com/office/officeart/2005/8/layout/hProcess6" loCatId="process" qsTypeId="urn:microsoft.com/office/officeart/2005/8/quickstyle/simple5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2DAA2883-E6FE-4208-BBB9-CB4E72F865A0}">
      <dgm:prSet phldrT="[Текст]"/>
      <dgm:spPr/>
      <dgm:t>
        <a:bodyPr/>
        <a:lstStyle/>
        <a:p>
          <a:r>
            <a:rPr lang="ru-RU" dirty="0"/>
            <a:t>2018</a:t>
          </a:r>
        </a:p>
      </dgm:t>
    </dgm:pt>
    <dgm:pt modelId="{4EF7B365-6752-450F-B1DC-B82B3D767513}" type="parTrans" cxnId="{8B4CCD37-3EEC-49F3-95E0-31E64CF3BB24}">
      <dgm:prSet/>
      <dgm:spPr/>
      <dgm:t>
        <a:bodyPr/>
        <a:lstStyle/>
        <a:p>
          <a:endParaRPr lang="ru-RU"/>
        </a:p>
      </dgm:t>
    </dgm:pt>
    <dgm:pt modelId="{9DF0FBF0-7920-430F-B6F2-FB1EC62A3D6E}" type="sibTrans" cxnId="{8B4CCD37-3EEC-49F3-95E0-31E64CF3BB24}">
      <dgm:prSet/>
      <dgm:spPr/>
      <dgm:t>
        <a:bodyPr/>
        <a:lstStyle/>
        <a:p>
          <a:endParaRPr lang="ru-RU"/>
        </a:p>
      </dgm:t>
    </dgm:pt>
    <dgm:pt modelId="{AF5FACF5-0D18-4DC4-B934-35123988486E}">
      <dgm:prSet phldrT="[Текст]" custT="1"/>
      <dgm:spPr/>
      <dgm:t>
        <a:bodyPr/>
        <a:lstStyle/>
        <a:p>
          <a:r>
            <a:rPr lang="ru-RU" sz="1800" b="1" dirty="0"/>
            <a:t>1131,9 </a:t>
          </a:r>
          <a:r>
            <a:rPr lang="ru-RU" sz="1400" dirty="0"/>
            <a:t>млн.руб.</a:t>
          </a:r>
        </a:p>
      </dgm:t>
    </dgm:pt>
    <dgm:pt modelId="{1772618E-0F28-4463-BD91-2294DD40EFAD}" type="parTrans" cxnId="{72F7B604-A40B-4CD7-ABC9-EEB0CA2596C1}">
      <dgm:prSet/>
      <dgm:spPr/>
      <dgm:t>
        <a:bodyPr/>
        <a:lstStyle/>
        <a:p>
          <a:endParaRPr lang="ru-RU"/>
        </a:p>
      </dgm:t>
    </dgm:pt>
    <dgm:pt modelId="{299BE9F6-031C-41F7-ABDD-8A66266C0F1F}" type="sibTrans" cxnId="{72F7B604-A40B-4CD7-ABC9-EEB0CA2596C1}">
      <dgm:prSet/>
      <dgm:spPr/>
      <dgm:t>
        <a:bodyPr/>
        <a:lstStyle/>
        <a:p>
          <a:endParaRPr lang="ru-RU"/>
        </a:p>
      </dgm:t>
    </dgm:pt>
    <dgm:pt modelId="{E201A43E-9F73-4AF7-93FC-92411A787D76}">
      <dgm:prSet phldrT="[Текст]" custT="1"/>
      <dgm:spPr/>
      <dgm:t>
        <a:bodyPr/>
        <a:lstStyle/>
        <a:p>
          <a:r>
            <a:rPr lang="ru-RU" sz="1800" b="1" dirty="0"/>
            <a:t>1310,0</a:t>
          </a:r>
          <a:r>
            <a:rPr lang="ru-RU" sz="1400" dirty="0"/>
            <a:t>млн.руб.</a:t>
          </a:r>
        </a:p>
      </dgm:t>
    </dgm:pt>
    <dgm:pt modelId="{E3CE8783-A869-4A14-A9F9-1F77D2B0A26B}" type="parTrans" cxnId="{F3D00329-A325-4D9D-A2B6-10C5D26FB0A1}">
      <dgm:prSet/>
      <dgm:spPr/>
      <dgm:t>
        <a:bodyPr/>
        <a:lstStyle/>
        <a:p>
          <a:endParaRPr lang="ru-RU"/>
        </a:p>
      </dgm:t>
    </dgm:pt>
    <dgm:pt modelId="{AAEC7EB9-A61D-4BFD-A92E-98766CD962ED}" type="sibTrans" cxnId="{F3D00329-A325-4D9D-A2B6-10C5D26FB0A1}">
      <dgm:prSet/>
      <dgm:spPr/>
      <dgm:t>
        <a:bodyPr/>
        <a:lstStyle/>
        <a:p>
          <a:endParaRPr lang="ru-RU"/>
        </a:p>
      </dgm:t>
    </dgm:pt>
    <dgm:pt modelId="{4A0A77DA-B2C0-48C8-919E-F88ECD22DDCB}">
      <dgm:prSet phldrT="[Текст]"/>
      <dgm:spPr/>
      <dgm:t>
        <a:bodyPr/>
        <a:lstStyle/>
        <a:p>
          <a:r>
            <a:rPr lang="ru-RU" dirty="0"/>
            <a:t>2019</a:t>
          </a:r>
        </a:p>
      </dgm:t>
    </dgm:pt>
    <dgm:pt modelId="{CC49B754-ECDB-46E2-A3D7-9C6E282ED5A3}" type="sibTrans" cxnId="{179137A6-B152-4DBA-9467-E023A6B0D13E}">
      <dgm:prSet/>
      <dgm:spPr/>
      <dgm:t>
        <a:bodyPr/>
        <a:lstStyle/>
        <a:p>
          <a:endParaRPr lang="ru-RU"/>
        </a:p>
      </dgm:t>
    </dgm:pt>
    <dgm:pt modelId="{4E3D9C84-AC54-4CE8-AA34-09E79701B558}" type="parTrans" cxnId="{179137A6-B152-4DBA-9467-E023A6B0D13E}">
      <dgm:prSet/>
      <dgm:spPr/>
      <dgm:t>
        <a:bodyPr/>
        <a:lstStyle/>
        <a:p>
          <a:endParaRPr lang="ru-RU"/>
        </a:p>
      </dgm:t>
    </dgm:pt>
    <dgm:pt modelId="{EF150C5E-FB8B-4922-9555-86B9CD0CA4C1}">
      <dgm:prSet/>
      <dgm:spPr/>
      <dgm:t>
        <a:bodyPr/>
        <a:lstStyle/>
        <a:p>
          <a:r>
            <a:rPr lang="ru-RU" dirty="0"/>
            <a:t>2020</a:t>
          </a:r>
        </a:p>
      </dgm:t>
    </dgm:pt>
    <dgm:pt modelId="{5184EC5F-AAA4-472F-A5B8-3DF5D60456C8}" type="parTrans" cxnId="{3C06B0C6-1D9A-4D5B-9E5D-D01EA3E05774}">
      <dgm:prSet/>
      <dgm:spPr/>
      <dgm:t>
        <a:bodyPr/>
        <a:lstStyle/>
        <a:p>
          <a:endParaRPr lang="ru-RU"/>
        </a:p>
      </dgm:t>
    </dgm:pt>
    <dgm:pt modelId="{523993BA-BC57-46B2-AD7D-87C6E4B97827}" type="sibTrans" cxnId="{3C06B0C6-1D9A-4D5B-9E5D-D01EA3E05774}">
      <dgm:prSet/>
      <dgm:spPr/>
      <dgm:t>
        <a:bodyPr/>
        <a:lstStyle/>
        <a:p>
          <a:endParaRPr lang="ru-RU"/>
        </a:p>
      </dgm:t>
    </dgm:pt>
    <dgm:pt modelId="{FBA93BCB-1552-4417-9437-0529003A53C2}">
      <dgm:prSet custT="1"/>
      <dgm:spPr/>
      <dgm:t>
        <a:bodyPr/>
        <a:lstStyle/>
        <a:p>
          <a:r>
            <a:rPr lang="ru-RU" sz="1800" b="1" dirty="0"/>
            <a:t>1403,3</a:t>
          </a:r>
          <a:r>
            <a:rPr lang="ru-RU" sz="1400" dirty="0"/>
            <a:t>млн.руб.</a:t>
          </a:r>
        </a:p>
      </dgm:t>
    </dgm:pt>
    <dgm:pt modelId="{894E1B35-DD0A-4087-8D35-A5676A5E094B}" type="parTrans" cxnId="{E28833E0-2C75-4499-B938-8AF5C14D036E}">
      <dgm:prSet/>
      <dgm:spPr/>
      <dgm:t>
        <a:bodyPr/>
        <a:lstStyle/>
        <a:p>
          <a:endParaRPr lang="ru-RU"/>
        </a:p>
      </dgm:t>
    </dgm:pt>
    <dgm:pt modelId="{1C9684CE-E1AD-454D-9C2E-EE1E0E2FFF8B}" type="sibTrans" cxnId="{E28833E0-2C75-4499-B938-8AF5C14D036E}">
      <dgm:prSet/>
      <dgm:spPr/>
      <dgm:t>
        <a:bodyPr/>
        <a:lstStyle/>
        <a:p>
          <a:endParaRPr lang="ru-RU"/>
        </a:p>
      </dgm:t>
    </dgm:pt>
    <dgm:pt modelId="{C140EF6C-3E90-45CD-9F69-751120AE2C79}" type="pres">
      <dgm:prSet presAssocID="{BD65296F-42BB-4FCF-B5CD-7D3C7B037AA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3128D6-0C11-4F95-AEC4-3DAE98213961}" type="pres">
      <dgm:prSet presAssocID="{2DAA2883-E6FE-4208-BBB9-CB4E72F865A0}" presName="compNode" presStyleCnt="0"/>
      <dgm:spPr/>
    </dgm:pt>
    <dgm:pt modelId="{C79EA5C4-66D3-4C14-8F91-AB199750F099}" type="pres">
      <dgm:prSet presAssocID="{2DAA2883-E6FE-4208-BBB9-CB4E72F865A0}" presName="noGeometry" presStyleCnt="0"/>
      <dgm:spPr/>
    </dgm:pt>
    <dgm:pt modelId="{752E1BBC-2F7A-4A12-9716-8356555BD4FA}" type="pres">
      <dgm:prSet presAssocID="{2DAA2883-E6FE-4208-BBB9-CB4E72F865A0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FFFAD-41F0-4E51-A372-4EBCC45F1180}" type="pres">
      <dgm:prSet presAssocID="{2DAA2883-E6FE-4208-BBB9-CB4E72F865A0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D3B0DC7E-0A16-4EB2-8468-0E14B33A6472}" type="pres">
      <dgm:prSet presAssocID="{2DAA2883-E6FE-4208-BBB9-CB4E72F865A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E2258-2FE1-446F-A440-6B878B0DAB39}" type="pres">
      <dgm:prSet presAssocID="{2DAA2883-E6FE-4208-BBB9-CB4E72F865A0}" presName="aSpace" presStyleCnt="0"/>
      <dgm:spPr/>
    </dgm:pt>
    <dgm:pt modelId="{692B62FC-F50F-4F21-AB67-74A2CE22ED21}" type="pres">
      <dgm:prSet presAssocID="{4A0A77DA-B2C0-48C8-919E-F88ECD22DDCB}" presName="compNode" presStyleCnt="0"/>
      <dgm:spPr/>
    </dgm:pt>
    <dgm:pt modelId="{22222087-A5B4-4102-B9BF-C7D96A57FB98}" type="pres">
      <dgm:prSet presAssocID="{4A0A77DA-B2C0-48C8-919E-F88ECD22DDCB}" presName="noGeometry" presStyleCnt="0"/>
      <dgm:spPr/>
    </dgm:pt>
    <dgm:pt modelId="{E3B6DF5E-D191-4EC0-A4A0-E13008F82B94}" type="pres">
      <dgm:prSet presAssocID="{4A0A77DA-B2C0-48C8-919E-F88ECD22DDCB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ADF06-6C85-4DF7-922C-AC95214C9F64}" type="pres">
      <dgm:prSet presAssocID="{4A0A77DA-B2C0-48C8-919E-F88ECD22DDCB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BEE8FB58-7CB9-478D-B340-2CF3FF0543EE}" type="pres">
      <dgm:prSet presAssocID="{4A0A77DA-B2C0-48C8-919E-F88ECD22DDC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E5E00-C3CD-4905-98BF-A85835FF9F90}" type="pres">
      <dgm:prSet presAssocID="{4A0A77DA-B2C0-48C8-919E-F88ECD22DDCB}" presName="aSpace" presStyleCnt="0"/>
      <dgm:spPr/>
    </dgm:pt>
    <dgm:pt modelId="{78A12A19-E8A4-4043-B4B5-835E1FE0D6C7}" type="pres">
      <dgm:prSet presAssocID="{EF150C5E-FB8B-4922-9555-86B9CD0CA4C1}" presName="compNode" presStyleCnt="0"/>
      <dgm:spPr/>
    </dgm:pt>
    <dgm:pt modelId="{581FC3AE-9A4E-48C9-9B26-0479174DB8D5}" type="pres">
      <dgm:prSet presAssocID="{EF150C5E-FB8B-4922-9555-86B9CD0CA4C1}" presName="noGeometry" presStyleCnt="0"/>
      <dgm:spPr/>
    </dgm:pt>
    <dgm:pt modelId="{4FA59E9F-AD09-46FD-8970-475AC6161B8F}" type="pres">
      <dgm:prSet presAssocID="{EF150C5E-FB8B-4922-9555-86B9CD0CA4C1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56DBA-34DB-4512-BC31-65CB944DC210}" type="pres">
      <dgm:prSet presAssocID="{EF150C5E-FB8B-4922-9555-86B9CD0CA4C1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5B6DE634-8C33-49A2-968E-40DA6DBA0067}" type="pres">
      <dgm:prSet presAssocID="{EF150C5E-FB8B-4922-9555-86B9CD0CA4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2454A5-D67F-49EB-857D-D41FB02BF2F5}" type="presOf" srcId="{2DAA2883-E6FE-4208-BBB9-CB4E72F865A0}" destId="{D3B0DC7E-0A16-4EB2-8468-0E14B33A6472}" srcOrd="0" destOrd="0" presId="urn:microsoft.com/office/officeart/2005/8/layout/hProcess6"/>
    <dgm:cxn modelId="{F9C16B96-432A-49F7-A0F1-738690CE3BBB}" type="presOf" srcId="{AF5FACF5-0D18-4DC4-B934-35123988486E}" destId="{8AFFFFAD-41F0-4E51-A372-4EBCC45F1180}" srcOrd="1" destOrd="0" presId="urn:microsoft.com/office/officeart/2005/8/layout/hProcess6"/>
    <dgm:cxn modelId="{D70661DC-246C-4312-8F63-27B4BE0AEB40}" type="presOf" srcId="{E201A43E-9F73-4AF7-93FC-92411A787D76}" destId="{824ADF06-6C85-4DF7-922C-AC95214C9F64}" srcOrd="1" destOrd="0" presId="urn:microsoft.com/office/officeart/2005/8/layout/hProcess6"/>
    <dgm:cxn modelId="{B3B63636-3D54-4892-84CF-7DCE1676C3C3}" type="presOf" srcId="{FBA93BCB-1552-4417-9437-0529003A53C2}" destId="{4FA59E9F-AD09-46FD-8970-475AC6161B8F}" srcOrd="0" destOrd="0" presId="urn:microsoft.com/office/officeart/2005/8/layout/hProcess6"/>
    <dgm:cxn modelId="{72F7B604-A40B-4CD7-ABC9-EEB0CA2596C1}" srcId="{2DAA2883-E6FE-4208-BBB9-CB4E72F865A0}" destId="{AF5FACF5-0D18-4DC4-B934-35123988486E}" srcOrd="0" destOrd="0" parTransId="{1772618E-0F28-4463-BD91-2294DD40EFAD}" sibTransId="{299BE9F6-031C-41F7-ABDD-8A66266C0F1F}"/>
    <dgm:cxn modelId="{E28833E0-2C75-4499-B938-8AF5C14D036E}" srcId="{EF150C5E-FB8B-4922-9555-86B9CD0CA4C1}" destId="{FBA93BCB-1552-4417-9437-0529003A53C2}" srcOrd="0" destOrd="0" parTransId="{894E1B35-DD0A-4087-8D35-A5676A5E094B}" sibTransId="{1C9684CE-E1AD-454D-9C2E-EE1E0E2FFF8B}"/>
    <dgm:cxn modelId="{179137A6-B152-4DBA-9467-E023A6B0D13E}" srcId="{BD65296F-42BB-4FCF-B5CD-7D3C7B037AA1}" destId="{4A0A77DA-B2C0-48C8-919E-F88ECD22DDCB}" srcOrd="1" destOrd="0" parTransId="{4E3D9C84-AC54-4CE8-AA34-09E79701B558}" sibTransId="{CC49B754-ECDB-46E2-A3D7-9C6E282ED5A3}"/>
    <dgm:cxn modelId="{F1C5438B-DBFA-4884-AA67-7E79F21DDEFF}" type="presOf" srcId="{E201A43E-9F73-4AF7-93FC-92411A787D76}" destId="{E3B6DF5E-D191-4EC0-A4A0-E13008F82B94}" srcOrd="0" destOrd="0" presId="urn:microsoft.com/office/officeart/2005/8/layout/hProcess6"/>
    <dgm:cxn modelId="{B088F180-9288-485F-8562-F363C2ADFA73}" type="presOf" srcId="{AF5FACF5-0D18-4DC4-B934-35123988486E}" destId="{752E1BBC-2F7A-4A12-9716-8356555BD4FA}" srcOrd="0" destOrd="0" presId="urn:microsoft.com/office/officeart/2005/8/layout/hProcess6"/>
    <dgm:cxn modelId="{FD106279-C52A-45DA-B2D5-BF246C41647F}" type="presOf" srcId="{4A0A77DA-B2C0-48C8-919E-F88ECD22DDCB}" destId="{BEE8FB58-7CB9-478D-B340-2CF3FF0543EE}" srcOrd="0" destOrd="0" presId="urn:microsoft.com/office/officeart/2005/8/layout/hProcess6"/>
    <dgm:cxn modelId="{3C06B0C6-1D9A-4D5B-9E5D-D01EA3E05774}" srcId="{BD65296F-42BB-4FCF-B5CD-7D3C7B037AA1}" destId="{EF150C5E-FB8B-4922-9555-86B9CD0CA4C1}" srcOrd="2" destOrd="0" parTransId="{5184EC5F-AAA4-472F-A5B8-3DF5D60456C8}" sibTransId="{523993BA-BC57-46B2-AD7D-87C6E4B97827}"/>
    <dgm:cxn modelId="{EA936BA0-B0BB-4134-8232-C220A0CBF07B}" type="presOf" srcId="{EF150C5E-FB8B-4922-9555-86B9CD0CA4C1}" destId="{5B6DE634-8C33-49A2-968E-40DA6DBA0067}" srcOrd="0" destOrd="0" presId="urn:microsoft.com/office/officeart/2005/8/layout/hProcess6"/>
    <dgm:cxn modelId="{0192DE7B-3601-4C43-9F7F-2D1349B439F4}" type="presOf" srcId="{BD65296F-42BB-4FCF-B5CD-7D3C7B037AA1}" destId="{C140EF6C-3E90-45CD-9F69-751120AE2C79}" srcOrd="0" destOrd="0" presId="urn:microsoft.com/office/officeart/2005/8/layout/hProcess6"/>
    <dgm:cxn modelId="{F3D00329-A325-4D9D-A2B6-10C5D26FB0A1}" srcId="{4A0A77DA-B2C0-48C8-919E-F88ECD22DDCB}" destId="{E201A43E-9F73-4AF7-93FC-92411A787D76}" srcOrd="0" destOrd="0" parTransId="{E3CE8783-A869-4A14-A9F9-1F77D2B0A26B}" sibTransId="{AAEC7EB9-A61D-4BFD-A92E-98766CD962ED}"/>
    <dgm:cxn modelId="{7DF05C32-4D86-49F1-AFDA-1108242E0EA3}" type="presOf" srcId="{FBA93BCB-1552-4417-9437-0529003A53C2}" destId="{E7D56DBA-34DB-4512-BC31-65CB944DC210}" srcOrd="1" destOrd="0" presId="urn:microsoft.com/office/officeart/2005/8/layout/hProcess6"/>
    <dgm:cxn modelId="{8B4CCD37-3EEC-49F3-95E0-31E64CF3BB24}" srcId="{BD65296F-42BB-4FCF-B5CD-7D3C7B037AA1}" destId="{2DAA2883-E6FE-4208-BBB9-CB4E72F865A0}" srcOrd="0" destOrd="0" parTransId="{4EF7B365-6752-450F-B1DC-B82B3D767513}" sibTransId="{9DF0FBF0-7920-430F-B6F2-FB1EC62A3D6E}"/>
    <dgm:cxn modelId="{03762AD7-5716-40AC-91AA-0DFEC417908A}" type="presParOf" srcId="{C140EF6C-3E90-45CD-9F69-751120AE2C79}" destId="{5A3128D6-0C11-4F95-AEC4-3DAE98213961}" srcOrd="0" destOrd="0" presId="urn:microsoft.com/office/officeart/2005/8/layout/hProcess6"/>
    <dgm:cxn modelId="{E2541D3D-9030-407D-A9DA-135D47021097}" type="presParOf" srcId="{5A3128D6-0C11-4F95-AEC4-3DAE98213961}" destId="{C79EA5C4-66D3-4C14-8F91-AB199750F099}" srcOrd="0" destOrd="0" presId="urn:microsoft.com/office/officeart/2005/8/layout/hProcess6"/>
    <dgm:cxn modelId="{9DE19AD8-471A-4B74-B5E4-A87409812193}" type="presParOf" srcId="{5A3128D6-0C11-4F95-AEC4-3DAE98213961}" destId="{752E1BBC-2F7A-4A12-9716-8356555BD4FA}" srcOrd="1" destOrd="0" presId="urn:microsoft.com/office/officeart/2005/8/layout/hProcess6"/>
    <dgm:cxn modelId="{EF363A59-BBEA-4021-926A-1E7C3D7CDBFA}" type="presParOf" srcId="{5A3128D6-0C11-4F95-AEC4-3DAE98213961}" destId="{8AFFFFAD-41F0-4E51-A372-4EBCC45F1180}" srcOrd="2" destOrd="0" presId="urn:microsoft.com/office/officeart/2005/8/layout/hProcess6"/>
    <dgm:cxn modelId="{CBF08F39-6655-452C-B99B-28C157822F82}" type="presParOf" srcId="{5A3128D6-0C11-4F95-AEC4-3DAE98213961}" destId="{D3B0DC7E-0A16-4EB2-8468-0E14B33A6472}" srcOrd="3" destOrd="0" presId="urn:microsoft.com/office/officeart/2005/8/layout/hProcess6"/>
    <dgm:cxn modelId="{CCAF0B84-2361-40BC-ACA9-F33F4C5D3C77}" type="presParOf" srcId="{C140EF6C-3E90-45CD-9F69-751120AE2C79}" destId="{8CBE2258-2FE1-446F-A440-6B878B0DAB39}" srcOrd="1" destOrd="0" presId="urn:microsoft.com/office/officeart/2005/8/layout/hProcess6"/>
    <dgm:cxn modelId="{5225EB35-E78B-4EDD-B6B5-CC71334EC1D8}" type="presParOf" srcId="{C140EF6C-3E90-45CD-9F69-751120AE2C79}" destId="{692B62FC-F50F-4F21-AB67-74A2CE22ED21}" srcOrd="2" destOrd="0" presId="urn:microsoft.com/office/officeart/2005/8/layout/hProcess6"/>
    <dgm:cxn modelId="{E9CB9BAE-1117-45C7-90A0-95B5120A2AF0}" type="presParOf" srcId="{692B62FC-F50F-4F21-AB67-74A2CE22ED21}" destId="{22222087-A5B4-4102-B9BF-C7D96A57FB98}" srcOrd="0" destOrd="0" presId="urn:microsoft.com/office/officeart/2005/8/layout/hProcess6"/>
    <dgm:cxn modelId="{D37FA68B-1C2A-4AB2-B030-905498B9AB2A}" type="presParOf" srcId="{692B62FC-F50F-4F21-AB67-74A2CE22ED21}" destId="{E3B6DF5E-D191-4EC0-A4A0-E13008F82B94}" srcOrd="1" destOrd="0" presId="urn:microsoft.com/office/officeart/2005/8/layout/hProcess6"/>
    <dgm:cxn modelId="{849976C5-D78F-4356-B98A-FCD2F424AB1E}" type="presParOf" srcId="{692B62FC-F50F-4F21-AB67-74A2CE22ED21}" destId="{824ADF06-6C85-4DF7-922C-AC95214C9F64}" srcOrd="2" destOrd="0" presId="urn:microsoft.com/office/officeart/2005/8/layout/hProcess6"/>
    <dgm:cxn modelId="{16FB1A89-7135-4984-AAD6-4DA599520C78}" type="presParOf" srcId="{692B62FC-F50F-4F21-AB67-74A2CE22ED21}" destId="{BEE8FB58-7CB9-478D-B340-2CF3FF0543EE}" srcOrd="3" destOrd="0" presId="urn:microsoft.com/office/officeart/2005/8/layout/hProcess6"/>
    <dgm:cxn modelId="{ACA57557-6239-4263-85FC-4E66241DD04D}" type="presParOf" srcId="{C140EF6C-3E90-45CD-9F69-751120AE2C79}" destId="{187E5E00-C3CD-4905-98BF-A85835FF9F90}" srcOrd="3" destOrd="0" presId="urn:microsoft.com/office/officeart/2005/8/layout/hProcess6"/>
    <dgm:cxn modelId="{35D6C33E-870E-4D14-97F6-E181CF8BCD74}" type="presParOf" srcId="{C140EF6C-3E90-45CD-9F69-751120AE2C79}" destId="{78A12A19-E8A4-4043-B4B5-835E1FE0D6C7}" srcOrd="4" destOrd="0" presId="urn:microsoft.com/office/officeart/2005/8/layout/hProcess6"/>
    <dgm:cxn modelId="{BBF07ACE-6AFB-4251-863F-889FA9FEB982}" type="presParOf" srcId="{78A12A19-E8A4-4043-B4B5-835E1FE0D6C7}" destId="{581FC3AE-9A4E-48C9-9B26-0479174DB8D5}" srcOrd="0" destOrd="0" presId="urn:microsoft.com/office/officeart/2005/8/layout/hProcess6"/>
    <dgm:cxn modelId="{EA718D52-B333-4DD0-9BF5-473604E88E9E}" type="presParOf" srcId="{78A12A19-E8A4-4043-B4B5-835E1FE0D6C7}" destId="{4FA59E9F-AD09-46FD-8970-475AC6161B8F}" srcOrd="1" destOrd="0" presId="urn:microsoft.com/office/officeart/2005/8/layout/hProcess6"/>
    <dgm:cxn modelId="{36295A25-585B-4D70-AF02-BE8CA9F7E9D4}" type="presParOf" srcId="{78A12A19-E8A4-4043-B4B5-835E1FE0D6C7}" destId="{E7D56DBA-34DB-4512-BC31-65CB944DC210}" srcOrd="2" destOrd="0" presId="urn:microsoft.com/office/officeart/2005/8/layout/hProcess6"/>
    <dgm:cxn modelId="{AD4F94D6-63D5-4072-A423-0678870C5BC6}" type="presParOf" srcId="{78A12A19-E8A4-4043-B4B5-835E1FE0D6C7}" destId="{5B6DE634-8C33-49A2-968E-40DA6DBA006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416D73-7501-4012-A92B-F2C07B0A4C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2A6532-F900-461E-ADA8-06F7AD859DCF}">
      <dgm:prSet phldrT="[Текст]" custT="1"/>
      <dgm:spPr>
        <a:solidFill>
          <a:srgbClr val="CAE8AA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1200" b="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Детям</a:t>
          </a:r>
          <a:r>
            <a:rPr lang="ru-RU" sz="1200" b="1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 - </a:t>
          </a:r>
          <a:r>
            <a:rPr lang="ru-RU" sz="1200" b="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сиротам</a:t>
          </a:r>
        </a:p>
      </dgm:t>
    </dgm:pt>
    <dgm:pt modelId="{9F0E7759-1EB9-47E6-88C4-F60D34501D74}" type="parTrans" cxnId="{BEDC2FA4-C648-42AA-8BBF-8D528EC7BF03}">
      <dgm:prSet/>
      <dgm:spPr/>
      <dgm:t>
        <a:bodyPr/>
        <a:lstStyle/>
        <a:p>
          <a:endParaRPr lang="ru-RU"/>
        </a:p>
      </dgm:t>
    </dgm:pt>
    <dgm:pt modelId="{569C3231-0C3D-4B96-AD16-7575D118DDEC}" type="sibTrans" cxnId="{BEDC2FA4-C648-42AA-8BBF-8D528EC7BF03}">
      <dgm:prSet/>
      <dgm:spPr/>
      <dgm:t>
        <a:bodyPr/>
        <a:lstStyle/>
        <a:p>
          <a:endParaRPr lang="ru-RU"/>
        </a:p>
      </dgm:t>
    </dgm:pt>
    <dgm:pt modelId="{694C3310-8DF9-4DBD-87E8-13381B0603A9}">
      <dgm:prSet phldrT="[Текст]" custT="1"/>
      <dgm:spPr>
        <a:solidFill>
          <a:srgbClr val="CAE8AA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b="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            Для ребенка - инвалида</a:t>
          </a:r>
        </a:p>
      </dgm:t>
    </dgm:pt>
    <dgm:pt modelId="{D19A2B6E-56F0-422A-B212-CDA5182146D5}" type="parTrans" cxnId="{DEED8213-4B66-46F7-A4C7-A38249A19CC6}">
      <dgm:prSet/>
      <dgm:spPr/>
      <dgm:t>
        <a:bodyPr/>
        <a:lstStyle/>
        <a:p>
          <a:endParaRPr lang="ru-RU"/>
        </a:p>
      </dgm:t>
    </dgm:pt>
    <dgm:pt modelId="{EC46E524-A85B-44AC-A67F-87DC73AE8040}" type="sibTrans" cxnId="{DEED8213-4B66-46F7-A4C7-A38249A19CC6}">
      <dgm:prSet/>
      <dgm:spPr/>
      <dgm:t>
        <a:bodyPr/>
        <a:lstStyle/>
        <a:p>
          <a:endParaRPr lang="ru-RU"/>
        </a:p>
      </dgm:t>
    </dgm:pt>
    <dgm:pt modelId="{B867D56C-8884-4EEC-A585-B241F28EA980}">
      <dgm:prSet custT="1"/>
      <dgm:spPr>
        <a:solidFill>
          <a:srgbClr val="CAE8AA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r>
            <a: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                 </a:t>
          </a:r>
          <a:r>
            <a:rPr lang="ru-RU" sz="1200" b="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Для многодетных семей и  семей, имеющих </a:t>
          </a:r>
          <a:r>
            <a:rPr lang="ru-RU" sz="1200" b="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ребенка - инвалида </a:t>
          </a:r>
          <a:endParaRPr lang="ru-RU" sz="1200" b="0" dirty="0">
            <a:solidFill>
              <a:srgbClr val="002060"/>
            </a:solidFill>
            <a:latin typeface="+mn-lt"/>
            <a:cs typeface="Arial" panose="020B0604020202020204" pitchFamily="34" charset="0"/>
          </a:endParaRPr>
        </a:p>
      </dgm:t>
    </dgm:pt>
    <dgm:pt modelId="{CD683AEF-4339-4AF8-B97D-871D58ECBC6E}" type="parTrans" cxnId="{99374D60-DF18-4D11-8BB7-C8DA318F5FD4}">
      <dgm:prSet/>
      <dgm:spPr/>
      <dgm:t>
        <a:bodyPr/>
        <a:lstStyle/>
        <a:p>
          <a:endParaRPr lang="ru-RU"/>
        </a:p>
      </dgm:t>
    </dgm:pt>
    <dgm:pt modelId="{66BE4962-2E38-4314-AEDE-8EF17DE4BE79}" type="sibTrans" cxnId="{99374D60-DF18-4D11-8BB7-C8DA318F5FD4}">
      <dgm:prSet/>
      <dgm:spPr/>
      <dgm:t>
        <a:bodyPr/>
        <a:lstStyle/>
        <a:p>
          <a:endParaRPr lang="ru-RU"/>
        </a:p>
      </dgm:t>
    </dgm:pt>
    <dgm:pt modelId="{A2CB788B-0F92-4F4E-98AB-322101C00302}">
      <dgm:prSet custT="1"/>
      <dgm:spPr>
        <a:solidFill>
          <a:srgbClr val="CAE8AA"/>
        </a:solidFill>
      </dgm:spPr>
      <dgm:t>
        <a:bodyPr anchor="t"/>
        <a:lstStyle/>
        <a:p>
          <a:pPr marL="0" indent="0"/>
          <a:r>
            <a: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 </a:t>
          </a:r>
          <a:r>
            <a:rPr lang="ru-RU" sz="12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на </a:t>
          </a:r>
          <a:r>
            <a: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строительство жилья молодым  специалистам в сельской местности</a:t>
          </a:r>
        </a:p>
      </dgm:t>
    </dgm:pt>
    <dgm:pt modelId="{3C24DAA8-04F7-4C86-8AD8-BF93C24D54DE}" type="sibTrans" cxnId="{A74053A7-B5E2-421A-BF7B-F56A633CFFF3}">
      <dgm:prSet/>
      <dgm:spPr/>
      <dgm:t>
        <a:bodyPr/>
        <a:lstStyle/>
        <a:p>
          <a:endParaRPr lang="ru-RU"/>
        </a:p>
      </dgm:t>
    </dgm:pt>
    <dgm:pt modelId="{C9AE5D33-7E27-4B16-9DCE-B875E5565B4A}" type="parTrans" cxnId="{A74053A7-B5E2-421A-BF7B-F56A633CFFF3}">
      <dgm:prSet/>
      <dgm:spPr/>
      <dgm:t>
        <a:bodyPr/>
        <a:lstStyle/>
        <a:p>
          <a:endParaRPr lang="ru-RU"/>
        </a:p>
      </dgm:t>
    </dgm:pt>
    <dgm:pt modelId="{EC5927E9-C1B2-43D1-9B50-10CFBE04550B}">
      <dgm:prSet custT="1"/>
      <dgm:spPr>
        <a:solidFill>
          <a:srgbClr val="CAE8AA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200" dirty="0">
              <a:solidFill>
                <a:srgbClr val="002060"/>
              </a:solidFill>
              <a:latin typeface="+mn-lt"/>
              <a:cs typeface="Arial" panose="020B0604020202020204" pitchFamily="34" charset="0"/>
            </a:rPr>
            <a:t>Молодым семьям на погашение основной суммы долга на приобретение жилья</a:t>
          </a:r>
        </a:p>
      </dgm:t>
    </dgm:pt>
    <dgm:pt modelId="{3F8F49B4-5E56-45F3-BA9C-837320305700}" type="parTrans" cxnId="{4ED809FD-0A0A-4D3E-A743-F1654CB44A18}">
      <dgm:prSet/>
      <dgm:spPr/>
      <dgm:t>
        <a:bodyPr/>
        <a:lstStyle/>
        <a:p>
          <a:endParaRPr lang="ru-RU"/>
        </a:p>
      </dgm:t>
    </dgm:pt>
    <dgm:pt modelId="{80474193-AFE9-4A31-9CB0-0AF5804AA2B2}" type="sibTrans" cxnId="{4ED809FD-0A0A-4D3E-A743-F1654CB44A18}">
      <dgm:prSet/>
      <dgm:spPr/>
      <dgm:t>
        <a:bodyPr/>
        <a:lstStyle/>
        <a:p>
          <a:endParaRPr lang="ru-RU"/>
        </a:p>
      </dgm:t>
    </dgm:pt>
    <dgm:pt modelId="{3C8D84DF-BD0F-47E9-8058-8F2E2402DDE8}" type="pres">
      <dgm:prSet presAssocID="{08416D73-7501-4012-A92B-F2C07B0A4C2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980F7B2-662B-4204-A615-06DE35439DBD}" type="pres">
      <dgm:prSet presAssocID="{08416D73-7501-4012-A92B-F2C07B0A4C2C}" presName="Name1" presStyleCnt="0"/>
      <dgm:spPr/>
    </dgm:pt>
    <dgm:pt modelId="{A44DD3FD-E372-440E-AFC4-33025F3A8533}" type="pres">
      <dgm:prSet presAssocID="{08416D73-7501-4012-A92B-F2C07B0A4C2C}" presName="cycle" presStyleCnt="0"/>
      <dgm:spPr/>
    </dgm:pt>
    <dgm:pt modelId="{E27BDDCD-415C-4ECE-8750-6D3EE9507315}" type="pres">
      <dgm:prSet presAssocID="{08416D73-7501-4012-A92B-F2C07B0A4C2C}" presName="srcNode" presStyleLbl="node1" presStyleIdx="0" presStyleCnt="5"/>
      <dgm:spPr/>
    </dgm:pt>
    <dgm:pt modelId="{07438635-F367-4E01-ADFF-E9B0EA0D69D4}" type="pres">
      <dgm:prSet presAssocID="{08416D73-7501-4012-A92B-F2C07B0A4C2C}" presName="conn" presStyleLbl="parChTrans1D2" presStyleIdx="0" presStyleCnt="1"/>
      <dgm:spPr/>
      <dgm:t>
        <a:bodyPr/>
        <a:lstStyle/>
        <a:p>
          <a:endParaRPr lang="ru-RU"/>
        </a:p>
      </dgm:t>
    </dgm:pt>
    <dgm:pt modelId="{238CAC3A-6691-4B9C-B8A0-9352280896DE}" type="pres">
      <dgm:prSet presAssocID="{08416D73-7501-4012-A92B-F2C07B0A4C2C}" presName="extraNode" presStyleLbl="node1" presStyleIdx="0" presStyleCnt="5"/>
      <dgm:spPr/>
    </dgm:pt>
    <dgm:pt modelId="{3B2C3209-F637-4BC5-A7A9-C73CE17D6BA0}" type="pres">
      <dgm:prSet presAssocID="{08416D73-7501-4012-A92B-F2C07B0A4C2C}" presName="dstNode" presStyleLbl="node1" presStyleIdx="0" presStyleCnt="5"/>
      <dgm:spPr/>
    </dgm:pt>
    <dgm:pt modelId="{37298DAE-7ED1-4A15-8BD5-086C5A70E946}" type="pres">
      <dgm:prSet presAssocID="{402A6532-F900-461E-ADA8-06F7AD859DCF}" presName="text_1" presStyleLbl="node1" presStyleIdx="0" presStyleCnt="5" custScaleX="26544" custScaleY="38012" custLinFactNeighborX="-29269" custLinFactNeighborY="-14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1913D-CCCC-4D52-B2D3-EBB329EBCA7A}" type="pres">
      <dgm:prSet presAssocID="{402A6532-F900-461E-ADA8-06F7AD859DCF}" presName="accent_1" presStyleCnt="0"/>
      <dgm:spPr/>
    </dgm:pt>
    <dgm:pt modelId="{6DBE6E74-E83E-4416-B702-B4E5E130BBB7}" type="pres">
      <dgm:prSet presAssocID="{402A6532-F900-461E-ADA8-06F7AD859DCF}" presName="accentRepeatNode" presStyleLbl="solidFgAcc1" presStyleIdx="0" presStyleCnt="5" custScaleX="325102" custScaleY="37038" custLinFactNeighborX="-516" custLinFactNeighborY="-8142"/>
      <dgm:spPr/>
    </dgm:pt>
    <dgm:pt modelId="{2D13B50D-7C59-4D19-B836-AC223C3F679A}" type="pres">
      <dgm:prSet presAssocID="{694C3310-8DF9-4DBD-87E8-13381B0603A9}" presName="text_2" presStyleLbl="node1" presStyleIdx="1" presStyleCnt="5" custScaleX="41290" custScaleY="35325" custLinFactNeighborX="-28326" custLinFactNeighborY="-946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F75C5-46F9-4BF6-9960-10FE61C15E84}" type="pres">
      <dgm:prSet presAssocID="{694C3310-8DF9-4DBD-87E8-13381B0603A9}" presName="accent_2" presStyleCnt="0"/>
      <dgm:spPr/>
    </dgm:pt>
    <dgm:pt modelId="{906E1281-6D0B-4582-9572-BFD813A83196}" type="pres">
      <dgm:prSet presAssocID="{694C3310-8DF9-4DBD-87E8-13381B0603A9}" presName="accentRepeatNode" presStyleLbl="solidFgAcc1" presStyleIdx="1" presStyleCnt="5" custScaleX="275426" custScaleY="39609" custLinFactX="218468" custLinFactNeighborX="300000" custLinFactNeighborY="-75775"/>
      <dgm:spPr/>
    </dgm:pt>
    <dgm:pt modelId="{D26BB97A-902A-4CE0-BAA6-318F99DDD65A}" type="pres">
      <dgm:prSet presAssocID="{B867D56C-8884-4EEC-A585-B241F28EA980}" presName="text_3" presStyleLbl="node1" presStyleIdx="2" presStyleCnt="5" custScaleX="47962" custScaleY="64275" custLinFactY="-44504" custLinFactNeighborX="-175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B4843-C256-4EFE-9A2B-AC1BD28F904D}" type="pres">
      <dgm:prSet presAssocID="{B867D56C-8884-4EEC-A585-B241F28EA980}" presName="accent_3" presStyleCnt="0"/>
      <dgm:spPr/>
    </dgm:pt>
    <dgm:pt modelId="{6CF083D4-13AD-4B5F-865B-0A30FB956912}" type="pres">
      <dgm:prSet presAssocID="{B867D56C-8884-4EEC-A585-B241F28EA980}" presName="accentRepeatNode" presStyleLbl="solidFgAcc1" presStyleIdx="2" presStyleCnt="5" custScaleX="315726" custScaleY="85162" custLinFactY="-15854" custLinFactNeighborX="-18344" custLinFactNeighborY="-100000"/>
      <dgm:spPr/>
    </dgm:pt>
    <dgm:pt modelId="{874F7CBF-D278-4CCB-8C8C-B2D3D76905E6}" type="pres">
      <dgm:prSet presAssocID="{EC5927E9-C1B2-43D1-9B50-10CFBE04550B}" presName="text_4" presStyleLbl="node1" presStyleIdx="3" presStyleCnt="5" custScaleX="75731" custScaleY="43171" custLinFactY="-58026" custLinFactNeighborX="-2620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068D-34D4-452D-81B2-A04FE976DDBF}" type="pres">
      <dgm:prSet presAssocID="{EC5927E9-C1B2-43D1-9B50-10CFBE04550B}" presName="accent_4" presStyleCnt="0"/>
      <dgm:spPr/>
    </dgm:pt>
    <dgm:pt modelId="{0BE3C000-AD15-486C-AB02-CAC69C169C50}" type="pres">
      <dgm:prSet presAssocID="{EC5927E9-C1B2-43D1-9B50-10CFBE04550B}" presName="accentRepeatNode" presStyleLbl="solidFgAcc1" presStyleIdx="3" presStyleCnt="5"/>
      <dgm:spPr/>
    </dgm:pt>
    <dgm:pt modelId="{E79D0D98-C0B4-45C1-A54E-4FF739C4EE84}" type="pres">
      <dgm:prSet presAssocID="{A2CB788B-0F92-4F4E-98AB-322101C00302}" presName="text_5" presStyleLbl="node1" presStyleIdx="4" presStyleCnt="5" custScaleX="27227" custScaleY="88098" custLinFactY="-9953" custLinFactNeighborX="-44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B7BEA-0FF7-484C-BB81-B06C18E26827}" type="pres">
      <dgm:prSet presAssocID="{A2CB788B-0F92-4F4E-98AB-322101C00302}" presName="accent_5" presStyleCnt="0"/>
      <dgm:spPr/>
    </dgm:pt>
    <dgm:pt modelId="{3625F7FB-0116-40CF-ADC2-AEC729500E79}" type="pres">
      <dgm:prSet presAssocID="{A2CB788B-0F92-4F4E-98AB-322101C00302}" presName="accentRepeatNode" presStyleLbl="solidFgAcc1" presStyleIdx="4" presStyleCnt="5" custScaleX="308686" custScaleY="61704" custLinFactY="-58713" custLinFactNeighborX="78526" custLinFactNeighborY="-100000"/>
      <dgm:spPr/>
      <dgm:t>
        <a:bodyPr/>
        <a:lstStyle/>
        <a:p>
          <a:endParaRPr lang="ru-RU"/>
        </a:p>
      </dgm:t>
    </dgm:pt>
  </dgm:ptLst>
  <dgm:cxnLst>
    <dgm:cxn modelId="{4ED809FD-0A0A-4D3E-A743-F1654CB44A18}" srcId="{08416D73-7501-4012-A92B-F2C07B0A4C2C}" destId="{EC5927E9-C1B2-43D1-9B50-10CFBE04550B}" srcOrd="3" destOrd="0" parTransId="{3F8F49B4-5E56-45F3-BA9C-837320305700}" sibTransId="{80474193-AFE9-4A31-9CB0-0AF5804AA2B2}"/>
    <dgm:cxn modelId="{BFA6B2EB-E159-4134-9B68-994EE24A42E8}" type="presOf" srcId="{694C3310-8DF9-4DBD-87E8-13381B0603A9}" destId="{2D13B50D-7C59-4D19-B836-AC223C3F679A}" srcOrd="0" destOrd="0" presId="urn:microsoft.com/office/officeart/2008/layout/VerticalCurvedList"/>
    <dgm:cxn modelId="{DEED8213-4B66-46F7-A4C7-A38249A19CC6}" srcId="{08416D73-7501-4012-A92B-F2C07B0A4C2C}" destId="{694C3310-8DF9-4DBD-87E8-13381B0603A9}" srcOrd="1" destOrd="0" parTransId="{D19A2B6E-56F0-422A-B212-CDA5182146D5}" sibTransId="{EC46E524-A85B-44AC-A67F-87DC73AE8040}"/>
    <dgm:cxn modelId="{CF041B9C-B8DE-46B4-89E4-BAD1982F364B}" type="presOf" srcId="{A2CB788B-0F92-4F4E-98AB-322101C00302}" destId="{E79D0D98-C0B4-45C1-A54E-4FF739C4EE84}" srcOrd="0" destOrd="0" presId="urn:microsoft.com/office/officeart/2008/layout/VerticalCurvedList"/>
    <dgm:cxn modelId="{99374D60-DF18-4D11-8BB7-C8DA318F5FD4}" srcId="{08416D73-7501-4012-A92B-F2C07B0A4C2C}" destId="{B867D56C-8884-4EEC-A585-B241F28EA980}" srcOrd="2" destOrd="0" parTransId="{CD683AEF-4339-4AF8-B97D-871D58ECBC6E}" sibTransId="{66BE4962-2E38-4314-AEDE-8EF17DE4BE79}"/>
    <dgm:cxn modelId="{A2469A5C-F515-40E2-AFC0-5281B90D1F78}" type="presOf" srcId="{569C3231-0C3D-4B96-AD16-7575D118DDEC}" destId="{07438635-F367-4E01-ADFF-E9B0EA0D69D4}" srcOrd="0" destOrd="0" presId="urn:microsoft.com/office/officeart/2008/layout/VerticalCurvedList"/>
    <dgm:cxn modelId="{B9D87A44-2A11-49CC-923F-222156D17E92}" type="presOf" srcId="{B867D56C-8884-4EEC-A585-B241F28EA980}" destId="{D26BB97A-902A-4CE0-BAA6-318F99DDD65A}" srcOrd="0" destOrd="0" presId="urn:microsoft.com/office/officeart/2008/layout/VerticalCurvedList"/>
    <dgm:cxn modelId="{39FD8553-4999-4815-921D-5C7D48AE8740}" type="presOf" srcId="{402A6532-F900-461E-ADA8-06F7AD859DCF}" destId="{37298DAE-7ED1-4A15-8BD5-086C5A70E946}" srcOrd="0" destOrd="0" presId="urn:microsoft.com/office/officeart/2008/layout/VerticalCurvedList"/>
    <dgm:cxn modelId="{A5D5ADC8-53FA-40A4-976A-9F30A51CE6B9}" type="presOf" srcId="{EC5927E9-C1B2-43D1-9B50-10CFBE04550B}" destId="{874F7CBF-D278-4CCB-8C8C-B2D3D76905E6}" srcOrd="0" destOrd="0" presId="urn:microsoft.com/office/officeart/2008/layout/VerticalCurvedList"/>
    <dgm:cxn modelId="{BEDC2FA4-C648-42AA-8BBF-8D528EC7BF03}" srcId="{08416D73-7501-4012-A92B-F2C07B0A4C2C}" destId="{402A6532-F900-461E-ADA8-06F7AD859DCF}" srcOrd="0" destOrd="0" parTransId="{9F0E7759-1EB9-47E6-88C4-F60D34501D74}" sibTransId="{569C3231-0C3D-4B96-AD16-7575D118DDEC}"/>
    <dgm:cxn modelId="{42C9A6DB-7623-4BE2-8D6F-98B2C15E43F6}" type="presOf" srcId="{08416D73-7501-4012-A92B-F2C07B0A4C2C}" destId="{3C8D84DF-BD0F-47E9-8058-8F2E2402DDE8}" srcOrd="0" destOrd="0" presId="urn:microsoft.com/office/officeart/2008/layout/VerticalCurvedList"/>
    <dgm:cxn modelId="{A74053A7-B5E2-421A-BF7B-F56A633CFFF3}" srcId="{08416D73-7501-4012-A92B-F2C07B0A4C2C}" destId="{A2CB788B-0F92-4F4E-98AB-322101C00302}" srcOrd="4" destOrd="0" parTransId="{C9AE5D33-7E27-4B16-9DCE-B875E5565B4A}" sibTransId="{3C24DAA8-04F7-4C86-8AD8-BF93C24D54DE}"/>
    <dgm:cxn modelId="{1F0CAD3B-EFFE-4916-ACBE-9F8C568C95C4}" type="presParOf" srcId="{3C8D84DF-BD0F-47E9-8058-8F2E2402DDE8}" destId="{9980F7B2-662B-4204-A615-06DE35439DBD}" srcOrd="0" destOrd="0" presId="urn:microsoft.com/office/officeart/2008/layout/VerticalCurvedList"/>
    <dgm:cxn modelId="{5C3ECE4B-3A0C-437A-92EE-698E291C1B33}" type="presParOf" srcId="{9980F7B2-662B-4204-A615-06DE35439DBD}" destId="{A44DD3FD-E372-440E-AFC4-33025F3A8533}" srcOrd="0" destOrd="0" presId="urn:microsoft.com/office/officeart/2008/layout/VerticalCurvedList"/>
    <dgm:cxn modelId="{67BFA634-4B7E-421F-A9A6-EE747967205D}" type="presParOf" srcId="{A44DD3FD-E372-440E-AFC4-33025F3A8533}" destId="{E27BDDCD-415C-4ECE-8750-6D3EE9507315}" srcOrd="0" destOrd="0" presId="urn:microsoft.com/office/officeart/2008/layout/VerticalCurvedList"/>
    <dgm:cxn modelId="{AE14DED3-74DC-48B5-9A2D-1F885D2AC99D}" type="presParOf" srcId="{A44DD3FD-E372-440E-AFC4-33025F3A8533}" destId="{07438635-F367-4E01-ADFF-E9B0EA0D69D4}" srcOrd="1" destOrd="0" presId="urn:microsoft.com/office/officeart/2008/layout/VerticalCurvedList"/>
    <dgm:cxn modelId="{333C8AD6-8964-4889-9D00-BFD327FEC776}" type="presParOf" srcId="{A44DD3FD-E372-440E-AFC4-33025F3A8533}" destId="{238CAC3A-6691-4B9C-B8A0-9352280896DE}" srcOrd="2" destOrd="0" presId="urn:microsoft.com/office/officeart/2008/layout/VerticalCurvedList"/>
    <dgm:cxn modelId="{23BE9509-6CB7-4253-9799-7AE7D76DD182}" type="presParOf" srcId="{A44DD3FD-E372-440E-AFC4-33025F3A8533}" destId="{3B2C3209-F637-4BC5-A7A9-C73CE17D6BA0}" srcOrd="3" destOrd="0" presId="urn:microsoft.com/office/officeart/2008/layout/VerticalCurvedList"/>
    <dgm:cxn modelId="{14DB9CA5-A4F1-4223-BFA7-941AEE681118}" type="presParOf" srcId="{9980F7B2-662B-4204-A615-06DE35439DBD}" destId="{37298DAE-7ED1-4A15-8BD5-086C5A70E946}" srcOrd="1" destOrd="0" presId="urn:microsoft.com/office/officeart/2008/layout/VerticalCurvedList"/>
    <dgm:cxn modelId="{0579C468-C9BC-48E3-9AAB-E205370B22EA}" type="presParOf" srcId="{9980F7B2-662B-4204-A615-06DE35439DBD}" destId="{C461913D-CCCC-4D52-B2D3-EBB329EBCA7A}" srcOrd="2" destOrd="0" presId="urn:microsoft.com/office/officeart/2008/layout/VerticalCurvedList"/>
    <dgm:cxn modelId="{D5EE10DB-8095-4716-8511-6BBAF581710B}" type="presParOf" srcId="{C461913D-CCCC-4D52-B2D3-EBB329EBCA7A}" destId="{6DBE6E74-E83E-4416-B702-B4E5E130BBB7}" srcOrd="0" destOrd="0" presId="urn:microsoft.com/office/officeart/2008/layout/VerticalCurvedList"/>
    <dgm:cxn modelId="{C3CBB130-4C30-4593-A5F2-833CD2F07286}" type="presParOf" srcId="{9980F7B2-662B-4204-A615-06DE35439DBD}" destId="{2D13B50D-7C59-4D19-B836-AC223C3F679A}" srcOrd="3" destOrd="0" presId="urn:microsoft.com/office/officeart/2008/layout/VerticalCurvedList"/>
    <dgm:cxn modelId="{51BD8EA9-9AAF-4169-90F3-E1970494D4E3}" type="presParOf" srcId="{9980F7B2-662B-4204-A615-06DE35439DBD}" destId="{107F75C5-46F9-4BF6-9960-10FE61C15E84}" srcOrd="4" destOrd="0" presId="urn:microsoft.com/office/officeart/2008/layout/VerticalCurvedList"/>
    <dgm:cxn modelId="{E492BE1F-3D5C-49A0-B278-7E5B940B49F2}" type="presParOf" srcId="{107F75C5-46F9-4BF6-9960-10FE61C15E84}" destId="{906E1281-6D0B-4582-9572-BFD813A83196}" srcOrd="0" destOrd="0" presId="urn:microsoft.com/office/officeart/2008/layout/VerticalCurvedList"/>
    <dgm:cxn modelId="{4369FD86-4BE9-48B2-9BBA-957E1D617DAA}" type="presParOf" srcId="{9980F7B2-662B-4204-A615-06DE35439DBD}" destId="{D26BB97A-902A-4CE0-BAA6-318F99DDD65A}" srcOrd="5" destOrd="0" presId="urn:microsoft.com/office/officeart/2008/layout/VerticalCurvedList"/>
    <dgm:cxn modelId="{DD0312CE-ED99-4198-945F-2D765155380C}" type="presParOf" srcId="{9980F7B2-662B-4204-A615-06DE35439DBD}" destId="{4EAB4843-C256-4EFE-9A2B-AC1BD28F904D}" srcOrd="6" destOrd="0" presId="urn:microsoft.com/office/officeart/2008/layout/VerticalCurvedList"/>
    <dgm:cxn modelId="{E5EA2640-5D9B-4C26-BA4C-FBEBAFC4C231}" type="presParOf" srcId="{4EAB4843-C256-4EFE-9A2B-AC1BD28F904D}" destId="{6CF083D4-13AD-4B5F-865B-0A30FB956912}" srcOrd="0" destOrd="0" presId="urn:microsoft.com/office/officeart/2008/layout/VerticalCurvedList"/>
    <dgm:cxn modelId="{FC3443FC-E7F1-4221-AA47-C5982C47769F}" type="presParOf" srcId="{9980F7B2-662B-4204-A615-06DE35439DBD}" destId="{874F7CBF-D278-4CCB-8C8C-B2D3D76905E6}" srcOrd="7" destOrd="0" presId="urn:microsoft.com/office/officeart/2008/layout/VerticalCurvedList"/>
    <dgm:cxn modelId="{90E81E4F-496C-4426-B938-F5765B762FD5}" type="presParOf" srcId="{9980F7B2-662B-4204-A615-06DE35439DBD}" destId="{8EF8068D-34D4-452D-81B2-A04FE976DDBF}" srcOrd="8" destOrd="0" presId="urn:microsoft.com/office/officeart/2008/layout/VerticalCurvedList"/>
    <dgm:cxn modelId="{C01F7336-8744-4D47-855F-6FF43A1B5D5E}" type="presParOf" srcId="{8EF8068D-34D4-452D-81B2-A04FE976DDBF}" destId="{0BE3C000-AD15-486C-AB02-CAC69C169C50}" srcOrd="0" destOrd="0" presId="urn:microsoft.com/office/officeart/2008/layout/VerticalCurvedList"/>
    <dgm:cxn modelId="{2A084DB3-30B3-4BA8-8FC4-3F86296AD540}" type="presParOf" srcId="{9980F7B2-662B-4204-A615-06DE35439DBD}" destId="{E79D0D98-C0B4-45C1-A54E-4FF739C4EE84}" srcOrd="9" destOrd="0" presId="urn:microsoft.com/office/officeart/2008/layout/VerticalCurvedList"/>
    <dgm:cxn modelId="{A30F9E35-C8E9-41BF-B0B5-A305F7A2AA94}" type="presParOf" srcId="{9980F7B2-662B-4204-A615-06DE35439DBD}" destId="{7FDB7BEA-0FF7-484C-BB81-B06C18E26827}" srcOrd="10" destOrd="0" presId="urn:microsoft.com/office/officeart/2008/layout/VerticalCurvedList"/>
    <dgm:cxn modelId="{0FBEE9E3-214B-4E02-A868-2F4C867DCE63}" type="presParOf" srcId="{7FDB7BEA-0FF7-484C-BB81-B06C18E26827}" destId="{3625F7FB-0116-40CF-ADC2-AEC729500E7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A9D289-06A6-4198-A186-B344C768A2F5}" type="doc">
      <dgm:prSet loTypeId="urn:microsoft.com/office/officeart/2005/8/layout/target3" loCatId="list" qsTypeId="urn:microsoft.com/office/officeart/2005/8/quickstyle/3d7" qsCatId="3D" csTypeId="urn:microsoft.com/office/officeart/2005/8/colors/colorful1#16" csCatId="colorful" phldr="1"/>
      <dgm:spPr/>
      <dgm:t>
        <a:bodyPr/>
        <a:lstStyle/>
        <a:p>
          <a:endParaRPr lang="ru-RU"/>
        </a:p>
      </dgm:t>
    </dgm:pt>
    <dgm:pt modelId="{4F082481-1423-48CA-B6F5-FCC1B839CFBB}">
      <dgm:prSet phldrT="[Текст]" custT="1"/>
      <dgm:spPr/>
      <dgm:t>
        <a:bodyPr/>
        <a:lstStyle/>
        <a:p>
          <a:r>
            <a:rPr lang="ru-RU" sz="1600" b="0" dirty="0">
              <a:latin typeface="+mn-lt"/>
              <a:cs typeface="Arial" panose="020B0604020202020204" pitchFamily="34" charset="0"/>
            </a:rPr>
            <a:t>Республиканский бюджет – </a:t>
          </a:r>
          <a:r>
            <a:rPr lang="ru-RU" sz="1600" b="0" dirty="0" smtClean="0">
              <a:latin typeface="+mn-lt"/>
              <a:cs typeface="Arial" panose="020B0604020202020204" pitchFamily="34" charset="0"/>
            </a:rPr>
            <a:t>9 498 </a:t>
          </a:r>
          <a:r>
            <a:rPr lang="ru-RU" sz="1600" b="0" dirty="0">
              <a:latin typeface="+mn-lt"/>
              <a:cs typeface="Arial" panose="020B0604020202020204" pitchFamily="34" charset="0"/>
            </a:rPr>
            <a:t>тыс.руб.</a:t>
          </a:r>
        </a:p>
      </dgm:t>
    </dgm:pt>
    <dgm:pt modelId="{741504A4-F855-4B8F-9D3D-4487D93DDF19}" type="parTrans" cxnId="{2535A548-413A-4481-9E45-79BE8D45C94A}">
      <dgm:prSet/>
      <dgm:spPr/>
      <dgm:t>
        <a:bodyPr/>
        <a:lstStyle/>
        <a:p>
          <a:endParaRPr lang="ru-RU"/>
        </a:p>
      </dgm:t>
    </dgm:pt>
    <dgm:pt modelId="{DF7168A6-E1C4-4084-B5D7-12822665DE4A}" type="sibTrans" cxnId="{2535A548-413A-4481-9E45-79BE8D45C94A}">
      <dgm:prSet/>
      <dgm:spPr/>
      <dgm:t>
        <a:bodyPr/>
        <a:lstStyle/>
        <a:p>
          <a:endParaRPr lang="ru-RU"/>
        </a:p>
      </dgm:t>
    </dgm:pt>
    <dgm:pt modelId="{CF790A75-4582-46A4-BBFD-7EC164DFA6F5}">
      <dgm:prSet phldrT="[Текст]" custT="1"/>
      <dgm:spPr/>
      <dgm:t>
        <a:bodyPr/>
        <a:lstStyle/>
        <a:p>
          <a:r>
            <a:rPr lang="ru-RU" sz="1600" b="0" dirty="0">
              <a:latin typeface="+mn-lt"/>
              <a:cs typeface="Arial" panose="020B0604020202020204" pitchFamily="34" charset="0"/>
            </a:rPr>
            <a:t>Местный бюджет </a:t>
          </a:r>
          <a:r>
            <a:rPr lang="ru-RU" sz="1600" b="0" dirty="0" smtClean="0">
              <a:latin typeface="+mn-lt"/>
              <a:cs typeface="Arial" panose="020B0604020202020204" pitchFamily="34" charset="0"/>
            </a:rPr>
            <a:t>–         8 217 </a:t>
          </a:r>
          <a:r>
            <a:rPr lang="ru-RU" sz="1600" b="0" dirty="0">
              <a:latin typeface="+mn-lt"/>
              <a:cs typeface="Arial" panose="020B0604020202020204" pitchFamily="34" charset="0"/>
            </a:rPr>
            <a:t>тыс.руб.</a:t>
          </a:r>
        </a:p>
      </dgm:t>
    </dgm:pt>
    <dgm:pt modelId="{B9DBDB53-232A-4B8C-9383-6AB2E1E8434C}" type="parTrans" cxnId="{7B18BFE8-7422-4E39-8B4C-E21009077125}">
      <dgm:prSet/>
      <dgm:spPr/>
      <dgm:t>
        <a:bodyPr/>
        <a:lstStyle/>
        <a:p>
          <a:endParaRPr lang="ru-RU"/>
        </a:p>
      </dgm:t>
    </dgm:pt>
    <dgm:pt modelId="{B48EC36B-60CC-4C3F-BD16-F3CA221F15CB}" type="sibTrans" cxnId="{7B18BFE8-7422-4E39-8B4C-E21009077125}">
      <dgm:prSet/>
      <dgm:spPr/>
      <dgm:t>
        <a:bodyPr/>
        <a:lstStyle/>
        <a:p>
          <a:endParaRPr lang="ru-RU"/>
        </a:p>
      </dgm:t>
    </dgm:pt>
    <dgm:pt modelId="{FB6B02EB-A41D-44B7-A0D5-C1F010A819A0}">
      <dgm:prSet phldrT="[Текст]" custT="1"/>
      <dgm:spPr/>
      <dgm:t>
        <a:bodyPr/>
        <a:lstStyle/>
        <a:p>
          <a:r>
            <a:rPr lang="ru-RU" sz="1600" b="0" dirty="0">
              <a:latin typeface="+mn-lt"/>
            </a:rPr>
            <a:t>Средства физ.и юр.лиц – </a:t>
          </a:r>
          <a:r>
            <a:rPr lang="ru-RU" sz="1600" b="0" dirty="0" smtClean="0">
              <a:latin typeface="+mn-lt"/>
            </a:rPr>
            <a:t>1 915тыс.руб</a:t>
          </a:r>
          <a:r>
            <a:rPr lang="ru-RU" sz="1600" b="0" dirty="0">
              <a:latin typeface="+mn-lt"/>
            </a:rPr>
            <a:t>.</a:t>
          </a:r>
        </a:p>
      </dgm:t>
    </dgm:pt>
    <dgm:pt modelId="{6E35ED0B-1F5E-4271-928F-584260D7D23E}" type="parTrans" cxnId="{9E72F1D9-5AB1-4A8A-AA82-CE00B2AF8BB3}">
      <dgm:prSet/>
      <dgm:spPr/>
      <dgm:t>
        <a:bodyPr/>
        <a:lstStyle/>
        <a:p>
          <a:endParaRPr lang="ru-RU"/>
        </a:p>
      </dgm:t>
    </dgm:pt>
    <dgm:pt modelId="{87F7A76B-5117-45E1-A113-91A5873F5248}" type="sibTrans" cxnId="{9E72F1D9-5AB1-4A8A-AA82-CE00B2AF8BB3}">
      <dgm:prSet/>
      <dgm:spPr/>
      <dgm:t>
        <a:bodyPr/>
        <a:lstStyle/>
        <a:p>
          <a:endParaRPr lang="ru-RU"/>
        </a:p>
      </dgm:t>
    </dgm:pt>
    <dgm:pt modelId="{B9FECAA8-AD99-4D0E-AC3A-9F921A452BCA}" type="pres">
      <dgm:prSet presAssocID="{95A9D289-06A6-4198-A186-B344C768A2F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40C41E-0A51-4DD9-8EAB-70FCFF788367}" type="pres">
      <dgm:prSet presAssocID="{4F082481-1423-48CA-B6F5-FCC1B839CFBB}" presName="circle1" presStyleLbl="node1" presStyleIdx="0" presStyleCnt="3"/>
      <dgm:spPr/>
    </dgm:pt>
    <dgm:pt modelId="{15E53F60-88CC-4595-BF59-535AF35355A9}" type="pres">
      <dgm:prSet presAssocID="{4F082481-1423-48CA-B6F5-FCC1B839CFBB}" presName="space" presStyleCnt="0"/>
      <dgm:spPr/>
    </dgm:pt>
    <dgm:pt modelId="{F1EC2012-4613-4502-958B-B4774BF3FC18}" type="pres">
      <dgm:prSet presAssocID="{4F082481-1423-48CA-B6F5-FCC1B839CFBB}" presName="rect1" presStyleLbl="alignAcc1" presStyleIdx="0" presStyleCnt="3" custLinFactNeighborX="3261" custLinFactNeighborY="-6512"/>
      <dgm:spPr/>
      <dgm:t>
        <a:bodyPr/>
        <a:lstStyle/>
        <a:p>
          <a:endParaRPr lang="ru-RU"/>
        </a:p>
      </dgm:t>
    </dgm:pt>
    <dgm:pt modelId="{7A55AC6A-F1FC-4688-8936-51325611EF85}" type="pres">
      <dgm:prSet presAssocID="{CF790A75-4582-46A4-BBFD-7EC164DFA6F5}" presName="vertSpace2" presStyleLbl="node1" presStyleIdx="0" presStyleCnt="3"/>
      <dgm:spPr/>
    </dgm:pt>
    <dgm:pt modelId="{47BB0991-161B-41E1-8894-309E5FE90B09}" type="pres">
      <dgm:prSet presAssocID="{CF790A75-4582-46A4-BBFD-7EC164DFA6F5}" presName="circle2" presStyleLbl="node1" presStyleIdx="1" presStyleCnt="3"/>
      <dgm:spPr/>
    </dgm:pt>
    <dgm:pt modelId="{AFC84A3C-A682-43DA-A9C7-9E9E6D8AC16D}" type="pres">
      <dgm:prSet presAssocID="{CF790A75-4582-46A4-BBFD-7EC164DFA6F5}" presName="rect2" presStyleLbl="alignAcc1" presStyleIdx="1" presStyleCnt="3" custLinFactNeighborX="-1327" custLinFactNeighborY="4620"/>
      <dgm:spPr/>
      <dgm:t>
        <a:bodyPr/>
        <a:lstStyle/>
        <a:p>
          <a:endParaRPr lang="ru-RU"/>
        </a:p>
      </dgm:t>
    </dgm:pt>
    <dgm:pt modelId="{909AE010-C68C-4404-8868-EEBDE0C122C7}" type="pres">
      <dgm:prSet presAssocID="{FB6B02EB-A41D-44B7-A0D5-C1F010A819A0}" presName="vertSpace3" presStyleLbl="node1" presStyleIdx="1" presStyleCnt="3"/>
      <dgm:spPr/>
    </dgm:pt>
    <dgm:pt modelId="{6BE15C26-777E-43EE-8A49-127747391AE8}" type="pres">
      <dgm:prSet presAssocID="{FB6B02EB-A41D-44B7-A0D5-C1F010A819A0}" presName="circle3" presStyleLbl="node1" presStyleIdx="2" presStyleCnt="3"/>
      <dgm:spPr/>
    </dgm:pt>
    <dgm:pt modelId="{B0CB07C8-5601-4F48-9E87-7976B297884B}" type="pres">
      <dgm:prSet presAssocID="{FB6B02EB-A41D-44B7-A0D5-C1F010A819A0}" presName="rect3" presStyleLbl="alignAcc1" presStyleIdx="2" presStyleCnt="3"/>
      <dgm:spPr/>
      <dgm:t>
        <a:bodyPr/>
        <a:lstStyle/>
        <a:p>
          <a:endParaRPr lang="ru-RU"/>
        </a:p>
      </dgm:t>
    </dgm:pt>
    <dgm:pt modelId="{DCAD828E-24DB-4D61-92ED-93A3F3BDCF61}" type="pres">
      <dgm:prSet presAssocID="{4F082481-1423-48CA-B6F5-FCC1B839CFBB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7640F-EAEC-463C-9D12-60FF8AC54D56}" type="pres">
      <dgm:prSet presAssocID="{CF790A75-4582-46A4-BBFD-7EC164DFA6F5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11946-3AA0-4EC6-B245-9B537559B261}" type="pres">
      <dgm:prSet presAssocID="{FB6B02EB-A41D-44B7-A0D5-C1F010A819A0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72F1D9-5AB1-4A8A-AA82-CE00B2AF8BB3}" srcId="{95A9D289-06A6-4198-A186-B344C768A2F5}" destId="{FB6B02EB-A41D-44B7-A0D5-C1F010A819A0}" srcOrd="2" destOrd="0" parTransId="{6E35ED0B-1F5E-4271-928F-584260D7D23E}" sibTransId="{87F7A76B-5117-45E1-A113-91A5873F5248}"/>
    <dgm:cxn modelId="{2535A548-413A-4481-9E45-79BE8D45C94A}" srcId="{95A9D289-06A6-4198-A186-B344C768A2F5}" destId="{4F082481-1423-48CA-B6F5-FCC1B839CFBB}" srcOrd="0" destOrd="0" parTransId="{741504A4-F855-4B8F-9D3D-4487D93DDF19}" sibTransId="{DF7168A6-E1C4-4084-B5D7-12822665DE4A}"/>
    <dgm:cxn modelId="{FB84C019-4A64-491F-8817-48AC159BB738}" type="presOf" srcId="{CF790A75-4582-46A4-BBFD-7EC164DFA6F5}" destId="{AFC84A3C-A682-43DA-A9C7-9E9E6D8AC16D}" srcOrd="0" destOrd="0" presId="urn:microsoft.com/office/officeart/2005/8/layout/target3"/>
    <dgm:cxn modelId="{D65C1140-F7A7-4206-8324-FEADEBFCDD50}" type="presOf" srcId="{4F082481-1423-48CA-B6F5-FCC1B839CFBB}" destId="{F1EC2012-4613-4502-958B-B4774BF3FC18}" srcOrd="0" destOrd="0" presId="urn:microsoft.com/office/officeart/2005/8/layout/target3"/>
    <dgm:cxn modelId="{085B4777-CB16-40E0-88C4-64DA079F7138}" type="presOf" srcId="{FB6B02EB-A41D-44B7-A0D5-C1F010A819A0}" destId="{B0CB07C8-5601-4F48-9E87-7976B297884B}" srcOrd="0" destOrd="0" presId="urn:microsoft.com/office/officeart/2005/8/layout/target3"/>
    <dgm:cxn modelId="{85C358E6-56DB-4755-B888-2D7985B7778D}" type="presOf" srcId="{FB6B02EB-A41D-44B7-A0D5-C1F010A819A0}" destId="{D0D11946-3AA0-4EC6-B245-9B537559B261}" srcOrd="1" destOrd="0" presId="urn:microsoft.com/office/officeart/2005/8/layout/target3"/>
    <dgm:cxn modelId="{0F35887C-2891-4454-B6CA-55DA0E91C7E5}" type="presOf" srcId="{4F082481-1423-48CA-B6F5-FCC1B839CFBB}" destId="{DCAD828E-24DB-4D61-92ED-93A3F3BDCF61}" srcOrd="1" destOrd="0" presId="urn:microsoft.com/office/officeart/2005/8/layout/target3"/>
    <dgm:cxn modelId="{55AC18F4-F269-428B-9480-BB1E9CEFB958}" type="presOf" srcId="{95A9D289-06A6-4198-A186-B344C768A2F5}" destId="{B9FECAA8-AD99-4D0E-AC3A-9F921A452BCA}" srcOrd="0" destOrd="0" presId="urn:microsoft.com/office/officeart/2005/8/layout/target3"/>
    <dgm:cxn modelId="{7B18BFE8-7422-4E39-8B4C-E21009077125}" srcId="{95A9D289-06A6-4198-A186-B344C768A2F5}" destId="{CF790A75-4582-46A4-BBFD-7EC164DFA6F5}" srcOrd="1" destOrd="0" parTransId="{B9DBDB53-232A-4B8C-9383-6AB2E1E8434C}" sibTransId="{B48EC36B-60CC-4C3F-BD16-F3CA221F15CB}"/>
    <dgm:cxn modelId="{3C45E05B-B1B4-4D94-AB5D-5D7639ADF3A1}" type="presOf" srcId="{CF790A75-4582-46A4-BBFD-7EC164DFA6F5}" destId="{EEE7640F-EAEC-463C-9D12-60FF8AC54D56}" srcOrd="1" destOrd="0" presId="urn:microsoft.com/office/officeart/2005/8/layout/target3"/>
    <dgm:cxn modelId="{D79A025F-66C2-42E0-86F2-27D92CB689B2}" type="presParOf" srcId="{B9FECAA8-AD99-4D0E-AC3A-9F921A452BCA}" destId="{CA40C41E-0A51-4DD9-8EAB-70FCFF788367}" srcOrd="0" destOrd="0" presId="urn:microsoft.com/office/officeart/2005/8/layout/target3"/>
    <dgm:cxn modelId="{DC2E6B27-A431-425C-B45B-5ED013A71086}" type="presParOf" srcId="{B9FECAA8-AD99-4D0E-AC3A-9F921A452BCA}" destId="{15E53F60-88CC-4595-BF59-535AF35355A9}" srcOrd="1" destOrd="0" presId="urn:microsoft.com/office/officeart/2005/8/layout/target3"/>
    <dgm:cxn modelId="{93BECE10-5F25-4BE9-88C5-524247168706}" type="presParOf" srcId="{B9FECAA8-AD99-4D0E-AC3A-9F921A452BCA}" destId="{F1EC2012-4613-4502-958B-B4774BF3FC18}" srcOrd="2" destOrd="0" presId="urn:microsoft.com/office/officeart/2005/8/layout/target3"/>
    <dgm:cxn modelId="{00E3841E-5AA5-4DFA-9ED1-728988AD9272}" type="presParOf" srcId="{B9FECAA8-AD99-4D0E-AC3A-9F921A452BCA}" destId="{7A55AC6A-F1FC-4688-8936-51325611EF85}" srcOrd="3" destOrd="0" presId="urn:microsoft.com/office/officeart/2005/8/layout/target3"/>
    <dgm:cxn modelId="{EDD34E8F-B003-4889-B6A8-605B03F76C04}" type="presParOf" srcId="{B9FECAA8-AD99-4D0E-AC3A-9F921A452BCA}" destId="{47BB0991-161B-41E1-8894-309E5FE90B09}" srcOrd="4" destOrd="0" presId="urn:microsoft.com/office/officeart/2005/8/layout/target3"/>
    <dgm:cxn modelId="{49A6408E-7686-4568-9532-7DEA1A7CC1E7}" type="presParOf" srcId="{B9FECAA8-AD99-4D0E-AC3A-9F921A452BCA}" destId="{AFC84A3C-A682-43DA-A9C7-9E9E6D8AC16D}" srcOrd="5" destOrd="0" presId="urn:microsoft.com/office/officeart/2005/8/layout/target3"/>
    <dgm:cxn modelId="{9383D16C-7F1B-414F-B574-8A16B96CA6D4}" type="presParOf" srcId="{B9FECAA8-AD99-4D0E-AC3A-9F921A452BCA}" destId="{909AE010-C68C-4404-8868-EEBDE0C122C7}" srcOrd="6" destOrd="0" presId="urn:microsoft.com/office/officeart/2005/8/layout/target3"/>
    <dgm:cxn modelId="{13947E15-C56F-4EE2-B8EA-C935292F9FB9}" type="presParOf" srcId="{B9FECAA8-AD99-4D0E-AC3A-9F921A452BCA}" destId="{6BE15C26-777E-43EE-8A49-127747391AE8}" srcOrd="7" destOrd="0" presId="urn:microsoft.com/office/officeart/2005/8/layout/target3"/>
    <dgm:cxn modelId="{B1EB5E7B-2FB2-4EDA-B84F-BE030F0C76E7}" type="presParOf" srcId="{B9FECAA8-AD99-4D0E-AC3A-9F921A452BCA}" destId="{B0CB07C8-5601-4F48-9E87-7976B297884B}" srcOrd="8" destOrd="0" presId="urn:microsoft.com/office/officeart/2005/8/layout/target3"/>
    <dgm:cxn modelId="{52599361-8712-4DE8-BE9A-89F9274F4B02}" type="presParOf" srcId="{B9FECAA8-AD99-4D0E-AC3A-9F921A452BCA}" destId="{DCAD828E-24DB-4D61-92ED-93A3F3BDCF61}" srcOrd="9" destOrd="0" presId="urn:microsoft.com/office/officeart/2005/8/layout/target3"/>
    <dgm:cxn modelId="{C2D56595-BDFD-4F72-AC20-A29795036D0C}" type="presParOf" srcId="{B9FECAA8-AD99-4D0E-AC3A-9F921A452BCA}" destId="{EEE7640F-EAEC-463C-9D12-60FF8AC54D56}" srcOrd="10" destOrd="0" presId="urn:microsoft.com/office/officeart/2005/8/layout/target3"/>
    <dgm:cxn modelId="{56A74F79-06BB-405A-A7FA-3990573CF874}" type="presParOf" srcId="{B9FECAA8-AD99-4D0E-AC3A-9F921A452BCA}" destId="{D0D11946-3AA0-4EC6-B245-9B537559B261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5EED7F-18F5-45F3-ACE0-0F62DF4DE403}" type="doc">
      <dgm:prSet loTypeId="urn:microsoft.com/office/officeart/2005/8/layout/pyramid2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76C0ED-EF82-420E-8728-94DDBEB6610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2020 год</a:t>
          </a:r>
        </a:p>
      </dgm:t>
    </dgm:pt>
    <dgm:pt modelId="{F2E24082-15C6-4772-AD43-7CE013159D54}" type="parTrans" cxnId="{FA1CAA22-1AA6-4122-9678-84E319B61EF0}">
      <dgm:prSet/>
      <dgm:spPr/>
      <dgm:t>
        <a:bodyPr/>
        <a:lstStyle/>
        <a:p>
          <a:endParaRPr lang="ru-RU"/>
        </a:p>
      </dgm:t>
    </dgm:pt>
    <dgm:pt modelId="{7859D0F7-B7B5-41C8-898E-6B2D75E2ECA2}" type="sibTrans" cxnId="{FA1CAA22-1AA6-4122-9678-84E319B61EF0}">
      <dgm:prSet/>
      <dgm:spPr/>
      <dgm:t>
        <a:bodyPr/>
        <a:lstStyle/>
        <a:p>
          <a:endParaRPr lang="ru-RU"/>
        </a:p>
      </dgm:t>
    </dgm:pt>
    <dgm:pt modelId="{073BE9C0-23EF-47D8-B4FA-8DCBC00E797B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16 проектов</a:t>
          </a:r>
        </a:p>
      </dgm:t>
    </dgm:pt>
    <dgm:pt modelId="{7F8BF1D9-6677-4C2C-B307-8B000C2CDA36}" type="parTrans" cxnId="{ECB1D382-E857-493E-83A6-49F3CD659532}">
      <dgm:prSet/>
      <dgm:spPr/>
      <dgm:t>
        <a:bodyPr/>
        <a:lstStyle/>
        <a:p>
          <a:endParaRPr lang="ru-RU"/>
        </a:p>
      </dgm:t>
    </dgm:pt>
    <dgm:pt modelId="{9AC8EBCF-7F24-40A0-9C06-A95AA19B3742}" type="sibTrans" cxnId="{ECB1D382-E857-493E-83A6-49F3CD659532}">
      <dgm:prSet/>
      <dgm:spPr/>
      <dgm:t>
        <a:bodyPr/>
        <a:lstStyle/>
        <a:p>
          <a:endParaRPr lang="ru-RU"/>
        </a:p>
      </dgm:t>
    </dgm:pt>
    <dgm:pt modelId="{6EB08189-E858-4FE9-A443-99C7083CA918}">
      <dgm:prSet phldrT="[Текст]"/>
      <dgm:spPr/>
      <dgm:t>
        <a:bodyPr/>
        <a:lstStyle/>
        <a:p>
          <a:r>
            <a:rPr lang="ru-RU" dirty="0" smtClean="0"/>
            <a:t>22 ,1 </a:t>
          </a:r>
          <a:r>
            <a:rPr lang="ru-RU" dirty="0"/>
            <a:t>млн. руб.</a:t>
          </a:r>
        </a:p>
      </dgm:t>
    </dgm:pt>
    <dgm:pt modelId="{B7CD26F4-E3AC-432B-9396-137F0A8ABECE}" type="parTrans" cxnId="{6482935C-75FA-4D98-8290-55C3AC339761}">
      <dgm:prSet/>
      <dgm:spPr/>
      <dgm:t>
        <a:bodyPr/>
        <a:lstStyle/>
        <a:p>
          <a:endParaRPr lang="ru-RU"/>
        </a:p>
      </dgm:t>
    </dgm:pt>
    <dgm:pt modelId="{33C97F47-D544-4197-828C-6F93194DCE97}" type="sibTrans" cxnId="{6482935C-75FA-4D98-8290-55C3AC339761}">
      <dgm:prSet/>
      <dgm:spPr/>
      <dgm:t>
        <a:bodyPr/>
        <a:lstStyle/>
        <a:p>
          <a:endParaRPr lang="ru-RU"/>
        </a:p>
      </dgm:t>
    </dgm:pt>
    <dgm:pt modelId="{2AC41C04-5ED0-4492-B73C-851944CEFEC7}" type="pres">
      <dgm:prSet presAssocID="{9B5EED7F-18F5-45F3-ACE0-0F62DF4DE40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352E7D6-B206-417C-9059-9634D841DF34}" type="pres">
      <dgm:prSet presAssocID="{9B5EED7F-18F5-45F3-ACE0-0F62DF4DE403}" presName="pyramid" presStyleLbl="node1" presStyleIdx="0" presStyleCnt="1" custLinFactNeighborX="24023" custLinFactNeighborY="566"/>
      <dgm:spPr/>
    </dgm:pt>
    <dgm:pt modelId="{65CC163D-DB1C-4447-A734-4E5FC37CB553}" type="pres">
      <dgm:prSet presAssocID="{9B5EED7F-18F5-45F3-ACE0-0F62DF4DE403}" presName="theList" presStyleCnt="0"/>
      <dgm:spPr/>
    </dgm:pt>
    <dgm:pt modelId="{2E9585DE-1907-4FE0-9B9F-C666B33D4F94}" type="pres">
      <dgm:prSet presAssocID="{6676C0ED-EF82-420E-8728-94DDBEB66105}" presName="aNode" presStyleLbl="fgAcc1" presStyleIdx="0" presStyleCnt="3" custLinFactNeighborX="2397" custLinFactNeighborY="-17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42DD1F-07E3-4C9E-B8C2-62B426C0BDA9}" type="pres">
      <dgm:prSet presAssocID="{6676C0ED-EF82-420E-8728-94DDBEB66105}" presName="aSpace" presStyleCnt="0"/>
      <dgm:spPr/>
    </dgm:pt>
    <dgm:pt modelId="{563360CF-3171-4A8B-9D5B-DCB4741D5D28}" type="pres">
      <dgm:prSet presAssocID="{073BE9C0-23EF-47D8-B4FA-8DCBC00E797B}" presName="aNode" presStyleLbl="fgAcc1" presStyleIdx="1" presStyleCnt="3" custLinFactY="355" custLinFactNeighborX="-400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99BCB-723F-4227-A46A-A9B26618B8C3}" type="pres">
      <dgm:prSet presAssocID="{073BE9C0-23EF-47D8-B4FA-8DCBC00E797B}" presName="aSpace" presStyleCnt="0"/>
      <dgm:spPr/>
    </dgm:pt>
    <dgm:pt modelId="{D7B0AC10-F7A1-41E9-BE36-F99BBA0CA47D}" type="pres">
      <dgm:prSet presAssocID="{6EB08189-E858-4FE9-A443-99C7083CA918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78C61-26D7-4285-B7DA-0FA055491247}" type="pres">
      <dgm:prSet presAssocID="{6EB08189-E858-4FE9-A443-99C7083CA918}" presName="aSpace" presStyleCnt="0"/>
      <dgm:spPr/>
    </dgm:pt>
  </dgm:ptLst>
  <dgm:cxnLst>
    <dgm:cxn modelId="{F8BA701D-7D3B-4C74-A3FF-C335D805D514}" type="presOf" srcId="{6EB08189-E858-4FE9-A443-99C7083CA918}" destId="{D7B0AC10-F7A1-41E9-BE36-F99BBA0CA47D}" srcOrd="0" destOrd="0" presId="urn:microsoft.com/office/officeart/2005/8/layout/pyramid2"/>
    <dgm:cxn modelId="{FA1CAA22-1AA6-4122-9678-84E319B61EF0}" srcId="{9B5EED7F-18F5-45F3-ACE0-0F62DF4DE403}" destId="{6676C0ED-EF82-420E-8728-94DDBEB66105}" srcOrd="0" destOrd="0" parTransId="{F2E24082-15C6-4772-AD43-7CE013159D54}" sibTransId="{7859D0F7-B7B5-41C8-898E-6B2D75E2ECA2}"/>
    <dgm:cxn modelId="{ECB1D382-E857-493E-83A6-49F3CD659532}" srcId="{9B5EED7F-18F5-45F3-ACE0-0F62DF4DE403}" destId="{073BE9C0-23EF-47D8-B4FA-8DCBC00E797B}" srcOrd="1" destOrd="0" parTransId="{7F8BF1D9-6677-4C2C-B307-8B000C2CDA36}" sibTransId="{9AC8EBCF-7F24-40A0-9C06-A95AA19B3742}"/>
    <dgm:cxn modelId="{0C142010-A88C-4E90-AAA8-0C3A6E0D1B49}" type="presOf" srcId="{6676C0ED-EF82-420E-8728-94DDBEB66105}" destId="{2E9585DE-1907-4FE0-9B9F-C666B33D4F94}" srcOrd="0" destOrd="0" presId="urn:microsoft.com/office/officeart/2005/8/layout/pyramid2"/>
    <dgm:cxn modelId="{6BB04590-AEDF-437F-AA12-F15F75CE2D39}" type="presOf" srcId="{9B5EED7F-18F5-45F3-ACE0-0F62DF4DE403}" destId="{2AC41C04-5ED0-4492-B73C-851944CEFEC7}" srcOrd="0" destOrd="0" presId="urn:microsoft.com/office/officeart/2005/8/layout/pyramid2"/>
    <dgm:cxn modelId="{5145194F-3CE1-4F62-9EC1-3D51E913C896}" type="presOf" srcId="{073BE9C0-23EF-47D8-B4FA-8DCBC00E797B}" destId="{563360CF-3171-4A8B-9D5B-DCB4741D5D28}" srcOrd="0" destOrd="0" presId="urn:microsoft.com/office/officeart/2005/8/layout/pyramid2"/>
    <dgm:cxn modelId="{6482935C-75FA-4D98-8290-55C3AC339761}" srcId="{9B5EED7F-18F5-45F3-ACE0-0F62DF4DE403}" destId="{6EB08189-E858-4FE9-A443-99C7083CA918}" srcOrd="2" destOrd="0" parTransId="{B7CD26F4-E3AC-432B-9396-137F0A8ABECE}" sibTransId="{33C97F47-D544-4197-828C-6F93194DCE97}"/>
    <dgm:cxn modelId="{89F9F288-9683-4614-BABC-A33369F09349}" type="presParOf" srcId="{2AC41C04-5ED0-4492-B73C-851944CEFEC7}" destId="{D352E7D6-B206-417C-9059-9634D841DF34}" srcOrd="0" destOrd="0" presId="urn:microsoft.com/office/officeart/2005/8/layout/pyramid2"/>
    <dgm:cxn modelId="{A75EFC8F-3089-4654-B182-D906955E9A62}" type="presParOf" srcId="{2AC41C04-5ED0-4492-B73C-851944CEFEC7}" destId="{65CC163D-DB1C-4447-A734-4E5FC37CB553}" srcOrd="1" destOrd="0" presId="urn:microsoft.com/office/officeart/2005/8/layout/pyramid2"/>
    <dgm:cxn modelId="{BDD653AA-C6EC-406C-A386-D93EB373D289}" type="presParOf" srcId="{65CC163D-DB1C-4447-A734-4E5FC37CB553}" destId="{2E9585DE-1907-4FE0-9B9F-C666B33D4F94}" srcOrd="0" destOrd="0" presId="urn:microsoft.com/office/officeart/2005/8/layout/pyramid2"/>
    <dgm:cxn modelId="{3BBF697E-18B8-498B-9752-612CAD50777B}" type="presParOf" srcId="{65CC163D-DB1C-4447-A734-4E5FC37CB553}" destId="{CF42DD1F-07E3-4C9E-B8C2-62B426C0BDA9}" srcOrd="1" destOrd="0" presId="urn:microsoft.com/office/officeart/2005/8/layout/pyramid2"/>
    <dgm:cxn modelId="{7ED472C1-2744-42AE-85FE-B8F4767E1A6A}" type="presParOf" srcId="{65CC163D-DB1C-4447-A734-4E5FC37CB553}" destId="{563360CF-3171-4A8B-9D5B-DCB4741D5D28}" srcOrd="2" destOrd="0" presId="urn:microsoft.com/office/officeart/2005/8/layout/pyramid2"/>
    <dgm:cxn modelId="{10B495F3-3FEA-45D8-AA90-29DBF34D7EBF}" type="presParOf" srcId="{65CC163D-DB1C-4447-A734-4E5FC37CB553}" destId="{6CE99BCB-723F-4227-A46A-A9B26618B8C3}" srcOrd="3" destOrd="0" presId="urn:microsoft.com/office/officeart/2005/8/layout/pyramid2"/>
    <dgm:cxn modelId="{32BFF7A8-3115-432D-B9AA-E9A9C87E60DF}" type="presParOf" srcId="{65CC163D-DB1C-4447-A734-4E5FC37CB553}" destId="{D7B0AC10-F7A1-41E9-BE36-F99BBA0CA47D}" srcOrd="4" destOrd="0" presId="urn:microsoft.com/office/officeart/2005/8/layout/pyramid2"/>
    <dgm:cxn modelId="{4111D967-27CF-4A3E-933C-CF8D621F49A8}" type="presParOf" srcId="{65CC163D-DB1C-4447-A734-4E5FC37CB553}" destId="{00178C61-26D7-4285-B7DA-0FA0554912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88C4F5-437E-42D2-B14C-27C1CCBA65B9}" type="doc">
      <dgm:prSet loTypeId="urn:microsoft.com/office/officeart/2005/8/layout/pyramid2" loCatId="pyramid" qsTypeId="urn:microsoft.com/office/officeart/2005/8/quickstyle/3d5" qsCatId="3D" csTypeId="urn:microsoft.com/office/officeart/2005/8/colors/colorful1#17" csCatId="colorful" phldr="1"/>
      <dgm:spPr/>
    </dgm:pt>
    <dgm:pt modelId="{205938F7-E775-450F-BFE9-6FB42BDDC111}">
      <dgm:prSet phldrT="[Текст]"/>
      <dgm:spPr/>
      <dgm:t>
        <a:bodyPr/>
        <a:lstStyle/>
        <a:p>
          <a:r>
            <a:rPr lang="ru-RU" dirty="0"/>
            <a:t>2021 год</a:t>
          </a:r>
        </a:p>
      </dgm:t>
    </dgm:pt>
    <dgm:pt modelId="{D5BB973B-E68C-412F-B6B2-8C5F71178E3E}" type="parTrans" cxnId="{CE18B914-B8C5-4B97-A33D-5D9C00AD7A37}">
      <dgm:prSet/>
      <dgm:spPr/>
      <dgm:t>
        <a:bodyPr/>
        <a:lstStyle/>
        <a:p>
          <a:endParaRPr lang="ru-RU"/>
        </a:p>
      </dgm:t>
    </dgm:pt>
    <dgm:pt modelId="{44DEFAF0-744A-4F6E-AC00-39430430002E}" type="sibTrans" cxnId="{CE18B914-B8C5-4B97-A33D-5D9C00AD7A37}">
      <dgm:prSet/>
      <dgm:spPr/>
      <dgm:t>
        <a:bodyPr/>
        <a:lstStyle/>
        <a:p>
          <a:endParaRPr lang="ru-RU"/>
        </a:p>
      </dgm:t>
    </dgm:pt>
    <dgm:pt modelId="{188E012C-CEDA-4E3A-BB3E-E52F3EBA0598}">
      <dgm:prSet phldrT="[Текст]" custT="1"/>
      <dgm:spPr/>
      <dgm:t>
        <a:bodyPr/>
        <a:lstStyle/>
        <a:p>
          <a:r>
            <a:rPr lang="ru-RU" sz="1800" dirty="0">
              <a:latin typeface="+mn-lt"/>
            </a:rPr>
            <a:t>17 проектов</a:t>
          </a:r>
        </a:p>
      </dgm:t>
    </dgm:pt>
    <dgm:pt modelId="{C1A2BAC3-5F55-4A63-B44A-5B1E09FAAEA2}" type="parTrans" cxnId="{FD24E60A-85FB-4503-B431-9E690C5C22D2}">
      <dgm:prSet/>
      <dgm:spPr/>
      <dgm:t>
        <a:bodyPr/>
        <a:lstStyle/>
        <a:p>
          <a:endParaRPr lang="ru-RU"/>
        </a:p>
      </dgm:t>
    </dgm:pt>
    <dgm:pt modelId="{875126D4-DF94-416B-BAB8-6421EF3C23DD}" type="sibTrans" cxnId="{FD24E60A-85FB-4503-B431-9E690C5C22D2}">
      <dgm:prSet/>
      <dgm:spPr/>
      <dgm:t>
        <a:bodyPr/>
        <a:lstStyle/>
        <a:p>
          <a:endParaRPr lang="ru-RU"/>
        </a:p>
      </dgm:t>
    </dgm:pt>
    <dgm:pt modelId="{27DE563C-89B8-42C5-A953-E1FE204D839D}">
      <dgm:prSet phldrT="[Текст]" custT="1"/>
      <dgm:spPr/>
      <dgm:t>
        <a:bodyPr/>
        <a:lstStyle/>
        <a:p>
          <a:r>
            <a:rPr lang="ru-RU" sz="1800" dirty="0" smtClean="0"/>
            <a:t>19,6 </a:t>
          </a:r>
          <a:r>
            <a:rPr lang="ru-RU" sz="1800" dirty="0"/>
            <a:t>млн.руб.</a:t>
          </a:r>
        </a:p>
      </dgm:t>
    </dgm:pt>
    <dgm:pt modelId="{F4B20CE5-1C4C-4492-8F47-35297639827C}" type="parTrans" cxnId="{A62BF991-049A-4550-B4C8-3B59630DBFB2}">
      <dgm:prSet/>
      <dgm:spPr/>
      <dgm:t>
        <a:bodyPr/>
        <a:lstStyle/>
        <a:p>
          <a:endParaRPr lang="ru-RU"/>
        </a:p>
      </dgm:t>
    </dgm:pt>
    <dgm:pt modelId="{F361AB3A-24B2-435C-95FD-15B985473D93}" type="sibTrans" cxnId="{A62BF991-049A-4550-B4C8-3B59630DBFB2}">
      <dgm:prSet/>
      <dgm:spPr/>
      <dgm:t>
        <a:bodyPr/>
        <a:lstStyle/>
        <a:p>
          <a:endParaRPr lang="ru-RU"/>
        </a:p>
      </dgm:t>
    </dgm:pt>
    <dgm:pt modelId="{8B3C38DF-1A07-4CEC-A1B3-81637F4C3380}" type="pres">
      <dgm:prSet presAssocID="{E988C4F5-437E-42D2-B14C-27C1CCBA65B9}" presName="compositeShape" presStyleCnt="0">
        <dgm:presLayoutVars>
          <dgm:dir/>
          <dgm:resizeHandles/>
        </dgm:presLayoutVars>
      </dgm:prSet>
      <dgm:spPr/>
    </dgm:pt>
    <dgm:pt modelId="{42BF6510-C6EF-41DD-8B2E-5507411DDDC2}" type="pres">
      <dgm:prSet presAssocID="{E988C4F5-437E-42D2-B14C-27C1CCBA65B9}" presName="pyramid" presStyleLbl="node1" presStyleIdx="0" presStyleCnt="1" custLinFactNeighborX="4516" custLinFactNeighborY="-17280"/>
      <dgm:spPr/>
    </dgm:pt>
    <dgm:pt modelId="{282B1E58-9C64-4CE5-A320-5CD46FAAF47C}" type="pres">
      <dgm:prSet presAssocID="{E988C4F5-437E-42D2-B14C-27C1CCBA65B9}" presName="theList" presStyleCnt="0"/>
      <dgm:spPr/>
    </dgm:pt>
    <dgm:pt modelId="{D7BB4145-54DE-4390-ADCE-9A80FF9AE488}" type="pres">
      <dgm:prSet presAssocID="{205938F7-E775-450F-BFE9-6FB42BDDC111}" presName="aNode" presStyleLbl="fgAcc1" presStyleIdx="0" presStyleCnt="3" custLinFactY="8394" custLinFactNeighborX="360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92D8E-B25A-4BE5-9842-81F065EF755D}" type="pres">
      <dgm:prSet presAssocID="{205938F7-E775-450F-BFE9-6FB42BDDC111}" presName="aSpace" presStyleCnt="0"/>
      <dgm:spPr/>
    </dgm:pt>
    <dgm:pt modelId="{50B7FFD8-9C36-43AB-B0F5-B2500C492F0A}" type="pres">
      <dgm:prSet presAssocID="{188E012C-CEDA-4E3A-BB3E-E52F3EBA0598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0EF8C-948C-4448-B4E8-C0DC75DC9F8C}" type="pres">
      <dgm:prSet presAssocID="{188E012C-CEDA-4E3A-BB3E-E52F3EBA0598}" presName="aSpace" presStyleCnt="0"/>
      <dgm:spPr/>
    </dgm:pt>
    <dgm:pt modelId="{BCC53FB0-FFF1-4B1D-9DCD-5A65564C53DD}" type="pres">
      <dgm:prSet presAssocID="{27DE563C-89B8-42C5-A953-E1FE204D839D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2686C3-4799-46D6-B705-B6AE6D2A4114}" type="pres">
      <dgm:prSet presAssocID="{27DE563C-89B8-42C5-A953-E1FE204D839D}" presName="aSpace" presStyleCnt="0"/>
      <dgm:spPr/>
    </dgm:pt>
  </dgm:ptLst>
  <dgm:cxnLst>
    <dgm:cxn modelId="{FD24E60A-85FB-4503-B431-9E690C5C22D2}" srcId="{E988C4F5-437E-42D2-B14C-27C1CCBA65B9}" destId="{188E012C-CEDA-4E3A-BB3E-E52F3EBA0598}" srcOrd="1" destOrd="0" parTransId="{C1A2BAC3-5F55-4A63-B44A-5B1E09FAAEA2}" sibTransId="{875126D4-DF94-416B-BAB8-6421EF3C23DD}"/>
    <dgm:cxn modelId="{05F2E156-F840-472E-93BB-AE7CF98D31DA}" type="presOf" srcId="{205938F7-E775-450F-BFE9-6FB42BDDC111}" destId="{D7BB4145-54DE-4390-ADCE-9A80FF9AE488}" srcOrd="0" destOrd="0" presId="urn:microsoft.com/office/officeart/2005/8/layout/pyramid2"/>
    <dgm:cxn modelId="{E1627B70-6BE7-4CAE-91DD-7994D22C2FC9}" type="presOf" srcId="{188E012C-CEDA-4E3A-BB3E-E52F3EBA0598}" destId="{50B7FFD8-9C36-43AB-B0F5-B2500C492F0A}" srcOrd="0" destOrd="0" presId="urn:microsoft.com/office/officeart/2005/8/layout/pyramid2"/>
    <dgm:cxn modelId="{ADD1EFD0-F734-44DA-B81B-45DF28CBB52D}" type="presOf" srcId="{E988C4F5-437E-42D2-B14C-27C1CCBA65B9}" destId="{8B3C38DF-1A07-4CEC-A1B3-81637F4C3380}" srcOrd="0" destOrd="0" presId="urn:microsoft.com/office/officeart/2005/8/layout/pyramid2"/>
    <dgm:cxn modelId="{3D981E4C-F94D-400F-A630-C9945515F7B7}" type="presOf" srcId="{27DE563C-89B8-42C5-A953-E1FE204D839D}" destId="{BCC53FB0-FFF1-4B1D-9DCD-5A65564C53DD}" srcOrd="0" destOrd="0" presId="urn:microsoft.com/office/officeart/2005/8/layout/pyramid2"/>
    <dgm:cxn modelId="{CE18B914-B8C5-4B97-A33D-5D9C00AD7A37}" srcId="{E988C4F5-437E-42D2-B14C-27C1CCBA65B9}" destId="{205938F7-E775-450F-BFE9-6FB42BDDC111}" srcOrd="0" destOrd="0" parTransId="{D5BB973B-E68C-412F-B6B2-8C5F71178E3E}" sibTransId="{44DEFAF0-744A-4F6E-AC00-39430430002E}"/>
    <dgm:cxn modelId="{A62BF991-049A-4550-B4C8-3B59630DBFB2}" srcId="{E988C4F5-437E-42D2-B14C-27C1CCBA65B9}" destId="{27DE563C-89B8-42C5-A953-E1FE204D839D}" srcOrd="2" destOrd="0" parTransId="{F4B20CE5-1C4C-4492-8F47-35297639827C}" sibTransId="{F361AB3A-24B2-435C-95FD-15B985473D93}"/>
    <dgm:cxn modelId="{DA6844D4-E0FE-4279-B1CC-C2399F90BBE1}" type="presParOf" srcId="{8B3C38DF-1A07-4CEC-A1B3-81637F4C3380}" destId="{42BF6510-C6EF-41DD-8B2E-5507411DDDC2}" srcOrd="0" destOrd="0" presId="urn:microsoft.com/office/officeart/2005/8/layout/pyramid2"/>
    <dgm:cxn modelId="{4D4D04CA-6C87-42CE-BDBB-0239FDC08CF1}" type="presParOf" srcId="{8B3C38DF-1A07-4CEC-A1B3-81637F4C3380}" destId="{282B1E58-9C64-4CE5-A320-5CD46FAAF47C}" srcOrd="1" destOrd="0" presId="urn:microsoft.com/office/officeart/2005/8/layout/pyramid2"/>
    <dgm:cxn modelId="{80A7B836-0205-4FF6-B593-D3A5AAF7A46F}" type="presParOf" srcId="{282B1E58-9C64-4CE5-A320-5CD46FAAF47C}" destId="{D7BB4145-54DE-4390-ADCE-9A80FF9AE488}" srcOrd="0" destOrd="0" presId="urn:microsoft.com/office/officeart/2005/8/layout/pyramid2"/>
    <dgm:cxn modelId="{71CA60F3-520B-4608-9FBF-1451F8A2A1C7}" type="presParOf" srcId="{282B1E58-9C64-4CE5-A320-5CD46FAAF47C}" destId="{93992D8E-B25A-4BE5-9842-81F065EF755D}" srcOrd="1" destOrd="0" presId="urn:microsoft.com/office/officeart/2005/8/layout/pyramid2"/>
    <dgm:cxn modelId="{B66E5056-2839-4419-8C19-BE9C44D4D93A}" type="presParOf" srcId="{282B1E58-9C64-4CE5-A320-5CD46FAAF47C}" destId="{50B7FFD8-9C36-43AB-B0F5-B2500C492F0A}" srcOrd="2" destOrd="0" presId="urn:microsoft.com/office/officeart/2005/8/layout/pyramid2"/>
    <dgm:cxn modelId="{87A0F55A-C8C2-446E-A500-EA493A97662F}" type="presParOf" srcId="{282B1E58-9C64-4CE5-A320-5CD46FAAF47C}" destId="{0920EF8C-948C-4448-B4E8-C0DC75DC9F8C}" srcOrd="3" destOrd="0" presId="urn:microsoft.com/office/officeart/2005/8/layout/pyramid2"/>
    <dgm:cxn modelId="{9302FB16-388F-4054-8CD3-2C01861D4A26}" type="presParOf" srcId="{282B1E58-9C64-4CE5-A320-5CD46FAAF47C}" destId="{BCC53FB0-FFF1-4B1D-9DCD-5A65564C53DD}" srcOrd="4" destOrd="0" presId="urn:microsoft.com/office/officeart/2005/8/layout/pyramid2"/>
    <dgm:cxn modelId="{7EB1ED0F-A980-4AB1-A080-11EBB180836A}" type="presParOf" srcId="{282B1E58-9C64-4CE5-A320-5CD46FAAF47C}" destId="{072686C3-4799-46D6-B705-B6AE6D2A41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B4432E-3B38-494A-8D15-80C6E009688A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4379A390-1C15-454E-A04B-CF07AECD59BA}">
      <dgm:prSet phldrT="[Текст]" custT="1"/>
      <dgm:spPr/>
      <dgm:t>
        <a:bodyPr/>
        <a:lstStyle/>
        <a:p>
          <a:r>
            <a:rPr lang="ru-RU" sz="1600" b="1" dirty="0"/>
            <a:t>Бюджет Республики Башкортостан 3,7 млн. руб.</a:t>
          </a:r>
        </a:p>
      </dgm:t>
    </dgm:pt>
    <dgm:pt modelId="{DF27EB74-CA4D-4772-8818-7086AD7C90C3}" type="parTrans" cxnId="{CC928952-FA5B-483A-8B5F-20D498B2916D}">
      <dgm:prSet/>
      <dgm:spPr/>
      <dgm:t>
        <a:bodyPr/>
        <a:lstStyle/>
        <a:p>
          <a:endParaRPr lang="ru-RU"/>
        </a:p>
      </dgm:t>
    </dgm:pt>
    <dgm:pt modelId="{440D457B-C5A8-4A67-A2F4-FE8B5A79ABB0}" type="sibTrans" cxnId="{CC928952-FA5B-483A-8B5F-20D498B2916D}">
      <dgm:prSet/>
      <dgm:spPr/>
      <dgm:t>
        <a:bodyPr/>
        <a:lstStyle/>
        <a:p>
          <a:endParaRPr lang="ru-RU"/>
        </a:p>
      </dgm:t>
    </dgm:pt>
    <dgm:pt modelId="{B35FCDCD-891B-4E91-848A-9324D33E89B9}">
      <dgm:prSet phldrT="[Текст]" custT="1"/>
      <dgm:spPr/>
      <dgm:t>
        <a:bodyPr/>
        <a:lstStyle/>
        <a:p>
          <a:r>
            <a:rPr lang="ru-RU" sz="1600" b="1" dirty="0"/>
            <a:t>Местные бюджеты </a:t>
          </a:r>
        </a:p>
        <a:p>
          <a:r>
            <a:rPr lang="ru-RU" sz="1600" b="1" dirty="0"/>
            <a:t>0,4 млн. руб.</a:t>
          </a:r>
        </a:p>
      </dgm:t>
    </dgm:pt>
    <dgm:pt modelId="{4D1C3057-5CAA-4E2C-84D9-C17F6743ABCD}" type="parTrans" cxnId="{D5423C3D-104E-49D3-95B9-5CB868A90AA5}">
      <dgm:prSet/>
      <dgm:spPr/>
      <dgm:t>
        <a:bodyPr/>
        <a:lstStyle/>
        <a:p>
          <a:endParaRPr lang="ru-RU"/>
        </a:p>
      </dgm:t>
    </dgm:pt>
    <dgm:pt modelId="{24CAC7E5-7787-4251-9F69-6D1C1610E2E5}" type="sibTrans" cxnId="{D5423C3D-104E-49D3-95B9-5CB868A90AA5}">
      <dgm:prSet/>
      <dgm:spPr/>
      <dgm:t>
        <a:bodyPr/>
        <a:lstStyle/>
        <a:p>
          <a:endParaRPr lang="ru-RU"/>
        </a:p>
      </dgm:t>
    </dgm:pt>
    <dgm:pt modelId="{CF7CDAEB-1245-4A74-B818-6C9BD3E1B1E2}">
      <dgm:prSet phldrT="[Текст]" custT="1"/>
      <dgm:spPr/>
      <dgm:t>
        <a:bodyPr/>
        <a:lstStyle/>
        <a:p>
          <a:r>
            <a:rPr lang="ru-RU" sz="1600" b="1" dirty="0"/>
            <a:t>Всего сумма наказов </a:t>
          </a:r>
        </a:p>
        <a:p>
          <a:r>
            <a:rPr lang="ru-RU" sz="1600" b="1" dirty="0"/>
            <a:t>4,1 млн. руб.</a:t>
          </a:r>
        </a:p>
      </dgm:t>
    </dgm:pt>
    <dgm:pt modelId="{ABA06129-EB04-41B5-B910-D2D7913D2226}" type="parTrans" cxnId="{2C503E30-C6AD-4FF1-997D-836B8D5AE63F}">
      <dgm:prSet/>
      <dgm:spPr/>
      <dgm:t>
        <a:bodyPr/>
        <a:lstStyle/>
        <a:p>
          <a:endParaRPr lang="ru-RU"/>
        </a:p>
      </dgm:t>
    </dgm:pt>
    <dgm:pt modelId="{D25D06FE-AD1A-40AD-8D2A-DBA96C2F7241}" type="sibTrans" cxnId="{2C503E30-C6AD-4FF1-997D-836B8D5AE63F}">
      <dgm:prSet/>
      <dgm:spPr/>
      <dgm:t>
        <a:bodyPr/>
        <a:lstStyle/>
        <a:p>
          <a:endParaRPr lang="ru-RU"/>
        </a:p>
      </dgm:t>
    </dgm:pt>
    <dgm:pt modelId="{FB669B59-9AEA-4E11-9BA1-D5E7F3877CB3}" type="pres">
      <dgm:prSet presAssocID="{44B4432E-3B38-494A-8D15-80C6E009688A}" presName="linearFlow" presStyleCnt="0">
        <dgm:presLayoutVars>
          <dgm:dir/>
          <dgm:resizeHandles val="exact"/>
        </dgm:presLayoutVars>
      </dgm:prSet>
      <dgm:spPr/>
    </dgm:pt>
    <dgm:pt modelId="{8221BAAB-5DCD-4DC4-85FF-74200E29681C}" type="pres">
      <dgm:prSet presAssocID="{4379A390-1C15-454E-A04B-CF07AECD59BA}" presName="node" presStyleLbl="node1" presStyleIdx="0" presStyleCnt="3" custScaleX="15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46D42-93DA-4AC4-927C-CB88051307B6}" type="pres">
      <dgm:prSet presAssocID="{440D457B-C5A8-4A67-A2F4-FE8B5A79ABB0}" presName="spacerL" presStyleCnt="0"/>
      <dgm:spPr/>
    </dgm:pt>
    <dgm:pt modelId="{BC282BDF-C4AA-45E1-AD71-E250A6283E57}" type="pres">
      <dgm:prSet presAssocID="{440D457B-C5A8-4A67-A2F4-FE8B5A79ABB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1866CA9-352A-4356-99CD-E0D78AC80E1B}" type="pres">
      <dgm:prSet presAssocID="{440D457B-C5A8-4A67-A2F4-FE8B5A79ABB0}" presName="spacerR" presStyleCnt="0"/>
      <dgm:spPr/>
    </dgm:pt>
    <dgm:pt modelId="{08F44110-AA1D-4E75-9B93-FADE77DA7D5B}" type="pres">
      <dgm:prSet presAssocID="{B35FCDCD-891B-4E91-848A-9324D33E89B9}" presName="node" presStyleLbl="node1" presStyleIdx="1" presStyleCnt="3" custScaleX="143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6C83C-147C-4A4F-8613-2FC95AF9E8A2}" type="pres">
      <dgm:prSet presAssocID="{24CAC7E5-7787-4251-9F69-6D1C1610E2E5}" presName="spacerL" presStyleCnt="0"/>
      <dgm:spPr/>
    </dgm:pt>
    <dgm:pt modelId="{EC81E9E2-8751-49DA-A940-BB6B0D2049B0}" type="pres">
      <dgm:prSet presAssocID="{24CAC7E5-7787-4251-9F69-6D1C1610E2E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DD5B361-909F-48C9-A8D4-414254BDE12F}" type="pres">
      <dgm:prSet presAssocID="{24CAC7E5-7787-4251-9F69-6D1C1610E2E5}" presName="spacerR" presStyleCnt="0"/>
      <dgm:spPr/>
    </dgm:pt>
    <dgm:pt modelId="{229449B8-E5A5-4C06-96BB-73C7E139AE3A}" type="pres">
      <dgm:prSet presAssocID="{CF7CDAEB-1245-4A74-B818-6C9BD3E1B1E2}" presName="node" presStyleLbl="node1" presStyleIdx="2" presStyleCnt="3" custScaleX="162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D75C04-FC90-4CE8-94C9-D97DCDCF45BF}" type="presOf" srcId="{440D457B-C5A8-4A67-A2F4-FE8B5A79ABB0}" destId="{BC282BDF-C4AA-45E1-AD71-E250A6283E57}" srcOrd="0" destOrd="0" presId="urn:microsoft.com/office/officeart/2005/8/layout/equation1"/>
    <dgm:cxn modelId="{D5423C3D-104E-49D3-95B9-5CB868A90AA5}" srcId="{44B4432E-3B38-494A-8D15-80C6E009688A}" destId="{B35FCDCD-891B-4E91-848A-9324D33E89B9}" srcOrd="1" destOrd="0" parTransId="{4D1C3057-5CAA-4E2C-84D9-C17F6743ABCD}" sibTransId="{24CAC7E5-7787-4251-9F69-6D1C1610E2E5}"/>
    <dgm:cxn modelId="{CC928952-FA5B-483A-8B5F-20D498B2916D}" srcId="{44B4432E-3B38-494A-8D15-80C6E009688A}" destId="{4379A390-1C15-454E-A04B-CF07AECD59BA}" srcOrd="0" destOrd="0" parTransId="{DF27EB74-CA4D-4772-8818-7086AD7C90C3}" sibTransId="{440D457B-C5A8-4A67-A2F4-FE8B5A79ABB0}"/>
    <dgm:cxn modelId="{77AE2047-FA89-4D57-BEC5-73B4D83A7732}" type="presOf" srcId="{24CAC7E5-7787-4251-9F69-6D1C1610E2E5}" destId="{EC81E9E2-8751-49DA-A940-BB6B0D2049B0}" srcOrd="0" destOrd="0" presId="urn:microsoft.com/office/officeart/2005/8/layout/equation1"/>
    <dgm:cxn modelId="{6FCF773A-A56F-4720-8B2C-78378C60E561}" type="presOf" srcId="{CF7CDAEB-1245-4A74-B818-6C9BD3E1B1E2}" destId="{229449B8-E5A5-4C06-96BB-73C7E139AE3A}" srcOrd="0" destOrd="0" presId="urn:microsoft.com/office/officeart/2005/8/layout/equation1"/>
    <dgm:cxn modelId="{2C503E30-C6AD-4FF1-997D-836B8D5AE63F}" srcId="{44B4432E-3B38-494A-8D15-80C6E009688A}" destId="{CF7CDAEB-1245-4A74-B818-6C9BD3E1B1E2}" srcOrd="2" destOrd="0" parTransId="{ABA06129-EB04-41B5-B910-D2D7913D2226}" sibTransId="{D25D06FE-AD1A-40AD-8D2A-DBA96C2F7241}"/>
    <dgm:cxn modelId="{F230EF07-8182-46B1-875C-5DBE4A2AD032}" type="presOf" srcId="{B35FCDCD-891B-4E91-848A-9324D33E89B9}" destId="{08F44110-AA1D-4E75-9B93-FADE77DA7D5B}" srcOrd="0" destOrd="0" presId="urn:microsoft.com/office/officeart/2005/8/layout/equation1"/>
    <dgm:cxn modelId="{AA7F6EF5-3D32-4F12-BE5E-133B1A9F34A3}" type="presOf" srcId="{4379A390-1C15-454E-A04B-CF07AECD59BA}" destId="{8221BAAB-5DCD-4DC4-85FF-74200E29681C}" srcOrd="0" destOrd="0" presId="urn:microsoft.com/office/officeart/2005/8/layout/equation1"/>
    <dgm:cxn modelId="{C3D9C04E-D252-4CC2-980A-D27106E99752}" type="presOf" srcId="{44B4432E-3B38-494A-8D15-80C6E009688A}" destId="{FB669B59-9AEA-4E11-9BA1-D5E7F3877CB3}" srcOrd="0" destOrd="0" presId="urn:microsoft.com/office/officeart/2005/8/layout/equation1"/>
    <dgm:cxn modelId="{F226F4CC-3ACF-442C-9897-60EE13F2A1CE}" type="presParOf" srcId="{FB669B59-9AEA-4E11-9BA1-D5E7F3877CB3}" destId="{8221BAAB-5DCD-4DC4-85FF-74200E29681C}" srcOrd="0" destOrd="0" presId="urn:microsoft.com/office/officeart/2005/8/layout/equation1"/>
    <dgm:cxn modelId="{9FF40CBA-E610-4685-BD1D-66E2ED737324}" type="presParOf" srcId="{FB669B59-9AEA-4E11-9BA1-D5E7F3877CB3}" destId="{BD946D42-93DA-4AC4-927C-CB88051307B6}" srcOrd="1" destOrd="0" presId="urn:microsoft.com/office/officeart/2005/8/layout/equation1"/>
    <dgm:cxn modelId="{64C0A1EB-44E6-4F54-9F40-109E9D4469F6}" type="presParOf" srcId="{FB669B59-9AEA-4E11-9BA1-D5E7F3877CB3}" destId="{BC282BDF-C4AA-45E1-AD71-E250A6283E57}" srcOrd="2" destOrd="0" presId="urn:microsoft.com/office/officeart/2005/8/layout/equation1"/>
    <dgm:cxn modelId="{E7EDF710-4896-4F48-ADB4-A838D4EBD5DD}" type="presParOf" srcId="{FB669B59-9AEA-4E11-9BA1-D5E7F3877CB3}" destId="{E1866CA9-352A-4356-99CD-E0D78AC80E1B}" srcOrd="3" destOrd="0" presId="urn:microsoft.com/office/officeart/2005/8/layout/equation1"/>
    <dgm:cxn modelId="{A1DE4E7B-2D1B-4B37-A472-EC4402F2C101}" type="presParOf" srcId="{FB669B59-9AEA-4E11-9BA1-D5E7F3877CB3}" destId="{08F44110-AA1D-4E75-9B93-FADE77DA7D5B}" srcOrd="4" destOrd="0" presId="urn:microsoft.com/office/officeart/2005/8/layout/equation1"/>
    <dgm:cxn modelId="{DF21EAB1-7832-4854-81CC-828DF7818D54}" type="presParOf" srcId="{FB669B59-9AEA-4E11-9BA1-D5E7F3877CB3}" destId="{5896C83C-147C-4A4F-8613-2FC95AF9E8A2}" srcOrd="5" destOrd="0" presId="urn:microsoft.com/office/officeart/2005/8/layout/equation1"/>
    <dgm:cxn modelId="{67A06C7B-EB17-4E5A-BC55-CDE47F80EE92}" type="presParOf" srcId="{FB669B59-9AEA-4E11-9BA1-D5E7F3877CB3}" destId="{EC81E9E2-8751-49DA-A940-BB6B0D2049B0}" srcOrd="6" destOrd="0" presId="urn:microsoft.com/office/officeart/2005/8/layout/equation1"/>
    <dgm:cxn modelId="{0D14A582-B870-4805-B307-E02167E47EDA}" type="presParOf" srcId="{FB669B59-9AEA-4E11-9BA1-D5E7F3877CB3}" destId="{DDD5B361-909F-48C9-A8D4-414254BDE12F}" srcOrd="7" destOrd="0" presId="urn:microsoft.com/office/officeart/2005/8/layout/equation1"/>
    <dgm:cxn modelId="{E8020172-F265-4973-9D8A-C416070722E2}" type="presParOf" srcId="{FB669B59-9AEA-4E11-9BA1-D5E7F3877CB3}" destId="{229449B8-E5A5-4C06-96BB-73C7E139AE3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1BAAB-5DCD-4DC4-85FF-74200E29681C}">
      <dsp:nvSpPr>
        <dsp:cNvPr id="0" name=""/>
        <dsp:cNvSpPr/>
      </dsp:nvSpPr>
      <dsp:spPr>
        <a:xfrm>
          <a:off x="163082" y="817"/>
          <a:ext cx="2344351" cy="1522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Бюджет Республики Башкортостан 3,7 млн. руб.</a:t>
          </a:r>
        </a:p>
      </dsp:txBody>
      <dsp:txXfrm>
        <a:off x="506404" y="223762"/>
        <a:ext cx="1657707" cy="1076475"/>
      </dsp:txXfrm>
    </dsp:sp>
    <dsp:sp modelId="{BC282BDF-C4AA-45E1-AD71-E250A6283E57}">
      <dsp:nvSpPr>
        <dsp:cNvPr id="0" name=""/>
        <dsp:cNvSpPr/>
      </dsp:nvSpPr>
      <dsp:spPr>
        <a:xfrm>
          <a:off x="2631049" y="320513"/>
          <a:ext cx="882972" cy="882972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748087" y="658161"/>
        <a:ext cx="648896" cy="207676"/>
      </dsp:txXfrm>
    </dsp:sp>
    <dsp:sp modelId="{08F44110-AA1D-4E75-9B93-FADE77DA7D5B}">
      <dsp:nvSpPr>
        <dsp:cNvPr id="0" name=""/>
        <dsp:cNvSpPr/>
      </dsp:nvSpPr>
      <dsp:spPr>
        <a:xfrm>
          <a:off x="3637638" y="817"/>
          <a:ext cx="2183300" cy="1522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Местные бюджеты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0,4 млн. руб.</a:t>
          </a:r>
        </a:p>
      </dsp:txBody>
      <dsp:txXfrm>
        <a:off x="3957375" y="223762"/>
        <a:ext cx="1543826" cy="1076475"/>
      </dsp:txXfrm>
    </dsp:sp>
    <dsp:sp modelId="{EC81E9E2-8751-49DA-A940-BB6B0D2049B0}">
      <dsp:nvSpPr>
        <dsp:cNvPr id="0" name=""/>
        <dsp:cNvSpPr/>
      </dsp:nvSpPr>
      <dsp:spPr>
        <a:xfrm>
          <a:off x="5944554" y="320513"/>
          <a:ext cx="882972" cy="88297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6061592" y="502405"/>
        <a:ext cx="648896" cy="519188"/>
      </dsp:txXfrm>
    </dsp:sp>
    <dsp:sp modelId="{229449B8-E5A5-4C06-96BB-73C7E139AE3A}">
      <dsp:nvSpPr>
        <dsp:cNvPr id="0" name=""/>
        <dsp:cNvSpPr/>
      </dsp:nvSpPr>
      <dsp:spPr>
        <a:xfrm>
          <a:off x="6951142" y="817"/>
          <a:ext cx="2479020" cy="15223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Всего сумма наказов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/>
            <a:t>4,1 млн. руб.</a:t>
          </a:r>
        </a:p>
      </dsp:txBody>
      <dsp:txXfrm>
        <a:off x="7314186" y="223762"/>
        <a:ext cx="1752932" cy="1076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414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B0F08-6D24-43AE-988B-379BA0A0CCF7}" type="datetimeFigureOut">
              <a:rPr lang="ru-RU" smtClean="0"/>
              <a:t>27.04.2021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32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372" y="6456219"/>
            <a:ext cx="4301543" cy="341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AA9D1-786D-4B75-8890-9A71296A44D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62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721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585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50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8001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048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68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80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246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851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798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65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BAA76-D605-462C-B208-63E1D3973C5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115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941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059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634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25463" y="804863"/>
            <a:ext cx="5686425" cy="4019550"/>
          </a:xfrm>
          <a:prstGeom prst="rect">
            <a:avLst/>
          </a:prstGeom>
        </p:spPr>
      </p:sp>
      <p:sp>
        <p:nvSpPr>
          <p:cNvPr id="1417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418" name="TextShape 3"/>
          <p:cNvSpPr txBox="1"/>
          <p:nvPr/>
        </p:nvSpPr>
        <p:spPr>
          <a:xfrm>
            <a:off x="3816689" y="10181752"/>
            <a:ext cx="2919254" cy="5356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6838C836-F8DC-41BD-82BD-45A9504C2536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53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53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621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25463" y="804863"/>
            <a:ext cx="5686425" cy="4019550"/>
          </a:xfrm>
          <a:prstGeom prst="rect">
            <a:avLst/>
          </a:prstGeom>
        </p:spPr>
      </p:sp>
      <p:sp>
        <p:nvSpPr>
          <p:cNvPr id="1279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280" name="TextShape 3"/>
          <p:cNvSpPr txBox="1"/>
          <p:nvPr/>
        </p:nvSpPr>
        <p:spPr>
          <a:xfrm>
            <a:off x="3816689" y="10181752"/>
            <a:ext cx="2919254" cy="5356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81A4D0-387B-47A7-AE07-3208CFF122EF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7</a:t>
            </a:fld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dirty="0" smtClean="0">
                <a:latin typeface="Times New Roman"/>
              </a:rPr>
              <a:t>&lt;нижний колонтитул&gt;</a:t>
            </a:r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247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25463" y="804863"/>
            <a:ext cx="5686425" cy="4019550"/>
          </a:xfrm>
          <a:prstGeom prst="rect">
            <a:avLst/>
          </a:prstGeom>
        </p:spPr>
      </p:sp>
      <p:sp>
        <p:nvSpPr>
          <p:cNvPr id="1279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000" b="0" strike="noStrike" spc="-1" dirty="0">
              <a:latin typeface="Arial"/>
            </a:endParaRPr>
          </a:p>
        </p:txBody>
      </p:sp>
      <p:sp>
        <p:nvSpPr>
          <p:cNvPr id="1280" name="TextShape 3"/>
          <p:cNvSpPr txBox="1"/>
          <p:nvPr/>
        </p:nvSpPr>
        <p:spPr>
          <a:xfrm>
            <a:off x="3816689" y="10181752"/>
            <a:ext cx="2919254" cy="53569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2281A4D0-387B-47A7-AE07-3208CFF122EF}" type="slidenum">
              <a:rPr lang="ru-RU" sz="18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ru-RU" sz="1800" b="0" strike="noStrike" spc="-1" dirty="0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b="0" strike="noStrike" spc="-1" smtClean="0">
                <a:latin typeface="Times New Roman"/>
              </a:rPr>
              <a:t>8</a:t>
            </a:fld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b="0" strike="noStrike" spc="-1" dirty="0" smtClean="0">
                <a:latin typeface="Times New Roman"/>
              </a:rPr>
              <a:t>&lt;нижний колонтитул&gt;</a:t>
            </a:r>
            <a:endParaRPr lang="ru-RU" sz="14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3596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28638" y="804863"/>
            <a:ext cx="5681662" cy="4017962"/>
          </a:xfrm>
          <a:prstGeom prst="rect">
            <a:avLst/>
          </a:prstGeom>
        </p:spPr>
      </p:sp>
      <p:sp>
        <p:nvSpPr>
          <p:cNvPr id="1276" name="PlaceHolder 2"/>
          <p:cNvSpPr>
            <a:spLocks noGrp="1"/>
          </p:cNvSpPr>
          <p:nvPr>
            <p:ph type="body"/>
          </p:nvPr>
        </p:nvSpPr>
        <p:spPr>
          <a:xfrm>
            <a:off x="673701" y="5091848"/>
            <a:ext cx="5389968" cy="4823221"/>
          </a:xfrm>
          <a:prstGeom prst="rect">
            <a:avLst/>
          </a:prstGeom>
        </p:spPr>
        <p:txBody>
          <a:bodyPr lIns="90657" tIns="45329" rIns="90657" bIns="45329">
            <a:noAutofit/>
          </a:bodyPr>
          <a:lstStyle/>
          <a:p>
            <a:endParaRPr lang="ru-RU" sz="2000" spc="-1" dirty="0">
              <a:latin typeface="Arial"/>
            </a:endParaRPr>
          </a:p>
        </p:txBody>
      </p:sp>
      <p:sp>
        <p:nvSpPr>
          <p:cNvPr id="1277" name="TextShape 3"/>
          <p:cNvSpPr txBox="1"/>
          <p:nvPr/>
        </p:nvSpPr>
        <p:spPr>
          <a:xfrm>
            <a:off x="3816690" y="10181752"/>
            <a:ext cx="2919253" cy="535697"/>
          </a:xfrm>
          <a:prstGeom prst="rect">
            <a:avLst/>
          </a:prstGeom>
          <a:noFill/>
          <a:ln>
            <a:noFill/>
          </a:ln>
        </p:spPr>
        <p:txBody>
          <a:bodyPr lIns="90657" tIns="45329" rIns="90657" bIns="45329">
            <a:noAutofit/>
          </a:bodyPr>
          <a:lstStyle/>
          <a:p>
            <a:pPr>
              <a:lnSpc>
                <a:spcPct val="100000"/>
              </a:lnSpc>
            </a:pPr>
            <a:fld id="{A9757EFB-54B7-43E7-BA53-C7BC951AF779}" type="slidenum">
              <a:rPr lang="ru-RU" spc="-1">
                <a:solidFill>
                  <a:srgbClr val="000000"/>
                </a:solidFill>
              </a:rPr>
              <a:t>9</a:t>
            </a:fld>
            <a:endParaRPr lang="ru-RU" spc="-1" dirty="0">
              <a:latin typeface="Times New Roman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098655E-B02C-4C94-9588-A4CB912CACBA}" type="slidenum">
              <a:rPr lang="ru-RU" sz="1400" spc="-1">
                <a:latin typeface="Times New Roman"/>
              </a:rPr>
              <a:t>9</a:t>
            </a:fld>
            <a:endParaRPr lang="ru-RU" sz="1400" spc="-1" dirty="0"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ru-RU" sz="1400" spc="-1" dirty="0">
                <a:latin typeface="Times New Roman"/>
              </a:rPr>
              <a:t>&lt;нижний колонтитул&gt;</a:t>
            </a:r>
          </a:p>
        </p:txBody>
      </p:sp>
    </p:spTree>
    <p:extLst>
      <p:ext uri="{BB962C8B-B14F-4D97-AF65-F5344CB8AC3E}">
        <p14:creationId xmlns:p14="http://schemas.microsoft.com/office/powerpoint/2010/main" val="319310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BAA76-D605-462C-B208-63E1D3973C56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375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708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87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AA9D1-786D-4B75-8890-9A71296A44D9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134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500"/>
            <a:ext cx="908804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19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5F49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5F49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1" y="1738726"/>
            <a:ext cx="46509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6"/>
            <a:ext cx="46509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5F49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F2CE8-99BA-4491-84A6-CCA1709D159D}" type="datetime1">
              <a:rPr lang="ru-RU" smtClean="0"/>
              <a:t>27.04.2021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BCDF3-BF33-4E01-AF74-AB2340D84C1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30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0691813" cy="7559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25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2004" y="28000"/>
            <a:ext cx="1010780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5F497A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326" y="1422759"/>
            <a:ext cx="988101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311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311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4/27/2021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5" y="7030498"/>
            <a:ext cx="2459117" cy="3116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0.jpeg"/><Relationship Id="rId17" Type="http://schemas.openxmlformats.org/officeDocument/2006/relationships/image" Target="../media/image13.png"/><Relationship Id="rId2" Type="http://schemas.openxmlformats.org/officeDocument/2006/relationships/image" Target="../media/image16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3.jpeg"/><Relationship Id="rId10" Type="http://schemas.microsoft.com/office/2007/relationships/hdphoto" Target="../media/hdphoto1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40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notesSlides/notesSlide14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2.emf"/></Relationships>
</file>

<file path=ppt/slides/_rels/slide50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7" Target="../media/image60.jpeg" Type="http://schemas.openxmlformats.org/officeDocument/2006/relationships/image"/><Relationship Id="rId2" Target="../media/image55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59.jpeg" Type="http://schemas.openxmlformats.org/officeDocument/2006/relationships/image"/><Relationship Id="rId5" Target="../media/image58.pn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51.xml.rels><?xml version="1.0" encoding="UTF-8" standalone="yes" ?><Relationships xmlns="http://schemas.openxmlformats.org/package/2006/relationships"><Relationship Id="rId8" Target="../diagrams/layout7.xml" Type="http://schemas.openxmlformats.org/officeDocument/2006/relationships/diagramLayout"/><Relationship Id="rId13" Target="../diagrams/layout8.xml" Type="http://schemas.openxmlformats.org/officeDocument/2006/relationships/diagramLayout"/><Relationship Id="rId3" Target="../diagrams/layout6.xml" Type="http://schemas.openxmlformats.org/officeDocument/2006/relationships/diagramLayout"/><Relationship Id="rId7" Target="../diagrams/data7.xml" Type="http://schemas.openxmlformats.org/officeDocument/2006/relationships/diagramData"/><Relationship Id="rId12" Target="../diagrams/data8.xml" Type="http://schemas.openxmlformats.org/officeDocument/2006/relationships/diagramData"/><Relationship Id="rId17" Target="../media/image61.jpeg" Type="http://schemas.openxmlformats.org/officeDocument/2006/relationships/image"/><Relationship Id="rId2" Target="../diagrams/data6.xml" Type="http://schemas.openxmlformats.org/officeDocument/2006/relationships/diagramData"/><Relationship Id="rId16" Target="../diagrams/drawing8.xml" Type="http://schemas.microsoft.com/office/2007/relationships/diagramDrawing"/><Relationship Id="rId1" Target="../slideLayouts/slideLayout6.xml" Type="http://schemas.openxmlformats.org/officeDocument/2006/relationships/slideLayout"/><Relationship Id="rId6" Target="../diagrams/drawing6.xml" Type="http://schemas.microsoft.com/office/2007/relationships/diagramDrawing"/><Relationship Id="rId11" Target="../diagrams/drawing7.xml" Type="http://schemas.microsoft.com/office/2007/relationships/diagramDrawing"/><Relationship Id="rId5" Target="../diagrams/colors6.xml" Type="http://schemas.openxmlformats.org/officeDocument/2006/relationships/diagramColors"/><Relationship Id="rId15" Target="../diagrams/colors8.xml" Type="http://schemas.openxmlformats.org/officeDocument/2006/relationships/diagramColors"/><Relationship Id="rId10" Target="../diagrams/colors7.xml" Type="http://schemas.openxmlformats.org/officeDocument/2006/relationships/diagramColors"/><Relationship Id="rId4" Target="../diagrams/quickStyle6.xml" Type="http://schemas.openxmlformats.org/officeDocument/2006/relationships/diagramQuickStyle"/><Relationship Id="rId9" Target="../diagrams/quickStyle7.xml" Type="http://schemas.openxmlformats.org/officeDocument/2006/relationships/diagramQuickStyle"/><Relationship Id="rId14" Target="../diagrams/quickStyle8.xml" Type="http://schemas.openxmlformats.org/officeDocument/2006/relationships/diagramQuickStyle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3.xml.rels><?xml version="1.0" encoding="UTF-8" standalone="yes" ?><Relationships xmlns="http://schemas.openxmlformats.org/package/2006/relationships"><Relationship Id="rId3" Target="mailto:adm54@bashkortostan.ru" TargetMode="External" Type="http://schemas.openxmlformats.org/officeDocument/2006/relationships/hyperlink"/><Relationship Id="rId2" Target="../notesSlides/notesSlide23.xml" Type="http://schemas.openxmlformats.org/officeDocument/2006/relationships/notesSlide"/><Relationship Id="rId1" Target="../slideLayouts/slideLayout6.xml" Type="http://schemas.openxmlformats.org/officeDocument/2006/relationships/slideLayout"/><Relationship Id="rId6" Target="../media/image63.jpeg" Type="http://schemas.openxmlformats.org/officeDocument/2006/relationships/image"/><Relationship Id="rId5" Target="../media/image62.jpeg" Type="http://schemas.openxmlformats.org/officeDocument/2006/relationships/image"/><Relationship Id="rId4" Target="https://meleuz.bashkortostan.ru/vote/771/" TargetMode="External" Type="http://schemas.openxmlformats.org/officeDocument/2006/relationships/hyperlink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123921" y="260399"/>
            <a:ext cx="6926911" cy="17668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object 2"/>
          <p:cNvSpPr/>
          <p:nvPr/>
        </p:nvSpPr>
        <p:spPr>
          <a:xfrm>
            <a:off x="-111732" y="122238"/>
            <a:ext cx="10691813" cy="7559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856145" y="234527"/>
            <a:ext cx="7483698" cy="61234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М</a:t>
            </a:r>
            <a:r>
              <a:rPr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униципальн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ый</a:t>
            </a:r>
            <a:r>
              <a:rPr sz="2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район</a:t>
            </a:r>
            <a:r>
              <a:rPr sz="2400" b="1" spc="-5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Мелеузовский </a:t>
            </a:r>
            <a:r>
              <a:rPr sz="2400" b="1" spc="-5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район  </a:t>
            </a:r>
            <a:r>
              <a:rPr sz="2400" b="1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Республики</a:t>
            </a:r>
            <a:r>
              <a:rPr sz="24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Башкортостан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28" name="Picture 4" descr="NUpLnlgL7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3" y="260399"/>
            <a:ext cx="2767057" cy="558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/>
          <p:nvPr/>
        </p:nvSpPr>
        <p:spPr>
          <a:xfrm>
            <a:off x="6919020" y="3051497"/>
            <a:ext cx="3327310" cy="1458733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Отчет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об исполнении </a:t>
            </a:r>
            <a:r>
              <a:rPr sz="2000" b="1" spc="-5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бюджета</a:t>
            </a:r>
            <a:r>
              <a:rPr sz="2000" b="1" spc="-5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муниципального </a:t>
            </a:r>
            <a:r>
              <a:rPr sz="2000" b="1" spc="-5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района </a:t>
            </a:r>
            <a:r>
              <a:rPr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Мелеузовский </a:t>
            </a:r>
            <a:r>
              <a:rPr sz="2000" b="1" spc="-5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район  </a:t>
            </a:r>
            <a:r>
              <a:rPr sz="2000" b="1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Республики</a:t>
            </a:r>
            <a:r>
              <a:rPr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Башкортостан</a:t>
            </a:r>
            <a:r>
              <a:rPr lang="en-US" sz="2000" b="1" spc="-5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за </a:t>
            </a:r>
            <a:r>
              <a:rPr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0</a:t>
            </a:r>
            <a:r>
              <a:rPr sz="2000" b="1" spc="-55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год</a:t>
            </a:r>
            <a:endParaRPr sz="2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3068462" y="1551009"/>
            <a:ext cx="7177868" cy="36189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БЮДЖЕТ  ДЛЯ ГРАЖДАН</a:t>
            </a:r>
            <a:endParaRPr sz="34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2" descr="kEY_N0cH0I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79" y="2258376"/>
            <a:ext cx="3031696" cy="217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istokirb.ru/upload/resize_cache/iblock/50a/563_376_1/50ace0a64e2f52df357471654b97bc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157" y="3381905"/>
            <a:ext cx="2802549" cy="194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m_6Af483-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58" y="4862293"/>
            <a:ext cx="3193839" cy="208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3"/>
          <p:cNvSpPr/>
          <p:nvPr/>
        </p:nvSpPr>
        <p:spPr>
          <a:xfrm>
            <a:off x="2755106" y="6102491"/>
            <a:ext cx="611129" cy="313133"/>
          </a:xfrm>
          <a:custGeom>
            <a:avLst/>
            <a:gdLst/>
            <a:ahLst/>
            <a:cxnLst/>
            <a:rect l="l" t="t" r="r" b="b"/>
            <a:pathLst>
              <a:path w="291464" h="227330">
                <a:moveTo>
                  <a:pt x="291084" y="0"/>
                </a:moveTo>
                <a:lnTo>
                  <a:pt x="0" y="0"/>
                </a:lnTo>
                <a:lnTo>
                  <a:pt x="0" y="227075"/>
                </a:lnTo>
                <a:lnTo>
                  <a:pt x="291084" y="227075"/>
                </a:lnTo>
                <a:lnTo>
                  <a:pt x="291084" y="0"/>
                </a:lnTo>
                <a:close/>
              </a:path>
            </a:pathLst>
          </a:custGeom>
          <a:solidFill>
            <a:srgbClr val="76707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228667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19584"/>
              </p:ext>
            </p:extLst>
          </p:nvPr>
        </p:nvGraphicFramePr>
        <p:xfrm>
          <a:off x="469348" y="1189036"/>
          <a:ext cx="9663072" cy="4426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158"/>
                <a:gridCol w="1143000"/>
                <a:gridCol w="1066800"/>
                <a:gridCol w="1143000"/>
                <a:gridCol w="990600"/>
                <a:gridCol w="1143000"/>
                <a:gridCol w="1066800"/>
                <a:gridCol w="914400"/>
                <a:gridCol w="900314"/>
              </a:tblGrid>
              <a:tr h="354229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г. (факт)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2019 г. (факт)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2020 </a:t>
                      </a:r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г. </a:t>
                      </a:r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(утвержденный)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2020 </a:t>
                      </a:r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г. </a:t>
                      </a:r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(уточненный)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2020 г. </a:t>
                      </a:r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(факт)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2021 г. (план)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2022 г. (план)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2023 г. (план)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FE7"/>
                    </a:solidFill>
                  </a:tcPr>
                </a:tc>
              </a:tr>
              <a:tr h="244690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0" spc="-25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Доходы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1 921 987,7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2 154 754,0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1 969 112,9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2 181 060,2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2 </a:t>
                      </a:r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284 159,4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2 146 821,8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2 093 967,9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2 102 317,8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</a:tr>
              <a:tr h="604015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том числе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737 746,0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1 995 245,5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1 803 567,9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013 352,9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2 102 583,7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1 976 569,8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1 913 223,9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1 909 335,8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628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84 241,7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159 508,5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165 545,0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167 707,3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181 575,7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170 252,0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180 744,0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192 982,0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690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0" spc="-25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1 896 528,5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2 171 881,9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1 969 112,9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2 370 668,3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2 </a:t>
                      </a:r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202 909,4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2 176 821,8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2 093 967,9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2 102 317,8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</a:tr>
              <a:tr h="530349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том числе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1 728 007,8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1 972 762,0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1 803 567,9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2 176 441,0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2 056 465,4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2 006 569,8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1 913 223,9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1 909 335,8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5628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168 520,7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199 119,9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165 545,0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194 227,3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146 444,0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170 252,0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180 744,0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192 982,0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0551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0" spc="-25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Дефицит</a:t>
                      </a:r>
                      <a:r>
                        <a:rPr lang="ru-RU" sz="1700" kern="0" spc="-25" baseline="0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kern="0" spc="-25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(-)</a:t>
                      </a:r>
                    </a:p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0" spc="-25" baseline="0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Профицит (+)</a:t>
                      </a:r>
                      <a:endParaRPr lang="ru-RU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25 459,2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-17 127,9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-189 608,1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81 250,0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AF6"/>
                    </a:solidFill>
                  </a:tcPr>
                </a:tc>
              </a:tr>
              <a:tr h="622292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в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том числе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муниципальный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9 738,2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22 483,5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-163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088,1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46 118,3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8794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onotype Corsiva" panose="03010101010201010101" pitchFamily="66" charset="0"/>
                        </a:rPr>
                        <a:t>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15 721,0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-39 611,4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-26 520,0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35 131,7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350352" y="630766"/>
            <a:ext cx="10060701" cy="257637"/>
            <a:chOff x="239456" y="871309"/>
            <a:chExt cx="10425517" cy="523876"/>
          </a:xfrm>
        </p:grpSpPr>
        <p:pic>
          <p:nvPicPr>
            <p:cNvPr id="27" name="Picture 2" descr="https://img0.liveinternet.ru/images/attach/c/1/55/894/55894340_vin3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56" y="871310"/>
              <a:ext cx="5238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img0.liveinternet.ru/images/attach/c/1/55/894/55894340_vin3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223" y="871309"/>
              <a:ext cx="5238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Прямоугольник 20"/>
          <p:cNvSpPr/>
          <p:nvPr/>
        </p:nvSpPr>
        <p:spPr>
          <a:xfrm>
            <a:off x="9460706" y="920463"/>
            <a:ext cx="575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ctr">
              <a:defRPr/>
            </a:pPr>
            <a:r>
              <a:rPr lang="ru-RU" sz="800" kern="0" spc="-25" dirty="0" smtClean="0">
                <a:solidFill>
                  <a:sysClr val="windowText" lastClr="000000"/>
                </a:solidFill>
                <a:latin typeface="Monotype Corsiva" panose="03010101010201010101" pitchFamily="66" charset="0"/>
                <a:ea typeface="Microsoft JhengHei UI" panose="020B0604030504040204" pitchFamily="34" charset="-120"/>
                <a:cs typeface="Arial" panose="020B0604020202020204" pitchFamily="34" charset="0"/>
              </a:rPr>
              <a:t>( </a:t>
            </a:r>
            <a:r>
              <a:rPr lang="ru-RU" sz="800" kern="0" spc="-25" dirty="0">
                <a:solidFill>
                  <a:sysClr val="windowText" lastClr="000000"/>
                </a:solidFill>
                <a:latin typeface="Monotype Corsiva" panose="03010101010201010101" pitchFamily="66" charset="0"/>
                <a:ea typeface="Microsoft JhengHei UI" panose="020B0604030504040204" pitchFamily="34" charset="-120"/>
                <a:cs typeface="Arial" panose="020B0604020202020204" pitchFamily="34" charset="0"/>
              </a:rPr>
              <a:t>тыс. руб.)</a:t>
            </a:r>
          </a:p>
        </p:txBody>
      </p:sp>
      <p:sp>
        <p:nvSpPr>
          <p:cNvPr id="30" name="object 18"/>
          <p:cNvSpPr txBox="1">
            <a:spLocks/>
          </p:cNvSpPr>
          <p:nvPr/>
        </p:nvSpPr>
        <p:spPr>
          <a:xfrm>
            <a:off x="2398528" y="122238"/>
            <a:ext cx="6382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Консолидированный бюджет муниципального района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sp>
        <p:nvSpPr>
          <p:cNvPr id="41" name="object 4"/>
          <p:cNvSpPr/>
          <p:nvPr/>
        </p:nvSpPr>
        <p:spPr>
          <a:xfrm>
            <a:off x="3643217" y="6564439"/>
            <a:ext cx="4578350" cy="227329"/>
          </a:xfrm>
          <a:custGeom>
            <a:avLst/>
            <a:gdLst/>
            <a:ahLst/>
            <a:cxnLst/>
            <a:rect l="l" t="t" r="r" b="b"/>
            <a:pathLst>
              <a:path w="4578350" h="227330">
                <a:moveTo>
                  <a:pt x="4578096" y="0"/>
                </a:moveTo>
                <a:lnTo>
                  <a:pt x="0" y="0"/>
                </a:lnTo>
                <a:lnTo>
                  <a:pt x="0" y="227075"/>
                </a:lnTo>
                <a:lnTo>
                  <a:pt x="4578096" y="227075"/>
                </a:lnTo>
                <a:lnTo>
                  <a:pt x="4578096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5"/>
          <p:cNvSpPr/>
          <p:nvPr/>
        </p:nvSpPr>
        <p:spPr>
          <a:xfrm>
            <a:off x="3366235" y="6102491"/>
            <a:ext cx="4855332" cy="313133"/>
          </a:xfrm>
          <a:custGeom>
            <a:avLst/>
            <a:gdLst/>
            <a:ahLst/>
            <a:cxnLst/>
            <a:rect l="l" t="t" r="r" b="b"/>
            <a:pathLst>
              <a:path w="4285615" h="227330">
                <a:moveTo>
                  <a:pt x="4285487" y="0"/>
                </a:moveTo>
                <a:lnTo>
                  <a:pt x="0" y="0"/>
                </a:lnTo>
                <a:lnTo>
                  <a:pt x="0" y="227075"/>
                </a:lnTo>
                <a:lnTo>
                  <a:pt x="4285487" y="227075"/>
                </a:lnTo>
                <a:lnTo>
                  <a:pt x="4285487" y="0"/>
                </a:lnTo>
                <a:close/>
              </a:path>
            </a:pathLst>
          </a:custGeom>
          <a:solidFill>
            <a:srgbClr val="206DA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10"/>
          <p:cNvSpPr txBox="1"/>
          <p:nvPr/>
        </p:nvSpPr>
        <p:spPr>
          <a:xfrm>
            <a:off x="3069838" y="6531715"/>
            <a:ext cx="4578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1800" b="1" spc="-5" dirty="0" smtClean="0">
                <a:solidFill>
                  <a:srgbClr val="FFFFFF"/>
                </a:solidFill>
                <a:latin typeface="Arial"/>
                <a:cs typeface="Arial"/>
              </a:rPr>
              <a:t>2 202</a:t>
            </a:r>
            <a:r>
              <a:rPr sz="180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1800" b="1" spc="-5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6" name="object 12"/>
          <p:cNvSpPr txBox="1"/>
          <p:nvPr/>
        </p:nvSpPr>
        <p:spPr>
          <a:xfrm>
            <a:off x="2786271" y="6133044"/>
            <a:ext cx="405136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2340" algn="l"/>
              </a:tabLst>
            </a:pPr>
            <a:r>
              <a:rPr lang="ru-RU" sz="2700" b="1" baseline="3086" dirty="0" smtClean="0">
                <a:solidFill>
                  <a:schemeClr val="bg1"/>
                </a:solidFill>
                <a:latin typeface="Arial"/>
                <a:cs typeface="Arial"/>
              </a:rPr>
              <a:t>81,3</a:t>
            </a:r>
            <a:r>
              <a:rPr sz="2700" b="1" baseline="3086" dirty="0">
                <a:solidFill>
                  <a:schemeClr val="bg1"/>
                </a:solidFill>
                <a:latin typeface="Arial"/>
                <a:cs typeface="Arial"/>
              </a:rPr>
              <a:t>	</a:t>
            </a:r>
            <a:r>
              <a:rPr sz="1800" b="1" spc="-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lang="ru-RU"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800" b="1" spc="-15" dirty="0" smtClean="0">
                <a:solidFill>
                  <a:srgbClr val="FFFFFF"/>
                </a:solidFill>
                <a:latin typeface="Arial"/>
                <a:cs typeface="Arial"/>
              </a:rPr>
              <a:t>284</a:t>
            </a:r>
            <a:r>
              <a:rPr sz="1800" b="1" spc="-5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lang="ru-RU" sz="1800" b="1" spc="-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7" name="object 77"/>
          <p:cNvSpPr txBox="1"/>
          <p:nvPr/>
        </p:nvSpPr>
        <p:spPr>
          <a:xfrm>
            <a:off x="1807391" y="6189056"/>
            <a:ext cx="68889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900" b="1" spc="-5" dirty="0" smtClean="0">
                <a:solidFill>
                  <a:srgbClr val="585858"/>
                </a:solidFill>
                <a:latin typeface="Arial"/>
                <a:cs typeface="Arial"/>
              </a:rPr>
              <a:t>ПРОФЕЦ</a:t>
            </a:r>
            <a:r>
              <a:rPr sz="900" b="1" dirty="0" smtClean="0">
                <a:solidFill>
                  <a:srgbClr val="585858"/>
                </a:solidFill>
                <a:latin typeface="Arial"/>
                <a:cs typeface="Arial"/>
              </a:rPr>
              <a:t>ИТ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8" name="object 82"/>
          <p:cNvSpPr txBox="1"/>
          <p:nvPr/>
        </p:nvSpPr>
        <p:spPr>
          <a:xfrm>
            <a:off x="8380069" y="6589203"/>
            <a:ext cx="684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5" dirty="0">
                <a:solidFill>
                  <a:srgbClr val="8FAADC"/>
                </a:solidFill>
                <a:latin typeface="Arial"/>
                <a:cs typeface="Arial"/>
              </a:rPr>
              <a:t>РАСХОДЫ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9" name="object 83"/>
          <p:cNvSpPr txBox="1"/>
          <p:nvPr/>
        </p:nvSpPr>
        <p:spPr>
          <a:xfrm>
            <a:off x="8365204" y="6162579"/>
            <a:ext cx="611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2E5496"/>
                </a:solidFill>
                <a:latin typeface="Arial"/>
                <a:cs typeface="Arial"/>
              </a:rPr>
              <a:t>ДОХОДЫ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0" name="object 85"/>
          <p:cNvSpPr txBox="1"/>
          <p:nvPr/>
        </p:nvSpPr>
        <p:spPr>
          <a:xfrm>
            <a:off x="4992502" y="5832293"/>
            <a:ext cx="11944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 smtClean="0">
                <a:solidFill>
                  <a:srgbClr val="206DA7"/>
                </a:solidFill>
                <a:latin typeface="Arial"/>
                <a:cs typeface="Arial"/>
              </a:rPr>
              <a:t>20</a:t>
            </a:r>
            <a:r>
              <a:rPr lang="ru-RU" sz="800" b="1" spc="-5" dirty="0" smtClean="0">
                <a:solidFill>
                  <a:srgbClr val="206DA7"/>
                </a:solidFill>
                <a:latin typeface="Arial"/>
                <a:cs typeface="Arial"/>
              </a:rPr>
              <a:t>20</a:t>
            </a:r>
            <a:r>
              <a:rPr sz="800" b="1" spc="10" dirty="0" smtClean="0">
                <a:solidFill>
                  <a:srgbClr val="206DA7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06DA7"/>
                </a:solidFill>
                <a:latin typeface="Arial"/>
                <a:cs typeface="Arial"/>
              </a:rPr>
              <a:t>год,</a:t>
            </a:r>
            <a:r>
              <a:rPr sz="800" b="1" spc="-10" dirty="0">
                <a:solidFill>
                  <a:srgbClr val="206DA7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206DA7"/>
                </a:solidFill>
                <a:latin typeface="Arial"/>
                <a:cs typeface="Arial"/>
              </a:rPr>
              <a:t>млрд.</a:t>
            </a:r>
            <a:r>
              <a:rPr sz="800" b="1" spc="-40" dirty="0">
                <a:solidFill>
                  <a:srgbClr val="206DA7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206DA7"/>
                </a:solidFill>
                <a:latin typeface="Arial"/>
                <a:cs typeface="Arial"/>
              </a:rPr>
              <a:t>рублей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36505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10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67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53993"/>
              </p:ext>
            </p:extLst>
          </p:nvPr>
        </p:nvGraphicFramePr>
        <p:xfrm>
          <a:off x="524085" y="1108604"/>
          <a:ext cx="9663072" cy="1582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158"/>
                <a:gridCol w="1143000"/>
                <a:gridCol w="1066800"/>
                <a:gridCol w="1143000"/>
                <a:gridCol w="990600"/>
                <a:gridCol w="1143000"/>
                <a:gridCol w="1066800"/>
                <a:gridCol w="914400"/>
                <a:gridCol w="900314"/>
              </a:tblGrid>
              <a:tr h="353939"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г. (факт)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2019 г. (факт)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2020 </a:t>
                      </a:r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г. </a:t>
                      </a:r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(утвержденный)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2020 </a:t>
                      </a:r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г. </a:t>
                      </a:r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(уточненный)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2020 г. </a:t>
                      </a:r>
                      <a:r>
                        <a:rPr lang="ru-RU" sz="1000" b="0" u="none" strike="noStrike" dirty="0" smtClean="0">
                          <a:effectLst/>
                          <a:latin typeface="+mn-lt"/>
                        </a:rPr>
                        <a:t>(факт)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2021 г. (план)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2022 г. (план)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effectLst/>
                          <a:latin typeface="+mn-lt"/>
                        </a:rPr>
                        <a:t>2023 г. (план)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672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0" spc="-25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Доходы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</a:t>
                      </a:r>
                      <a:r>
                        <a:rPr lang="ru-RU" sz="900" b="0" u="none" strike="noStrike" baseline="0" dirty="0" smtClean="0">
                          <a:effectLst/>
                          <a:latin typeface="+mn-lt"/>
                        </a:rPr>
                        <a:t> 737 746,0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1 995 </a:t>
                      </a:r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245,5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1 803 567,9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2 013 352,9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2 102 </a:t>
                      </a:r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583,7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1 976 569,8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1 913 223,9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1 909 335,8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6672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0" spc="-25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Расходы</a:t>
                      </a:r>
                      <a:endParaRPr lang="ru-RU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1 728 007,8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1 972 762,0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1 803 567,9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2 176 441,0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2 056 465,4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2 006 569,8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1 913 223,9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>
                          <a:effectLst/>
                          <a:latin typeface="+mn-lt"/>
                        </a:rPr>
                        <a:t>1 </a:t>
                      </a:r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909 335,8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6612"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0" spc="-25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Дефицит</a:t>
                      </a:r>
                      <a:r>
                        <a:rPr lang="ru-RU" sz="1700" kern="0" spc="-25" baseline="0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kern="0" spc="-25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(-)</a:t>
                      </a:r>
                    </a:p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0" spc="-25" baseline="0" dirty="0" smtClean="0">
                          <a:solidFill>
                            <a:sysClr val="windowText" lastClr="000000"/>
                          </a:solidFill>
                          <a:latin typeface="Monotype Corsiva" panose="03010101010201010101" pitchFamily="66" charset="0"/>
                          <a:ea typeface="Microsoft JhengHei UI" panose="020B0604030504040204" pitchFamily="34" charset="-120"/>
                          <a:cs typeface="Arial" panose="020B0604020202020204" pitchFamily="34" charset="0"/>
                        </a:rPr>
                        <a:t> Профицит (+)</a:t>
                      </a:r>
                      <a:endParaRPr lang="ru-RU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</a:txBody>
                  <a:tcPr marL="1877" marR="1877" marT="1877" marB="0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9 738,2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22</a:t>
                      </a:r>
                      <a:r>
                        <a:rPr lang="ru-RU" sz="900" b="0" u="none" strike="noStrike" baseline="0" dirty="0" smtClean="0">
                          <a:effectLst/>
                          <a:latin typeface="+mn-lt"/>
                        </a:rPr>
                        <a:t> 483,5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-163 088,1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46 118,3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u="none" strike="noStrike" dirty="0" smtClean="0">
                          <a:effectLst/>
                          <a:latin typeface="+mn-lt"/>
                        </a:rPr>
                        <a:t>-30 000,0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77" marR="1877" marT="18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350352" y="630766"/>
            <a:ext cx="10060701" cy="257637"/>
            <a:chOff x="239456" y="871309"/>
            <a:chExt cx="10425517" cy="523876"/>
          </a:xfrm>
        </p:grpSpPr>
        <p:pic>
          <p:nvPicPr>
            <p:cNvPr id="27" name="Picture 2" descr="https://img0.liveinternet.ru/images/attach/c/1/55/894/55894340_vin3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56" y="871310"/>
              <a:ext cx="5238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img0.liveinternet.ru/images/attach/c/1/55/894/55894340_vin3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223" y="871309"/>
              <a:ext cx="5238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Прямоугольник 20"/>
          <p:cNvSpPr/>
          <p:nvPr/>
        </p:nvSpPr>
        <p:spPr>
          <a:xfrm>
            <a:off x="9384506" y="887498"/>
            <a:ext cx="5757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ctr">
              <a:defRPr/>
            </a:pPr>
            <a:r>
              <a:rPr lang="ru-RU" sz="800" kern="0" spc="-25" dirty="0" smtClean="0">
                <a:solidFill>
                  <a:sysClr val="windowText" lastClr="000000"/>
                </a:solidFill>
                <a:latin typeface="Monotype Corsiva" panose="03010101010201010101" pitchFamily="66" charset="0"/>
                <a:ea typeface="Microsoft JhengHei UI" panose="020B0604030504040204" pitchFamily="34" charset="-120"/>
                <a:cs typeface="Arial" panose="020B0604020202020204" pitchFamily="34" charset="0"/>
              </a:rPr>
              <a:t>( </a:t>
            </a:r>
            <a:r>
              <a:rPr lang="ru-RU" sz="800" kern="0" spc="-25" dirty="0">
                <a:solidFill>
                  <a:sysClr val="windowText" lastClr="000000"/>
                </a:solidFill>
                <a:latin typeface="Monotype Corsiva" panose="03010101010201010101" pitchFamily="66" charset="0"/>
                <a:ea typeface="Microsoft JhengHei UI" panose="020B0604030504040204" pitchFamily="34" charset="-120"/>
                <a:cs typeface="Arial" panose="020B0604020202020204" pitchFamily="34" charset="0"/>
              </a:rPr>
              <a:t>тыс. руб.)</a:t>
            </a:r>
          </a:p>
        </p:txBody>
      </p:sp>
      <p:sp>
        <p:nvSpPr>
          <p:cNvPr id="30" name="object 18"/>
          <p:cNvSpPr txBox="1">
            <a:spLocks/>
          </p:cNvSpPr>
          <p:nvPr/>
        </p:nvSpPr>
        <p:spPr>
          <a:xfrm>
            <a:off x="2398528" y="122238"/>
            <a:ext cx="6382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Основные характеристики муниципального бюджета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74598" y="2872948"/>
            <a:ext cx="3854098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200"/>
              </a:spcBef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поступления в </a:t>
            </a:r>
            <a:r>
              <a:rPr lang="ru-RU" sz="1400" i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</a:t>
            </a:r>
            <a:r>
              <a:rPr lang="ru-RU" sz="1400" i="1" spc="-5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sz="1400" i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 </a:t>
            </a:r>
            <a:r>
              <a:rPr lang="ru-RU" sz="1400" i="1" spc="-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400" i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формируются  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i="1" spc="-5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</a:t>
            </a:r>
            <a:r>
              <a:rPr lang="ru-RU" sz="1400" i="1" spc="-8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налоговых,  неналоговых</a:t>
            </a:r>
            <a:r>
              <a:rPr lang="ru-RU" sz="1400" i="1" spc="-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spc="-15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i="1" spc="-5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 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поступлений</a:t>
            </a:r>
          </a:p>
        </p:txBody>
      </p:sp>
      <p:pic>
        <p:nvPicPr>
          <p:cNvPr id="1032" name="Picture 8" descr="https://st2.depositphotos.com/4520249/10923/v/950/depositphotos_109231936-stock-illustration-rising-economy-ic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9" y="2898596"/>
            <a:ext cx="837406" cy="8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544891"/>
              </p:ext>
            </p:extLst>
          </p:nvPr>
        </p:nvGraphicFramePr>
        <p:xfrm>
          <a:off x="350352" y="4436179"/>
          <a:ext cx="3663279" cy="217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object 10"/>
          <p:cNvSpPr txBox="1"/>
          <p:nvPr/>
        </p:nvSpPr>
        <p:spPr>
          <a:xfrm>
            <a:off x="507762" y="4031640"/>
            <a:ext cx="4080428" cy="3920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sz="12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Структура </a:t>
            </a:r>
            <a:r>
              <a:rPr sz="1200" b="1" spc="-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доходов </a:t>
            </a:r>
            <a:r>
              <a:rPr sz="12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от</a:t>
            </a:r>
            <a:r>
              <a:rPr sz="1200" b="1" spc="-5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общего  объема </a:t>
            </a:r>
            <a:r>
              <a:rPr sz="1200" b="1" spc="-1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доходов </a:t>
            </a:r>
            <a:r>
              <a:rPr sz="12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12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0</a:t>
            </a:r>
            <a:r>
              <a:rPr sz="1200" b="1" spc="-3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1200" b="1" spc="-2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году</a:t>
            </a:r>
          </a:p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lang="ru-RU" sz="1200" b="1" spc="-2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                                     2 102 583,7  тыс. руб.</a:t>
            </a:r>
            <a:endParaRPr sz="12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166741"/>
              </p:ext>
            </p:extLst>
          </p:nvPr>
        </p:nvGraphicFramePr>
        <p:xfrm>
          <a:off x="4779128" y="4334550"/>
          <a:ext cx="5586707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354014"/>
              </p:ext>
            </p:extLst>
          </p:nvPr>
        </p:nvGraphicFramePr>
        <p:xfrm>
          <a:off x="5018732" y="3865722"/>
          <a:ext cx="4517221" cy="331836"/>
        </p:xfrm>
        <a:graphic>
          <a:graphicData uri="http://schemas.openxmlformats.org/drawingml/2006/table">
            <a:tbl>
              <a:tblPr/>
              <a:tblGrid>
                <a:gridCol w="4517221"/>
              </a:tblGrid>
              <a:tr h="3318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spc="-5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cs typeface="Calibri"/>
                        </a:rPr>
                        <a:t>Структура </a:t>
                      </a:r>
                      <a:r>
                        <a:rPr lang="ru-RU" sz="1200" b="1" spc="-15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cs typeface="Calibri"/>
                        </a:rPr>
                        <a:t>расходов в </a:t>
                      </a:r>
                      <a:r>
                        <a:rPr lang="ru-RU" sz="1200" b="1" strike="noStrike" spc="-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2020 г.</a:t>
                      </a:r>
                      <a:r>
                        <a:rPr lang="ru-RU" sz="1200" b="1" strike="noStrike" spc="-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200" b="1" strike="noStrike" spc="-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2 056 465,4тыс. руб</a:t>
                      </a:r>
                      <a:r>
                        <a:rPr lang="ru-RU" sz="1400" b="1" strike="noStrike" spc="-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strike="noStrike" spc="-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523826" y="2801915"/>
            <a:ext cx="4877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экономические 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отношения, связанные 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распределением фонда денежных средств 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государства 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его использованием по отраслевому, 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ведомственному</a:t>
            </a:r>
            <a:r>
              <a:rPr lang="ru-RU" sz="14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целевому и территориальному 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назначению</a:t>
            </a:r>
            <a:endParaRPr lang="ru-RU" sz="1400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 descr="https://static.tildacdn.com/tild3230-3032-4430-a262-363439393265/img_46097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43" y="2980410"/>
            <a:ext cx="673778" cy="6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572" y="6633018"/>
            <a:ext cx="36519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40"/>
              </a:spcBef>
            </a:pPr>
            <a:r>
              <a:rPr lang="ru-RU" sz="1200" b="1" spc="-5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Профицит 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в </a:t>
            </a:r>
            <a:r>
              <a:rPr lang="ru-RU" sz="1200" b="1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2020</a:t>
            </a:r>
            <a:r>
              <a:rPr lang="ru-RU" sz="1200" b="1" spc="-3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 </a:t>
            </a:r>
            <a:r>
              <a:rPr lang="ru-RU" sz="1200" b="1" spc="-20" dirty="0" smtClean="0">
                <a:solidFill>
                  <a:schemeClr val="accent3">
                    <a:lumMod val="75000"/>
                  </a:schemeClr>
                </a:solidFill>
                <a:cs typeface="Calibri"/>
              </a:rPr>
              <a:t>году  составил  46 118,3 тыс</a:t>
            </a:r>
            <a:r>
              <a:rPr lang="ru-RU" sz="1200" b="1" spc="-20" dirty="0">
                <a:solidFill>
                  <a:schemeClr val="accent3">
                    <a:lumMod val="75000"/>
                  </a:schemeClr>
                </a:solidFill>
                <a:cs typeface="Calibri"/>
              </a:rPr>
              <a:t>. руб.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126075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11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4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103311D8-B421-41C9-9234-A2912D3540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t="22705" r="24753" b="31386"/>
          <a:stretch/>
        </p:blipFill>
        <p:spPr>
          <a:xfrm>
            <a:off x="2717064" y="3539234"/>
            <a:ext cx="1201121" cy="1247965"/>
          </a:xfrm>
          <a:prstGeom prst="rect">
            <a:avLst/>
          </a:prstGeom>
        </p:spPr>
      </p:pic>
      <p:graphicFrame>
        <p:nvGraphicFramePr>
          <p:cNvPr id="88" name="Схема 87">
            <a:extLst>
              <a:ext uri="{FF2B5EF4-FFF2-40B4-BE49-F238E27FC236}">
                <a16:creationId xmlns="" xmlns:a16="http://schemas.microsoft.com/office/drawing/2014/main" id="{F21E1584-889C-4B8F-9295-53A9B9B8B66E}"/>
              </a:ext>
            </a:extLst>
          </p:cNvPr>
          <p:cNvGraphicFramePr/>
          <p:nvPr/>
        </p:nvGraphicFramePr>
        <p:xfrm>
          <a:off x="3034414" y="2858348"/>
          <a:ext cx="4182209" cy="265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944BE359-1283-4BCB-A9DB-DA3B9AF652DF}"/>
              </a:ext>
            </a:extLst>
          </p:cNvPr>
          <p:cNvSpPr txBox="1"/>
          <p:nvPr/>
        </p:nvSpPr>
        <p:spPr>
          <a:xfrm>
            <a:off x="1524999" y="1582767"/>
            <a:ext cx="2464456" cy="91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76" dirty="0"/>
              <a:t>НДФЛ </a:t>
            </a:r>
          </a:p>
          <a:p>
            <a:pPr algn="r"/>
            <a:r>
              <a:rPr lang="ru-RU" sz="1776" dirty="0"/>
              <a:t>(с дохода свыше 5 млн.руб.)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392CACA4-224A-4261-A263-626D019B8903}"/>
              </a:ext>
            </a:extLst>
          </p:cNvPr>
          <p:cNvSpPr txBox="1"/>
          <p:nvPr/>
        </p:nvSpPr>
        <p:spPr>
          <a:xfrm>
            <a:off x="6188964" y="2205097"/>
            <a:ext cx="3478069" cy="36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76" dirty="0"/>
              <a:t>НДФЛ с % банковских вкладов</a:t>
            </a:r>
          </a:p>
        </p:txBody>
      </p:sp>
      <p:pic>
        <p:nvPicPr>
          <p:cNvPr id="5130" name="Picture 10" descr="https://im0-tub-ru.yandex.net/i?id=4d265906585c35b7c1995e582d06517d&amp;ref=rim&amp;n=33&amp;w=188&amp;h=188">
            <a:extLst>
              <a:ext uri="{FF2B5EF4-FFF2-40B4-BE49-F238E27FC236}">
                <a16:creationId xmlns="" xmlns:a16="http://schemas.microsoft.com/office/drawing/2014/main" id="{1D4D7930-E133-49E2-87CB-0AF75346C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 b="18401"/>
          <a:stretch/>
        </p:blipFill>
        <p:spPr bwMode="auto">
          <a:xfrm>
            <a:off x="6424957" y="4192103"/>
            <a:ext cx="1134042" cy="9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mg2.freepng.ru/20180710/buy/kisspng-fuel-dispenser-filling-station-gasoline-pump-business-drawing-5b443c53acbd68.4472255215311985477076.jpg">
            <a:extLst>
              <a:ext uri="{FF2B5EF4-FFF2-40B4-BE49-F238E27FC236}">
                <a16:creationId xmlns="" xmlns:a16="http://schemas.microsoft.com/office/drawing/2014/main" id="{6C50AA54-A7BF-41AC-A37F-5043CC7A3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85" y="3061462"/>
            <a:ext cx="801277" cy="80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09A1AFC-D377-4A44-994C-141BAD8F96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95" y="1825811"/>
            <a:ext cx="1028100" cy="1089005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7CBFF62A-75B3-4280-837B-03093C7DE40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88" y="1900339"/>
            <a:ext cx="1093265" cy="115803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4951DB24-306E-4535-ABA6-D38411A2650F}"/>
              </a:ext>
            </a:extLst>
          </p:cNvPr>
          <p:cNvSpPr txBox="1"/>
          <p:nvPr/>
        </p:nvSpPr>
        <p:spPr>
          <a:xfrm>
            <a:off x="4654621" y="1857353"/>
            <a:ext cx="908048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56" b="1" dirty="0"/>
              <a:t>13%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351D29EA-C928-49F0-819E-8FE38370CBA2}"/>
              </a:ext>
            </a:extLst>
          </p:cNvPr>
          <p:cNvGrpSpPr/>
          <p:nvPr/>
        </p:nvGrpSpPr>
        <p:grpSpPr>
          <a:xfrm>
            <a:off x="4700495" y="2054456"/>
            <a:ext cx="453429" cy="357789"/>
            <a:chOff x="1709829" y="1619439"/>
            <a:chExt cx="750894" cy="449936"/>
          </a:xfrm>
        </p:grpSpPr>
        <p:cxnSp>
          <p:nvCxnSpPr>
            <p:cNvPr id="46" name="Прямая соединительная линия 45">
              <a:extLst>
                <a:ext uri="{FF2B5EF4-FFF2-40B4-BE49-F238E27FC236}">
                  <a16:creationId xmlns="" xmlns:a16="http://schemas.microsoft.com/office/drawing/2014/main" id="{30F47103-893F-45BC-9A4A-EFBEA880E3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0592" y="1619439"/>
              <a:ext cx="750131" cy="449936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="" xmlns:a16="http://schemas.microsoft.com/office/drawing/2014/main" id="{EA4F7BE9-0949-4AFC-AC17-02007E44C6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09829" y="1619439"/>
              <a:ext cx="750131" cy="449936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1043D24F-42FA-4F2F-BFC7-228C15131D1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1" t="23873" r="32047" b="26046"/>
          <a:stretch/>
        </p:blipFill>
        <p:spPr>
          <a:xfrm>
            <a:off x="5976448" y="5091847"/>
            <a:ext cx="777600" cy="102248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02A4FD8E-87D8-4C64-B6ED-44673E32805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t="13012" r="8840" b="18725"/>
          <a:stretch/>
        </p:blipFill>
        <p:spPr>
          <a:xfrm>
            <a:off x="2920669" y="4825391"/>
            <a:ext cx="1107358" cy="97690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8E6FEE25-71BA-4572-87F9-3D07FD7E52F2}"/>
              </a:ext>
            </a:extLst>
          </p:cNvPr>
          <p:cNvSpPr txBox="1"/>
          <p:nvPr/>
        </p:nvSpPr>
        <p:spPr>
          <a:xfrm>
            <a:off x="7000895" y="3071876"/>
            <a:ext cx="3478069" cy="63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76" dirty="0"/>
              <a:t>Поэтапная передача акцизов в региональный бюджет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BAD5A954-16D8-4742-838C-3F82A35AAFAC}"/>
              </a:ext>
            </a:extLst>
          </p:cNvPr>
          <p:cNvSpPr txBox="1"/>
          <p:nvPr/>
        </p:nvSpPr>
        <p:spPr>
          <a:xfrm>
            <a:off x="7050649" y="4312290"/>
            <a:ext cx="3478069" cy="36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76" dirty="0"/>
              <a:t>Отмена ЕНВД с 01.01.2021г.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C09C6C6D-3425-4BCE-947C-4BF001E6D866}"/>
              </a:ext>
            </a:extLst>
          </p:cNvPr>
          <p:cNvSpPr txBox="1"/>
          <p:nvPr/>
        </p:nvSpPr>
        <p:spPr>
          <a:xfrm>
            <a:off x="6468143" y="5476375"/>
            <a:ext cx="3478069" cy="63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76" dirty="0"/>
              <a:t>Расширение перечня видов деятельности по патенту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F193116A-4B9A-4B14-B106-2D90820503BA}"/>
              </a:ext>
            </a:extLst>
          </p:cNvPr>
          <p:cNvSpPr txBox="1"/>
          <p:nvPr/>
        </p:nvSpPr>
        <p:spPr>
          <a:xfrm>
            <a:off x="3589114" y="6159150"/>
            <a:ext cx="3105314" cy="91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76" dirty="0"/>
              <a:t>Продление «налоговых каникул» для ИП по патенту и УСН</a:t>
            </a:r>
          </a:p>
        </p:txBody>
      </p:sp>
      <p:grpSp>
        <p:nvGrpSpPr>
          <p:cNvPr id="98" name="Группа 97">
            <a:extLst>
              <a:ext uri="{FF2B5EF4-FFF2-40B4-BE49-F238E27FC236}">
                <a16:creationId xmlns="" xmlns:a16="http://schemas.microsoft.com/office/drawing/2014/main" id="{095CD691-780B-4BF4-BA52-4F6E1CFEAE12}"/>
              </a:ext>
            </a:extLst>
          </p:cNvPr>
          <p:cNvGrpSpPr/>
          <p:nvPr/>
        </p:nvGrpSpPr>
        <p:grpSpPr>
          <a:xfrm>
            <a:off x="3007406" y="4960642"/>
            <a:ext cx="989285" cy="787201"/>
            <a:chOff x="1709829" y="1619439"/>
            <a:chExt cx="750894" cy="449936"/>
          </a:xfrm>
        </p:grpSpPr>
        <p:cxnSp>
          <p:nvCxnSpPr>
            <p:cNvPr id="99" name="Прямая соединительная линия 98">
              <a:extLst>
                <a:ext uri="{FF2B5EF4-FFF2-40B4-BE49-F238E27FC236}">
                  <a16:creationId xmlns="" xmlns:a16="http://schemas.microsoft.com/office/drawing/2014/main" id="{74C682F5-8EA0-4341-86AD-E4D3858412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10592" y="1619439"/>
              <a:ext cx="750131" cy="449936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>
              <a:extLst>
                <a:ext uri="{FF2B5EF4-FFF2-40B4-BE49-F238E27FC236}">
                  <a16:creationId xmlns="" xmlns:a16="http://schemas.microsoft.com/office/drawing/2014/main" id="{6E519037-C50D-4A9B-9C1F-0AD82B873B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09829" y="1619439"/>
              <a:ext cx="750131" cy="449936"/>
            </a:xfrm>
            <a:prstGeom prst="line">
              <a:avLst/>
            </a:prstGeom>
            <a:ln w="53975"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141F96F4-D3FA-4189-AD80-3F9BD13D8FFD}"/>
              </a:ext>
            </a:extLst>
          </p:cNvPr>
          <p:cNvSpPr txBox="1"/>
          <p:nvPr/>
        </p:nvSpPr>
        <p:spPr>
          <a:xfrm>
            <a:off x="174609" y="5128364"/>
            <a:ext cx="3261136" cy="145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76" dirty="0"/>
              <a:t>Отмена налога на имущество организаций для бюджетных, казенных и автономных учреждений </a:t>
            </a:r>
          </a:p>
          <a:p>
            <a:pPr algn="ctr"/>
            <a:r>
              <a:rPr lang="ru-RU" sz="1776" dirty="0"/>
              <a:t>с 01.01.2020г.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06662CC4-2F26-4D58-A345-77A345120C9A}"/>
              </a:ext>
            </a:extLst>
          </p:cNvPr>
          <p:cNvSpPr txBox="1"/>
          <p:nvPr/>
        </p:nvSpPr>
        <p:spPr>
          <a:xfrm>
            <a:off x="248992" y="3567871"/>
            <a:ext cx="3075863" cy="1185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76" dirty="0"/>
              <a:t>Утверждение результатов государственной кадастровой оценки земельных участков РБ с 01.01.2020г.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BEDB648B-64B5-4877-9CC1-D75C7598328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23816" r="15607" b="27552"/>
          <a:stretch/>
        </p:blipFill>
        <p:spPr>
          <a:xfrm>
            <a:off x="4763836" y="5292604"/>
            <a:ext cx="943028" cy="879084"/>
          </a:xfrm>
          <a:prstGeom prst="rect">
            <a:avLst/>
          </a:prstGeom>
        </p:spPr>
      </p:pic>
      <p:sp>
        <p:nvSpPr>
          <p:cNvPr id="92" name="Овал 91">
            <a:extLst>
              <a:ext uri="{FF2B5EF4-FFF2-40B4-BE49-F238E27FC236}">
                <a16:creationId xmlns="" xmlns:a16="http://schemas.microsoft.com/office/drawing/2014/main" id="{1635787C-136D-4282-A2DF-83445DF0B378}"/>
              </a:ext>
            </a:extLst>
          </p:cNvPr>
          <p:cNvSpPr/>
          <p:nvPr/>
        </p:nvSpPr>
        <p:spPr>
          <a:xfrm>
            <a:off x="4585368" y="5664376"/>
            <a:ext cx="230254" cy="359481"/>
          </a:xfrm>
          <a:prstGeom prst="ellipse">
            <a:avLst/>
          </a:prstGeom>
          <a:ln w="38100">
            <a:solidFill>
              <a:srgbClr val="4ABFB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776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D38DA1AA-0956-4789-AF90-A23D7DD88E7E}"/>
              </a:ext>
            </a:extLst>
          </p:cNvPr>
          <p:cNvSpPr txBox="1"/>
          <p:nvPr/>
        </p:nvSpPr>
        <p:spPr>
          <a:xfrm>
            <a:off x="785230" y="6553222"/>
            <a:ext cx="2117743" cy="416268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5" dirty="0">
                <a:solidFill>
                  <a:schemeClr val="bg1"/>
                </a:solidFill>
              </a:rPr>
              <a:t>-3,2 </a:t>
            </a:r>
            <a:r>
              <a:rPr lang="ru-RU" sz="1776" dirty="0">
                <a:solidFill>
                  <a:schemeClr val="bg1"/>
                </a:solidFill>
              </a:rPr>
              <a:t>млн.руб.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1421020D-5FBF-43F8-BAA4-466DB1D8A94C}"/>
              </a:ext>
            </a:extLst>
          </p:cNvPr>
          <p:cNvSpPr txBox="1"/>
          <p:nvPr/>
        </p:nvSpPr>
        <p:spPr>
          <a:xfrm>
            <a:off x="7737452" y="4705469"/>
            <a:ext cx="1413526" cy="689548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5" dirty="0">
                <a:solidFill>
                  <a:schemeClr val="bg1"/>
                </a:solidFill>
              </a:rPr>
              <a:t>-8,0 </a:t>
            </a:r>
            <a:r>
              <a:rPr lang="ru-RU" sz="1776" dirty="0">
                <a:solidFill>
                  <a:schemeClr val="bg1"/>
                </a:solidFill>
              </a:rPr>
              <a:t>млн.руб.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B2154D50-953D-4A6E-8755-D971C8921CDA}"/>
              </a:ext>
            </a:extLst>
          </p:cNvPr>
          <p:cNvSpPr txBox="1"/>
          <p:nvPr/>
        </p:nvSpPr>
        <p:spPr>
          <a:xfrm>
            <a:off x="621507" y="4677902"/>
            <a:ext cx="1764266" cy="416268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5" dirty="0">
                <a:solidFill>
                  <a:schemeClr val="bg1"/>
                </a:solidFill>
              </a:rPr>
              <a:t>-4,7 </a:t>
            </a:r>
            <a:r>
              <a:rPr lang="ru-RU" sz="1776" dirty="0">
                <a:solidFill>
                  <a:schemeClr val="bg1"/>
                </a:solidFill>
              </a:rPr>
              <a:t>млн.руб.</a:t>
            </a: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8539D55E-76E2-4932-BAA4-77BD24943364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t="15504" r="8998" b="20954"/>
          <a:stretch/>
        </p:blipFill>
        <p:spPr>
          <a:xfrm>
            <a:off x="3057976" y="2503093"/>
            <a:ext cx="914431" cy="88980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5DE91EB-5A92-4979-8E83-73370A2C9AD8}"/>
              </a:ext>
            </a:extLst>
          </p:cNvPr>
          <p:cNvSpPr txBox="1"/>
          <p:nvPr/>
        </p:nvSpPr>
        <p:spPr>
          <a:xfrm>
            <a:off x="5029649" y="1515419"/>
            <a:ext cx="1300390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8D620F3B-7146-45E2-B866-D8057275AC7C}"/>
              </a:ext>
            </a:extLst>
          </p:cNvPr>
          <p:cNvSpPr txBox="1"/>
          <p:nvPr/>
        </p:nvSpPr>
        <p:spPr>
          <a:xfrm>
            <a:off x="513569" y="2233350"/>
            <a:ext cx="2579426" cy="638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76" dirty="0"/>
              <a:t>Изменение порядка зачисления штрафов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06854173-4186-4521-B67C-F205BC9FBD73}"/>
              </a:ext>
            </a:extLst>
          </p:cNvPr>
          <p:cNvSpPr txBox="1"/>
          <p:nvPr/>
        </p:nvSpPr>
        <p:spPr>
          <a:xfrm>
            <a:off x="1055550" y="2870088"/>
            <a:ext cx="2027165" cy="416268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105" dirty="0">
                <a:solidFill>
                  <a:schemeClr val="bg1"/>
                </a:solidFill>
              </a:rPr>
              <a:t>-3,2 </a:t>
            </a:r>
            <a:r>
              <a:rPr lang="ru-RU" sz="1776" dirty="0">
                <a:solidFill>
                  <a:schemeClr val="bg1"/>
                </a:solidFill>
              </a:rPr>
              <a:t>млн.руб.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76E1425E-5012-4E69-9230-2D3F031F606B}"/>
              </a:ext>
            </a:extLst>
          </p:cNvPr>
          <p:cNvGrpSpPr/>
          <p:nvPr/>
        </p:nvGrpSpPr>
        <p:grpSpPr>
          <a:xfrm>
            <a:off x="4405092" y="3585486"/>
            <a:ext cx="1413526" cy="1093640"/>
            <a:chOff x="5023179" y="3207379"/>
            <a:chExt cx="1611860" cy="1247090"/>
          </a:xfrm>
        </p:grpSpPr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91072CF1-D43B-4ABE-BC1D-C6BCE05BD174}"/>
                </a:ext>
              </a:extLst>
            </p:cNvPr>
            <p:cNvSpPr txBox="1"/>
            <p:nvPr/>
          </p:nvSpPr>
          <p:spPr>
            <a:xfrm>
              <a:off x="5023179" y="3606605"/>
              <a:ext cx="1611860" cy="8478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76" b="1" dirty="0"/>
                <a:t>-</a:t>
              </a:r>
              <a:r>
                <a:rPr lang="ru-RU" sz="2456" b="1" dirty="0"/>
                <a:t>19,1</a:t>
              </a:r>
              <a:r>
                <a:rPr lang="ru-RU" sz="1776" b="1" dirty="0"/>
                <a:t> </a:t>
              </a:r>
              <a:r>
                <a:rPr lang="ru-RU" sz="1776" dirty="0"/>
                <a:t>млн.руб.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5A082950-02C2-4EA5-BC4F-3F2920F35345}"/>
                </a:ext>
              </a:extLst>
            </p:cNvPr>
            <p:cNvSpPr txBox="1"/>
            <p:nvPr/>
          </p:nvSpPr>
          <p:spPr>
            <a:xfrm>
              <a:off x="5023179" y="3207379"/>
              <a:ext cx="1611860" cy="416913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76" dirty="0"/>
                <a:t>ВСЕГО</a:t>
              </a:r>
            </a:p>
          </p:txBody>
        </p:sp>
      </p:grpSp>
      <p:sp>
        <p:nvSpPr>
          <p:cNvPr id="75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9915844" y="7083832"/>
            <a:ext cx="415321" cy="311624"/>
          </a:xfrm>
          <a:prstGeom prst="rect">
            <a:avLst/>
          </a:prstGeom>
        </p:spPr>
        <p:txBody>
          <a:bodyPr/>
          <a:lstStyle/>
          <a:p>
            <a:r>
              <a:rPr lang="ru-RU" sz="1052" dirty="0"/>
              <a:t>12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77" name="Группа 76"/>
          <p:cNvGrpSpPr/>
          <p:nvPr/>
        </p:nvGrpSpPr>
        <p:grpSpPr>
          <a:xfrm>
            <a:off x="252462" y="1094068"/>
            <a:ext cx="10060701" cy="257637"/>
            <a:chOff x="239456" y="871309"/>
            <a:chExt cx="10425517" cy="523876"/>
          </a:xfrm>
        </p:grpSpPr>
        <p:pic>
          <p:nvPicPr>
            <p:cNvPr id="79" name="Picture 2" descr="https://img0.liveinternet.ru/images/attach/c/1/55/894/55894340_vin31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56" y="871310"/>
              <a:ext cx="5238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https://img0.liveinternet.ru/images/attach/c/1/55/894/55894340_vin31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223" y="871309"/>
              <a:ext cx="5238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" name="object 18"/>
          <p:cNvSpPr txBox="1">
            <a:spLocks/>
          </p:cNvSpPr>
          <p:nvPr/>
        </p:nvSpPr>
        <p:spPr>
          <a:xfrm>
            <a:off x="304825" y="122238"/>
            <a:ext cx="1007107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Изменения поступления налоговых и неналоговых доходов в бюджет </a:t>
            </a:r>
          </a:p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в 2020-2021 годах 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4600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67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228667" y="970489"/>
            <a:ext cx="10060701" cy="257637"/>
            <a:chOff x="239456" y="871309"/>
            <a:chExt cx="10425517" cy="523876"/>
          </a:xfrm>
        </p:grpSpPr>
        <p:pic>
          <p:nvPicPr>
            <p:cNvPr id="27" name="Picture 2" descr="https://img0.liveinternet.ru/images/attach/c/1/55/894/55894340_vin3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56" y="871310"/>
              <a:ext cx="5238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img0.liveinternet.ru/images/attach/c/1/55/894/55894340_vin3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223" y="871309"/>
              <a:ext cx="5238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object 18"/>
          <p:cNvSpPr txBox="1">
            <a:spLocks/>
          </p:cNvSpPr>
          <p:nvPr/>
        </p:nvSpPr>
        <p:spPr>
          <a:xfrm>
            <a:off x="491136" y="122238"/>
            <a:ext cx="9884764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Доходы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endParaRPr lang="ru-RU" sz="2400" kern="0" spc="-5" dirty="0" smtClean="0">
              <a:solidFill>
                <a:srgbClr val="820000"/>
              </a:solidFill>
              <a:latin typeface="Arial Narrow"/>
              <a:cs typeface="Arial Narrow"/>
            </a:endParaRPr>
          </a:p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Республики Башкортостан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835554"/>
              </p:ext>
            </p:extLst>
          </p:nvPr>
        </p:nvGraphicFramePr>
        <p:xfrm>
          <a:off x="365237" y="1417637"/>
          <a:ext cx="9837723" cy="5500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4819"/>
                <a:gridCol w="881613"/>
                <a:gridCol w="857037"/>
                <a:gridCol w="906189"/>
                <a:gridCol w="881613"/>
                <a:gridCol w="881613"/>
                <a:gridCol w="881613"/>
                <a:gridCol w="881613"/>
                <a:gridCol w="881613"/>
              </a:tblGrid>
              <a:tr h="36360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solidFill>
                      <a:srgbClr val="A5C26A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факт</a:t>
                      </a:r>
                      <a:endParaRPr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 anchor="ctr">
                    <a:solidFill>
                      <a:srgbClr val="A5C26A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2019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факт</a:t>
                      </a:r>
                      <a:endParaRPr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 anchor="ctr">
                    <a:solidFill>
                      <a:srgbClr val="A5C26A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утвержденный</a:t>
                      </a:r>
                      <a:endParaRPr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 anchor="ctr">
                    <a:solidFill>
                      <a:srgbClr val="A5C26A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уточненный</a:t>
                      </a:r>
                      <a:endParaRPr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 anchor="ctr">
                    <a:solidFill>
                      <a:srgbClr val="A5C26A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факт</a:t>
                      </a:r>
                      <a:endParaRPr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 anchor="ctr">
                    <a:solidFill>
                      <a:srgbClr val="A5C26A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 план</a:t>
                      </a:r>
                      <a:endParaRPr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 anchor="ctr">
                    <a:solidFill>
                      <a:srgbClr val="A5C26A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22 план</a:t>
                      </a:r>
                      <a:endParaRPr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 anchor="ctr">
                    <a:solidFill>
                      <a:srgbClr val="A5C26A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cs typeface="Times New Roman"/>
                        </a:rPr>
                        <a:t>23 план</a:t>
                      </a:r>
                      <a:endParaRPr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 anchor="ctr">
                    <a:solidFill>
                      <a:srgbClr val="A5C26A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НАЛОГОВЫЕ </a:t>
                      </a:r>
                      <a:r>
                        <a:rPr lang="ru-RU" sz="1100" u="none" strike="noStrike" dirty="0">
                          <a:effectLst/>
                        </a:rPr>
                        <a:t>И НЕНАЛОГОВЫЕ 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604 694,4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655 209,9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635 207,0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601 107,0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706 426,6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645 895,0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652 503,0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706 265,0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9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НАЛОГОВЫЕ </a:t>
                      </a:r>
                      <a:r>
                        <a:rPr lang="ru-RU" sz="1100" u="none" strike="noStrike" dirty="0">
                          <a:effectLst/>
                        </a:rPr>
                        <a:t>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502 700,4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538 665,2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555 304,0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525 524,0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593 728,4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568 824,0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575 465,0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629 993,0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9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Налог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 доходы физических лиц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341 992,3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351 445,4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374 530,0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374 530,0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411 568,6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394 220,0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401 519,0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449 258,0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159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Единый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налог на вмененный доход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27 106,4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29 359,0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29 310,0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19 310,0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24 120,5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5 185,0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237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Упрощенная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система налогообложения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83 725,4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100 968,0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98 031,0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88 131,0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105 648,9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112 879,0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115 999,0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122 299,0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237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Патент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 единый сельскохозяйственный налог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7 119,2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10 099,8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9 405,0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7 750,0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9 087,1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11 569,0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13 742,0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14 127,0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155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Налог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на  имущество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10 980,2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11 797,9</a:t>
                      </a:r>
                    </a:p>
                  </a:txBody>
                  <a:tcPr marL="9525" marR="9525" marT="9525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11 637,0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8 405,0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8 837,2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9 407,0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9 407,0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9 407,0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4729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Налоги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, сборы и регулярные платежи за 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  пользование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природными ресурсами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1 131,2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1 801,2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1 176,0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1 176,0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3 304,0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1 820,0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159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Госпошлина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10 710,1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10 229,0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10 917,0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9 624,0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10 967,6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10 290,0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8 373,0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8 457,0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159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Акцизы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19 935,6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22 964,9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20 298,0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16 598,0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20 194,5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23 454,0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24 575,0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24 575,0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159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НЕНАЛОГОВЫЕ </a:t>
                      </a:r>
                      <a:r>
                        <a:rPr lang="ru-RU" sz="1100" u="none" strike="noStrike" dirty="0">
                          <a:effectLst/>
                        </a:rPr>
                        <a:t>ДОХОДЫ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101 994,0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116 544,7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79 903,0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75 583,0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112 698,2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77 071,0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77 038,0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76 272,0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9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Аренда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земли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51 031,6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50 830,9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41 148,0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39 148,0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48 864,9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39 034,0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39 229,0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39 425,0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1668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Аренда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имущества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15 865,1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20 673,6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15 379,0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13 059,0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14 621,4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15 240,0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15 240,0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15 241,0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159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Продажа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имущества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10 442,6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17 753,7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6 100,0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6 100,0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14 195,5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6 100,0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6 000,0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5 900,0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237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Продажа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земельных участков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15 608,7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12 957,6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12 750,0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12 750,0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18 952,8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9 106,0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9 111,0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9 116,0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2177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Возмещение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расходов, в связи с эксплуатацией 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имущества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524,8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4 785,0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159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Штрафы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5 844,6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10 101,8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4 455,0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1 461,0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1 318,0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3945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Плата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за негативное воздействие на </a:t>
                      </a:r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окружающую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среду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818,2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1 628,9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2 270,0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3 946,3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237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Прочие </a:t>
                      </a:r>
                      <a:r>
                        <a:rPr lang="ru-RU" sz="11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неналоговые доходы</a:t>
                      </a:r>
                      <a:endParaRPr lang="ru-RU" sz="11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1 858,4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1 921,2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1 701,0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1 701,0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2 877,3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1 100,0</a:t>
                      </a:r>
                    </a:p>
                  </a:txBody>
                  <a:tcPr marL="9525" marR="9525" marT="9525" marB="0">
                    <a:solidFill>
                      <a:srgbClr val="E3ECD0"/>
                    </a:solidFill>
                  </a:tcPr>
                </a:tc>
              </a:tr>
              <a:tr h="159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БЕЗВОЗМЕЗДНЫЕ </a:t>
                      </a:r>
                      <a:r>
                        <a:rPr lang="ru-RU" sz="1100" u="none" strike="noStrike" dirty="0">
                          <a:effectLst/>
                        </a:rPr>
                        <a:t>ПОСТУПЛЕНИЯ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1 133 051,6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1 340 035,6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1 168 360,9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1 412 245,9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1 396 157,1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1 330 674,8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1 260 720,9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1 203 070,8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59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 ИТОГО </a:t>
                      </a:r>
                      <a:r>
                        <a:rPr lang="ru-RU" sz="1100" u="none" strike="noStrike" dirty="0">
                          <a:effectLst/>
                        </a:rPr>
                        <a:t>ДОХОДОВ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9" marR="479" marT="479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1 737 746,0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1 995 245,5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1 803 567,9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2 013 352,9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2 102 583,7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1 976 569,8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1 913 223,9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252525"/>
                          </a:solidFill>
                          <a:effectLst/>
                          <a:latin typeface="Calibri" panose="020F0502020204030204" pitchFamily="34" charset="0"/>
                        </a:rPr>
                        <a:t>1 909 335,8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15902" y="7148195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13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A3D5AF6-5710-4D5E-9DFA-CD4361A6E61F}"/>
              </a:ext>
            </a:extLst>
          </p:cNvPr>
          <p:cNvCxnSpPr/>
          <p:nvPr/>
        </p:nvCxnSpPr>
        <p:spPr>
          <a:xfrm flipH="1" flipV="1">
            <a:off x="4631937" y="4943538"/>
            <a:ext cx="17499" cy="461980"/>
          </a:xfrm>
          <a:prstGeom prst="line">
            <a:avLst/>
          </a:prstGeom>
          <a:ln w="57150">
            <a:solidFill>
              <a:srgbClr val="2832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олилиния 74">
            <a:extLst>
              <a:ext uri="{FF2B5EF4-FFF2-40B4-BE49-F238E27FC236}">
                <a16:creationId xmlns:a16="http://schemas.microsoft.com/office/drawing/2014/main" xmlns="" id="{4F524745-D90A-4E9F-9CD1-398BEAE73E30}"/>
              </a:ext>
            </a:extLst>
          </p:cNvPr>
          <p:cNvSpPr/>
          <p:nvPr/>
        </p:nvSpPr>
        <p:spPr>
          <a:xfrm>
            <a:off x="7983031" y="3398837"/>
            <a:ext cx="2231166" cy="771234"/>
          </a:xfrm>
          <a:custGeom>
            <a:avLst/>
            <a:gdLst>
              <a:gd name="connsiteX0" fmla="*/ 0 w 4100775"/>
              <a:gd name="connsiteY0" fmla="*/ 0 h 356494"/>
              <a:gd name="connsiteX1" fmla="*/ 4100775 w 4100775"/>
              <a:gd name="connsiteY1" fmla="*/ 0 h 356494"/>
              <a:gd name="connsiteX2" fmla="*/ 4100775 w 4100775"/>
              <a:gd name="connsiteY2" fmla="*/ 356494 h 356494"/>
              <a:gd name="connsiteX3" fmla="*/ 0 w 4100775"/>
              <a:gd name="connsiteY3" fmla="*/ 356494 h 356494"/>
              <a:gd name="connsiteX4" fmla="*/ 0 w 4100775"/>
              <a:gd name="connsiteY4" fmla="*/ 0 h 3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0775" h="356494">
                <a:moveTo>
                  <a:pt x="0" y="0"/>
                </a:moveTo>
                <a:lnTo>
                  <a:pt x="4100775" y="0"/>
                </a:lnTo>
                <a:lnTo>
                  <a:pt x="4100775" y="356494"/>
                </a:lnTo>
                <a:lnTo>
                  <a:pt x="0" y="356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919" tIns="39198" rIns="39198" bIns="39198" spcCol="1270" anchor="ctr"/>
          <a:lstStyle/>
          <a:p>
            <a:pPr defTabSz="68596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43" dirty="0"/>
              <a:t>ОАО "Мелеузовские минеральные удобрения"</a:t>
            </a:r>
          </a:p>
        </p:txBody>
      </p:sp>
      <p:pic>
        <p:nvPicPr>
          <p:cNvPr id="33800" name="Рисунок 2">
            <a:extLst>
              <a:ext uri="{FF2B5EF4-FFF2-40B4-BE49-F238E27FC236}">
                <a16:creationId xmlns:a16="http://schemas.microsoft.com/office/drawing/2014/main" xmlns="" id="{C8BB15FE-25D3-4FEC-A519-28FBC060AD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10" y="1562992"/>
            <a:ext cx="4411484" cy="353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xmlns="" id="{B989D20A-474B-47DD-A9FF-AE655E864785}"/>
              </a:ext>
            </a:extLst>
          </p:cNvPr>
          <p:cNvSpPr/>
          <p:nvPr/>
        </p:nvSpPr>
        <p:spPr>
          <a:xfrm>
            <a:off x="7195578" y="3499849"/>
            <a:ext cx="724469" cy="682471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802" name="TextBox 1">
            <a:extLst>
              <a:ext uri="{FF2B5EF4-FFF2-40B4-BE49-F238E27FC236}">
                <a16:creationId xmlns:a16="http://schemas.microsoft.com/office/drawing/2014/main" xmlns="" id="{13E67065-43EB-43CC-925A-430A30021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81" y="3679309"/>
            <a:ext cx="1099039" cy="46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43" b="1" dirty="0">
                <a:solidFill>
                  <a:srgbClr val="002060"/>
                </a:solidFill>
                <a:latin typeface="Calibri" panose="020F0502020204030204" pitchFamily="34" charset="0"/>
              </a:rPr>
              <a:t>4,9%</a:t>
            </a:r>
          </a:p>
        </p:txBody>
      </p:sp>
      <p:sp>
        <p:nvSpPr>
          <p:cNvPr id="81" name="Полилиния 80">
            <a:extLst>
              <a:ext uri="{FF2B5EF4-FFF2-40B4-BE49-F238E27FC236}">
                <a16:creationId xmlns:a16="http://schemas.microsoft.com/office/drawing/2014/main" xmlns="" id="{6D858679-9534-45B1-8B2B-0BDA2EFDFAF5}"/>
              </a:ext>
            </a:extLst>
          </p:cNvPr>
          <p:cNvSpPr/>
          <p:nvPr/>
        </p:nvSpPr>
        <p:spPr>
          <a:xfrm>
            <a:off x="7944374" y="4182321"/>
            <a:ext cx="2275073" cy="460230"/>
          </a:xfrm>
          <a:custGeom>
            <a:avLst/>
            <a:gdLst>
              <a:gd name="connsiteX0" fmla="*/ 0 w 3777937"/>
              <a:gd name="connsiteY0" fmla="*/ 0 h 356494"/>
              <a:gd name="connsiteX1" fmla="*/ 3777937 w 3777937"/>
              <a:gd name="connsiteY1" fmla="*/ 0 h 356494"/>
              <a:gd name="connsiteX2" fmla="*/ 3777937 w 3777937"/>
              <a:gd name="connsiteY2" fmla="*/ 356494 h 356494"/>
              <a:gd name="connsiteX3" fmla="*/ 0 w 3777937"/>
              <a:gd name="connsiteY3" fmla="*/ 356494 h 356494"/>
              <a:gd name="connsiteX4" fmla="*/ 0 w 3777937"/>
              <a:gd name="connsiteY4" fmla="*/ 0 h 3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7937" h="356494">
                <a:moveTo>
                  <a:pt x="0" y="0"/>
                </a:moveTo>
                <a:lnTo>
                  <a:pt x="3777937" y="0"/>
                </a:lnTo>
                <a:lnTo>
                  <a:pt x="3777937" y="356494"/>
                </a:lnTo>
                <a:lnTo>
                  <a:pt x="0" y="356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919" tIns="39198" rIns="39198" bIns="39198" spcCol="1270" anchor="ctr"/>
          <a:lstStyle/>
          <a:p>
            <a:pPr defTabSz="68596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43" dirty="0"/>
              <a:t>ООО Птицеводческий комплекс «Урал»</a:t>
            </a:r>
            <a:endParaRPr lang="ru-RU" sz="1543" b="1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xmlns="" id="{FAD68D33-A12B-493E-8BA7-5A8CAF3B5FD1}"/>
              </a:ext>
            </a:extLst>
          </p:cNvPr>
          <p:cNvSpPr/>
          <p:nvPr/>
        </p:nvSpPr>
        <p:spPr>
          <a:xfrm>
            <a:off x="7230576" y="4107073"/>
            <a:ext cx="598474" cy="572225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805" name="TextBox 1">
            <a:extLst>
              <a:ext uri="{FF2B5EF4-FFF2-40B4-BE49-F238E27FC236}">
                <a16:creationId xmlns:a16="http://schemas.microsoft.com/office/drawing/2014/main" xmlns="" id="{18CCAA3A-F0E2-4BD4-A4F9-4AE8304EA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548" y="4255278"/>
            <a:ext cx="908234" cy="39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43" b="1" dirty="0">
                <a:solidFill>
                  <a:srgbClr val="002060"/>
                </a:solidFill>
                <a:latin typeface="Calibri" panose="020F0502020204030204" pitchFamily="34" charset="0"/>
              </a:rPr>
              <a:t>3,6%</a:t>
            </a:r>
          </a:p>
        </p:txBody>
      </p:sp>
      <p:sp>
        <p:nvSpPr>
          <p:cNvPr id="84" name="Полилиния 83">
            <a:extLst>
              <a:ext uri="{FF2B5EF4-FFF2-40B4-BE49-F238E27FC236}">
                <a16:creationId xmlns:a16="http://schemas.microsoft.com/office/drawing/2014/main" xmlns="" id="{7D9A3964-DBCA-449B-9ADF-509761ED745A}"/>
              </a:ext>
            </a:extLst>
          </p:cNvPr>
          <p:cNvSpPr/>
          <p:nvPr/>
        </p:nvSpPr>
        <p:spPr>
          <a:xfrm>
            <a:off x="7983031" y="4784463"/>
            <a:ext cx="2231165" cy="496810"/>
          </a:xfrm>
          <a:custGeom>
            <a:avLst/>
            <a:gdLst>
              <a:gd name="connsiteX0" fmla="*/ 0 w 3601024"/>
              <a:gd name="connsiteY0" fmla="*/ 0 h 356494"/>
              <a:gd name="connsiteX1" fmla="*/ 3601024 w 3601024"/>
              <a:gd name="connsiteY1" fmla="*/ 0 h 356494"/>
              <a:gd name="connsiteX2" fmla="*/ 3601024 w 3601024"/>
              <a:gd name="connsiteY2" fmla="*/ 356494 h 356494"/>
              <a:gd name="connsiteX3" fmla="*/ 0 w 3601024"/>
              <a:gd name="connsiteY3" fmla="*/ 356494 h 356494"/>
              <a:gd name="connsiteX4" fmla="*/ 0 w 3601024"/>
              <a:gd name="connsiteY4" fmla="*/ 0 h 3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1024" h="356494">
                <a:moveTo>
                  <a:pt x="0" y="0"/>
                </a:moveTo>
                <a:lnTo>
                  <a:pt x="3601024" y="0"/>
                </a:lnTo>
                <a:lnTo>
                  <a:pt x="3601024" y="356494"/>
                </a:lnTo>
                <a:lnTo>
                  <a:pt x="0" y="356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919" tIns="39198" rIns="39198" bIns="39198" spcCol="1270" anchor="ctr"/>
          <a:lstStyle/>
          <a:p>
            <a:pPr defTabSz="68596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43" dirty="0"/>
              <a:t>ОАО Мелеузовский ЗЖБК</a:t>
            </a: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17EEAC39-68F1-494B-9F73-5994BC5B74C9}"/>
              </a:ext>
            </a:extLst>
          </p:cNvPr>
          <p:cNvSpPr/>
          <p:nvPr/>
        </p:nvSpPr>
        <p:spPr>
          <a:xfrm>
            <a:off x="7195578" y="4679299"/>
            <a:ext cx="626473" cy="563476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808" name="TextBox 1">
            <a:extLst>
              <a:ext uri="{FF2B5EF4-FFF2-40B4-BE49-F238E27FC236}">
                <a16:creationId xmlns:a16="http://schemas.microsoft.com/office/drawing/2014/main" xmlns="" id="{D75D2741-607D-437D-AEE5-7A83A485F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360" y="4824524"/>
            <a:ext cx="746431" cy="33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43" b="1" dirty="0">
                <a:solidFill>
                  <a:srgbClr val="002060"/>
                </a:solidFill>
                <a:latin typeface="Calibri" panose="020F0502020204030204" pitchFamily="34" charset="0"/>
              </a:rPr>
              <a:t>2,6%</a:t>
            </a:r>
          </a:p>
        </p:txBody>
      </p:sp>
      <p:sp>
        <p:nvSpPr>
          <p:cNvPr id="90" name="Полилиния 89">
            <a:extLst>
              <a:ext uri="{FF2B5EF4-FFF2-40B4-BE49-F238E27FC236}">
                <a16:creationId xmlns:a16="http://schemas.microsoft.com/office/drawing/2014/main" xmlns="" id="{9E180C88-755F-4BD7-B82F-A0A75F9D75BE}"/>
              </a:ext>
            </a:extLst>
          </p:cNvPr>
          <p:cNvSpPr/>
          <p:nvPr/>
        </p:nvSpPr>
        <p:spPr>
          <a:xfrm>
            <a:off x="365602" y="5081734"/>
            <a:ext cx="3274222" cy="415936"/>
          </a:xfrm>
          <a:custGeom>
            <a:avLst/>
            <a:gdLst>
              <a:gd name="connsiteX0" fmla="*/ 0 w 3601024"/>
              <a:gd name="connsiteY0" fmla="*/ 0 h 356494"/>
              <a:gd name="connsiteX1" fmla="*/ 3601024 w 3601024"/>
              <a:gd name="connsiteY1" fmla="*/ 0 h 356494"/>
              <a:gd name="connsiteX2" fmla="*/ 3601024 w 3601024"/>
              <a:gd name="connsiteY2" fmla="*/ 356494 h 356494"/>
              <a:gd name="connsiteX3" fmla="*/ 0 w 3601024"/>
              <a:gd name="connsiteY3" fmla="*/ 356494 h 356494"/>
              <a:gd name="connsiteX4" fmla="*/ 0 w 3601024"/>
              <a:gd name="connsiteY4" fmla="*/ 0 h 3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1024" h="356494">
                <a:moveTo>
                  <a:pt x="0" y="0"/>
                </a:moveTo>
                <a:lnTo>
                  <a:pt x="3601024" y="0"/>
                </a:lnTo>
                <a:lnTo>
                  <a:pt x="3601024" y="356494"/>
                </a:lnTo>
                <a:lnTo>
                  <a:pt x="0" y="356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919" tIns="39198" rIns="39198" bIns="39198" spcCol="1270" anchor="ctr"/>
          <a:lstStyle/>
          <a:p>
            <a:pPr defTabSz="68596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43" dirty="0"/>
              <a:t>ОАО Мелеузовские тепловые сети</a:t>
            </a:r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D3DBAEED-C2F9-4AFB-81ED-7E8BB475AA86}"/>
              </a:ext>
            </a:extLst>
          </p:cNvPr>
          <p:cNvSpPr/>
          <p:nvPr/>
        </p:nvSpPr>
        <p:spPr>
          <a:xfrm>
            <a:off x="3817881" y="4957195"/>
            <a:ext cx="491729" cy="49172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814" name="TextBox 1">
            <a:extLst>
              <a:ext uri="{FF2B5EF4-FFF2-40B4-BE49-F238E27FC236}">
                <a16:creationId xmlns:a16="http://schemas.microsoft.com/office/drawing/2014/main" xmlns="" id="{6637B031-27B4-4B1C-9982-2F69F098B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023" y="5082417"/>
            <a:ext cx="776430" cy="3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43" b="1" dirty="0">
                <a:solidFill>
                  <a:srgbClr val="002060"/>
                </a:solidFill>
                <a:latin typeface="Calibri" panose="020F0502020204030204" pitchFamily="34" charset="0"/>
              </a:rPr>
              <a:t>1,1%</a:t>
            </a:r>
          </a:p>
        </p:txBody>
      </p:sp>
      <p:sp>
        <p:nvSpPr>
          <p:cNvPr id="93" name="Полилиния 92">
            <a:extLst>
              <a:ext uri="{FF2B5EF4-FFF2-40B4-BE49-F238E27FC236}">
                <a16:creationId xmlns:a16="http://schemas.microsoft.com/office/drawing/2014/main" xmlns="" id="{8D0764FA-085E-4448-9CF0-610A3C6866FE}"/>
              </a:ext>
            </a:extLst>
          </p:cNvPr>
          <p:cNvSpPr/>
          <p:nvPr/>
        </p:nvSpPr>
        <p:spPr>
          <a:xfrm>
            <a:off x="821005" y="4511238"/>
            <a:ext cx="2877347" cy="331564"/>
          </a:xfrm>
          <a:custGeom>
            <a:avLst/>
            <a:gdLst>
              <a:gd name="connsiteX0" fmla="*/ 0 w 3777937"/>
              <a:gd name="connsiteY0" fmla="*/ 0 h 356494"/>
              <a:gd name="connsiteX1" fmla="*/ 3777937 w 3777937"/>
              <a:gd name="connsiteY1" fmla="*/ 0 h 356494"/>
              <a:gd name="connsiteX2" fmla="*/ 3777937 w 3777937"/>
              <a:gd name="connsiteY2" fmla="*/ 356494 h 356494"/>
              <a:gd name="connsiteX3" fmla="*/ 0 w 3777937"/>
              <a:gd name="connsiteY3" fmla="*/ 356494 h 356494"/>
              <a:gd name="connsiteX4" fmla="*/ 0 w 3777937"/>
              <a:gd name="connsiteY4" fmla="*/ 0 h 35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7937" h="356494">
                <a:moveTo>
                  <a:pt x="0" y="0"/>
                </a:moveTo>
                <a:lnTo>
                  <a:pt x="3777937" y="0"/>
                </a:lnTo>
                <a:lnTo>
                  <a:pt x="3777937" y="356494"/>
                </a:lnTo>
                <a:lnTo>
                  <a:pt x="0" y="3564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1919" tIns="39198" rIns="39198" bIns="39198" spcCol="1270" anchor="ctr"/>
          <a:lstStyle/>
          <a:p>
            <a:pPr defTabSz="68596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43" dirty="0"/>
              <a:t>ООО «Дружба»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xmlns="" id="{DF24D29C-22AB-42A3-8347-A8328EDB4B76}"/>
              </a:ext>
            </a:extLst>
          </p:cNvPr>
          <p:cNvSpPr/>
          <p:nvPr/>
        </p:nvSpPr>
        <p:spPr>
          <a:xfrm>
            <a:off x="3343080" y="4340027"/>
            <a:ext cx="491729" cy="48997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818" name="TextBox 1">
            <a:extLst>
              <a:ext uri="{FF2B5EF4-FFF2-40B4-BE49-F238E27FC236}">
                <a16:creationId xmlns:a16="http://schemas.microsoft.com/office/drawing/2014/main" xmlns="" id="{229ECBB8-388A-465D-BBCF-0D3D09494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5928" y="4486252"/>
            <a:ext cx="744904" cy="33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43" b="1" dirty="0">
                <a:solidFill>
                  <a:srgbClr val="002060"/>
                </a:solidFill>
                <a:latin typeface="Calibri" panose="020F0502020204030204" pitchFamily="34" charset="0"/>
              </a:rPr>
              <a:t>1,1%</a:t>
            </a:r>
          </a:p>
        </p:txBody>
      </p:sp>
      <p:sp>
        <p:nvSpPr>
          <p:cNvPr id="103" name="Полилиния 102">
            <a:extLst>
              <a:ext uri="{FF2B5EF4-FFF2-40B4-BE49-F238E27FC236}">
                <a16:creationId xmlns:a16="http://schemas.microsoft.com/office/drawing/2014/main" xmlns="" id="{F6B94F37-3914-43F7-9EEE-B819045D40F5}"/>
              </a:ext>
            </a:extLst>
          </p:cNvPr>
          <p:cNvSpPr/>
          <p:nvPr/>
        </p:nvSpPr>
        <p:spPr>
          <a:xfrm>
            <a:off x="685240" y="3878299"/>
            <a:ext cx="1950033" cy="540337"/>
          </a:xfrm>
          <a:custGeom>
            <a:avLst/>
            <a:gdLst>
              <a:gd name="connsiteX0" fmla="*/ 0 w 6599427"/>
              <a:gd name="connsiteY0" fmla="*/ 0 h 445323"/>
              <a:gd name="connsiteX1" fmla="*/ 6599427 w 6599427"/>
              <a:gd name="connsiteY1" fmla="*/ 0 h 445323"/>
              <a:gd name="connsiteX2" fmla="*/ 6599427 w 6599427"/>
              <a:gd name="connsiteY2" fmla="*/ 445323 h 445323"/>
              <a:gd name="connsiteX3" fmla="*/ 0 w 6599427"/>
              <a:gd name="connsiteY3" fmla="*/ 445323 h 445323"/>
              <a:gd name="connsiteX4" fmla="*/ 0 w 6599427"/>
              <a:gd name="connsiteY4" fmla="*/ 0 h 44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427" h="445323">
                <a:moveTo>
                  <a:pt x="0" y="0"/>
                </a:moveTo>
                <a:lnTo>
                  <a:pt x="6599427" y="0"/>
                </a:lnTo>
                <a:lnTo>
                  <a:pt x="6599427" y="445323"/>
                </a:lnTo>
                <a:lnTo>
                  <a:pt x="0" y="4453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89641" tIns="64397" rIns="64397" bIns="64397" spcCol="1270" anchor="ctr"/>
          <a:lstStyle/>
          <a:p>
            <a:pPr defTabSz="1126936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43" dirty="0"/>
              <a:t>ГАЗПРОМ</a:t>
            </a:r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xmlns="" id="{B97A1937-1229-4135-B3B0-2F24E55B5AFD}"/>
              </a:ext>
            </a:extLst>
          </p:cNvPr>
          <p:cNvSpPr/>
          <p:nvPr/>
        </p:nvSpPr>
        <p:spPr>
          <a:xfrm>
            <a:off x="2546027" y="3902332"/>
            <a:ext cx="491729" cy="47772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823" name="TextBox 1">
            <a:extLst>
              <a:ext uri="{FF2B5EF4-FFF2-40B4-BE49-F238E27FC236}">
                <a16:creationId xmlns:a16="http://schemas.microsoft.com/office/drawing/2014/main" xmlns="" id="{C6051934-D77D-4C15-A26D-A2D195B09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681" y="3992973"/>
            <a:ext cx="744904" cy="32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43" b="1" dirty="0">
                <a:solidFill>
                  <a:srgbClr val="002060"/>
                </a:solidFill>
                <a:latin typeface="Calibri" panose="020F0502020204030204" pitchFamily="34" charset="0"/>
              </a:rPr>
              <a:t>1,0%</a:t>
            </a:r>
          </a:p>
        </p:txBody>
      </p:sp>
      <p:graphicFrame>
        <p:nvGraphicFramePr>
          <p:cNvPr id="3" name="Объект 6">
            <a:extLst>
              <a:ext uri="{FF2B5EF4-FFF2-40B4-BE49-F238E27FC236}">
                <a16:creationId xmlns:a16="http://schemas.microsoft.com/office/drawing/2014/main" xmlns="" id="{EBB3F51D-FB3B-480C-B23F-34A4AE17F62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29773402"/>
              </p:ext>
            </p:extLst>
          </p:nvPr>
        </p:nvGraphicFramePr>
        <p:xfrm>
          <a:off x="1025129" y="1106244"/>
          <a:ext cx="2308151" cy="24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831" name="Прямоугольник 21517">
            <a:extLst>
              <a:ext uri="{FF2B5EF4-FFF2-40B4-BE49-F238E27FC236}">
                <a16:creationId xmlns:a16="http://schemas.microsoft.com/office/drawing/2014/main" xmlns="" id="{1AD73DB9-4120-49EA-B8B6-C41D02A0E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4875" y="1647631"/>
            <a:ext cx="7667894" cy="56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sz="1543" b="1" i="1" dirty="0">
                <a:solidFill>
                  <a:srgbClr val="002060"/>
                </a:solidFill>
              </a:rPr>
              <a:t>общего объема налоговых и неналоговых доходов МР Мелеузовский район формируют 10 организаций</a:t>
            </a:r>
          </a:p>
        </p:txBody>
      </p:sp>
      <p:sp>
        <p:nvSpPr>
          <p:cNvPr id="33832" name="TextBox 21518">
            <a:extLst>
              <a:ext uri="{FF2B5EF4-FFF2-40B4-BE49-F238E27FC236}">
                <a16:creationId xmlns:a16="http://schemas.microsoft.com/office/drawing/2014/main" xmlns="" id="{28228DE2-D3E0-4D15-8FEA-3091E907317A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987163" y="1911042"/>
            <a:ext cx="124903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32" b="1" dirty="0">
                <a:solidFill>
                  <a:srgbClr val="FF0000"/>
                </a:solidFill>
              </a:rPr>
              <a:t>20 %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AE68139-BF76-482E-80C7-5B7A6AE76E28}"/>
              </a:ext>
            </a:extLst>
          </p:cNvPr>
          <p:cNvSpPr/>
          <p:nvPr/>
        </p:nvSpPr>
        <p:spPr>
          <a:xfrm>
            <a:off x="6065400" y="5384686"/>
            <a:ext cx="2011189" cy="48483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43" dirty="0"/>
              <a:t>ФКУ ИК-7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5CE482DF-EAD7-43DD-8FD0-1AA759A2348C}"/>
              </a:ext>
            </a:extLst>
          </p:cNvPr>
          <p:cNvSpPr/>
          <p:nvPr/>
        </p:nvSpPr>
        <p:spPr>
          <a:xfrm>
            <a:off x="5486392" y="5319475"/>
            <a:ext cx="566214" cy="58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32" dirty="0"/>
              <a:t>3,6, 1%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433FA3-7549-4CBD-B9AE-6B5735FCC580}"/>
              </a:ext>
            </a:extLst>
          </p:cNvPr>
          <p:cNvSpPr txBox="1"/>
          <p:nvPr/>
        </p:nvSpPr>
        <p:spPr>
          <a:xfrm>
            <a:off x="5582050" y="5130637"/>
            <a:ext cx="552602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6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43" b="1" dirty="0">
                <a:latin typeface="Calibri" panose="020F0502020204030204" pitchFamily="34" charset="0"/>
                <a:cs typeface="Calibri" panose="020F0502020204030204" pitchFamily="34" charset="0"/>
              </a:rPr>
              <a:t>1,8%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3081C45-1A5B-4ABA-8BD7-A92119B62D9B}"/>
              </a:ext>
            </a:extLst>
          </p:cNvPr>
          <p:cNvSpPr/>
          <p:nvPr/>
        </p:nvSpPr>
        <p:spPr>
          <a:xfrm>
            <a:off x="1918280" y="5628310"/>
            <a:ext cx="2423705" cy="41593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43" dirty="0"/>
              <a:t>Мелеузовский молочно-консервный комбинат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87BDC540-7AA0-4FAA-A640-68213A722170}"/>
              </a:ext>
            </a:extLst>
          </p:cNvPr>
          <p:cNvSpPr/>
          <p:nvPr/>
        </p:nvSpPr>
        <p:spPr>
          <a:xfrm>
            <a:off x="4472776" y="5526577"/>
            <a:ext cx="599031" cy="5239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32" dirty="0"/>
              <a:t>1,1,2%2%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7F7313-5A48-4F20-BB46-E55FFE3EFBE9}"/>
              </a:ext>
            </a:extLst>
          </p:cNvPr>
          <p:cNvSpPr txBox="1"/>
          <p:nvPr/>
        </p:nvSpPr>
        <p:spPr>
          <a:xfrm>
            <a:off x="4549278" y="5577406"/>
            <a:ext cx="522529" cy="56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43" b="1" dirty="0">
                <a:latin typeface="Calibri" panose="020F0502020204030204" pitchFamily="34" charset="0"/>
                <a:cs typeface="Calibri" panose="020F0502020204030204" pitchFamily="34" charset="0"/>
              </a:rPr>
              <a:t>1,2%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C155B19-29BD-4DC7-B3C6-86E7A3886780}"/>
              </a:ext>
            </a:extLst>
          </p:cNvPr>
          <p:cNvSpPr/>
          <p:nvPr/>
        </p:nvSpPr>
        <p:spPr>
          <a:xfrm>
            <a:off x="2484027" y="6228338"/>
            <a:ext cx="1846582" cy="41593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43" dirty="0"/>
              <a:t>ООО Трансспецсервис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87EC0AB-6E51-4AC4-BD24-9361E7CD8E60}"/>
              </a:ext>
            </a:extLst>
          </p:cNvPr>
          <p:cNvSpPr/>
          <p:nvPr/>
        </p:nvSpPr>
        <p:spPr>
          <a:xfrm>
            <a:off x="6509813" y="6030864"/>
            <a:ext cx="1852362" cy="40710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43" dirty="0"/>
              <a:t>ОАО Мелеузовский сахарный завод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6EC6647B-0B5B-4D5C-B59B-9DDED9D101D6}"/>
              </a:ext>
            </a:extLst>
          </p:cNvPr>
          <p:cNvSpPr/>
          <p:nvPr/>
        </p:nvSpPr>
        <p:spPr>
          <a:xfrm>
            <a:off x="4381731" y="6203875"/>
            <a:ext cx="690077" cy="5922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23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1,2%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3EB86CC9-2AFA-4A4C-AE61-B838C6A87127}"/>
              </a:ext>
            </a:extLst>
          </p:cNvPr>
          <p:cNvSpPr/>
          <p:nvPr/>
        </p:nvSpPr>
        <p:spPr>
          <a:xfrm>
            <a:off x="5613379" y="5956679"/>
            <a:ext cx="723782" cy="57318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32" dirty="0"/>
              <a:t>00,0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A8FC916-886B-4D3A-B8F4-83F90AAB4D62}"/>
              </a:ext>
            </a:extLst>
          </p:cNvPr>
          <p:cNvSpPr txBox="1"/>
          <p:nvPr/>
        </p:nvSpPr>
        <p:spPr>
          <a:xfrm>
            <a:off x="5802586" y="6069137"/>
            <a:ext cx="832473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43" b="1" dirty="0">
                <a:latin typeface="Calibri" panose="020F0502020204030204" pitchFamily="34" charset="0"/>
                <a:cs typeface="Calibri" panose="020F0502020204030204" pitchFamily="34" charset="0"/>
              </a:rPr>
              <a:t>1,7%</a:t>
            </a:r>
          </a:p>
        </p:txBody>
      </p:sp>
      <p:sp>
        <p:nvSpPr>
          <p:cNvPr id="38" name="object 18"/>
          <p:cNvSpPr txBox="1">
            <a:spLocks/>
          </p:cNvSpPr>
          <p:nvPr/>
        </p:nvSpPr>
        <p:spPr>
          <a:xfrm>
            <a:off x="241301" y="111180"/>
            <a:ext cx="10134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Доля налоговых и неналоговых поступлений от крупнейших промышленных предприятий муниципального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Республики Башкортостан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71707" y="7136003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14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4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Группа 13">
            <a:extLst>
              <a:ext uri="{FF2B5EF4-FFF2-40B4-BE49-F238E27FC236}">
                <a16:creationId xmlns:a16="http://schemas.microsoft.com/office/drawing/2014/main" xmlns="" id="{12C4E775-5DBF-465B-966E-6762F0D1D7F7}"/>
              </a:ext>
            </a:extLst>
          </p:cNvPr>
          <p:cNvGrpSpPr>
            <a:grpSpLocks/>
          </p:cNvGrpSpPr>
          <p:nvPr/>
        </p:nvGrpSpPr>
        <p:grpSpPr bwMode="auto">
          <a:xfrm>
            <a:off x="516114" y="1405190"/>
            <a:ext cx="9479343" cy="4353813"/>
            <a:chOff x="452889" y="1689979"/>
            <a:chExt cx="8599836" cy="3949783"/>
          </a:xfrm>
        </p:grpSpPr>
        <p:sp>
          <p:nvSpPr>
            <p:cNvPr id="2" name="Выноска со стрелкой вправо 1">
              <a:extLst>
                <a:ext uri="{FF2B5EF4-FFF2-40B4-BE49-F238E27FC236}">
                  <a16:creationId xmlns:a16="http://schemas.microsoft.com/office/drawing/2014/main" xmlns="" id="{FB0449FE-0810-4037-B3EC-162524422023}"/>
                </a:ext>
              </a:extLst>
            </p:cNvPr>
            <p:cNvSpPr/>
            <p:nvPr/>
          </p:nvSpPr>
          <p:spPr>
            <a:xfrm>
              <a:off x="468765" y="1689979"/>
              <a:ext cx="3383100" cy="690577"/>
            </a:xfrm>
            <a:prstGeom prst="rightArrowCallout">
              <a:avLst>
                <a:gd name="adj1" fmla="val 54427"/>
                <a:gd name="adj2" fmla="val 43392"/>
                <a:gd name="adj3" fmla="val 25000"/>
                <a:gd name="adj4" fmla="val 4115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232" dirty="0">
                  <a:solidFill>
                    <a:schemeClr val="tx1"/>
                  </a:solidFill>
                </a:rPr>
                <a:t>Дотации</a:t>
              </a:r>
            </a:p>
          </p:txBody>
        </p:sp>
        <p:sp>
          <p:nvSpPr>
            <p:cNvPr id="3" name="Выноска со стрелкой вправо 2">
              <a:extLst>
                <a:ext uri="{FF2B5EF4-FFF2-40B4-BE49-F238E27FC236}">
                  <a16:creationId xmlns:a16="http://schemas.microsoft.com/office/drawing/2014/main" xmlns="" id="{0A4AB7E3-3597-4172-8E96-DA6235EDFF96}"/>
                </a:ext>
              </a:extLst>
            </p:cNvPr>
            <p:cNvSpPr/>
            <p:nvPr/>
          </p:nvSpPr>
          <p:spPr>
            <a:xfrm>
              <a:off x="452889" y="2548834"/>
              <a:ext cx="3473591" cy="779479"/>
            </a:xfrm>
            <a:prstGeom prst="rightArrowCallout">
              <a:avLst>
                <a:gd name="adj1" fmla="val 63916"/>
                <a:gd name="adj2" fmla="val 50000"/>
                <a:gd name="adj3" fmla="val 25000"/>
                <a:gd name="adj4" fmla="val 40398"/>
              </a:avLst>
            </a:prstGeom>
            <a:solidFill>
              <a:srgbClr val="5ECCF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232" dirty="0">
                  <a:solidFill>
                    <a:schemeClr val="tx1"/>
                  </a:solidFill>
                </a:rPr>
                <a:t>Субсидии</a:t>
              </a:r>
            </a:p>
          </p:txBody>
        </p:sp>
        <p:sp>
          <p:nvSpPr>
            <p:cNvPr id="4" name="Выноска со стрелкой вправо 3">
              <a:extLst>
                <a:ext uri="{FF2B5EF4-FFF2-40B4-BE49-F238E27FC236}">
                  <a16:creationId xmlns:a16="http://schemas.microsoft.com/office/drawing/2014/main" xmlns="" id="{553B6D8B-436B-49AD-8AF3-EB07A9E5E569}"/>
                </a:ext>
              </a:extLst>
            </p:cNvPr>
            <p:cNvSpPr/>
            <p:nvPr/>
          </p:nvSpPr>
          <p:spPr>
            <a:xfrm>
              <a:off x="468765" y="3509292"/>
              <a:ext cx="3473591" cy="696927"/>
            </a:xfrm>
            <a:prstGeom prst="rightArrowCallout">
              <a:avLst>
                <a:gd name="adj1" fmla="val 50000"/>
                <a:gd name="adj2" fmla="val 50000"/>
                <a:gd name="adj3" fmla="val 25000"/>
                <a:gd name="adj4" fmla="val 41116"/>
              </a:avLst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232" dirty="0">
                  <a:solidFill>
                    <a:schemeClr val="tx1"/>
                  </a:solidFill>
                </a:rPr>
                <a:t>Субвенции</a:t>
              </a:r>
            </a:p>
          </p:txBody>
        </p:sp>
        <p:sp>
          <p:nvSpPr>
            <p:cNvPr id="34831" name="TextBox 4">
              <a:extLst>
                <a:ext uri="{FF2B5EF4-FFF2-40B4-BE49-F238E27FC236}">
                  <a16:creationId xmlns:a16="http://schemas.microsoft.com/office/drawing/2014/main" xmlns="" id="{99B3A39B-CCCD-4AEF-BD19-6E260A0679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562" y="1805570"/>
              <a:ext cx="1766877" cy="3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205" b="1" dirty="0"/>
                <a:t>170,2 </a:t>
              </a:r>
              <a:r>
                <a:rPr lang="ru-RU" altLang="ru-RU" sz="1764" dirty="0"/>
                <a:t>млн</a:t>
              </a:r>
              <a:r>
                <a:rPr lang="ru-RU" altLang="ru-RU" sz="2232" dirty="0"/>
                <a:t>.</a:t>
              </a:r>
              <a:r>
                <a:rPr lang="ru-RU" altLang="ru-RU" sz="1764" dirty="0"/>
                <a:t>руб</a:t>
              </a:r>
              <a:r>
                <a:rPr lang="ru-RU" altLang="ru-RU" sz="2232" dirty="0"/>
                <a:t>.</a:t>
              </a:r>
            </a:p>
          </p:txBody>
        </p:sp>
        <p:sp>
          <p:nvSpPr>
            <p:cNvPr id="34832" name="TextBox 5">
              <a:extLst>
                <a:ext uri="{FF2B5EF4-FFF2-40B4-BE49-F238E27FC236}">
                  <a16:creationId xmlns:a16="http://schemas.microsoft.com/office/drawing/2014/main" xmlns="" id="{ECD3C247-660C-40E1-A7A1-EBB035CC1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8390" y="2713989"/>
              <a:ext cx="2293038" cy="39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205" b="1" dirty="0"/>
                <a:t>299,3 </a:t>
              </a:r>
              <a:r>
                <a:rPr lang="ru-RU" altLang="ru-RU" sz="1764" dirty="0"/>
                <a:t>млн.руб.</a:t>
              </a:r>
            </a:p>
          </p:txBody>
        </p:sp>
        <p:sp>
          <p:nvSpPr>
            <p:cNvPr id="34833" name="TextBox 6">
              <a:extLst>
                <a:ext uri="{FF2B5EF4-FFF2-40B4-BE49-F238E27FC236}">
                  <a16:creationId xmlns:a16="http://schemas.microsoft.com/office/drawing/2014/main" xmlns="" id="{A583C3D3-DF97-4662-9652-4E5996B31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562" y="3658573"/>
              <a:ext cx="2190290" cy="395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205" b="1" dirty="0"/>
                <a:t>781,6 </a:t>
              </a:r>
              <a:r>
                <a:rPr lang="ru-RU" altLang="ru-RU" sz="1764" dirty="0"/>
                <a:t>млн.руб</a:t>
              </a:r>
              <a:r>
                <a:rPr lang="ru-RU" altLang="ru-RU" sz="2232" dirty="0"/>
                <a:t>.</a:t>
              </a:r>
            </a:p>
          </p:txBody>
        </p:sp>
        <p:sp>
          <p:nvSpPr>
            <p:cNvPr id="8" name="Выноска со стрелкой вправо 7">
              <a:extLst>
                <a:ext uri="{FF2B5EF4-FFF2-40B4-BE49-F238E27FC236}">
                  <a16:creationId xmlns:a16="http://schemas.microsoft.com/office/drawing/2014/main" xmlns="" id="{347B5CBB-4361-4F2F-A655-A4C826C8C9E8}"/>
                </a:ext>
              </a:extLst>
            </p:cNvPr>
            <p:cNvSpPr/>
            <p:nvPr/>
          </p:nvSpPr>
          <p:spPr>
            <a:xfrm>
              <a:off x="452889" y="4344335"/>
              <a:ext cx="3489466" cy="662001"/>
            </a:xfrm>
            <a:prstGeom prst="rightArrowCallout">
              <a:avLst>
                <a:gd name="adj1" fmla="val 54395"/>
                <a:gd name="adj2" fmla="val 47047"/>
                <a:gd name="adj3" fmla="val 25000"/>
                <a:gd name="adj4" fmla="val 41662"/>
              </a:avLst>
            </a:prstGeom>
            <a:solidFill>
              <a:srgbClr val="5DCEA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232" dirty="0">
                  <a:solidFill>
                    <a:schemeClr val="tx1"/>
                  </a:solidFill>
                </a:rPr>
                <a:t>Иные</a:t>
              </a:r>
              <a:r>
                <a:rPr lang="ru-RU" sz="2232" dirty="0"/>
                <a:t> </a:t>
              </a:r>
              <a:r>
                <a:rPr lang="ru-RU" sz="2232" dirty="0">
                  <a:solidFill>
                    <a:schemeClr val="tx1"/>
                  </a:solidFill>
                </a:rPr>
                <a:t>МБТ</a:t>
              </a:r>
            </a:p>
          </p:txBody>
        </p:sp>
        <p:sp>
          <p:nvSpPr>
            <p:cNvPr id="34835" name="TextBox 8">
              <a:extLst>
                <a:ext uri="{FF2B5EF4-FFF2-40B4-BE49-F238E27FC236}">
                  <a16:creationId xmlns:a16="http://schemas.microsoft.com/office/drawing/2014/main" xmlns="" id="{71458C8A-B6B2-4649-83CB-5E7C9B483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7562" y="4542638"/>
              <a:ext cx="1656184" cy="641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ru-RU" altLang="ru-RU" sz="2232" b="1" dirty="0"/>
                <a:t>152,2 </a:t>
              </a:r>
              <a:r>
                <a:rPr lang="ru-RU" altLang="ru-RU" sz="1764" dirty="0"/>
                <a:t>млн.руб.</a:t>
              </a:r>
            </a:p>
          </p:txBody>
        </p:sp>
        <p:pic>
          <p:nvPicPr>
            <p:cNvPr id="34836" name="Picture 2" descr="http://www.uni-los.ru/assets/manager/images/raioni/Bashkiriya/meleuz_rayon/karta_meleuzovskogo_rayona.png">
              <a:extLst>
                <a:ext uri="{FF2B5EF4-FFF2-40B4-BE49-F238E27FC236}">
                  <a16:creationId xmlns:a16="http://schemas.microsoft.com/office/drawing/2014/main" xmlns="" id="{5C5ACFEB-2268-46A9-9760-5F73A7DC49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4" t="32622" r="20734" b="-2309"/>
            <a:stretch>
              <a:fillRect/>
            </a:stretch>
          </p:blipFill>
          <p:spPr bwMode="auto">
            <a:xfrm>
              <a:off x="3851920" y="1844824"/>
              <a:ext cx="5200805" cy="3794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159E307F-BDAE-4A73-B5BE-CC6BB4DD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884359"/>
              </p:ext>
            </p:extLst>
          </p:nvPr>
        </p:nvGraphicFramePr>
        <p:xfrm>
          <a:off x="545520" y="5759003"/>
          <a:ext cx="9461843" cy="1209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9D1CDE9-7362-41B7-AFC7-47D3B3ADB386}"/>
              </a:ext>
            </a:extLst>
          </p:cNvPr>
          <p:cNvSpPr txBox="1"/>
          <p:nvPr/>
        </p:nvSpPr>
        <p:spPr>
          <a:xfrm>
            <a:off x="3202769" y="5469329"/>
            <a:ext cx="1270008" cy="435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32" b="1" dirty="0">
                <a:solidFill>
                  <a:schemeClr val="accent6"/>
                </a:solidFill>
              </a:rPr>
              <a:t>+ 15,7 %</a:t>
            </a:r>
          </a:p>
        </p:txBody>
      </p:sp>
      <p:sp>
        <p:nvSpPr>
          <p:cNvPr id="20" name="Выгнутая вверх стрелка 19">
            <a:extLst>
              <a:ext uri="{FF2B5EF4-FFF2-40B4-BE49-F238E27FC236}">
                <a16:creationId xmlns:a16="http://schemas.microsoft.com/office/drawing/2014/main" xmlns="" id="{8F4C1AF6-438A-49A0-9735-689F38145DF9}"/>
              </a:ext>
            </a:extLst>
          </p:cNvPr>
          <p:cNvSpPr/>
          <p:nvPr/>
        </p:nvSpPr>
        <p:spPr>
          <a:xfrm>
            <a:off x="2329639" y="5279370"/>
            <a:ext cx="2698766" cy="64418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32" dirty="0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19">
            <a:extLst>
              <a:ext uri="{FF2B5EF4-FFF2-40B4-BE49-F238E27FC236}">
                <a16:creationId xmlns:a16="http://schemas.microsoft.com/office/drawing/2014/main" xmlns="" id="{64C5397E-3801-4AEE-9EE8-D9FB1BB594DD}"/>
              </a:ext>
            </a:extLst>
          </p:cNvPr>
          <p:cNvSpPr/>
          <p:nvPr/>
        </p:nvSpPr>
        <p:spPr>
          <a:xfrm>
            <a:off x="5187157" y="5338820"/>
            <a:ext cx="2512421" cy="62822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232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2B54F5E-DCAD-49E7-98D6-8FFF5751EE01}"/>
              </a:ext>
            </a:extLst>
          </p:cNvPr>
          <p:cNvSpPr txBox="1"/>
          <p:nvPr/>
        </p:nvSpPr>
        <p:spPr>
          <a:xfrm>
            <a:off x="5901536" y="5455502"/>
            <a:ext cx="1203941" cy="435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32" b="1" dirty="0">
                <a:solidFill>
                  <a:schemeClr val="accent6"/>
                </a:solidFill>
              </a:rPr>
              <a:t>+ 7,1 %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37B5D621-A6A0-421C-B551-98CE699F39CB}"/>
              </a:ext>
            </a:extLst>
          </p:cNvPr>
          <p:cNvGraphicFramePr/>
          <p:nvPr>
            <p:extLst/>
          </p:nvPr>
        </p:nvGraphicFramePr>
        <p:xfrm>
          <a:off x="6615914" y="1024116"/>
          <a:ext cx="3379543" cy="280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F1415886-8BE0-476D-89B6-DDF6023E665E}"/>
              </a:ext>
            </a:extLst>
          </p:cNvPr>
          <p:cNvSpPr/>
          <p:nvPr/>
        </p:nvSpPr>
        <p:spPr>
          <a:xfrm>
            <a:off x="7687223" y="1807657"/>
            <a:ext cx="1270008" cy="133717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64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1403,3</a:t>
            </a:r>
            <a:endParaRPr lang="ru-RU" sz="176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18"/>
          <p:cNvSpPr txBox="1">
            <a:spLocks/>
          </p:cNvSpPr>
          <p:nvPr/>
        </p:nvSpPr>
        <p:spPr>
          <a:xfrm>
            <a:off x="491136" y="122238"/>
            <a:ext cx="98847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Безвозмездные поступления из бюджетов других уровней 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5557" y="841552"/>
            <a:ext cx="2051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995457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15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2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C3E9A725-A57F-4880-B9C1-CB84D1981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48654"/>
              </p:ext>
            </p:extLst>
          </p:nvPr>
        </p:nvGraphicFramePr>
        <p:xfrm>
          <a:off x="241300" y="1265237"/>
          <a:ext cx="10133805" cy="566642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73081">
                  <a:extLst>
                    <a:ext uri="{9D8B030D-6E8A-4147-A177-3AD203B41FA5}">
                      <a16:colId xmlns="" xmlns:a16="http://schemas.microsoft.com/office/drawing/2014/main" val="3355143246"/>
                    </a:ext>
                  </a:extLst>
                </a:gridCol>
                <a:gridCol w="1104820">
                  <a:extLst>
                    <a:ext uri="{9D8B030D-6E8A-4147-A177-3AD203B41FA5}">
                      <a16:colId xmlns="" xmlns:a16="http://schemas.microsoft.com/office/drawing/2014/main" val="2777084418"/>
                    </a:ext>
                  </a:extLst>
                </a:gridCol>
                <a:gridCol w="1526704">
                  <a:extLst>
                    <a:ext uri="{9D8B030D-6E8A-4147-A177-3AD203B41FA5}">
                      <a16:colId xmlns="" xmlns:a16="http://schemas.microsoft.com/office/drawing/2014/main" val="2773371259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131475349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350125297"/>
                    </a:ext>
                  </a:extLst>
                </a:gridCol>
                <a:gridCol w="1143000"/>
                <a:gridCol w="1371600"/>
              </a:tblGrid>
              <a:tr h="13988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Наименование льготной категории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Факт  2018г</a:t>
                      </a:r>
                      <a:r>
                        <a:rPr lang="ru-RU" sz="900" u="none" strike="noStrike" dirty="0">
                          <a:effectLst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Факт  2019г</a:t>
                      </a:r>
                      <a:r>
                        <a:rPr lang="ru-RU" sz="900" u="none" strike="noStrike" dirty="0">
                          <a:effectLst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effectLst/>
                        </a:rPr>
                        <a:t> Оценка  2020г</a:t>
                      </a:r>
                      <a:r>
                        <a:rPr lang="ru-RU" sz="900" u="none" strike="noStrike" dirty="0">
                          <a:effectLst/>
                        </a:rPr>
                        <a:t>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C5F1C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508140"/>
                  </a:ext>
                </a:extLst>
              </a:tr>
              <a:tr h="10754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Количество налогоплательщиков  воспользовавшихся льготой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Величина потерь бюджета муниципального района Мелеузовский район Республики Башкортостан в результате применения льготы (тыс.руб.)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Количество налогоплательщиков  воспользовавшихся льготой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Величина потерь бюджета муниципального района Мелеузовский район Республики Башкортостан в результате применения льготы (тыс.руб.)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Количество налогоплательщиков  воспользовавшихся льготой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Величина потерь бюджета муниципального района Мелеузовский район Республики Башкортостан в результате применения льготы (тыс.руб.)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1074186448"/>
                  </a:ext>
                </a:extLst>
              </a:tr>
              <a:tr h="2436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ЗЕМЕЛЬНЫЙ НАЛОГ (полное освобождение)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1252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854,9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1270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864,9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1270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864,9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3112899287"/>
                  </a:ext>
                </a:extLst>
              </a:tr>
              <a:tr h="28901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 Герои Советского Союза, Герои Российской Федерации, полные кавалеры орденов Славы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3" marR="8353" marT="8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0,4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2294204501"/>
                  </a:ext>
                </a:extLst>
              </a:tr>
              <a:tr h="23670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 ветераны Великой Отечественной войны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3" marR="8353" marT="8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62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23,3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71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38,8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217621750"/>
                  </a:ext>
                </a:extLst>
              </a:tr>
              <a:tr h="23670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 инвалиды Великой Отечественной войны и инвалидов боевых действий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3" marR="8353" marT="8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697906891"/>
                  </a:ext>
                </a:extLst>
              </a:tr>
              <a:tr h="1532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 ветераны боевых действий;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3" marR="8353" marT="8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247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145,3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141,1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141,1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797544132"/>
                  </a:ext>
                </a:extLst>
              </a:tr>
              <a:tr h="56967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 физические лица, имеющие право на получение социальной поддержки в соответствии с Законом Российской Федерации "О социальной защите граждан, подвергшихся воздействию радиации вследствие катастрофы на Чернобыльской АЭС"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3" marR="8353" marT="8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950740382"/>
                  </a:ext>
                </a:extLst>
              </a:tr>
              <a:tr h="56967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 физические лиц, принимавших в составе подразделений особого риска непосредственное участие в испытаниях ядерного и термоядерного оружия, ликвидации аварий ядерных установок на средствах вооружения и военных объектах;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3" marR="8353" marT="8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5,9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3183714190"/>
                  </a:ext>
                </a:extLst>
              </a:tr>
              <a:tr h="23670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 инвалиды I и II группы; инвалиды с детства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3" marR="8353" marT="8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897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610,2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908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615,4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908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615,4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3594929073"/>
                  </a:ext>
                </a:extLst>
              </a:tr>
              <a:tr h="3550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 организации в отношении объектов общего пользования, в т.ч. под размещение кладбищ, скотомогильников, памятников и монументов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3" marR="8353" marT="8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7,7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759838616"/>
                  </a:ext>
                </a:extLst>
              </a:tr>
              <a:tr h="3550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 организации в отношении земельных участков, занятых автомобильными дорогами общего пользования регионального или местного значения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53" marR="8353" marT="835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46,2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461837545"/>
                  </a:ext>
                </a:extLst>
              </a:tr>
              <a:tr h="1666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НАЛОГ НА ИМУЩЕСТВО ФИЗИЧЕСКИХ ЛИЦ*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1943025031"/>
                  </a:ext>
                </a:extLst>
              </a:tr>
              <a:tr h="1933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1252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854,9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1270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864,9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1270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864,9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extLst>
                  <a:ext uri="{0D108BD9-81ED-4DB2-BD59-A6C34878D82A}">
                    <a16:rowId xmlns="" xmlns:a16="http://schemas.microsoft.com/office/drawing/2014/main" val="2530732410"/>
                  </a:ext>
                </a:extLst>
              </a:tr>
              <a:tr h="14794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effectLst/>
                        </a:rPr>
                        <a:t>*льготы Решениями органов местного самоуправления не установлены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35" marR="6235" marT="6235" marB="0" anchor="b"/>
                </a:tc>
                <a:extLst>
                  <a:ext uri="{0D108BD9-81ED-4DB2-BD59-A6C34878D82A}">
                    <a16:rowId xmlns="" xmlns:a16="http://schemas.microsoft.com/office/drawing/2014/main" val="3160276179"/>
                  </a:ext>
                </a:extLst>
              </a:tr>
            </a:tbl>
          </a:graphicData>
        </a:graphic>
      </p:graphicFrame>
      <p:sp>
        <p:nvSpPr>
          <p:cNvPr id="8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Объем и структура налоговых льгот (расходов) по муниципальному району Мелеузовский район Республики Башкортостан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08924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16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80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67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241300" y="884836"/>
            <a:ext cx="10060701" cy="257637"/>
            <a:chOff x="239456" y="871309"/>
            <a:chExt cx="10425517" cy="523876"/>
          </a:xfrm>
        </p:grpSpPr>
        <p:pic>
          <p:nvPicPr>
            <p:cNvPr id="27" name="Picture 2" descr="https://img0.liveinternet.ru/images/attach/c/1/55/894/55894340_vin3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56" y="871310"/>
              <a:ext cx="5238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img0.liveinternet.ru/images/attach/c/1/55/894/55894340_vin3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6223" y="871309"/>
              <a:ext cx="5238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object 18"/>
          <p:cNvSpPr txBox="1">
            <a:spLocks/>
          </p:cNvSpPr>
          <p:nvPr/>
        </p:nvSpPr>
        <p:spPr>
          <a:xfrm>
            <a:off x="491136" y="122238"/>
            <a:ext cx="9884764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endParaRPr lang="ru-RU" sz="2400" kern="0" spc="-5" dirty="0" smtClean="0">
              <a:solidFill>
                <a:srgbClr val="820000"/>
              </a:solidFill>
              <a:latin typeface="Arial Narrow"/>
              <a:cs typeface="Arial Narrow"/>
            </a:endParaRPr>
          </a:p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Республики Башкортостан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9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336976"/>
              </p:ext>
            </p:extLst>
          </p:nvPr>
        </p:nvGraphicFramePr>
        <p:xfrm>
          <a:off x="340611" y="1228126"/>
          <a:ext cx="9988162" cy="5913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  <a:gridCol w="1729603"/>
                <a:gridCol w="1066800"/>
                <a:gridCol w="914400"/>
                <a:gridCol w="990600"/>
                <a:gridCol w="914400"/>
                <a:gridCol w="838200"/>
                <a:gridCol w="838200"/>
                <a:gridCol w="838200"/>
                <a:gridCol w="867159"/>
              </a:tblGrid>
              <a:tr h="470368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585858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</a:p>
                  </a:txBody>
                  <a:tcPr marL="0" marR="0" marT="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381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факт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2019</a:t>
                      </a:r>
                      <a:r>
                        <a:rPr lang="ru-RU"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факт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утвержденный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1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уточненный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2020</a:t>
                      </a:r>
                      <a:r>
                        <a:rPr lang="ru-RU"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факт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lang="ru-RU"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 план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22 план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rgbClr val="585858"/>
                          </a:solidFill>
                          <a:latin typeface="Times New Roman"/>
                          <a:cs typeface="Times New Roman"/>
                        </a:rPr>
                        <a:t>23 план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CDE4"/>
                    </a:solidFill>
                  </a:tcPr>
                </a:tc>
              </a:tr>
              <a:tr h="428068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Общегосударственные</a:t>
                      </a: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вопросы</a:t>
                      </a:r>
                    </a:p>
                  </a:txBody>
                  <a:tcPr marL="0" marR="0" marT="419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381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111 247,1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125 748,6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141 296,2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119 070,9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130 018,6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127 065,1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129 707,7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364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0645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оборона</a:t>
                      </a:r>
                    </a:p>
                  </a:txBody>
                  <a:tcPr marL="0" marR="0" marT="8064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1 735,3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4"/>
                        </a:spcBef>
                      </a:pPr>
                      <a:r>
                        <a:rPr sz="1100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spc="-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853,5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2 182,4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2 182,4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2 282,3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2 305,9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2 396,7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</a:tr>
              <a:tr h="545405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безопасность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правоохранительная</a:t>
                      </a:r>
                    </a:p>
                    <a:p>
                      <a:pPr>
                        <a:lnSpc>
                          <a:spcPts val="1280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7 564,2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3 534,4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6 742,8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6 723,8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4 788,0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4 488,0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4 488,0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3649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Национальная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экономика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132 105,3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128 154,2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168 571,0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155 924,9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127 010,3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122 459,0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133 167,2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</a:tr>
              <a:tr h="424414">
                <a:tc>
                  <a:txBody>
                    <a:bodyPr/>
                    <a:lstStyle/>
                    <a:p>
                      <a:pPr marR="927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R="9271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Жилищно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коммунальное  хозяйство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649,7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196 810,3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317 033,1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296 740,6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170 281,0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57 428,0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51 120,2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36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ru-RU" sz="1100" dirty="0" smtClean="0">
                          <a:latin typeface="Times New Roman"/>
                          <a:cs typeface="Times New Roman"/>
                        </a:rPr>
                        <a:t>Охрана окружающей среды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9</a:t>
                      </a:r>
                      <a:r>
                        <a:rPr lang="ru-RU" sz="1100" baseline="0" dirty="0" smtClean="0">
                          <a:latin typeface="+mn-lt"/>
                          <a:cs typeface="Times New Roman"/>
                        </a:rPr>
                        <a:t> 632,7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15 240,0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15 198,7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1 847,0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</a:tr>
              <a:tr h="36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 smtClean="0">
                          <a:latin typeface="Times New Roman"/>
                          <a:cs typeface="Times New Roman"/>
                        </a:rPr>
                        <a:t>Образование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1 076 125,2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1 156</a:t>
                      </a:r>
                      <a:r>
                        <a:rPr lang="ru-RU" sz="1100" baseline="0" dirty="0" smtClean="0">
                          <a:latin typeface="+mn-lt"/>
                          <a:cs typeface="Times New Roman"/>
                        </a:rPr>
                        <a:t> 196,4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1 127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1 186 549,6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1 145 322,6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1 247 176,0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1 260 206,9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1 223 188,4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</a:tr>
              <a:tr h="36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Культура,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кинематография</a:t>
                      </a:r>
                    </a:p>
                  </a:txBody>
                  <a:tcPr marL="0" marR="0" marT="8128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92 746,5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96185,5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99 344,0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97 907,2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91 651,2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88 188,8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88 271,4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364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Социальная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политика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28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103 968,9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132 410,8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109 188,6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98 533,7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119 220,4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119 424,6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119 440,2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</a:tr>
              <a:tr h="387476">
                <a:tc>
                  <a:txBody>
                    <a:bodyPr/>
                    <a:lstStyle/>
                    <a:p>
                      <a:pPr marR="311150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R="311150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Физическая культура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  спорт</a:t>
                      </a:r>
                    </a:p>
                  </a:txBody>
                  <a:tcPr marL="0" marR="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46 968,1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53 241,2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55 832,3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41 996,0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40 098,6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42 866,0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365466">
                <a:tc>
                  <a:txBody>
                    <a:bodyPr/>
                    <a:lstStyle/>
                    <a:p>
                      <a:pPr marR="551815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R="551815">
                        <a:lnSpc>
                          <a:spcPts val="1320"/>
                        </a:lnSpc>
                        <a:spcBef>
                          <a:spcPts val="30"/>
                        </a:spcBef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Средства</a:t>
                      </a:r>
                      <a:r>
                        <a:rPr sz="11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массовой 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информации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3 329,5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4 195,0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4 507,0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4 507,0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4 547,0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4 547,0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4 547,0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</a:tr>
              <a:tr h="407992">
                <a:tc>
                  <a:txBody>
                    <a:bodyPr/>
                    <a:lstStyle/>
                    <a:p>
                      <a:pPr>
                        <a:lnSpc>
                          <a:spcPts val="128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10"/>
                        </a:lnSpc>
                      </a:pP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Межбюджетные</a:t>
                      </a:r>
                      <a:r>
                        <a:rPr lang="ru-RU" sz="11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трансферты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60 568,0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64 799,4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69 954,0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69 826,1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65 752,0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67 477,0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69 351,0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Условно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утвержденные</a:t>
                      </a:r>
                      <a:r>
                        <a:rPr lang="ru-RU" sz="11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 smtClean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19 535,0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40 792,0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EE9"/>
                    </a:solidFill>
                  </a:tcPr>
                </a:tc>
              </a:tr>
              <a:tr h="364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>
                      <a:noFill/>
                    </a:lnL>
                    <a:lnR w="12700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расходов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19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1 728 007,8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1 972 762,0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1 803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176 441,0</a:t>
                      </a: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2 006 569,8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1 913 223,9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1 909 335,8</a:t>
                      </a:r>
                    </a:p>
                  </a:txBody>
                  <a:tcPr marL="9525" marR="9525" marT="9525" marB="0">
                    <a:lnL w="12700">
                      <a:noFill/>
                      <a:prstDash val="solid"/>
                    </a:lnL>
                    <a:lnR w="12700">
                      <a:noFill/>
                      <a:prstDash val="solid"/>
                    </a:lnR>
                    <a:lnT w="12700">
                      <a:noFill/>
                      <a:prstDash val="solid"/>
                    </a:lnT>
                    <a:lnB w="12700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https://img2.freepng.ru/20180418/ecq/kisspng-computer-icons-information-hotel-meeting-vector-5ad7e101bbcdf5.5425973515240972817693.jpg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" y="1688221"/>
            <a:ext cx="744278" cy="389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cdn.onlinewebfonts.com/svg/download_54680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4" y="2097735"/>
            <a:ext cx="304800" cy="277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cdn3.iconfinder.com/data/icons/business-strategy-planning-1/64/black-25-51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09" y="2455848"/>
            <a:ext cx="377478" cy="39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kolledge.ru/userfiles/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3" y="2948442"/>
            <a:ext cx="390370" cy="35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xn--80aedhocegg2abjphid5u.xn--p1ai/gallery/news/2018/02/74818/jkh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35" t="11879" r="30108" b="14903"/>
          <a:stretch/>
        </p:blipFill>
        <p:spPr bwMode="auto">
          <a:xfrm>
            <a:off x="552343" y="3321816"/>
            <a:ext cx="372991" cy="37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3.vectorstock.com/i/1000x1000/58/27/graduation-hat-and-diploma-icon-vector-9425827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4"/>
          <a:stretch/>
        </p:blipFill>
        <p:spPr bwMode="auto">
          <a:xfrm>
            <a:off x="558788" y="4112960"/>
            <a:ext cx="377478" cy="30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thumbs.dreamstime.com/b/%D0%B4%D0%B8%D0%B7%D0%B0%D0%B9%D0%BD-%D1%81%D0%B8%D0%BC%D0%B2%D0%BE%D0%BB%D0%BE%D0%B2-%D0%B8%D1%81%D0%BA%D1%83%D1%81%D1%81%D1%82%D0%B2%D0%B0-%D0%B8%D0%BB%D0%BB%D1%8E%D1%81%D1%82%D1%80%D0%B0%D1%86%D0%B8%D1%8F-%D1%82%D0%B5%D0%B0%D1%82%D1%80%D0%B0%D0%BB%D1%8C%D0%BD%D1%8B%D1%85-%D0%BC%D0%B0%D1%81%D0%BE%D0%BA-%D0%B8-%D0%BB%D0%B8%D1%80%D0%B0-16365624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70" y="4355853"/>
            <a:ext cx="924115" cy="6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dn5.vectorstock.com/i/1000x1000/68/89/pictogram-weight-fitness-gym-sport-icon-vector-10116889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7"/>
          <a:stretch/>
        </p:blipFill>
        <p:spPr bwMode="auto">
          <a:xfrm>
            <a:off x="552343" y="5219371"/>
            <a:ext cx="312539" cy="34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www.kindpng.com/picc/m/111-1114937_family-home-comments-family-home-icon-png-transparent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20" y="4829149"/>
            <a:ext cx="395584" cy="35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yt3.ggpht.com/a/AATXAJwvi1rDDHi_6s-EN8fSGUOm5E2u6FVLboBcgBUizw=s900-c-k-c0xffffffff-no-rj-mo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5" y="5512772"/>
            <a:ext cx="370050" cy="3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cdn1.vectorstock.com/i/1000x1000/26/20/money-icon-vector-3952620.jpg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516" r="-609" b="12283"/>
          <a:stretch/>
        </p:blipFill>
        <p:spPr bwMode="auto">
          <a:xfrm>
            <a:off x="507581" y="5819182"/>
            <a:ext cx="441422" cy="41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 descr="значок природы значок окружающей среды | Графические элементы PSD  Бесплатная загрузка - Pikbes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1" y="3736346"/>
            <a:ext cx="446574" cy="37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0017023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17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549806" y="5595040"/>
            <a:ext cx="4151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3804856" y="5671240"/>
            <a:ext cx="37359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983706" y="5595040"/>
            <a:ext cx="4151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145506" y="5976040"/>
            <a:ext cx="4151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307306" y="5823640"/>
            <a:ext cx="4151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21330" y="6052240"/>
            <a:ext cx="386651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64309"/>
              </p:ext>
            </p:extLst>
          </p:nvPr>
        </p:nvGraphicFramePr>
        <p:xfrm>
          <a:off x="164306" y="5386760"/>
          <a:ext cx="5053175" cy="208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6025"/>
                <a:gridCol w="1007628"/>
                <a:gridCol w="732820"/>
                <a:gridCol w="785057"/>
                <a:gridCol w="803265"/>
                <a:gridCol w="808380"/>
              </a:tblGrid>
              <a:tr h="164909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111 247,1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125 748,6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119 070,9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130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018,6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127 065,1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129 707,7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общегосударственные вопросы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884572"/>
              </p:ext>
            </p:extLst>
          </p:nvPr>
        </p:nvGraphicFramePr>
        <p:xfrm>
          <a:off x="524092" y="1722437"/>
          <a:ext cx="9586312" cy="322770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92887"/>
                <a:gridCol w="848580"/>
                <a:gridCol w="933438"/>
                <a:gridCol w="848580"/>
                <a:gridCol w="763723"/>
                <a:gridCol w="678865"/>
                <a:gridCol w="727254"/>
                <a:gridCol w="744123"/>
                <a:gridCol w="748862"/>
              </a:tblGrid>
              <a:tr h="32858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Функциональная</a:t>
                      </a:r>
                      <a:r>
                        <a:rPr sz="1100" b="1" spc="10" dirty="0">
                          <a:latin typeface="+mn-lt"/>
                        </a:rPr>
                        <a:t> </a:t>
                      </a:r>
                      <a:r>
                        <a:rPr sz="1100" b="1" spc="-10" dirty="0">
                          <a:latin typeface="+mn-lt"/>
                        </a:rPr>
                        <a:t>структура</a:t>
                      </a:r>
                      <a:r>
                        <a:rPr sz="1100" b="1" spc="55" dirty="0">
                          <a:latin typeface="+mn-lt"/>
                        </a:rPr>
                        <a:t> </a:t>
                      </a:r>
                      <a:r>
                        <a:rPr sz="1100" b="1" dirty="0">
                          <a:latin typeface="+mn-lt"/>
                        </a:rPr>
                        <a:t>расходов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8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9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35" dirty="0" smtClean="0">
                          <a:latin typeface="+mn-lt"/>
                        </a:rPr>
                        <a:t>2020</a:t>
                      </a:r>
                      <a:r>
                        <a:rPr lang="en-US" sz="1100" b="1" spc="-35" baseline="0" dirty="0" smtClean="0">
                          <a:latin typeface="+mn-lt"/>
                        </a:rPr>
                        <a:t>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35" dirty="0" smtClean="0">
                          <a:latin typeface="+mn-lt"/>
                        </a:rPr>
                        <a:t>ут</a:t>
                      </a:r>
                      <a:r>
                        <a:rPr lang="ru-RU" sz="1100" b="1" spc="0" dirty="0" smtClean="0">
                          <a:latin typeface="+mn-lt"/>
                        </a:rPr>
                        <a:t>в</a:t>
                      </a:r>
                      <a:r>
                        <a:rPr lang="ru-RU" sz="1100" b="1" dirty="0" smtClean="0">
                          <a:latin typeface="+mn-lt"/>
                        </a:rPr>
                        <a:t>.  </a:t>
                      </a:r>
                      <a:r>
                        <a:rPr lang="ru-RU" sz="1100" b="1" spc="-5" dirty="0" smtClean="0">
                          <a:latin typeface="+mn-lt"/>
                        </a:rPr>
                        <a:t>п</a:t>
                      </a:r>
                      <a:r>
                        <a:rPr lang="ru-RU" sz="1100" b="1" dirty="0" smtClean="0">
                          <a:latin typeface="+mn-lt"/>
                        </a:rPr>
                        <a:t>лан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933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030" marR="102235" indent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20" dirty="0">
                          <a:latin typeface="+mn-lt"/>
                        </a:rPr>
                        <a:t>утв. </a:t>
                      </a:r>
                      <a:r>
                        <a:rPr sz="1100" b="1" spc="-235" dirty="0">
                          <a:latin typeface="+mn-lt"/>
                        </a:rPr>
                        <a:t>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3030" marR="100330" indent="-31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35" dirty="0">
                          <a:latin typeface="+mn-lt"/>
                        </a:rPr>
                        <a:t>ут</a:t>
                      </a:r>
                      <a:r>
                        <a:rPr sz="1100" b="1" dirty="0">
                          <a:latin typeface="+mn-lt"/>
                        </a:rPr>
                        <a:t>о</a:t>
                      </a:r>
                      <a:r>
                        <a:rPr sz="1100" b="1" spc="5" dirty="0">
                          <a:latin typeface="+mn-lt"/>
                        </a:rPr>
                        <a:t>ч</a:t>
                      </a:r>
                      <a:r>
                        <a:rPr sz="1100" b="1" dirty="0">
                          <a:latin typeface="+mn-lt"/>
                        </a:rPr>
                        <a:t>. 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отчет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223413">
                <a:tc>
                  <a:txBody>
                    <a:bodyPr/>
                    <a:lstStyle/>
                    <a:p>
                      <a:pPr marL="9525">
                        <a:lnSpc>
                          <a:spcPts val="1125"/>
                        </a:lnSpc>
                        <a:spcBef>
                          <a:spcPts val="695"/>
                        </a:spcBef>
                      </a:pPr>
                      <a:r>
                        <a:rPr sz="1100" b="1" spc="-5" dirty="0">
                          <a:latin typeface="+mn-lt"/>
                        </a:rPr>
                        <a:t>Общегосударственные</a:t>
                      </a:r>
                      <a:r>
                        <a:rPr sz="1100" b="1" spc="-35" dirty="0">
                          <a:latin typeface="+mn-lt"/>
                        </a:rPr>
                        <a:t> </a:t>
                      </a:r>
                      <a:r>
                        <a:rPr sz="1100" b="1" spc="-5" dirty="0">
                          <a:latin typeface="+mn-lt"/>
                        </a:rPr>
                        <a:t>вопросы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8826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111 247,1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125 748,6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134 266,2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141 296,2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119 070,9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130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018,6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127 065,1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129 707,7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663393">
                <a:tc>
                  <a:txBody>
                    <a:bodyPr/>
                    <a:lstStyle/>
                    <a:p>
                      <a:pPr marL="9525" marR="33337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-5" dirty="0">
                          <a:latin typeface="+mn-lt"/>
                        </a:rPr>
                        <a:t>Функционирование законодательных (представительных) </a:t>
                      </a:r>
                      <a:r>
                        <a:rPr sz="1100" spc="-5" dirty="0" err="1">
                          <a:latin typeface="+mn-lt"/>
                        </a:rPr>
                        <a:t>органов</a:t>
                      </a:r>
                      <a:r>
                        <a:rPr sz="1100" spc="-5" dirty="0">
                          <a:latin typeface="+mn-lt"/>
                        </a:rPr>
                        <a:t>  </a:t>
                      </a:r>
                      <a:r>
                        <a:rPr sz="1100" spc="-5" dirty="0" err="1" smtClean="0">
                          <a:latin typeface="+mn-lt"/>
                        </a:rPr>
                        <a:t>государственной</a:t>
                      </a:r>
                      <a:r>
                        <a:rPr sz="1100" spc="-5" dirty="0" smtClean="0">
                          <a:latin typeface="+mn-lt"/>
                        </a:rPr>
                        <a:t> </a:t>
                      </a:r>
                      <a:r>
                        <a:rPr sz="1100" spc="-10" dirty="0">
                          <a:latin typeface="+mn-lt"/>
                        </a:rPr>
                        <a:t>власти </a:t>
                      </a:r>
                      <a:r>
                        <a:rPr sz="1100" spc="-5" dirty="0">
                          <a:latin typeface="+mn-lt"/>
                        </a:rPr>
                        <a:t>и представительных </a:t>
                      </a:r>
                      <a:r>
                        <a:rPr sz="1100" spc="-5" dirty="0" err="1">
                          <a:latin typeface="+mn-lt"/>
                        </a:rPr>
                        <a:t>органов</a:t>
                      </a:r>
                      <a:r>
                        <a:rPr sz="1100" spc="-5" dirty="0">
                          <a:latin typeface="+mn-lt"/>
                        </a:rPr>
                        <a:t> </a:t>
                      </a:r>
                      <a:r>
                        <a:rPr sz="1100" spc="-10" dirty="0" err="1" smtClean="0">
                          <a:latin typeface="+mn-lt"/>
                        </a:rPr>
                        <a:t>муниципальных</a:t>
                      </a:r>
                      <a:r>
                        <a:rPr sz="1100" spc="-10" dirty="0" smtClean="0">
                          <a:latin typeface="+mn-lt"/>
                        </a:rPr>
                        <a:t>  </a:t>
                      </a:r>
                      <a:r>
                        <a:rPr sz="1100" spc="-5" dirty="0" err="1" smtClean="0">
                          <a:latin typeface="+mn-lt"/>
                        </a:rPr>
                        <a:t>образований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635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</a:rPr>
                        <a:t>4 132,1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</a:rPr>
                        <a:t>4 214,0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4 747,0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4 747,0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4 222,0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4 548,0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4 548,0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4 548,0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660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 dirty="0">
                        <a:latin typeface="+mn-lt"/>
                      </a:endParaRPr>
                    </a:p>
                    <a:p>
                      <a:pPr marL="9525" marR="146685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+mn-lt"/>
                        </a:rPr>
                        <a:t>Функционирование Правительства РФ, </a:t>
                      </a:r>
                      <a:r>
                        <a:rPr sz="1100" spc="-10" dirty="0">
                          <a:latin typeface="+mn-lt"/>
                        </a:rPr>
                        <a:t>высших </a:t>
                      </a:r>
                      <a:r>
                        <a:rPr sz="1100" spc="-5" dirty="0">
                          <a:latin typeface="+mn-lt"/>
                        </a:rPr>
                        <a:t>исполнительных органов  государственной </a:t>
                      </a:r>
                      <a:r>
                        <a:rPr sz="1100" spc="-10" dirty="0">
                          <a:latin typeface="+mn-lt"/>
                        </a:rPr>
                        <a:t>власти </a:t>
                      </a:r>
                      <a:r>
                        <a:rPr sz="1100" spc="-5" dirty="0">
                          <a:latin typeface="+mn-lt"/>
                        </a:rPr>
                        <a:t>субъектов РФ, местных</a:t>
                      </a:r>
                      <a:r>
                        <a:rPr sz="1100" spc="175" dirty="0">
                          <a:latin typeface="+mn-lt"/>
                        </a:rPr>
                        <a:t> </a:t>
                      </a:r>
                      <a:r>
                        <a:rPr sz="1100" spc="-5" dirty="0">
                          <a:latin typeface="+mn-lt"/>
                        </a:rPr>
                        <a:t>администраций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381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</a:rPr>
                        <a:t>85 722,6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</a:rPr>
                        <a:t>93 281,6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101 039,0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101 459,0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87 432,9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97 318,0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97 318,0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97 318,0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23413">
                <a:tc>
                  <a:txBody>
                    <a:bodyPr/>
                    <a:lstStyle/>
                    <a:p>
                      <a:pPr marL="9525">
                        <a:lnSpc>
                          <a:spcPts val="1125"/>
                        </a:lnSpc>
                        <a:spcBef>
                          <a:spcPts val="69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Проведение выборов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882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275,0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2 600,0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3 093,0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3 093,0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23413">
                <a:tc>
                  <a:txBody>
                    <a:bodyPr/>
                    <a:lstStyle/>
                    <a:p>
                      <a:pPr marL="9525">
                        <a:lnSpc>
                          <a:spcPts val="1125"/>
                        </a:lnSpc>
                        <a:spcBef>
                          <a:spcPts val="695"/>
                        </a:spcBef>
                      </a:pPr>
                      <a:r>
                        <a:rPr lang="ru-RU" sz="1100" spc="-5" dirty="0" smtClean="0">
                          <a:latin typeface="+mn-lt"/>
                        </a:rPr>
                        <a:t>Судебная система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8826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99,9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31,0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31,2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44,8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375,4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18,0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23413">
                <a:tc>
                  <a:txBody>
                    <a:bodyPr/>
                    <a:lstStyle/>
                    <a:p>
                      <a:pPr marL="9525">
                        <a:lnSpc>
                          <a:spcPts val="1120"/>
                        </a:lnSpc>
                        <a:spcBef>
                          <a:spcPts val="695"/>
                        </a:spcBef>
                      </a:pPr>
                      <a:r>
                        <a:rPr sz="1100" spc="-5" dirty="0">
                          <a:latin typeface="+mn-lt"/>
                        </a:rPr>
                        <a:t>Резервные</a:t>
                      </a:r>
                      <a:r>
                        <a:rPr sz="1100" spc="20" dirty="0">
                          <a:latin typeface="+mn-lt"/>
                        </a:rPr>
                        <a:t> </a:t>
                      </a:r>
                      <a:r>
                        <a:rPr sz="1100" spc="-5" dirty="0">
                          <a:latin typeface="+mn-lt"/>
                        </a:rPr>
                        <a:t>фонды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8826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</a:rPr>
                        <a:t>518,0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23413">
                <a:tc>
                  <a:txBody>
                    <a:bodyPr/>
                    <a:lstStyle/>
                    <a:p>
                      <a:pPr marL="9525">
                        <a:lnSpc>
                          <a:spcPts val="1120"/>
                        </a:lnSpc>
                        <a:spcBef>
                          <a:spcPts val="695"/>
                        </a:spcBef>
                      </a:pPr>
                      <a:r>
                        <a:rPr sz="1100" spc="-10" dirty="0">
                          <a:latin typeface="+mn-lt"/>
                        </a:rPr>
                        <a:t>Другие </a:t>
                      </a:r>
                      <a:r>
                        <a:rPr sz="1100" spc="-5" dirty="0">
                          <a:latin typeface="+mn-lt"/>
                        </a:rPr>
                        <a:t>общегосударственные</a:t>
                      </a:r>
                      <a:r>
                        <a:rPr sz="1100" spc="105" dirty="0">
                          <a:latin typeface="+mn-lt"/>
                        </a:rPr>
                        <a:t> </a:t>
                      </a:r>
                      <a:r>
                        <a:rPr sz="1100" spc="-5" dirty="0">
                          <a:latin typeface="+mn-lt"/>
                        </a:rPr>
                        <a:t>вопросы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8826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</a:rPr>
                        <a:t>20 774,5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</a:rPr>
                        <a:t>27 978,0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25 049,2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31 166,0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24 323,0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27 307,8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24 023,7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27 023,7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508541"/>
              </p:ext>
            </p:extLst>
          </p:nvPr>
        </p:nvGraphicFramePr>
        <p:xfrm>
          <a:off x="267820" y="6661840"/>
          <a:ext cx="5013553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5186"/>
                <a:gridCol w="783391"/>
                <a:gridCol w="898463"/>
                <a:gridCol w="758627"/>
                <a:gridCol w="776222"/>
                <a:gridCol w="911664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2018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2019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141646"/>
              </p:ext>
            </p:extLst>
          </p:nvPr>
        </p:nvGraphicFramePr>
        <p:xfrm>
          <a:off x="5396641" y="4965289"/>
          <a:ext cx="4877595" cy="240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54574"/>
              </p:ext>
            </p:extLst>
          </p:nvPr>
        </p:nvGraphicFramePr>
        <p:xfrm>
          <a:off x="5726906" y="5020627"/>
          <a:ext cx="1801486" cy="4140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01486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2020</a:t>
                      </a:r>
                      <a:r>
                        <a:rPr lang="ru-RU" sz="1100" b="1" baseline="0" dirty="0" smtClean="0">
                          <a:latin typeface="+mn-lt"/>
                        </a:rPr>
                        <a:t> год </a:t>
                      </a: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baseline="0" dirty="0" smtClean="0">
                          <a:latin typeface="+mn-lt"/>
                          <a:cs typeface="Times New Roman"/>
                        </a:rPr>
                        <a:t>119070,9 тыс. рублей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41300" y="960437"/>
            <a:ext cx="10057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органов местного самоуправления и реализацию муниципальных функций, связанных с общегосударственным управлением. Кроме того, за счет субвенций из бюджета Республики Башкортостан по данному разделу предусмотрены расходы на реализацию переданных Республикой Башкортостан государственных полномочий по образованию и обеспечению деятельности комиссии по делам несовершеннолетних и защите их прав, по обеспечению деятельности административной комиссии, организации и осуществлению деятельности по опеке и попечительству, составлению и изменению списков в присяжные заседатели судов общей юрисдикции, организации и проведению Всероссийской переписи населения</a:t>
            </a:r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13928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18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национальную оборону,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26373"/>
              </p:ext>
            </p:extLst>
          </p:nvPr>
        </p:nvGraphicFramePr>
        <p:xfrm>
          <a:off x="892455" y="2362531"/>
          <a:ext cx="8608222" cy="1930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09314"/>
                <a:gridCol w="762000"/>
                <a:gridCol w="685800"/>
                <a:gridCol w="762000"/>
                <a:gridCol w="685800"/>
                <a:gridCol w="685800"/>
                <a:gridCol w="576853"/>
                <a:gridCol w="668200"/>
                <a:gridCol w="672455"/>
              </a:tblGrid>
              <a:tr h="121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Функциональная</a:t>
                      </a:r>
                      <a:r>
                        <a:rPr sz="1100" b="1" spc="10" dirty="0">
                          <a:latin typeface="+mn-lt"/>
                        </a:rPr>
                        <a:t> </a:t>
                      </a:r>
                      <a:r>
                        <a:rPr sz="1100" b="1" spc="-10" dirty="0">
                          <a:latin typeface="+mn-lt"/>
                        </a:rPr>
                        <a:t>структура</a:t>
                      </a:r>
                      <a:r>
                        <a:rPr sz="1100" b="1" spc="55" dirty="0">
                          <a:latin typeface="+mn-lt"/>
                        </a:rPr>
                        <a:t> </a:t>
                      </a:r>
                      <a:r>
                        <a:rPr sz="1100" b="1" dirty="0">
                          <a:latin typeface="+mn-lt"/>
                        </a:rPr>
                        <a:t>расходов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8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9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35" dirty="0" smtClean="0">
                          <a:latin typeface="+mn-lt"/>
                        </a:rPr>
                        <a:t>2020</a:t>
                      </a:r>
                      <a:r>
                        <a:rPr lang="en-US" sz="1100" b="1" spc="-35" baseline="0" dirty="0" smtClean="0">
                          <a:latin typeface="+mn-lt"/>
                        </a:rPr>
                        <a:t>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35" dirty="0" smtClean="0">
                          <a:latin typeface="+mn-lt"/>
                        </a:rPr>
                        <a:t>ут</a:t>
                      </a:r>
                      <a:r>
                        <a:rPr lang="ru-RU" sz="1100" b="1" spc="0" dirty="0" smtClean="0">
                          <a:latin typeface="+mn-lt"/>
                        </a:rPr>
                        <a:t>в</a:t>
                      </a:r>
                      <a:r>
                        <a:rPr lang="ru-RU" sz="1100" b="1" dirty="0" smtClean="0">
                          <a:latin typeface="+mn-lt"/>
                        </a:rPr>
                        <a:t>.  </a:t>
                      </a:r>
                      <a:r>
                        <a:rPr lang="ru-RU" sz="1100" b="1" spc="-5" dirty="0" smtClean="0">
                          <a:latin typeface="+mn-lt"/>
                        </a:rPr>
                        <a:t>п</a:t>
                      </a:r>
                      <a:r>
                        <a:rPr lang="ru-RU" sz="1100" b="1" dirty="0" smtClean="0">
                          <a:latin typeface="+mn-lt"/>
                        </a:rPr>
                        <a:t>лан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030" marR="102235" indent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20" dirty="0">
                          <a:latin typeface="+mn-lt"/>
                        </a:rPr>
                        <a:t>утв. </a:t>
                      </a:r>
                      <a:r>
                        <a:rPr sz="1100" b="1" spc="-235" dirty="0">
                          <a:latin typeface="+mn-lt"/>
                        </a:rPr>
                        <a:t>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3030" marR="100330" indent="-31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35" dirty="0">
                          <a:latin typeface="+mn-lt"/>
                        </a:rPr>
                        <a:t>ут</a:t>
                      </a:r>
                      <a:r>
                        <a:rPr sz="1100" b="1" dirty="0">
                          <a:latin typeface="+mn-lt"/>
                        </a:rPr>
                        <a:t>о</a:t>
                      </a:r>
                      <a:r>
                        <a:rPr sz="1100" b="1" spc="5" dirty="0">
                          <a:latin typeface="+mn-lt"/>
                        </a:rPr>
                        <a:t>ч</a:t>
                      </a:r>
                      <a:r>
                        <a:rPr sz="1100" b="1" dirty="0">
                          <a:latin typeface="+mn-lt"/>
                        </a:rPr>
                        <a:t>. 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отчет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2100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endParaRPr sz="1100" b="1" dirty="0">
                        <a:latin typeface="+mn-lt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b="1" dirty="0">
                        <a:latin typeface="+mn-lt"/>
                        <a:cs typeface="Times New Roman"/>
                      </a:endParaRPr>
                    </a:p>
                    <a:p>
                      <a:pPr marL="9525" algn="l">
                        <a:lnSpc>
                          <a:spcPts val="1370"/>
                        </a:lnSpc>
                      </a:pPr>
                      <a:r>
                        <a:rPr sz="1100" b="1" dirty="0">
                          <a:latin typeface="+mn-lt"/>
                          <a:cs typeface="Times New Roman"/>
                        </a:rPr>
                        <a:t>Национальная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оборона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735,3</a:t>
                      </a: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853,3</a:t>
                      </a: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2 021,2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2 182,4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182,4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2 282,3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2 305,9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2 396,7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100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sz="1100" b="0" dirty="0">
                        <a:latin typeface="+mn-lt"/>
                        <a:cs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b="0" dirty="0">
                        <a:latin typeface="+mn-lt"/>
                        <a:cs typeface="Times New Roman"/>
                      </a:endParaRPr>
                    </a:p>
                    <a:p>
                      <a:pPr marL="47625" algn="l">
                        <a:lnSpc>
                          <a:spcPts val="1370"/>
                        </a:lnSpc>
                      </a:pPr>
                      <a:r>
                        <a:rPr sz="1100" b="0" dirty="0">
                          <a:latin typeface="+mn-lt"/>
                          <a:cs typeface="Times New Roman"/>
                        </a:rPr>
                        <a:t>Мобилизационная и вневойсковая</a:t>
                      </a:r>
                      <a:r>
                        <a:rPr sz="1100" b="0" spc="-4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Times New Roman"/>
                        </a:rPr>
                        <a:t>подготовка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0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0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Times New Roman"/>
                        </a:rPr>
                        <a:t>735,3</a:t>
                      </a: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71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0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b="0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Times New Roman"/>
                        </a:rPr>
                        <a:t>853,5</a:t>
                      </a: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2 021,2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2 182,4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182,4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2 282,3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2 305,9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2 396,7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3904" y="4922837"/>
            <a:ext cx="415100" cy="12332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9330" y="4999037"/>
            <a:ext cx="373590" cy="1157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68180" y="5089333"/>
            <a:ext cx="4151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29980" y="5165533"/>
            <a:ext cx="4151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1780" y="5317933"/>
            <a:ext cx="4151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5804" y="5546533"/>
            <a:ext cx="386651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45928"/>
              </p:ext>
            </p:extLst>
          </p:nvPr>
        </p:nvGraphicFramePr>
        <p:xfrm>
          <a:off x="265398" y="4618037"/>
          <a:ext cx="5053175" cy="208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6025"/>
                <a:gridCol w="1007628"/>
                <a:gridCol w="732820"/>
                <a:gridCol w="785057"/>
                <a:gridCol w="803265"/>
                <a:gridCol w="808380"/>
              </a:tblGrid>
              <a:tr h="117984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1 735,3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1 853,3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2 182,4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2 282,3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2 305,9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396,7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34199"/>
              </p:ext>
            </p:extLst>
          </p:nvPr>
        </p:nvGraphicFramePr>
        <p:xfrm>
          <a:off x="290734" y="6294437"/>
          <a:ext cx="5013553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5186"/>
                <a:gridCol w="783391"/>
                <a:gridCol w="898463"/>
                <a:gridCol w="758627"/>
                <a:gridCol w="776222"/>
                <a:gridCol w="911664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2018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2019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61689" y="1433979"/>
            <a:ext cx="8644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Включены</a:t>
            </a:r>
            <a:r>
              <a:rPr lang="ru-RU" sz="9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расходы, направленные на финансовое обеспечение переданных органам местного самоуправления поселений муниципального района Мелеузовский район РБ федеральных полномочий по первичному воинскому учету на территориях, где отсутствуют военные комиссариаты. 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="" xmlns:a16="http://schemas.microsoft.com/office/drawing/2014/main" id="{BE0FEAF8-7FDF-4F54-9FA3-87B730C2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278" y="4761977"/>
            <a:ext cx="4949627" cy="1631216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отклонения фактического выполнения </a:t>
            </a:r>
            <a:r>
              <a:rPr lang="ru-RU" alt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Мобилизационная и вневойсковая подготовка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Увеличение расходов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по сравнению с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годом на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17,7%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разделу связано с увеличением объема субвенций из федерального бюджета на осуществление первичного воинского учета на территориях, где отсутствуют военные комиссариаты.</a:t>
            </a:r>
          </a:p>
          <a:p>
            <a:pPr algn="just"/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70161" y="7166483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19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2835625" y="374714"/>
            <a:ext cx="5335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ru-RU" sz="1800" kern="0" spc="-20" dirty="0" smtClean="0">
                <a:solidFill>
                  <a:sysClr val="windowText" lastClr="000000"/>
                </a:solidFill>
              </a:rPr>
              <a:t>СОДЕРЖАНИЕ «БЮДЖЕТА </a:t>
            </a:r>
            <a:r>
              <a:rPr lang="ru-RU" sz="1800" kern="0" spc="-5" dirty="0" smtClean="0">
                <a:solidFill>
                  <a:sysClr val="windowText" lastClr="000000"/>
                </a:solidFill>
              </a:rPr>
              <a:t>ДЛЯ </a:t>
            </a:r>
            <a:r>
              <a:rPr lang="ru-RU" sz="1800" kern="0" spc="-25" dirty="0" smtClean="0">
                <a:solidFill>
                  <a:sysClr val="windowText" lastClr="000000"/>
                </a:solidFill>
              </a:rPr>
              <a:t>ГРАЖДАН»</a:t>
            </a:r>
            <a:endParaRPr lang="ru-RU" sz="1800" kern="0" spc="-25" dirty="0">
              <a:solidFill>
                <a:sysClr val="windowText" lastClr="000000"/>
              </a:solidFill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850106" y="1189037"/>
            <a:ext cx="8991600" cy="5184111"/>
          </a:xfrm>
          <a:prstGeom prst="rect">
            <a:avLst/>
          </a:prstGeom>
          <a:noFill/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dirty="0">
                <a:latin typeface="Times New Roman"/>
                <a:cs typeface="Times New Roman"/>
              </a:rPr>
              <a:t>1 </a:t>
            </a:r>
            <a:r>
              <a:rPr sz="1400" spc="-10" dirty="0">
                <a:latin typeface="Times New Roman"/>
                <a:cs typeface="Times New Roman"/>
              </a:rPr>
              <a:t>Что такое </a:t>
            </a:r>
            <a:r>
              <a:rPr sz="1400" spc="-15" dirty="0">
                <a:latin typeface="Times New Roman"/>
                <a:cs typeface="Times New Roman"/>
              </a:rPr>
              <a:t>«Бюджет </a:t>
            </a:r>
            <a:r>
              <a:rPr sz="1400" dirty="0">
                <a:latin typeface="Times New Roman"/>
                <a:cs typeface="Times New Roman"/>
              </a:rPr>
              <a:t>для граждан»? </a:t>
            </a:r>
            <a:r>
              <a:rPr sz="1400" dirty="0" err="1" smtClean="0">
                <a:latin typeface="Times New Roman"/>
                <a:cs typeface="Times New Roman"/>
              </a:rPr>
              <a:t>стр</a:t>
            </a:r>
            <a:r>
              <a:rPr sz="1400" dirty="0" smtClean="0">
                <a:latin typeface="Times New Roman"/>
                <a:cs typeface="Times New Roman"/>
              </a:rPr>
              <a:t>.</a:t>
            </a:r>
            <a:r>
              <a:rPr lang="ru-RU" sz="1400" dirty="0" smtClean="0">
                <a:latin typeface="Times New Roman"/>
                <a:cs typeface="Times New Roman"/>
              </a:rPr>
              <a:t> 3.</a:t>
            </a:r>
            <a:endParaRPr sz="1400" dirty="0">
              <a:latin typeface="Times New Roman"/>
              <a:cs typeface="Times New Roman"/>
            </a:endParaRPr>
          </a:p>
          <a:p>
            <a:pPr marL="190500" indent="-178435">
              <a:buAutoNum type="arabicPeriod" startAt="2"/>
              <a:tabLst>
                <a:tab pos="191135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Этапы бюджетного процесса </a:t>
            </a:r>
            <a:r>
              <a:rPr sz="1400" dirty="0" err="1" smtClean="0">
                <a:latin typeface="Times New Roman"/>
                <a:cs typeface="Times New Roman"/>
              </a:rPr>
              <a:t>стр</a:t>
            </a:r>
            <a:r>
              <a:rPr sz="1400" dirty="0" smtClean="0">
                <a:latin typeface="Times New Roman"/>
                <a:cs typeface="Times New Roman"/>
              </a:rPr>
              <a:t>.</a:t>
            </a:r>
            <a:r>
              <a:rPr lang="ru-RU" sz="1400" dirty="0" smtClean="0">
                <a:latin typeface="Times New Roman"/>
                <a:cs typeface="Times New Roman"/>
              </a:rPr>
              <a:t> 4.</a:t>
            </a:r>
            <a:endParaRPr sz="1400" dirty="0">
              <a:latin typeface="Times New Roman"/>
              <a:cs typeface="Times New Roman"/>
            </a:endParaRPr>
          </a:p>
          <a:p>
            <a:pPr marL="190500" indent="-178435">
              <a:buAutoNum type="arabicPeriod" startAt="2"/>
              <a:tabLst>
                <a:tab pos="191135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Административное</a:t>
            </a:r>
            <a:r>
              <a:rPr sz="1400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устройство муниципального </a:t>
            </a:r>
            <a:r>
              <a:rPr sz="1400" dirty="0">
                <a:latin typeface="Times New Roman"/>
                <a:cs typeface="Times New Roman"/>
              </a:rPr>
              <a:t>района </a:t>
            </a:r>
            <a:r>
              <a:rPr sz="1400" spc="-10" dirty="0">
                <a:latin typeface="Times New Roman"/>
                <a:cs typeface="Times New Roman"/>
              </a:rPr>
              <a:t>Мелеузовский </a:t>
            </a:r>
            <a:r>
              <a:rPr sz="1400" dirty="0">
                <a:latin typeface="Times New Roman"/>
                <a:cs typeface="Times New Roman"/>
              </a:rPr>
              <a:t>район </a:t>
            </a:r>
            <a:r>
              <a:rPr sz="1400" spc="-5" dirty="0">
                <a:latin typeface="Times New Roman"/>
                <a:cs typeface="Times New Roman"/>
              </a:rPr>
              <a:t>Республики </a:t>
            </a:r>
            <a:r>
              <a:rPr sz="1400" spc="-10" dirty="0" err="1">
                <a:latin typeface="Times New Roman"/>
                <a:cs typeface="Times New Roman"/>
              </a:rPr>
              <a:t>Башкортостан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" dirty="0" err="1" smtClean="0">
                <a:latin typeface="Times New Roman"/>
                <a:cs typeface="Times New Roman"/>
              </a:rPr>
              <a:t>стр</a:t>
            </a:r>
            <a:r>
              <a:rPr sz="1400" spc="5" dirty="0" smtClean="0">
                <a:latin typeface="Times New Roman"/>
                <a:cs typeface="Times New Roman"/>
              </a:rPr>
              <a:t>.</a:t>
            </a:r>
            <a:r>
              <a:rPr lang="ru-RU" sz="1400" spc="5" dirty="0">
                <a:latin typeface="Times New Roman"/>
                <a:cs typeface="Times New Roman"/>
              </a:rPr>
              <a:t>5</a:t>
            </a:r>
            <a:r>
              <a:rPr lang="ru-RU" sz="1400" spc="5" dirty="0" smtClean="0">
                <a:latin typeface="Times New Roman"/>
                <a:cs typeface="Times New Roman"/>
              </a:rPr>
              <a:t>.</a:t>
            </a:r>
            <a:endParaRPr lang="ru-RU" sz="1400" dirty="0">
              <a:latin typeface="Times New Roman"/>
              <a:cs typeface="Times New Roman"/>
            </a:endParaRPr>
          </a:p>
          <a:p>
            <a:pPr marL="190500" indent="-178435">
              <a:buAutoNum type="arabicPeriod" startAt="2"/>
              <a:tabLst>
                <a:tab pos="191135" algn="l"/>
              </a:tabLst>
            </a:pPr>
            <a:r>
              <a:rPr lang="ru-RU" sz="1400" spc="5" dirty="0" smtClean="0">
                <a:latin typeface="Times New Roman"/>
                <a:cs typeface="Times New Roman"/>
              </a:rPr>
              <a:t>Достижения в сфере управления муниципальными финансами </a:t>
            </a:r>
            <a:r>
              <a:rPr sz="1400" spc="5" dirty="0" err="1" smtClean="0">
                <a:latin typeface="Times New Roman"/>
                <a:cs typeface="Times New Roman"/>
              </a:rPr>
              <a:t>стр</a:t>
            </a:r>
            <a:r>
              <a:rPr sz="1400" spc="5" dirty="0" smtClean="0">
                <a:latin typeface="Times New Roman"/>
                <a:cs typeface="Times New Roman"/>
              </a:rPr>
              <a:t>.</a:t>
            </a:r>
            <a:r>
              <a:rPr lang="ru-RU" sz="1400" spc="5" dirty="0">
                <a:latin typeface="Times New Roman"/>
                <a:cs typeface="Times New Roman"/>
              </a:rPr>
              <a:t>6</a:t>
            </a:r>
            <a:r>
              <a:rPr lang="ru-RU" sz="1400" spc="5" dirty="0" smtClean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  <a:p>
            <a:pPr marL="190500" indent="-178435">
              <a:buAutoNum type="arabicPeriod" startAt="6"/>
              <a:tabLst>
                <a:tab pos="191135" algn="l"/>
              </a:tabLst>
            </a:pPr>
            <a:r>
              <a:rPr sz="1400" dirty="0">
                <a:latin typeface="Times New Roman"/>
                <a:cs typeface="Times New Roman"/>
              </a:rPr>
              <a:t>Основные </a:t>
            </a:r>
            <a:r>
              <a:rPr sz="1400" spc="-5" dirty="0" err="1">
                <a:latin typeface="Times New Roman"/>
                <a:cs typeface="Times New Roman"/>
              </a:rPr>
              <a:t>направления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 err="1" smtClean="0">
                <a:latin typeface="Times New Roman"/>
                <a:cs typeface="Times New Roman"/>
              </a:rPr>
              <a:t>бюджетной</a:t>
            </a:r>
            <a:r>
              <a:rPr sz="1400" spc="-10" dirty="0" smtClean="0"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latin typeface="Times New Roman"/>
                <a:cs typeface="Times New Roman"/>
              </a:rPr>
              <a:t>политики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5" dirty="0" err="1" smtClean="0">
                <a:latin typeface="Times New Roman"/>
                <a:cs typeface="Times New Roman"/>
              </a:rPr>
              <a:t>стр</a:t>
            </a:r>
            <a:r>
              <a:rPr sz="1400" spc="5" dirty="0" smtClean="0">
                <a:latin typeface="Times New Roman"/>
                <a:cs typeface="Times New Roman"/>
              </a:rPr>
              <a:t>.</a:t>
            </a:r>
            <a:r>
              <a:rPr lang="ru-RU" sz="1400" spc="5" dirty="0" smtClean="0">
                <a:latin typeface="Times New Roman"/>
                <a:cs typeface="Times New Roman"/>
              </a:rPr>
              <a:t>7-8.</a:t>
            </a:r>
          </a:p>
          <a:p>
            <a:pPr marL="190500" indent="-178435">
              <a:buAutoNum type="arabicPeriod" startAt="6"/>
              <a:tabLst>
                <a:tab pos="191135" algn="l"/>
              </a:tabLst>
            </a:pPr>
            <a:r>
              <a:rPr sz="1400" spc="-5" dirty="0" err="1" smtClean="0">
                <a:latin typeface="Times New Roman"/>
                <a:cs typeface="Times New Roman"/>
              </a:rPr>
              <a:t>Основные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показатели социально-экономического </a:t>
            </a:r>
            <a:r>
              <a:rPr sz="1400" spc="-5" dirty="0">
                <a:latin typeface="Times New Roman"/>
                <a:cs typeface="Times New Roman"/>
              </a:rPr>
              <a:t>развития муниципального </a:t>
            </a:r>
            <a:r>
              <a:rPr sz="1400" dirty="0">
                <a:latin typeface="Times New Roman"/>
                <a:cs typeface="Times New Roman"/>
              </a:rPr>
              <a:t>района </a:t>
            </a:r>
            <a:r>
              <a:rPr sz="1400" spc="-20" dirty="0">
                <a:latin typeface="Times New Roman"/>
                <a:cs typeface="Times New Roman"/>
              </a:rPr>
              <a:t>Мелеузовского </a:t>
            </a:r>
            <a:r>
              <a:rPr sz="1400" spc="-5" dirty="0">
                <a:latin typeface="Times New Roman"/>
                <a:cs typeface="Times New Roman"/>
              </a:rPr>
              <a:t>района </a:t>
            </a:r>
            <a:r>
              <a:rPr sz="1400" spc="5" dirty="0" err="1">
                <a:latin typeface="Times New Roman"/>
                <a:cs typeface="Times New Roman"/>
              </a:rPr>
              <a:t>стр</a:t>
            </a:r>
            <a:r>
              <a:rPr sz="1400" spc="5" dirty="0" smtClean="0">
                <a:latin typeface="Times New Roman"/>
                <a:cs typeface="Times New Roman"/>
              </a:rPr>
              <a:t>. </a:t>
            </a:r>
            <a:r>
              <a:rPr lang="ru-RU" sz="1400" spc="5" dirty="0">
                <a:latin typeface="Times New Roman"/>
                <a:cs typeface="Times New Roman"/>
              </a:rPr>
              <a:t>9</a:t>
            </a:r>
            <a:r>
              <a:rPr lang="ru-RU" sz="1400" spc="5" dirty="0" smtClean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  <a:p>
            <a:pPr marL="190500" indent="-178435">
              <a:buAutoNum type="arabicPeriod" startAt="6"/>
              <a:tabLst>
                <a:tab pos="191135" algn="l"/>
              </a:tabLst>
            </a:pPr>
            <a:r>
              <a:rPr sz="1400" dirty="0">
                <a:latin typeface="Times New Roman"/>
                <a:cs typeface="Times New Roman"/>
              </a:rPr>
              <a:t>Основные параметры </a:t>
            </a:r>
            <a:r>
              <a:rPr sz="1400" spc="-10" dirty="0">
                <a:latin typeface="Times New Roman"/>
                <a:cs typeface="Times New Roman"/>
              </a:rPr>
              <a:t>консолидированного бюджета </a:t>
            </a:r>
            <a:r>
              <a:rPr sz="1400" spc="-5" dirty="0">
                <a:latin typeface="Times New Roman"/>
                <a:cs typeface="Times New Roman"/>
              </a:rPr>
              <a:t>муниципального </a:t>
            </a:r>
            <a:r>
              <a:rPr sz="1400" dirty="0">
                <a:latin typeface="Times New Roman"/>
                <a:cs typeface="Times New Roman"/>
              </a:rPr>
              <a:t>района </a:t>
            </a:r>
            <a:r>
              <a:rPr sz="1400" spc="5" dirty="0">
                <a:latin typeface="Times New Roman"/>
                <a:cs typeface="Times New Roman"/>
              </a:rPr>
              <a:t>стр.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10.</a:t>
            </a:r>
          </a:p>
          <a:p>
            <a:pPr marL="190500" indent="-178435">
              <a:buAutoNum type="arabicPeriod" startAt="6"/>
              <a:tabLst>
                <a:tab pos="191135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Основные характеристики муниципального бюджета стр.11.</a:t>
            </a:r>
          </a:p>
          <a:p>
            <a:pPr marL="190500" indent="-178435">
              <a:buAutoNum type="arabicPeriod" startAt="6"/>
              <a:tabLst>
                <a:tab pos="191135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 Изменения поступлений налоговых и неналоговых доходов стр. 12.</a:t>
            </a:r>
            <a:endParaRPr sz="1400" dirty="0">
              <a:latin typeface="Times New Roman"/>
              <a:cs typeface="Times New Roman"/>
            </a:endParaRPr>
          </a:p>
          <a:p>
            <a:pPr marL="279400" indent="-266700">
              <a:spcBef>
                <a:spcPts val="5"/>
              </a:spcBef>
              <a:buAutoNum type="arabicPeriod" startAt="6"/>
              <a:tabLst>
                <a:tab pos="279400" algn="l"/>
              </a:tabLst>
            </a:pPr>
            <a:r>
              <a:rPr sz="1400" spc="-15" dirty="0">
                <a:latin typeface="Times New Roman"/>
                <a:cs typeface="Times New Roman"/>
              </a:rPr>
              <a:t>Структура доходов бюджета </a:t>
            </a:r>
            <a:r>
              <a:rPr sz="1400" dirty="0">
                <a:latin typeface="Times New Roman"/>
                <a:cs typeface="Times New Roman"/>
              </a:rPr>
              <a:t>муниципального района </a:t>
            </a:r>
            <a:r>
              <a:rPr sz="1400" spc="-10" dirty="0">
                <a:latin typeface="Times New Roman"/>
                <a:cs typeface="Times New Roman"/>
              </a:rPr>
              <a:t>Мелеузовский </a:t>
            </a:r>
            <a:r>
              <a:rPr sz="1400" dirty="0">
                <a:latin typeface="Times New Roman"/>
                <a:cs typeface="Times New Roman"/>
              </a:rPr>
              <a:t>район </a:t>
            </a:r>
            <a:r>
              <a:rPr sz="1400" spc="-10" dirty="0">
                <a:latin typeface="Times New Roman"/>
                <a:cs typeface="Times New Roman"/>
              </a:rPr>
              <a:t>Республики </a:t>
            </a:r>
            <a:r>
              <a:rPr sz="1400" spc="-10" dirty="0" err="1">
                <a:latin typeface="Times New Roman"/>
                <a:cs typeface="Times New Roman"/>
              </a:rPr>
              <a:t>Башкортостан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 smtClean="0">
                <a:latin typeface="Times New Roman"/>
                <a:cs typeface="Times New Roman"/>
              </a:rPr>
              <a:t>стр.1</a:t>
            </a:r>
            <a:r>
              <a:rPr lang="ru-RU" sz="1400" dirty="0">
                <a:latin typeface="Times New Roman"/>
                <a:cs typeface="Times New Roman"/>
              </a:rPr>
              <a:t>3</a:t>
            </a:r>
            <a:r>
              <a:rPr lang="ru-RU" sz="1400" dirty="0" smtClean="0">
                <a:latin typeface="Times New Roman"/>
                <a:cs typeface="Times New Roman"/>
              </a:rPr>
              <a:t>.</a:t>
            </a:r>
          </a:p>
          <a:p>
            <a:pPr marL="279400" indent="-266700">
              <a:spcBef>
                <a:spcPts val="5"/>
              </a:spcBef>
              <a:buFontTx/>
              <a:buAutoNum type="arabicPeriod" startAt="6"/>
              <a:tabLst>
                <a:tab pos="279400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Основные </a:t>
            </a:r>
            <a:r>
              <a:rPr lang="ru-RU" sz="1400" dirty="0">
                <a:latin typeface="Times New Roman"/>
                <a:cs typeface="Times New Roman"/>
              </a:rPr>
              <a:t>налогоплательщики муниципального района </a:t>
            </a:r>
            <a:r>
              <a:rPr lang="ru-RU" sz="1400" spc="-10" dirty="0">
                <a:latin typeface="Times New Roman"/>
                <a:cs typeface="Times New Roman"/>
              </a:rPr>
              <a:t>Мелеузовский </a:t>
            </a:r>
            <a:r>
              <a:rPr lang="ru-RU" sz="1400" dirty="0">
                <a:latin typeface="Times New Roman"/>
                <a:cs typeface="Times New Roman"/>
              </a:rPr>
              <a:t>район </a:t>
            </a:r>
            <a:r>
              <a:rPr lang="ru-RU" sz="1400" spc="-10" dirty="0">
                <a:latin typeface="Times New Roman"/>
                <a:cs typeface="Times New Roman"/>
              </a:rPr>
              <a:t>Республики Башкортостан</a:t>
            </a:r>
            <a:r>
              <a:rPr lang="ru-RU" sz="1400" spc="55" dirty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стр.14.</a:t>
            </a:r>
            <a:endParaRPr lang="ru-RU" sz="1400" dirty="0">
              <a:latin typeface="Times New Roman"/>
              <a:cs typeface="Times New Roman"/>
            </a:endParaRPr>
          </a:p>
          <a:p>
            <a:pPr marL="279400" indent="-266700">
              <a:spcBef>
                <a:spcPts val="5"/>
              </a:spcBef>
              <a:buAutoNum type="arabicPeriod" startAt="6"/>
              <a:tabLst>
                <a:tab pos="279400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Безвозмездные поступления стр.15.</a:t>
            </a:r>
            <a:endParaRPr sz="1400" dirty="0">
              <a:latin typeface="Times New Roman"/>
              <a:cs typeface="Times New Roman"/>
            </a:endParaRPr>
          </a:p>
          <a:p>
            <a:pPr marL="273050" indent="-260985">
              <a:buAutoNum type="arabicPeriod" startAt="6"/>
              <a:tabLst>
                <a:tab pos="273685" algn="l"/>
              </a:tabLst>
            </a:pPr>
            <a:r>
              <a:rPr lang="ru-RU" sz="1400" dirty="0" smtClean="0">
                <a:latin typeface="Times New Roman"/>
                <a:cs typeface="Times New Roman"/>
              </a:rPr>
              <a:t>Налоговые льготы </a:t>
            </a:r>
            <a:r>
              <a:rPr sz="1400" spc="5" dirty="0" err="1" smtClean="0">
                <a:latin typeface="Times New Roman"/>
                <a:cs typeface="Times New Roman"/>
              </a:rPr>
              <a:t>стр</a:t>
            </a:r>
            <a:r>
              <a:rPr sz="1400" spc="5" dirty="0">
                <a:latin typeface="Times New Roman"/>
                <a:cs typeface="Times New Roman"/>
              </a:rPr>
              <a:t>.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lang="ru-RU" sz="1400" spc="5" dirty="0" smtClean="0">
                <a:latin typeface="Times New Roman"/>
                <a:cs typeface="Times New Roman"/>
              </a:rPr>
              <a:t>16.</a:t>
            </a:r>
            <a:endParaRPr sz="1400" dirty="0">
              <a:latin typeface="Times New Roman"/>
              <a:cs typeface="Times New Roman"/>
            </a:endParaRPr>
          </a:p>
          <a:p>
            <a:pPr marL="279400" indent="-266700">
              <a:buAutoNum type="arabicPeriod" startAt="6"/>
              <a:tabLst>
                <a:tab pos="279400" algn="l"/>
              </a:tabLst>
            </a:pPr>
            <a:r>
              <a:rPr sz="1400" spc="-15" dirty="0" err="1" smtClean="0">
                <a:latin typeface="Times New Roman"/>
                <a:cs typeface="Times New Roman"/>
              </a:rPr>
              <a:t>Структура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расходов бюджета </a:t>
            </a:r>
            <a:r>
              <a:rPr sz="1400" spc="-5" dirty="0">
                <a:latin typeface="Times New Roman"/>
                <a:cs typeface="Times New Roman"/>
              </a:rPr>
              <a:t>муниципального </a:t>
            </a:r>
            <a:r>
              <a:rPr sz="1400" dirty="0">
                <a:latin typeface="Times New Roman"/>
                <a:cs typeface="Times New Roman"/>
              </a:rPr>
              <a:t>района </a:t>
            </a:r>
            <a:r>
              <a:rPr sz="1400" spc="-10" dirty="0">
                <a:latin typeface="Times New Roman"/>
                <a:cs typeface="Times New Roman"/>
              </a:rPr>
              <a:t>Мелеузовский </a:t>
            </a:r>
            <a:r>
              <a:rPr sz="1400" dirty="0">
                <a:latin typeface="Times New Roman"/>
                <a:cs typeface="Times New Roman"/>
              </a:rPr>
              <a:t>район </a:t>
            </a:r>
            <a:r>
              <a:rPr sz="1400" spc="-10" dirty="0">
                <a:latin typeface="Times New Roman"/>
                <a:cs typeface="Times New Roman"/>
              </a:rPr>
              <a:t>Республики </a:t>
            </a:r>
            <a:r>
              <a:rPr sz="1400" spc="-10" dirty="0" err="1">
                <a:latin typeface="Times New Roman"/>
                <a:cs typeface="Times New Roman"/>
              </a:rPr>
              <a:t>Башкортостан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5" dirty="0" err="1" smtClean="0">
                <a:latin typeface="Times New Roman"/>
                <a:cs typeface="Times New Roman"/>
              </a:rPr>
              <a:t>стр</a:t>
            </a:r>
            <a:r>
              <a:rPr sz="1400" spc="5" dirty="0" smtClean="0">
                <a:latin typeface="Times New Roman"/>
                <a:cs typeface="Times New Roman"/>
              </a:rPr>
              <a:t>.</a:t>
            </a:r>
            <a:r>
              <a:rPr lang="ru-RU" sz="1400" spc="5" dirty="0" smtClean="0">
                <a:latin typeface="Times New Roman"/>
                <a:cs typeface="Times New Roman"/>
              </a:rPr>
              <a:t>17.</a:t>
            </a:r>
          </a:p>
          <a:p>
            <a:pPr marL="279400" indent="-266700">
              <a:buAutoNum type="arabicPeriod" startAt="6"/>
              <a:tabLst>
                <a:tab pos="279400" algn="l"/>
              </a:tabLst>
            </a:pPr>
            <a:r>
              <a:rPr sz="1400" spc="-20" dirty="0" err="1" smtClean="0">
                <a:latin typeface="Times New Roman"/>
                <a:cs typeface="Times New Roman"/>
              </a:rPr>
              <a:t>Расходы</a:t>
            </a:r>
            <a:r>
              <a:rPr sz="1400" spc="310" dirty="0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бюджета </a:t>
            </a:r>
            <a:r>
              <a:rPr sz="1400" spc="-5" dirty="0">
                <a:latin typeface="Times New Roman"/>
                <a:cs typeface="Times New Roman"/>
              </a:rPr>
              <a:t>муниципального </a:t>
            </a:r>
            <a:r>
              <a:rPr sz="1400" dirty="0">
                <a:latin typeface="Times New Roman"/>
                <a:cs typeface="Times New Roman"/>
              </a:rPr>
              <a:t>района </a:t>
            </a:r>
            <a:r>
              <a:rPr sz="1400" spc="-10" dirty="0">
                <a:latin typeface="Times New Roman"/>
                <a:cs typeface="Times New Roman"/>
              </a:rPr>
              <a:t>Мелеузовский </a:t>
            </a:r>
            <a:r>
              <a:rPr sz="1400" spc="-5" dirty="0">
                <a:latin typeface="Times New Roman"/>
                <a:cs typeface="Times New Roman"/>
              </a:rPr>
              <a:t>район </a:t>
            </a:r>
            <a:r>
              <a:rPr sz="1400" spc="-10" dirty="0">
                <a:latin typeface="Times New Roman"/>
                <a:cs typeface="Times New Roman"/>
              </a:rPr>
              <a:t>Республики Башкортостан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3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разрезе</a:t>
            </a:r>
            <a:endParaRPr sz="1400" dirty="0">
              <a:latin typeface="Times New Roman"/>
              <a:cs typeface="Times New Roman"/>
            </a:endParaRPr>
          </a:p>
          <a:p>
            <a:pPr marL="12700"/>
            <a:r>
              <a:rPr sz="1400" spc="-15" dirty="0" err="1">
                <a:latin typeface="Times New Roman"/>
                <a:cs typeface="Times New Roman"/>
              </a:rPr>
              <a:t>экономической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 err="1" smtClean="0">
                <a:latin typeface="Times New Roman"/>
                <a:cs typeface="Times New Roman"/>
              </a:rPr>
              <a:t>классификации</a:t>
            </a:r>
            <a:r>
              <a:rPr lang="ru-RU" sz="1400" dirty="0">
                <a:latin typeface="Times New Roman"/>
                <a:cs typeface="Times New Roman"/>
              </a:rPr>
              <a:t> </a:t>
            </a:r>
            <a:r>
              <a:rPr sz="1400" spc="5" dirty="0" err="1" smtClean="0">
                <a:latin typeface="Times New Roman"/>
                <a:cs typeface="Times New Roman"/>
              </a:rPr>
              <a:t>стр</a:t>
            </a:r>
            <a:r>
              <a:rPr sz="1400" spc="5" dirty="0">
                <a:latin typeface="Times New Roman"/>
                <a:cs typeface="Times New Roman"/>
              </a:rPr>
              <a:t>.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lang="ru-RU" sz="1400" spc="5" dirty="0" smtClean="0">
                <a:latin typeface="Times New Roman"/>
                <a:cs typeface="Times New Roman"/>
              </a:rPr>
              <a:t>18</a:t>
            </a:r>
            <a:r>
              <a:rPr sz="1400" spc="5" dirty="0" smtClean="0">
                <a:latin typeface="Times New Roman"/>
                <a:cs typeface="Times New Roman"/>
              </a:rPr>
              <a:t>-</a:t>
            </a:r>
            <a:r>
              <a:rPr lang="ru-RU" sz="1400" spc="5" dirty="0" smtClean="0">
                <a:latin typeface="Times New Roman"/>
                <a:cs typeface="Times New Roman"/>
              </a:rPr>
              <a:t>29.</a:t>
            </a:r>
            <a:endParaRPr sz="1400" dirty="0">
              <a:latin typeface="Times New Roman"/>
              <a:cs typeface="Times New Roman"/>
            </a:endParaRPr>
          </a:p>
          <a:p>
            <a:pPr marL="12700" marR="5715">
              <a:buAutoNum type="arabicPeriod" startAt="15"/>
              <a:tabLst>
                <a:tab pos="290195" algn="l"/>
              </a:tabLst>
            </a:pPr>
            <a:r>
              <a:rPr lang="ru-RU" sz="1400" spc="-20" dirty="0" smtClean="0">
                <a:latin typeface="Times New Roman"/>
                <a:cs typeface="Times New Roman"/>
              </a:rPr>
              <a:t> Расходы</a:t>
            </a:r>
            <a:r>
              <a:rPr lang="ru-RU" sz="1400" spc="310" dirty="0" smtClean="0">
                <a:latin typeface="Times New Roman"/>
                <a:cs typeface="Times New Roman"/>
              </a:rPr>
              <a:t> </a:t>
            </a:r>
            <a:r>
              <a:rPr lang="ru-RU" sz="1400" spc="-15" dirty="0">
                <a:latin typeface="Times New Roman"/>
                <a:cs typeface="Times New Roman"/>
              </a:rPr>
              <a:t>бюджета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lang="ru-RU" sz="1400" spc="-5" dirty="0" smtClean="0">
                <a:latin typeface="Times New Roman"/>
                <a:cs typeface="Times New Roman"/>
              </a:rPr>
              <a:t>в разрезе </a:t>
            </a:r>
            <a:r>
              <a:rPr sz="1400" spc="-5" dirty="0" err="1" smtClean="0">
                <a:latin typeface="Times New Roman"/>
                <a:cs typeface="Times New Roman"/>
              </a:rPr>
              <a:t>муниципальных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программ муниципального района </a:t>
            </a:r>
            <a:r>
              <a:rPr sz="1400" spc="-10" dirty="0">
                <a:latin typeface="Times New Roman"/>
                <a:cs typeface="Times New Roman"/>
              </a:rPr>
              <a:t>Мелеузовский </a:t>
            </a:r>
            <a:r>
              <a:rPr sz="1400" dirty="0">
                <a:latin typeface="Times New Roman"/>
                <a:cs typeface="Times New Roman"/>
              </a:rPr>
              <a:t>район </a:t>
            </a:r>
            <a:r>
              <a:rPr sz="1400" spc="-10" dirty="0">
                <a:latin typeface="Times New Roman"/>
                <a:cs typeface="Times New Roman"/>
              </a:rPr>
              <a:t>Республики </a:t>
            </a:r>
            <a:r>
              <a:rPr sz="1400" spc="-10" dirty="0" err="1">
                <a:latin typeface="Times New Roman"/>
                <a:cs typeface="Times New Roman"/>
              </a:rPr>
              <a:t>Башкортостан</a:t>
            </a:r>
            <a:r>
              <a:rPr sz="1400" spc="-10" dirty="0">
                <a:latin typeface="Times New Roman"/>
                <a:cs typeface="Times New Roman"/>
              </a:rPr>
              <a:t>  </a:t>
            </a:r>
            <a:r>
              <a:rPr sz="1400" spc="5" dirty="0" err="1" smtClean="0">
                <a:latin typeface="Times New Roman"/>
                <a:cs typeface="Times New Roman"/>
              </a:rPr>
              <a:t>стр</a:t>
            </a:r>
            <a:r>
              <a:rPr sz="1400" spc="5" dirty="0" smtClean="0">
                <a:latin typeface="Times New Roman"/>
                <a:cs typeface="Times New Roman"/>
              </a:rPr>
              <a:t>.</a:t>
            </a:r>
            <a:r>
              <a:rPr lang="ru-RU" sz="1400" spc="5" dirty="0" smtClean="0">
                <a:latin typeface="Times New Roman"/>
                <a:cs typeface="Times New Roman"/>
              </a:rPr>
              <a:t> 30.</a:t>
            </a:r>
          </a:p>
          <a:p>
            <a:pPr marL="12700" marR="5715">
              <a:buAutoNum type="arabicPeriod" startAt="15"/>
              <a:tabLst>
                <a:tab pos="290195" algn="l"/>
              </a:tabLst>
            </a:pPr>
            <a:r>
              <a:rPr lang="ru-RU" sz="1400" spc="5" dirty="0" smtClean="0">
                <a:latin typeface="Times New Roman"/>
                <a:cs typeface="Times New Roman"/>
              </a:rPr>
              <a:t>Достигнутые показатели по муниципальным программам </a:t>
            </a:r>
            <a:r>
              <a:rPr lang="ru-RU" sz="1400" spc="-5" dirty="0">
                <a:latin typeface="Times New Roman"/>
                <a:cs typeface="Times New Roman"/>
              </a:rPr>
              <a:t>муниципального района </a:t>
            </a:r>
            <a:r>
              <a:rPr lang="ru-RU" sz="1400" spc="-10" dirty="0">
                <a:latin typeface="Times New Roman"/>
                <a:cs typeface="Times New Roman"/>
              </a:rPr>
              <a:t>Мелеузовский </a:t>
            </a:r>
            <a:r>
              <a:rPr lang="ru-RU" sz="1400" dirty="0">
                <a:latin typeface="Times New Roman"/>
                <a:cs typeface="Times New Roman"/>
              </a:rPr>
              <a:t>район </a:t>
            </a:r>
            <a:r>
              <a:rPr lang="ru-RU" sz="1400" spc="-10" dirty="0">
                <a:latin typeface="Times New Roman"/>
                <a:cs typeface="Times New Roman"/>
              </a:rPr>
              <a:t>Республики Башкортостан  </a:t>
            </a:r>
            <a:r>
              <a:rPr lang="ru-RU" sz="1400" spc="5" dirty="0">
                <a:latin typeface="Times New Roman"/>
                <a:cs typeface="Times New Roman"/>
              </a:rPr>
              <a:t>стр. </a:t>
            </a:r>
            <a:r>
              <a:rPr lang="ru-RU" sz="1400" spc="5" dirty="0" smtClean="0">
                <a:latin typeface="Times New Roman"/>
                <a:cs typeface="Times New Roman"/>
              </a:rPr>
              <a:t>31-48.</a:t>
            </a:r>
          </a:p>
          <a:p>
            <a:pPr marL="311150" indent="-299085">
              <a:buAutoNum type="arabicPeriod" startAt="15"/>
              <a:tabLst>
                <a:tab pos="311785" algn="l"/>
              </a:tabLst>
            </a:pPr>
            <a:r>
              <a:rPr sz="1400" spc="-10" dirty="0" err="1" smtClean="0">
                <a:latin typeface="Times New Roman"/>
                <a:cs typeface="Times New Roman"/>
              </a:rPr>
              <a:t>Объем</a:t>
            </a:r>
            <a:r>
              <a:rPr sz="1400" spc="245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муниципального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долга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муниципальному</a:t>
            </a:r>
            <a:r>
              <a:rPr sz="1400" spc="22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району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Мелеузовский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Республики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Башкортостан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1400" spc="5" dirty="0" err="1" smtClean="0">
                <a:latin typeface="Times New Roman"/>
                <a:cs typeface="Times New Roman"/>
              </a:rPr>
              <a:t>стр</a:t>
            </a:r>
            <a:r>
              <a:rPr sz="1400" spc="5" dirty="0" smtClean="0">
                <a:latin typeface="Times New Roman"/>
                <a:cs typeface="Times New Roman"/>
              </a:rPr>
              <a:t>.</a:t>
            </a:r>
            <a:r>
              <a:rPr lang="ru-RU" sz="1400" spc="5" dirty="0" smtClean="0">
                <a:latin typeface="Times New Roman"/>
                <a:cs typeface="Times New Roman"/>
              </a:rPr>
              <a:t> 49.</a:t>
            </a:r>
          </a:p>
          <a:p>
            <a:pPr marL="12700" marR="6350">
              <a:buAutoNum type="arabicPeriod" startAt="18"/>
              <a:tabLst>
                <a:tab pos="340360" algn="l"/>
              </a:tabLst>
            </a:pPr>
            <a:r>
              <a:rPr lang="ru-RU" sz="1400" spc="-5" dirty="0" smtClean="0">
                <a:latin typeface="Times New Roman"/>
                <a:cs typeface="Times New Roman"/>
              </a:rPr>
              <a:t>Региональные проекты в </a:t>
            </a:r>
            <a:r>
              <a:rPr sz="1400" spc="-5" dirty="0" err="1" smtClean="0">
                <a:latin typeface="Times New Roman"/>
                <a:cs typeface="Times New Roman"/>
              </a:rPr>
              <a:t>муниципально</a:t>
            </a:r>
            <a:r>
              <a:rPr lang="ru-RU" sz="1400" spc="-5" dirty="0" smtClean="0">
                <a:latin typeface="Times New Roman"/>
                <a:cs typeface="Times New Roman"/>
              </a:rPr>
              <a:t>м</a:t>
            </a:r>
            <a:r>
              <a:rPr sz="1400" spc="-5" dirty="0" smtClean="0">
                <a:latin typeface="Times New Roman"/>
                <a:cs typeface="Times New Roman"/>
              </a:rPr>
              <a:t> </a:t>
            </a:r>
            <a:r>
              <a:rPr sz="1400" spc="-5" dirty="0" err="1" smtClean="0">
                <a:latin typeface="Times New Roman"/>
                <a:cs typeface="Times New Roman"/>
              </a:rPr>
              <a:t>район</a:t>
            </a:r>
            <a:r>
              <a:rPr lang="ru-RU" sz="1400" spc="-5" dirty="0" smtClean="0">
                <a:latin typeface="Times New Roman"/>
                <a:cs typeface="Times New Roman"/>
              </a:rPr>
              <a:t>е</a:t>
            </a:r>
            <a:r>
              <a:rPr sz="1400" spc="-5" dirty="0" smtClean="0">
                <a:latin typeface="Times New Roman"/>
                <a:cs typeface="Times New Roman"/>
              </a:rPr>
              <a:t>  </a:t>
            </a:r>
            <a:r>
              <a:rPr sz="1400" spc="-10" dirty="0">
                <a:latin typeface="Times New Roman"/>
                <a:cs typeface="Times New Roman"/>
              </a:rPr>
              <a:t>Мелеузовский </a:t>
            </a:r>
            <a:r>
              <a:rPr sz="1400" dirty="0">
                <a:latin typeface="Times New Roman"/>
                <a:cs typeface="Times New Roman"/>
              </a:rPr>
              <a:t>район </a:t>
            </a:r>
            <a:r>
              <a:rPr sz="1400" spc="-10" dirty="0">
                <a:latin typeface="Times New Roman"/>
                <a:cs typeface="Times New Roman"/>
              </a:rPr>
              <a:t>Республики </a:t>
            </a:r>
            <a:r>
              <a:rPr sz="1400" spc="-10" dirty="0" err="1">
                <a:latin typeface="Times New Roman"/>
                <a:cs typeface="Times New Roman"/>
              </a:rPr>
              <a:t>Башкортостан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" dirty="0" err="1" smtClean="0">
                <a:latin typeface="Times New Roman"/>
                <a:cs typeface="Times New Roman"/>
              </a:rPr>
              <a:t>стр</a:t>
            </a:r>
            <a:r>
              <a:rPr sz="1400" spc="5" dirty="0" smtClean="0">
                <a:latin typeface="Times New Roman"/>
                <a:cs typeface="Times New Roman"/>
              </a:rPr>
              <a:t>.</a:t>
            </a:r>
            <a:r>
              <a:rPr lang="ru-RU" sz="1400" spc="5" dirty="0" smtClean="0">
                <a:latin typeface="Times New Roman"/>
                <a:cs typeface="Times New Roman"/>
              </a:rPr>
              <a:t>50-52.</a:t>
            </a:r>
          </a:p>
          <a:p>
            <a:pPr marL="12700" marR="6350">
              <a:buAutoNum type="arabicPeriod" startAt="18"/>
              <a:tabLst>
                <a:tab pos="340360" algn="l"/>
              </a:tabLst>
            </a:pPr>
            <a:r>
              <a:rPr sz="1400" spc="-10" dirty="0" err="1" smtClean="0">
                <a:latin typeface="Times New Roman"/>
                <a:cs typeface="Times New Roman"/>
              </a:rPr>
              <a:t>Контактная</a:t>
            </a:r>
            <a:r>
              <a:rPr sz="1400" spc="-10" dirty="0" smtClean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информация </a:t>
            </a:r>
            <a:r>
              <a:rPr sz="1400" spc="5" dirty="0">
                <a:latin typeface="Times New Roman"/>
                <a:cs typeface="Times New Roman"/>
              </a:rPr>
              <a:t>стр.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lang="ru-RU" sz="1400" spc="5" dirty="0" smtClean="0">
                <a:latin typeface="Times New Roman"/>
                <a:cs typeface="Times New Roman"/>
              </a:rPr>
              <a:t>53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72348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8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национальную безопасность и правоохранительную деятельность,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824774"/>
              </p:ext>
            </p:extLst>
          </p:nvPr>
        </p:nvGraphicFramePr>
        <p:xfrm>
          <a:off x="491136" y="1493837"/>
          <a:ext cx="9830386" cy="28556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97961"/>
                <a:gridCol w="748291"/>
                <a:gridCol w="748291"/>
                <a:gridCol w="748291"/>
                <a:gridCol w="748291"/>
                <a:gridCol w="759921"/>
                <a:gridCol w="617470"/>
                <a:gridCol w="608815"/>
                <a:gridCol w="753055"/>
              </a:tblGrid>
              <a:tr h="3457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Функциональная</a:t>
                      </a:r>
                      <a:r>
                        <a:rPr sz="1100" b="1" spc="10" dirty="0">
                          <a:latin typeface="+mn-lt"/>
                        </a:rPr>
                        <a:t> </a:t>
                      </a:r>
                      <a:r>
                        <a:rPr sz="1100" b="1" spc="-10" dirty="0">
                          <a:latin typeface="+mn-lt"/>
                        </a:rPr>
                        <a:t>структура</a:t>
                      </a:r>
                      <a:r>
                        <a:rPr sz="1100" b="1" spc="55" dirty="0">
                          <a:latin typeface="+mn-lt"/>
                        </a:rPr>
                        <a:t> </a:t>
                      </a:r>
                      <a:r>
                        <a:rPr sz="1100" b="1" dirty="0">
                          <a:latin typeface="+mn-lt"/>
                        </a:rPr>
                        <a:t>расходов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8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9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35" dirty="0" smtClean="0">
                          <a:latin typeface="+mn-lt"/>
                        </a:rPr>
                        <a:t>2020</a:t>
                      </a:r>
                      <a:r>
                        <a:rPr lang="en-US" sz="1100" b="1" spc="-35" baseline="0" dirty="0" smtClean="0">
                          <a:latin typeface="+mn-lt"/>
                        </a:rPr>
                        <a:t>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35" dirty="0" smtClean="0">
                          <a:latin typeface="+mn-lt"/>
                        </a:rPr>
                        <a:t>ут</a:t>
                      </a:r>
                      <a:r>
                        <a:rPr lang="ru-RU" sz="1100" b="1" spc="0" dirty="0" smtClean="0">
                          <a:latin typeface="+mn-lt"/>
                        </a:rPr>
                        <a:t>в</a:t>
                      </a:r>
                      <a:r>
                        <a:rPr lang="ru-RU" sz="1100" b="1" dirty="0" smtClean="0">
                          <a:latin typeface="+mn-lt"/>
                        </a:rPr>
                        <a:t>.  </a:t>
                      </a:r>
                      <a:r>
                        <a:rPr lang="ru-RU" sz="1100" b="1" spc="-5" dirty="0" smtClean="0">
                          <a:latin typeface="+mn-lt"/>
                        </a:rPr>
                        <a:t>п</a:t>
                      </a:r>
                      <a:r>
                        <a:rPr lang="ru-RU" sz="1100" b="1" dirty="0" smtClean="0">
                          <a:latin typeface="+mn-lt"/>
                        </a:rPr>
                        <a:t>лан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138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030" marR="102235" indent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20" dirty="0">
                          <a:latin typeface="+mn-lt"/>
                        </a:rPr>
                        <a:t>утв. </a:t>
                      </a:r>
                      <a:r>
                        <a:rPr sz="1100" b="1" spc="-235" dirty="0">
                          <a:latin typeface="+mn-lt"/>
                        </a:rPr>
                        <a:t>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3030" marR="100330" indent="-31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35" dirty="0">
                          <a:latin typeface="+mn-lt"/>
                        </a:rPr>
                        <a:t>ут</a:t>
                      </a:r>
                      <a:r>
                        <a:rPr sz="1100" b="1" dirty="0">
                          <a:latin typeface="+mn-lt"/>
                        </a:rPr>
                        <a:t>о</a:t>
                      </a:r>
                      <a:r>
                        <a:rPr sz="1100" b="1" spc="5" dirty="0">
                          <a:latin typeface="+mn-lt"/>
                        </a:rPr>
                        <a:t>ч</a:t>
                      </a:r>
                      <a:r>
                        <a:rPr sz="1100" b="1" dirty="0">
                          <a:latin typeface="+mn-lt"/>
                        </a:rPr>
                        <a:t>. 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отчет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388317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+mn-lt"/>
                          <a:cs typeface="Times New Roman"/>
                        </a:rPr>
                        <a:t>Национальная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безопасность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правоохранительная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  <a:p>
                      <a:pPr marL="952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b="1" spc="-5" dirty="0">
                          <a:latin typeface="+mn-lt"/>
                          <a:cs typeface="Times New Roman"/>
                        </a:rPr>
                        <a:t>деятельность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spc="-5" dirty="0" smtClean="0">
                          <a:latin typeface="+mn-lt"/>
                          <a:cs typeface="Times New Roman"/>
                        </a:rPr>
                        <a:t>7 564,2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spc="-5" dirty="0" smtClean="0">
                          <a:latin typeface="+mn-lt"/>
                          <a:cs typeface="Times New Roman"/>
                        </a:rPr>
                        <a:t>3 534,4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4 498,0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6 742,8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6 723,8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4 788,0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4 488,0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4 488,0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790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b="0" dirty="0">
                        <a:latin typeface="+mn-lt"/>
                        <a:cs typeface="Times New Roman"/>
                      </a:endParaRPr>
                    </a:p>
                    <a:p>
                      <a:pPr marL="9525" marR="257810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+mn-lt"/>
                          <a:cs typeface="Times New Roman"/>
                        </a:rPr>
                        <a:t>Защита населения </a:t>
                      </a:r>
                      <a:r>
                        <a:rPr sz="1100" b="0" dirty="0">
                          <a:latin typeface="+mn-lt"/>
                          <a:cs typeface="Times New Roman"/>
                        </a:rPr>
                        <a:t>и территории от </a:t>
                      </a:r>
                      <a:r>
                        <a:rPr sz="1100" b="0" spc="-5" dirty="0">
                          <a:latin typeface="+mn-lt"/>
                          <a:cs typeface="Times New Roman"/>
                        </a:rPr>
                        <a:t>чрезвычайных </a:t>
                      </a:r>
                      <a:r>
                        <a:rPr sz="1100" b="0" spc="-10" dirty="0">
                          <a:latin typeface="+mn-lt"/>
                          <a:cs typeface="Times New Roman"/>
                        </a:rPr>
                        <a:t>ситуаций  </a:t>
                      </a:r>
                      <a:r>
                        <a:rPr sz="1100" b="0" dirty="0">
                          <a:latin typeface="+mn-lt"/>
                          <a:cs typeface="Times New Roman"/>
                        </a:rPr>
                        <a:t>природного и техногенного </a:t>
                      </a:r>
                      <a:r>
                        <a:rPr sz="1100" b="0" spc="-5" dirty="0">
                          <a:latin typeface="+mn-lt"/>
                          <a:cs typeface="Times New Roman"/>
                        </a:rPr>
                        <a:t>характера, гражданская</a:t>
                      </a:r>
                      <a:r>
                        <a:rPr sz="1100" b="0" spc="-7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0" dirty="0">
                          <a:latin typeface="+mn-lt"/>
                          <a:cs typeface="Times New Roman"/>
                        </a:rPr>
                        <a:t>оборона</a:t>
                      </a: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0" spc="-5" dirty="0">
                          <a:latin typeface="+mn-lt"/>
                          <a:cs typeface="Times New Roman"/>
                        </a:rPr>
                        <a:t>3</a:t>
                      </a:r>
                      <a:r>
                        <a:rPr sz="1100" b="0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100" b="0" dirty="0" smtClean="0">
                          <a:latin typeface="+mn-lt"/>
                          <a:cs typeface="Times New Roman"/>
                        </a:rPr>
                        <a:t>058,9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b="0" spc="-5" dirty="0" smtClean="0">
                          <a:latin typeface="+mn-lt"/>
                          <a:cs typeface="Times New Roman"/>
                        </a:rPr>
                        <a:t>3 319,4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4 498,0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3 377,0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3 372,8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4 788,0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4 488,0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4 488,0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328316">
                <a:tc>
                  <a:txBody>
                    <a:bodyPr/>
                    <a:lstStyle/>
                    <a:p>
                      <a:pPr marL="9525">
                        <a:lnSpc>
                          <a:spcPts val="1370"/>
                        </a:lnSpc>
                        <a:spcBef>
                          <a:spcPts val="1035"/>
                        </a:spcBef>
                      </a:pPr>
                      <a:r>
                        <a:rPr sz="1100" b="0" spc="-5" dirty="0">
                          <a:latin typeface="+mn-lt"/>
                          <a:cs typeface="Times New Roman"/>
                        </a:rPr>
                        <a:t>Обеспечение пожарной</a:t>
                      </a:r>
                      <a:r>
                        <a:rPr sz="1100" b="0" spc="-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0" spc="-5" dirty="0">
                          <a:latin typeface="+mn-lt"/>
                          <a:cs typeface="Times New Roman"/>
                        </a:rPr>
                        <a:t>безопасности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13144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0" dirty="0" smtClean="0">
                          <a:latin typeface="+mn-lt"/>
                          <a:cs typeface="Times New Roman"/>
                        </a:rPr>
                        <a:t>1 177,4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0" dirty="0" smtClean="0">
                          <a:latin typeface="+mn-lt"/>
                          <a:cs typeface="Times New Roman"/>
                        </a:rPr>
                        <a:t>215,0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588543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0" spc="-10" dirty="0">
                          <a:latin typeface="+mn-lt"/>
                          <a:cs typeface="Times New Roman"/>
                        </a:rPr>
                        <a:t>Другие </a:t>
                      </a:r>
                      <a:r>
                        <a:rPr sz="1100" b="0" spc="-5" dirty="0">
                          <a:latin typeface="+mn-lt"/>
                          <a:cs typeface="Times New Roman"/>
                        </a:rPr>
                        <a:t>вопросы </a:t>
                      </a:r>
                      <a:r>
                        <a:rPr sz="1100" b="0" dirty="0">
                          <a:latin typeface="+mn-lt"/>
                          <a:cs typeface="Times New Roman"/>
                        </a:rPr>
                        <a:t>в </a:t>
                      </a:r>
                      <a:r>
                        <a:rPr sz="1100" b="0" spc="-5" dirty="0">
                          <a:latin typeface="+mn-lt"/>
                          <a:cs typeface="Times New Roman"/>
                        </a:rPr>
                        <a:t>области </a:t>
                      </a:r>
                      <a:r>
                        <a:rPr sz="1100" b="0" dirty="0">
                          <a:latin typeface="+mn-lt"/>
                          <a:cs typeface="Times New Roman"/>
                        </a:rPr>
                        <a:t>национальной </a:t>
                      </a:r>
                      <a:r>
                        <a:rPr sz="1100" b="0" spc="-5" dirty="0">
                          <a:latin typeface="+mn-lt"/>
                          <a:cs typeface="Times New Roman"/>
                        </a:rPr>
                        <a:t>безопасности</a:t>
                      </a:r>
                      <a:r>
                        <a:rPr sz="1100" b="0" dirty="0">
                          <a:latin typeface="+mn-lt"/>
                          <a:cs typeface="Times New Roman"/>
                        </a:rPr>
                        <a:t> и</a:t>
                      </a:r>
                    </a:p>
                    <a:p>
                      <a:pPr marL="9525">
                        <a:lnSpc>
                          <a:spcPct val="100000"/>
                        </a:lnSpc>
                      </a:pPr>
                      <a:r>
                        <a:rPr sz="1100" b="0" spc="-5" dirty="0">
                          <a:latin typeface="+mn-lt"/>
                          <a:cs typeface="Times New Roman"/>
                        </a:rPr>
                        <a:t>правоохранительной</a:t>
                      </a:r>
                      <a:r>
                        <a:rPr sz="1100" b="0" spc="-4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0" spc="-5" dirty="0">
                          <a:latin typeface="+mn-lt"/>
                          <a:cs typeface="Times New Roman"/>
                        </a:rPr>
                        <a:t>деятельности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b="0" dirty="0" smtClean="0">
                          <a:latin typeface="+mn-lt"/>
                          <a:cs typeface="Times New Roman"/>
                        </a:rPr>
                        <a:t>3 327,9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3 365,8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3 351,0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55163" y="5012753"/>
            <a:ext cx="4151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03259" y="5012753"/>
            <a:ext cx="37359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82109" y="4936553"/>
            <a:ext cx="4151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5506" y="4770437"/>
            <a:ext cx="4151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5709" y="5088953"/>
            <a:ext cx="4151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9632" y="4677790"/>
            <a:ext cx="386651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65298"/>
              </p:ext>
            </p:extLst>
          </p:nvPr>
        </p:nvGraphicFramePr>
        <p:xfrm>
          <a:off x="243776" y="4389437"/>
          <a:ext cx="5053175" cy="208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6025"/>
                <a:gridCol w="1007628"/>
                <a:gridCol w="732820"/>
                <a:gridCol w="785057"/>
                <a:gridCol w="803265"/>
                <a:gridCol w="808380"/>
              </a:tblGrid>
              <a:tr h="164909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7 564,2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3 534,4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6 723,8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788,0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488,0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488,0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85061"/>
              </p:ext>
            </p:extLst>
          </p:nvPr>
        </p:nvGraphicFramePr>
        <p:xfrm>
          <a:off x="241300" y="5698553"/>
          <a:ext cx="5013553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5186"/>
                <a:gridCol w="783391"/>
                <a:gridCol w="898463"/>
                <a:gridCol w="758627"/>
                <a:gridCol w="776222"/>
                <a:gridCol w="911664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2018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2019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419353"/>
              </p:ext>
            </p:extLst>
          </p:nvPr>
        </p:nvGraphicFramePr>
        <p:xfrm>
          <a:off x="5577205" y="4091228"/>
          <a:ext cx="4753112" cy="2097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251731"/>
              </p:ext>
            </p:extLst>
          </p:nvPr>
        </p:nvGraphicFramePr>
        <p:xfrm>
          <a:off x="5193506" y="4411166"/>
          <a:ext cx="2524737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24737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2020</a:t>
                      </a:r>
                      <a:r>
                        <a:rPr lang="ru-RU" sz="1100" b="1" baseline="0" dirty="0" smtClean="0">
                          <a:latin typeface="+mn-lt"/>
                        </a:rPr>
                        <a:t> год  </a:t>
                      </a:r>
                      <a:r>
                        <a:rPr lang="ru-RU" sz="1100" b="1" baseline="0" dirty="0" smtClean="0">
                          <a:latin typeface="+mn-lt"/>
                          <a:cs typeface="Times New Roman"/>
                        </a:rPr>
                        <a:t>6 723,8 тыс. рублей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91136" y="1119646"/>
            <a:ext cx="89695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защиту населения и территории от чрезвычайных ситуаций природного и техногенного характера</a:t>
            </a:r>
            <a:endParaRPr lang="ru-RU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6954" y="6142037"/>
            <a:ext cx="2574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сельских поселениях муниципального района Мелеузовский район расположены 16 пожарных частей с автопарком в 16  единиц техники и численностью 59 человек</a:t>
            </a:r>
          </a:p>
        </p:txBody>
      </p:sp>
      <p:sp>
        <p:nvSpPr>
          <p:cNvPr id="17" name="TextBox 18">
            <a:extLst>
              <a:ext uri="{FF2B5EF4-FFF2-40B4-BE49-F238E27FC236}">
                <a16:creationId xmlns="" xmlns:a16="http://schemas.microsoft.com/office/drawing/2014/main" id="{BE0FEAF8-7FDF-4F54-9FA3-87B730C2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3706" y="5782441"/>
            <a:ext cx="7392194" cy="120032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фактического выполнения </a:t>
            </a: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alt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пожарной безопасности: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сельскими поселениями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противопожарного оборудования.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от ч/с 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произведен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АПК «Безопасный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город» в городе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Мелеуз, монтаж сплит-системы.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национальной безопасности и правоохранительной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ввиду корон вирусной инфекции перевозка граждан Кыргызстана, размещение на территории муниципального района. </a:t>
            </a:r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084540" y="714285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20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6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национальную экономику,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735250"/>
              </p:ext>
            </p:extLst>
          </p:nvPr>
        </p:nvGraphicFramePr>
        <p:xfrm>
          <a:off x="438449" y="1493837"/>
          <a:ext cx="9357714" cy="2514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77714"/>
                <a:gridCol w="781081"/>
                <a:gridCol w="702973"/>
                <a:gridCol w="781081"/>
                <a:gridCol w="907314"/>
                <a:gridCol w="723383"/>
                <a:gridCol w="664968"/>
                <a:gridCol w="609600"/>
                <a:gridCol w="609600"/>
              </a:tblGrid>
              <a:tr h="35597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Функциональная</a:t>
                      </a:r>
                      <a:r>
                        <a:rPr sz="1100" b="1" spc="10" dirty="0">
                          <a:latin typeface="+mn-lt"/>
                        </a:rPr>
                        <a:t> </a:t>
                      </a:r>
                      <a:r>
                        <a:rPr sz="1100" b="1" spc="-10" dirty="0">
                          <a:latin typeface="+mn-lt"/>
                        </a:rPr>
                        <a:t>структура</a:t>
                      </a:r>
                      <a:r>
                        <a:rPr sz="1100" b="1" spc="55" dirty="0">
                          <a:latin typeface="+mn-lt"/>
                        </a:rPr>
                        <a:t> </a:t>
                      </a:r>
                      <a:r>
                        <a:rPr sz="1100" b="1" dirty="0">
                          <a:latin typeface="+mn-lt"/>
                        </a:rPr>
                        <a:t>расходов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8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9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35" dirty="0" smtClean="0">
                          <a:latin typeface="+mn-lt"/>
                        </a:rPr>
                        <a:t>2020</a:t>
                      </a:r>
                      <a:r>
                        <a:rPr lang="en-US" sz="1100" b="1" spc="-35" baseline="0" dirty="0" smtClean="0">
                          <a:latin typeface="+mn-lt"/>
                        </a:rPr>
                        <a:t>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35" dirty="0" smtClean="0">
                          <a:latin typeface="+mn-lt"/>
                        </a:rPr>
                        <a:t>ут</a:t>
                      </a:r>
                      <a:r>
                        <a:rPr lang="ru-RU" sz="1100" b="1" spc="0" dirty="0" smtClean="0">
                          <a:latin typeface="+mn-lt"/>
                        </a:rPr>
                        <a:t>в</a:t>
                      </a:r>
                      <a:r>
                        <a:rPr lang="ru-RU" sz="1100" b="1" dirty="0" smtClean="0">
                          <a:latin typeface="+mn-lt"/>
                        </a:rPr>
                        <a:t>.  </a:t>
                      </a:r>
                      <a:r>
                        <a:rPr lang="ru-RU" sz="1100" b="1" spc="-5" dirty="0" smtClean="0">
                          <a:latin typeface="+mn-lt"/>
                        </a:rPr>
                        <a:t>п</a:t>
                      </a:r>
                      <a:r>
                        <a:rPr lang="ru-RU" sz="1100" b="1" dirty="0" smtClean="0">
                          <a:latin typeface="+mn-lt"/>
                        </a:rPr>
                        <a:t>лан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60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030" marR="102235" indent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20" dirty="0">
                          <a:latin typeface="+mn-lt"/>
                        </a:rPr>
                        <a:t>утв. </a:t>
                      </a:r>
                      <a:r>
                        <a:rPr sz="1100" b="1" spc="-235" dirty="0">
                          <a:latin typeface="+mn-lt"/>
                        </a:rPr>
                        <a:t>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3030" marR="100330" indent="-31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35" dirty="0">
                          <a:latin typeface="+mn-lt"/>
                        </a:rPr>
                        <a:t>ут</a:t>
                      </a:r>
                      <a:r>
                        <a:rPr sz="1100" b="1" dirty="0">
                          <a:latin typeface="+mn-lt"/>
                        </a:rPr>
                        <a:t>о</a:t>
                      </a:r>
                      <a:r>
                        <a:rPr sz="1100" b="1" spc="5" dirty="0">
                          <a:latin typeface="+mn-lt"/>
                        </a:rPr>
                        <a:t>ч</a:t>
                      </a:r>
                      <a:r>
                        <a:rPr sz="1100" b="1" dirty="0">
                          <a:latin typeface="+mn-lt"/>
                        </a:rPr>
                        <a:t>. 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отчет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364061">
                <a:tc>
                  <a:txBody>
                    <a:bodyPr/>
                    <a:lstStyle/>
                    <a:p>
                      <a:pPr marL="9525">
                        <a:lnSpc>
                          <a:spcPts val="137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+mn-lt"/>
                          <a:cs typeface="Times New Roman"/>
                        </a:rPr>
                        <a:t>Национальная</a:t>
                      </a:r>
                      <a:r>
                        <a:rPr sz="11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экономика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132</a:t>
                      </a:r>
                      <a:r>
                        <a:rPr lang="ru-RU" sz="1100" b="1" baseline="0" dirty="0" smtClean="0">
                          <a:latin typeface="+mn-lt"/>
                          <a:cs typeface="Times New Roman"/>
                        </a:rPr>
                        <a:t> 105,3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128 154,2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106 863,8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168 571,0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155 924,9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127 010,3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122 459,0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133 167,2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87204">
                <a:tc>
                  <a:txBody>
                    <a:bodyPr/>
                    <a:lstStyle/>
                    <a:p>
                      <a:pPr marL="9525">
                        <a:lnSpc>
                          <a:spcPts val="1370"/>
                        </a:lnSpc>
                        <a:spcBef>
                          <a:spcPts val="730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Общеэкономические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вопросы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118,6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57539">
                <a:tc>
                  <a:txBody>
                    <a:bodyPr/>
                    <a:lstStyle/>
                    <a:p>
                      <a:pPr marL="9525">
                        <a:lnSpc>
                          <a:spcPts val="1370"/>
                        </a:lnSpc>
                        <a:spcBef>
                          <a:spcPts val="509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Сельское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хозяйство и</a:t>
                      </a:r>
                      <a:r>
                        <a:rPr sz="1100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рыболовство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7 702,5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7 419,0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15 732,8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16 464,6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13 715,0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8 699,3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8 699,3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8 699,3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48776">
                <a:tc>
                  <a:txBody>
                    <a:bodyPr/>
                    <a:lstStyle/>
                    <a:p>
                      <a:pPr marL="9525">
                        <a:lnSpc>
                          <a:spcPts val="1370"/>
                        </a:lnSpc>
                        <a:spcBef>
                          <a:spcPts val="445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Транспорт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+mn-lt"/>
                          <a:cs typeface="Times New Roman"/>
                        </a:rPr>
                        <a:t>270,0</a:t>
                      </a: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dirty="0">
                          <a:latin typeface="+mn-lt"/>
                          <a:cs typeface="Times New Roman"/>
                        </a:rPr>
                        <a:t>270,0</a:t>
                      </a: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310,0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422,0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394,0</a:t>
                      </a: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700,0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700,0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700,0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70163">
                <a:tc>
                  <a:txBody>
                    <a:bodyPr/>
                    <a:lstStyle/>
                    <a:p>
                      <a:pPr marL="9525">
                        <a:lnSpc>
                          <a:spcPts val="1370"/>
                        </a:lnSpc>
                        <a:spcBef>
                          <a:spcPts val="445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Дорожное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хозяйство (дорожные</a:t>
                      </a:r>
                      <a:r>
                        <a:rPr sz="1100" spc="-4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фонды)</a:t>
                      </a: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98</a:t>
                      </a:r>
                      <a:r>
                        <a:rPr lang="ru-RU" sz="1100" baseline="0" dirty="0" smtClean="0">
                          <a:latin typeface="+mn-lt"/>
                          <a:cs typeface="Times New Roman"/>
                        </a:rPr>
                        <a:t> 869,2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94</a:t>
                      </a:r>
                      <a:r>
                        <a:rPr lang="ru-RU" sz="1100" baseline="0" dirty="0" smtClean="0">
                          <a:latin typeface="+mn-lt"/>
                          <a:cs typeface="Times New Roman"/>
                        </a:rPr>
                        <a:t> 147,0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79 701,0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133 366,1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130 551,0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102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306,1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98 702,0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109 410,2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100" spc="-10" dirty="0">
                          <a:latin typeface="+mn-lt"/>
                          <a:cs typeface="Times New Roman"/>
                        </a:rPr>
                        <a:t>Другие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вопросы в области </a:t>
                      </a:r>
                      <a:r>
                        <a:rPr sz="1100" spc="-10" dirty="0">
                          <a:latin typeface="+mn-lt"/>
                          <a:cs typeface="Times New Roman"/>
                        </a:rPr>
                        <a:t>национальной</a:t>
                      </a:r>
                      <a:r>
                        <a:rPr sz="1100" spc="16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экономики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12382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25 145,0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26</a:t>
                      </a:r>
                      <a:r>
                        <a:rPr lang="ru-RU" sz="1100" baseline="0" dirty="0" smtClean="0">
                          <a:latin typeface="+mn-lt"/>
                          <a:cs typeface="Times New Roman"/>
                        </a:rPr>
                        <a:t> 318,2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11 120,0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18 318,3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264,9</a:t>
                      </a: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15 304,9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14 357,7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14 357,7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02206" y="4575704"/>
            <a:ext cx="415100" cy="880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7256" y="4846637"/>
            <a:ext cx="37359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6106" y="4770437"/>
            <a:ext cx="4151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97906" y="4389437"/>
            <a:ext cx="4151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59706" y="4694237"/>
            <a:ext cx="4151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73730" y="4575704"/>
            <a:ext cx="386651" cy="88053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81761"/>
              </p:ext>
            </p:extLst>
          </p:nvPr>
        </p:nvGraphicFramePr>
        <p:xfrm>
          <a:off x="241300" y="4160837"/>
          <a:ext cx="5053175" cy="208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6025"/>
                <a:gridCol w="1007628"/>
                <a:gridCol w="732820"/>
                <a:gridCol w="785057"/>
                <a:gridCol w="803265"/>
                <a:gridCol w="808380"/>
              </a:tblGrid>
              <a:tr h="164909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132 105,3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128</a:t>
                      </a:r>
                      <a:r>
                        <a:rPr lang="ru-RU" sz="1100" b="1" baseline="0" dirty="0" smtClean="0">
                          <a:latin typeface="+mn-lt"/>
                        </a:rPr>
                        <a:t> 154,2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155 924,9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127 010,3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122 459,0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133 167,2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510223"/>
              </p:ext>
            </p:extLst>
          </p:nvPr>
        </p:nvGraphicFramePr>
        <p:xfrm>
          <a:off x="280638" y="5604323"/>
          <a:ext cx="5013553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5186"/>
                <a:gridCol w="783391"/>
                <a:gridCol w="898463"/>
                <a:gridCol w="758627"/>
                <a:gridCol w="776222"/>
                <a:gridCol w="911664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2018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2019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102598"/>
              </p:ext>
            </p:extLst>
          </p:nvPr>
        </p:nvGraphicFramePr>
        <p:xfrm>
          <a:off x="5773831" y="4224528"/>
          <a:ext cx="4495801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80632"/>
              </p:ext>
            </p:extLst>
          </p:nvPr>
        </p:nvGraphicFramePr>
        <p:xfrm>
          <a:off x="5726906" y="4182427"/>
          <a:ext cx="1801486" cy="4140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01486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2020</a:t>
                      </a:r>
                      <a:r>
                        <a:rPr lang="ru-RU" sz="1100" b="1" baseline="0" dirty="0" smtClean="0">
                          <a:latin typeface="+mn-lt"/>
                        </a:rPr>
                        <a:t> год </a:t>
                      </a: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baseline="0" dirty="0" smtClean="0">
                          <a:latin typeface="+mn-lt"/>
                          <a:cs typeface="Times New Roman"/>
                        </a:rPr>
                        <a:t>155 924,9 тыс. рублей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91136" y="1036637"/>
            <a:ext cx="9502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полномочий в сфере сельского хозяйства, дорожного хозяйства, предпринимательской деятельности, землеустройства, архитектуры и градостроительства, организацию транспортного обслуживания населения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E0FEAF8-7FDF-4F54-9FA3-87B730C2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40" y="6089290"/>
            <a:ext cx="10125742" cy="95410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alt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alt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 фактического </a:t>
            </a:r>
            <a:r>
              <a:rPr lang="ru-RU" alt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выполнения:</a:t>
            </a:r>
          </a:p>
          <a:p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Сельское хозяйство и рыболовство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компактной застройки в д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Самойловка, д. Ташлыккуль.</a:t>
            </a:r>
          </a:p>
          <a:p>
            <a:pPr algn="just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за счет ППМИ, текущий ремонт дорог в сельских поселениях Корнеевский сельсовет, Партизанский сельсовет, Зирганский сельсовет.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999916" y="7158134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21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0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жилищно-коммунальное хозяйство,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882323"/>
              </p:ext>
            </p:extLst>
          </p:nvPr>
        </p:nvGraphicFramePr>
        <p:xfrm>
          <a:off x="463418" y="1874837"/>
          <a:ext cx="9281516" cy="225431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261714"/>
                <a:gridCol w="762000"/>
                <a:gridCol w="762000"/>
                <a:gridCol w="762000"/>
                <a:gridCol w="838200"/>
                <a:gridCol w="685800"/>
                <a:gridCol w="792281"/>
                <a:gridCol w="706511"/>
                <a:gridCol w="711010"/>
              </a:tblGrid>
              <a:tr h="121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Функциональная</a:t>
                      </a:r>
                      <a:r>
                        <a:rPr sz="1100" b="1" spc="10" dirty="0">
                          <a:latin typeface="+mn-lt"/>
                        </a:rPr>
                        <a:t> </a:t>
                      </a:r>
                      <a:r>
                        <a:rPr sz="1100" b="1" spc="-10" dirty="0">
                          <a:latin typeface="+mn-lt"/>
                        </a:rPr>
                        <a:t>структура</a:t>
                      </a:r>
                      <a:r>
                        <a:rPr sz="1100" b="1" spc="55" dirty="0">
                          <a:latin typeface="+mn-lt"/>
                        </a:rPr>
                        <a:t> </a:t>
                      </a:r>
                      <a:r>
                        <a:rPr sz="1100" b="1" dirty="0">
                          <a:latin typeface="+mn-lt"/>
                        </a:rPr>
                        <a:t>расходов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8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9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35" dirty="0" smtClean="0">
                          <a:latin typeface="+mn-lt"/>
                        </a:rPr>
                        <a:t>2020</a:t>
                      </a:r>
                      <a:r>
                        <a:rPr lang="en-US" sz="1100" b="1" spc="-35" baseline="0" dirty="0" smtClean="0">
                          <a:latin typeface="+mn-lt"/>
                        </a:rPr>
                        <a:t>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35" dirty="0" smtClean="0">
                          <a:latin typeface="+mn-lt"/>
                        </a:rPr>
                        <a:t>ут</a:t>
                      </a:r>
                      <a:r>
                        <a:rPr lang="ru-RU" sz="1100" b="1" spc="0" dirty="0" smtClean="0">
                          <a:latin typeface="+mn-lt"/>
                        </a:rPr>
                        <a:t>в</a:t>
                      </a:r>
                      <a:r>
                        <a:rPr lang="ru-RU" sz="1100" b="1" dirty="0" smtClean="0">
                          <a:latin typeface="+mn-lt"/>
                        </a:rPr>
                        <a:t>.  </a:t>
                      </a:r>
                      <a:r>
                        <a:rPr lang="ru-RU" sz="1100" b="1" spc="-5" dirty="0" smtClean="0">
                          <a:latin typeface="+mn-lt"/>
                        </a:rPr>
                        <a:t>п</a:t>
                      </a:r>
                      <a:r>
                        <a:rPr lang="ru-RU" sz="1100" b="1" dirty="0" smtClean="0">
                          <a:latin typeface="+mn-lt"/>
                        </a:rPr>
                        <a:t>лан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030" marR="102235" indent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20" dirty="0">
                          <a:latin typeface="+mn-lt"/>
                        </a:rPr>
                        <a:t>утв. </a:t>
                      </a:r>
                      <a:r>
                        <a:rPr sz="1100" b="1" spc="-235" dirty="0">
                          <a:latin typeface="+mn-lt"/>
                        </a:rPr>
                        <a:t>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3030" marR="100330" indent="-31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35" dirty="0">
                          <a:latin typeface="+mn-lt"/>
                        </a:rPr>
                        <a:t>ут</a:t>
                      </a:r>
                      <a:r>
                        <a:rPr sz="1100" b="1" dirty="0">
                          <a:latin typeface="+mn-lt"/>
                        </a:rPr>
                        <a:t>о</a:t>
                      </a:r>
                      <a:r>
                        <a:rPr sz="1100" b="1" spc="5" dirty="0">
                          <a:latin typeface="+mn-lt"/>
                        </a:rPr>
                        <a:t>ч</a:t>
                      </a:r>
                      <a:r>
                        <a:rPr sz="1100" b="1" dirty="0">
                          <a:latin typeface="+mn-lt"/>
                        </a:rPr>
                        <a:t>. 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отчет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210058">
                <a:tc>
                  <a:txBody>
                    <a:bodyPr/>
                    <a:lstStyle/>
                    <a:p>
                      <a:pPr marL="9525" algn="l">
                        <a:lnSpc>
                          <a:spcPts val="1375"/>
                        </a:lnSpc>
                        <a:spcBef>
                          <a:spcPts val="445"/>
                        </a:spcBef>
                      </a:pPr>
                      <a:r>
                        <a:rPr sz="1100" b="1" spc="-5" dirty="0">
                          <a:latin typeface="+mn-lt"/>
                          <a:cs typeface="Times New Roman"/>
                        </a:rPr>
                        <a:t>Жилищно-коммунальное</a:t>
                      </a:r>
                      <a:r>
                        <a:rPr sz="11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хозяйство</a:t>
                      </a:r>
                    </a:p>
                  </a:txBody>
                  <a:tcPr marL="0" marR="0" marT="5651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91 649,7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196 810,3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97 396,1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317 033,1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296 740,6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170 281,0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57 428,0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51 120,2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10057">
                <a:tc>
                  <a:txBody>
                    <a:bodyPr/>
                    <a:lstStyle/>
                    <a:p>
                      <a:pPr marL="47625" algn="l">
                        <a:lnSpc>
                          <a:spcPts val="1375"/>
                        </a:lnSpc>
                        <a:spcBef>
                          <a:spcPts val="730"/>
                        </a:spcBef>
                      </a:pPr>
                      <a:r>
                        <a:rPr sz="1100" dirty="0">
                          <a:latin typeface="+mn-lt"/>
                          <a:cs typeface="Times New Roman"/>
                        </a:rPr>
                        <a:t>Жилищное</a:t>
                      </a:r>
                      <a:r>
                        <a:rPr sz="11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хозяйство</a:t>
                      </a:r>
                    </a:p>
                  </a:txBody>
                  <a:tcPr marL="0" marR="0" marT="9271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sz="1100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050,0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4 299,0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1 717,0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1 728,2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581,0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758,6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2 736,2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2 853,9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1005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 marL="9525" algn="l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Коммунальное</a:t>
                      </a:r>
                      <a:r>
                        <a:rPr sz="1100" spc="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хозяйство</a:t>
                      </a:r>
                    </a:p>
                  </a:txBody>
                  <a:tcPr marL="0" marR="0" marT="190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dirty="0">
                          <a:latin typeface="+mn-lt"/>
                          <a:cs typeface="Times New Roman"/>
                        </a:rPr>
                        <a:t>10</a:t>
                      </a:r>
                      <a:r>
                        <a:rPr sz="1100" spc="-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263,1</a:t>
                      </a: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86 833,0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14 930,4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79 813,9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61 497,0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27 550,2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14 760,6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8 335,1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09994">
                <a:tc>
                  <a:txBody>
                    <a:bodyPr/>
                    <a:lstStyle/>
                    <a:p>
                      <a:pPr marL="9525" algn="l">
                        <a:lnSpc>
                          <a:spcPts val="1370"/>
                        </a:lnSpc>
                        <a:spcBef>
                          <a:spcPts val="640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Благоустройство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8128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29</a:t>
                      </a:r>
                      <a:r>
                        <a:rPr sz="1100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832,1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99 623,3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80 748,7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235 491,0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233 662,6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132 872,2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39 931,2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39 931,2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406463">
                <a:tc>
                  <a:txBody>
                    <a:bodyPr/>
                    <a:lstStyle/>
                    <a:p>
                      <a:pPr marL="9525" marR="473709" algn="l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+mn-lt"/>
                          <a:cs typeface="Times New Roman"/>
                        </a:rPr>
                        <a:t>Другие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вопросы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в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области жилищно-коммунального 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хозяйства</a:t>
                      </a:r>
                    </a:p>
                  </a:txBody>
                  <a:tcPr marL="0" marR="0" marT="571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8</a:t>
                      </a:r>
                      <a:r>
                        <a:rPr sz="1100" spc="-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200,0</a:t>
                      </a: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6 056,0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8 100,0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54606" y="5405305"/>
            <a:ext cx="415100" cy="360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09656" y="5329105"/>
            <a:ext cx="373590" cy="436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8506" y="4795705"/>
            <a:ext cx="415100" cy="970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50306" y="4490905"/>
            <a:ext cx="415100" cy="1275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2106" y="4643305"/>
            <a:ext cx="415100" cy="1122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6130" y="5100505"/>
            <a:ext cx="386651" cy="665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81525"/>
              </p:ext>
            </p:extLst>
          </p:nvPr>
        </p:nvGraphicFramePr>
        <p:xfrm>
          <a:off x="392906" y="4237037"/>
          <a:ext cx="5053175" cy="208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6025"/>
                <a:gridCol w="1007628"/>
                <a:gridCol w="732820"/>
                <a:gridCol w="785057"/>
                <a:gridCol w="803265"/>
                <a:gridCol w="808380"/>
              </a:tblGrid>
              <a:tr h="164909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91 649,7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196 810,3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296 740,6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170 281,0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57 428,0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51 120,2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284172"/>
              </p:ext>
            </p:extLst>
          </p:nvPr>
        </p:nvGraphicFramePr>
        <p:xfrm>
          <a:off x="572620" y="5765985"/>
          <a:ext cx="5013553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5186"/>
                <a:gridCol w="783391"/>
                <a:gridCol w="898463"/>
                <a:gridCol w="758627"/>
                <a:gridCol w="776222"/>
                <a:gridCol w="911664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2018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2019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634511"/>
              </p:ext>
            </p:extLst>
          </p:nvPr>
        </p:nvGraphicFramePr>
        <p:xfrm>
          <a:off x="6334760" y="4541837"/>
          <a:ext cx="404114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146150"/>
              </p:ext>
            </p:extLst>
          </p:nvPr>
        </p:nvGraphicFramePr>
        <p:xfrm>
          <a:off x="6843553" y="4160837"/>
          <a:ext cx="1801486" cy="4140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01486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2020</a:t>
                      </a:r>
                      <a:r>
                        <a:rPr lang="ru-RU" sz="1100" b="1" baseline="0" dirty="0" smtClean="0">
                          <a:latin typeface="+mn-lt"/>
                        </a:rPr>
                        <a:t> год </a:t>
                      </a: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baseline="0" dirty="0" smtClean="0">
                          <a:latin typeface="+mn-lt"/>
                          <a:cs typeface="Times New Roman"/>
                        </a:rPr>
                        <a:t>119070,9 тыс. рублей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92906" y="1265237"/>
            <a:ext cx="937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полномочий мероприятий, связанных с созданием благоприятных условий проживания граждан, повышением надежности и эффективности работы коммунальной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инфраструктуры.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="" xmlns:a16="http://schemas.microsoft.com/office/drawing/2014/main" id="{BE0FEAF8-7FDF-4F54-9FA3-87B730C2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56" y="6009254"/>
            <a:ext cx="9961944" cy="1123384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отклонения фактического выполнения по годам:</a:t>
            </a:r>
          </a:p>
          <a:p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ополнительное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средств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переходу на поквартирные системы отопления и установке блочных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котельных, на разработку проекта строительства магистрального газопровода высокого давления д.Корнеевка 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Благоустройство: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дополнительные средства по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«Городская среда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«Башкирские дворики»,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наказов депутатов, благоустройство.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99780" y="7142099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22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охрану окружающей среды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5380"/>
              </p:ext>
            </p:extLst>
          </p:nvPr>
        </p:nvGraphicFramePr>
        <p:xfrm>
          <a:off x="457322" y="1722437"/>
          <a:ext cx="9521544" cy="124142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70571"/>
                <a:gridCol w="913207"/>
                <a:gridCol w="1016816"/>
                <a:gridCol w="727994"/>
                <a:gridCol w="727994"/>
                <a:gridCol w="739308"/>
                <a:gridCol w="689771"/>
                <a:gridCol w="503253"/>
                <a:gridCol w="732630"/>
              </a:tblGrid>
              <a:tr h="121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>
                        <a:latin typeface="+mn-lt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n-lt"/>
                        </a:rPr>
                        <a:t>Функциональная</a:t>
                      </a:r>
                      <a:r>
                        <a:rPr sz="1100" spc="10" dirty="0">
                          <a:latin typeface="+mn-lt"/>
                        </a:rPr>
                        <a:t> </a:t>
                      </a:r>
                      <a:r>
                        <a:rPr sz="1100" spc="-10" dirty="0">
                          <a:latin typeface="+mn-lt"/>
                        </a:rPr>
                        <a:t>структура</a:t>
                      </a:r>
                      <a:r>
                        <a:rPr sz="1100" spc="55" dirty="0">
                          <a:latin typeface="+mn-lt"/>
                        </a:rPr>
                        <a:t> </a:t>
                      </a:r>
                      <a:r>
                        <a:rPr sz="1100" dirty="0">
                          <a:latin typeface="+mn-lt"/>
                        </a:rPr>
                        <a:t>расходов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-5" dirty="0" smtClean="0">
                          <a:latin typeface="+mn-lt"/>
                        </a:rPr>
                        <a:t>201</a:t>
                      </a:r>
                      <a:r>
                        <a:rPr lang="en-US" sz="1100" spc="-5" dirty="0" smtClean="0">
                          <a:latin typeface="+mn-lt"/>
                        </a:rPr>
                        <a:t>8</a:t>
                      </a:r>
                      <a:endParaRPr sz="1100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n-lt"/>
                        </a:rPr>
                        <a:t>(отчет)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-5" dirty="0" smtClean="0">
                          <a:latin typeface="+mn-lt"/>
                        </a:rPr>
                        <a:t>201</a:t>
                      </a:r>
                      <a:r>
                        <a:rPr lang="en-US" sz="1100" spc="-5" dirty="0" smtClean="0">
                          <a:latin typeface="+mn-lt"/>
                        </a:rPr>
                        <a:t>9</a:t>
                      </a:r>
                      <a:endParaRPr sz="1100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n-lt"/>
                        </a:rPr>
                        <a:t>(отчет)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-35" dirty="0" smtClean="0">
                          <a:latin typeface="+mn-lt"/>
                        </a:rPr>
                        <a:t>2020</a:t>
                      </a:r>
                      <a:r>
                        <a:rPr lang="en-US" sz="1100" spc="-35" baseline="0" dirty="0" smtClean="0">
                          <a:latin typeface="+mn-lt"/>
                        </a:rPr>
                        <a:t>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5" dirty="0" smtClean="0">
                          <a:latin typeface="+mn-lt"/>
                        </a:rPr>
                        <a:t>ут</a:t>
                      </a:r>
                      <a:r>
                        <a:rPr lang="ru-RU" sz="1100" spc="0" dirty="0" smtClean="0">
                          <a:latin typeface="+mn-lt"/>
                        </a:rPr>
                        <a:t>в</a:t>
                      </a:r>
                      <a:r>
                        <a:rPr lang="ru-RU" sz="1100" dirty="0" smtClean="0">
                          <a:latin typeface="+mn-lt"/>
                        </a:rPr>
                        <a:t>.  </a:t>
                      </a:r>
                      <a:r>
                        <a:rPr lang="ru-RU" sz="1100" spc="-5" dirty="0" smtClean="0">
                          <a:latin typeface="+mn-lt"/>
                        </a:rPr>
                        <a:t>п</a:t>
                      </a:r>
                      <a:r>
                        <a:rPr lang="ru-RU" sz="1100" dirty="0" smtClean="0">
                          <a:latin typeface="+mn-lt"/>
                        </a:rPr>
                        <a:t>лан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030" marR="102235" indent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spc="-20" dirty="0">
                          <a:latin typeface="+mn-lt"/>
                        </a:rPr>
                        <a:t>утв. </a:t>
                      </a:r>
                      <a:r>
                        <a:rPr sz="1100" spc="-235" dirty="0">
                          <a:latin typeface="+mn-lt"/>
                        </a:rPr>
                        <a:t> </a:t>
                      </a:r>
                      <a:r>
                        <a:rPr sz="1100" spc="-5" dirty="0">
                          <a:latin typeface="+mn-lt"/>
                        </a:rPr>
                        <a:t>п</a:t>
                      </a:r>
                      <a:r>
                        <a:rPr sz="1100" dirty="0">
                          <a:latin typeface="+mn-lt"/>
                        </a:rPr>
                        <a:t>лан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3030" marR="100330" indent="-31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spc="-35" dirty="0">
                          <a:latin typeface="+mn-lt"/>
                        </a:rPr>
                        <a:t>ут</a:t>
                      </a:r>
                      <a:r>
                        <a:rPr sz="1100" dirty="0">
                          <a:latin typeface="+mn-lt"/>
                        </a:rPr>
                        <a:t>о</a:t>
                      </a:r>
                      <a:r>
                        <a:rPr sz="1100" spc="5" dirty="0">
                          <a:latin typeface="+mn-lt"/>
                        </a:rPr>
                        <a:t>ч</a:t>
                      </a:r>
                      <a:r>
                        <a:rPr sz="1100" dirty="0">
                          <a:latin typeface="+mn-lt"/>
                        </a:rPr>
                        <a:t>.  </a:t>
                      </a:r>
                      <a:r>
                        <a:rPr sz="1100" spc="-5" dirty="0">
                          <a:latin typeface="+mn-lt"/>
                        </a:rPr>
                        <a:t>п</a:t>
                      </a:r>
                      <a:r>
                        <a:rPr sz="1100" dirty="0">
                          <a:latin typeface="+mn-lt"/>
                        </a:rPr>
                        <a:t>лан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+mn-l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n-lt"/>
                        </a:rPr>
                        <a:t>отчет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+mn-lt"/>
                        </a:rPr>
                        <a:t>202</a:t>
                      </a:r>
                      <a:r>
                        <a:rPr lang="en-US" sz="1100" spc="-5" dirty="0" smtClean="0">
                          <a:latin typeface="+mn-lt"/>
                        </a:rPr>
                        <a:t>1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+mn-lt"/>
                        </a:rPr>
                        <a:t>202</a:t>
                      </a:r>
                      <a:r>
                        <a:rPr lang="en-US" sz="1100" spc="-5" dirty="0" smtClean="0">
                          <a:latin typeface="+mn-lt"/>
                        </a:rPr>
                        <a:t>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+mn-lt"/>
                        </a:rPr>
                        <a:t>202</a:t>
                      </a:r>
                      <a:r>
                        <a:rPr lang="en-US" sz="1100" spc="-5" dirty="0" smtClean="0">
                          <a:latin typeface="+mn-lt"/>
                        </a:rPr>
                        <a:t>3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210058">
                <a:tc>
                  <a:txBody>
                    <a:bodyPr/>
                    <a:lstStyle/>
                    <a:p>
                      <a:pPr marL="9525">
                        <a:lnSpc>
                          <a:spcPts val="1375"/>
                        </a:lnSpc>
                        <a:spcBef>
                          <a:spcPts val="445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Охрана окружающей среды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spc="-5" dirty="0" smtClean="0">
                          <a:latin typeface="+mn-lt"/>
                          <a:cs typeface="Times New Roman"/>
                        </a:rPr>
                        <a:t>9</a:t>
                      </a:r>
                      <a:r>
                        <a:rPr lang="ru-RU" sz="1100" b="1" spc="-5" baseline="0" dirty="0" smtClean="0">
                          <a:latin typeface="+mn-lt"/>
                          <a:cs typeface="Times New Roman"/>
                        </a:rPr>
                        <a:t> 632,7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3 365,0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15 240,0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15 198,7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1 847,0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</a:tr>
              <a:tr h="210057">
                <a:tc>
                  <a:txBody>
                    <a:bodyPr/>
                    <a:lstStyle/>
                    <a:p>
                      <a:pPr marL="9525">
                        <a:lnSpc>
                          <a:spcPts val="1375"/>
                        </a:lnSpc>
                        <a:spcBef>
                          <a:spcPts val="445"/>
                        </a:spcBef>
                      </a:pPr>
                      <a:r>
                        <a:rPr lang="ru-RU" sz="1100" b="0" dirty="0" smtClean="0">
                          <a:latin typeface="+mn-lt"/>
                          <a:cs typeface="Times New Roman"/>
                        </a:rPr>
                        <a:t>Охрана окружающей среды</a:t>
                      </a:r>
                      <a:endParaRPr lang="ru-RU"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spc="-5" dirty="0" smtClean="0">
                          <a:latin typeface="+mn-lt"/>
                          <a:cs typeface="Times New Roman"/>
                        </a:rPr>
                        <a:t>9</a:t>
                      </a:r>
                      <a:r>
                        <a:rPr lang="ru-RU" sz="1100" b="1" spc="-5" baseline="0" dirty="0" smtClean="0">
                          <a:latin typeface="+mn-lt"/>
                          <a:cs typeface="Times New Roman"/>
                        </a:rPr>
                        <a:t> 632,7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3 365,0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15 240,0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15 198,7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1 847,0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508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602706" y="4292917"/>
            <a:ext cx="415100" cy="360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64506" y="3586797"/>
            <a:ext cx="4151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6306" y="3815397"/>
            <a:ext cx="4151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980300"/>
              </p:ext>
            </p:extLst>
          </p:nvPr>
        </p:nvGraphicFramePr>
        <p:xfrm>
          <a:off x="-216694" y="3322637"/>
          <a:ext cx="5053175" cy="208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6025"/>
                <a:gridCol w="1007628"/>
                <a:gridCol w="732820"/>
                <a:gridCol w="785057"/>
                <a:gridCol w="803265"/>
                <a:gridCol w="808380"/>
              </a:tblGrid>
              <a:tr h="152400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9</a:t>
                      </a:r>
                      <a:r>
                        <a:rPr lang="ru-RU" sz="1100" b="1" baseline="0" dirty="0" smtClean="0">
                          <a:latin typeface="+mn-lt"/>
                          <a:cs typeface="+mn-cs"/>
                        </a:rPr>
                        <a:t> 632,7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15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198,7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1 847,0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891753"/>
              </p:ext>
            </p:extLst>
          </p:nvPr>
        </p:nvGraphicFramePr>
        <p:xfrm>
          <a:off x="-113180" y="4653597"/>
          <a:ext cx="5013553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5186"/>
                <a:gridCol w="783391"/>
                <a:gridCol w="898463"/>
                <a:gridCol w="758627"/>
                <a:gridCol w="776222"/>
                <a:gridCol w="911664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2019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91136" y="1104152"/>
            <a:ext cx="927437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финансирование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обустройства контейнерных площадок и приобретения контейнеров для мусора.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05520" y="5196126"/>
            <a:ext cx="4009472" cy="11433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 smtClean="0">
                <a:latin typeface="+mn-lt"/>
              </a:rPr>
              <a:t>Ликвидировано 270 несанкционированных свалок</a:t>
            </a:r>
            <a:endParaRPr lang="ru-RU" sz="1400" kern="1200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69906" y="4290186"/>
            <a:ext cx="3144326" cy="130219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2700" rIns="12700" bIns="12700" numCol="1" spcCol="1270" anchor="ctr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00" baseline="0" dirty="0">
                <a:latin typeface="+mn-lt"/>
              </a:rPr>
              <a:t>Установлено: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kern="100" baseline="0" dirty="0">
                <a:latin typeface="+mn-lt"/>
              </a:rPr>
              <a:t>1039 </a:t>
            </a:r>
            <a:r>
              <a:rPr lang="ru-RU" sz="1400" kern="100" baseline="0" dirty="0" smtClean="0">
                <a:latin typeface="+mn-lt"/>
              </a:rPr>
              <a:t>евро контейнеров</a:t>
            </a:r>
            <a:endParaRPr lang="ru-RU" sz="1400" kern="100" baseline="0" dirty="0">
              <a:latin typeface="+mn-lt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kern="100" baseline="0" dirty="0">
                <a:latin typeface="+mn-lt"/>
              </a:rPr>
              <a:t> 120 бункеров для крупногабаритных грузов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00" baseline="0" dirty="0">
                <a:latin typeface="+mn-lt"/>
              </a:rPr>
              <a:t>Обустроено: </a:t>
            </a:r>
            <a:r>
              <a:rPr lang="ru-RU" sz="1400" kern="100" baseline="0" dirty="0">
                <a:latin typeface="+mn-lt"/>
              </a:rPr>
              <a:t>318 контейнерных площадок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7" t="72313"/>
          <a:stretch/>
        </p:blipFill>
        <p:spPr>
          <a:xfrm>
            <a:off x="5288803" y="4842608"/>
            <a:ext cx="1478431" cy="14995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0047474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23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образование,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09303"/>
              </p:ext>
            </p:extLst>
          </p:nvPr>
        </p:nvGraphicFramePr>
        <p:xfrm>
          <a:off x="533670" y="1722437"/>
          <a:ext cx="9662512" cy="2647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09314"/>
                <a:gridCol w="914400"/>
                <a:gridCol w="914400"/>
                <a:gridCol w="762000"/>
                <a:gridCol w="838200"/>
                <a:gridCol w="838200"/>
                <a:gridCol w="803749"/>
                <a:gridCol w="738772"/>
                <a:gridCol w="743477"/>
              </a:tblGrid>
              <a:tr h="121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Функциональная</a:t>
                      </a:r>
                      <a:r>
                        <a:rPr sz="1100" b="1" spc="10" dirty="0">
                          <a:latin typeface="+mn-lt"/>
                        </a:rPr>
                        <a:t> </a:t>
                      </a:r>
                      <a:r>
                        <a:rPr sz="1100" b="1" spc="-10" dirty="0">
                          <a:latin typeface="+mn-lt"/>
                        </a:rPr>
                        <a:t>структура</a:t>
                      </a:r>
                      <a:r>
                        <a:rPr sz="1100" b="1" spc="55" dirty="0">
                          <a:latin typeface="+mn-lt"/>
                        </a:rPr>
                        <a:t> </a:t>
                      </a:r>
                      <a:r>
                        <a:rPr sz="1100" b="1" dirty="0">
                          <a:latin typeface="+mn-lt"/>
                        </a:rPr>
                        <a:t>расходов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8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9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35" dirty="0" smtClean="0">
                          <a:latin typeface="+mn-lt"/>
                        </a:rPr>
                        <a:t>2020</a:t>
                      </a:r>
                      <a:r>
                        <a:rPr lang="en-US" sz="1100" b="1" spc="-35" baseline="0" dirty="0" smtClean="0">
                          <a:latin typeface="+mn-lt"/>
                        </a:rPr>
                        <a:t>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35" dirty="0" smtClean="0">
                          <a:latin typeface="+mn-lt"/>
                        </a:rPr>
                        <a:t>ут</a:t>
                      </a:r>
                      <a:r>
                        <a:rPr lang="ru-RU" sz="1100" b="1" spc="0" dirty="0" smtClean="0">
                          <a:latin typeface="+mn-lt"/>
                        </a:rPr>
                        <a:t>в</a:t>
                      </a:r>
                      <a:r>
                        <a:rPr lang="ru-RU" sz="1100" b="1" dirty="0" smtClean="0">
                          <a:latin typeface="+mn-lt"/>
                        </a:rPr>
                        <a:t>.  </a:t>
                      </a:r>
                      <a:r>
                        <a:rPr lang="ru-RU" sz="1100" b="1" spc="-5" dirty="0" smtClean="0">
                          <a:latin typeface="+mn-lt"/>
                        </a:rPr>
                        <a:t>п</a:t>
                      </a:r>
                      <a:r>
                        <a:rPr lang="ru-RU" sz="1100" b="1" dirty="0" smtClean="0">
                          <a:latin typeface="+mn-lt"/>
                        </a:rPr>
                        <a:t>лан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030" marR="102235" indent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20" dirty="0">
                          <a:latin typeface="+mn-lt"/>
                        </a:rPr>
                        <a:t>утв. </a:t>
                      </a:r>
                      <a:r>
                        <a:rPr sz="1100" b="1" spc="-235" dirty="0">
                          <a:latin typeface="+mn-lt"/>
                        </a:rPr>
                        <a:t>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3030" marR="100330" indent="-31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35" dirty="0">
                          <a:latin typeface="+mn-lt"/>
                        </a:rPr>
                        <a:t>ут</a:t>
                      </a:r>
                      <a:r>
                        <a:rPr sz="1100" b="1" dirty="0">
                          <a:latin typeface="+mn-lt"/>
                        </a:rPr>
                        <a:t>о</a:t>
                      </a:r>
                      <a:r>
                        <a:rPr sz="1100" b="1" spc="5" dirty="0">
                          <a:latin typeface="+mn-lt"/>
                        </a:rPr>
                        <a:t>ч</a:t>
                      </a:r>
                      <a:r>
                        <a:rPr sz="1100" b="1" dirty="0">
                          <a:latin typeface="+mn-lt"/>
                        </a:rPr>
                        <a:t>. 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отчет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210058">
                <a:tc>
                  <a:txBody>
                    <a:bodyPr/>
                    <a:lstStyle/>
                    <a:p>
                      <a:pPr marL="9525">
                        <a:lnSpc>
                          <a:spcPts val="1375"/>
                        </a:lnSpc>
                        <a:spcBef>
                          <a:spcPts val="445"/>
                        </a:spcBef>
                      </a:pPr>
                      <a:r>
                        <a:rPr sz="1100" b="1" dirty="0">
                          <a:latin typeface="+mn-lt"/>
                          <a:cs typeface="Times New Roman"/>
                        </a:rPr>
                        <a:t>Образование</a:t>
                      </a: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1 076 125,2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spc="-5" dirty="0" smtClean="0">
                          <a:latin typeface="+mn-lt"/>
                          <a:cs typeface="Times New Roman"/>
                        </a:rPr>
                        <a:t>1 156 196,4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1 127 785,7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1 186 549,6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1 145 322,6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1 247 176,0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1 260 206,9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1 223 188,4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10057">
                <a:tc>
                  <a:txBody>
                    <a:bodyPr/>
                    <a:lstStyle/>
                    <a:p>
                      <a:pPr marL="9525">
                        <a:lnSpc>
                          <a:spcPts val="1375"/>
                        </a:lnSpc>
                        <a:spcBef>
                          <a:spcPts val="730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Дошкольное</a:t>
                      </a:r>
                      <a:r>
                        <a:rPr sz="1100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образование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92710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374 763,2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392 151,0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382 380,8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395 740,1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383 123,0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398 843,4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388 343,4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388 343,4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10058">
                <a:tc>
                  <a:txBody>
                    <a:bodyPr/>
                    <a:lstStyle/>
                    <a:p>
                      <a:pPr marL="47625">
                        <a:lnSpc>
                          <a:spcPts val="1375"/>
                        </a:lnSpc>
                        <a:spcBef>
                          <a:spcPts val="509"/>
                        </a:spcBef>
                      </a:pPr>
                      <a:r>
                        <a:rPr sz="1100" spc="-5" dirty="0" err="1">
                          <a:latin typeface="+mn-lt"/>
                          <a:cs typeface="Times New Roman"/>
                        </a:rPr>
                        <a:t>Общее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 smtClean="0">
                          <a:latin typeface="+mn-lt"/>
                          <a:cs typeface="Times New Roman"/>
                        </a:rPr>
                        <a:t>образование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64769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539 476,2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589 559,4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568 722,6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617 233,0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597 642,6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669 783,7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656 256,2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655 527,1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09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 marL="952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Дополнительное образование</a:t>
                      </a:r>
                      <a:r>
                        <a:rPr sz="1100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детей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98 668,1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104 692,0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104 761,3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109 692,0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106 450,0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106 616,8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142 970,2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106 680,8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406463">
                <a:tc>
                  <a:txBody>
                    <a:bodyPr/>
                    <a:lstStyle/>
                    <a:p>
                      <a:pPr marL="9525">
                        <a:lnSpc>
                          <a:spcPts val="1370"/>
                        </a:lnSpc>
                        <a:spcBef>
                          <a:spcPts val="450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Молодежная</a:t>
                      </a:r>
                      <a:r>
                        <a:rPr sz="1100" spc="-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политика</a:t>
                      </a: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30 977,4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35 077,0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32 674,0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23 925,7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20 803,0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32 349,1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33 054,1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33 054,1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406463">
                <a:tc>
                  <a:txBody>
                    <a:bodyPr/>
                    <a:lstStyle/>
                    <a:p>
                      <a:pPr marL="9525">
                        <a:lnSpc>
                          <a:spcPts val="1370"/>
                        </a:lnSpc>
                        <a:spcBef>
                          <a:spcPts val="450"/>
                        </a:spcBef>
                      </a:pPr>
                      <a:r>
                        <a:rPr sz="1100" spc="-10" dirty="0">
                          <a:latin typeface="+mn-lt"/>
                          <a:cs typeface="Times New Roman"/>
                        </a:rPr>
                        <a:t>Другие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вопросы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в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области</a:t>
                      </a:r>
                      <a:r>
                        <a:rPr sz="1100" spc="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образования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32 240,3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34 717,0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39 247,0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39 958,8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37 804,0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39 583,0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39 583,0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39 583,0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67757" y="4884382"/>
            <a:ext cx="471167" cy="937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4966" y="4663402"/>
            <a:ext cx="477498" cy="11589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61294" y="4770437"/>
            <a:ext cx="471167" cy="10899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99782" y="5105362"/>
            <a:ext cx="471167" cy="7169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80226" y="5012060"/>
            <a:ext cx="471167" cy="810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8093" y="5233040"/>
            <a:ext cx="438875" cy="589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98399"/>
              </p:ext>
            </p:extLst>
          </p:nvPr>
        </p:nvGraphicFramePr>
        <p:xfrm>
          <a:off x="274542" y="4428007"/>
          <a:ext cx="5334001" cy="208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66932"/>
                <a:gridCol w="1063626"/>
                <a:gridCol w="773546"/>
                <a:gridCol w="828686"/>
                <a:gridCol w="847906"/>
                <a:gridCol w="853305"/>
              </a:tblGrid>
              <a:tr h="164909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1 076 125,2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</a:t>
                      </a:r>
                      <a:r>
                        <a:rPr lang="ru-RU" sz="1100" b="1" baseline="0" dirty="0" smtClean="0">
                          <a:latin typeface="+mn-lt"/>
                        </a:rPr>
                        <a:t> 156 196,4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1 145 322,6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247 176,0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260 206,9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1 223 188,4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525123"/>
              </p:ext>
            </p:extLst>
          </p:nvPr>
        </p:nvGraphicFramePr>
        <p:xfrm>
          <a:off x="247110" y="5878517"/>
          <a:ext cx="5247678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26523"/>
                <a:gridCol w="819974"/>
                <a:gridCol w="940420"/>
                <a:gridCol w="794054"/>
                <a:gridCol w="812470"/>
                <a:gridCol w="954237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2018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2019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     2020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          2021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           2022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     2023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322207"/>
              </p:ext>
            </p:extLst>
          </p:nvPr>
        </p:nvGraphicFramePr>
        <p:xfrm>
          <a:off x="6107906" y="4642383"/>
          <a:ext cx="4480846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1246"/>
              </p:ext>
            </p:extLst>
          </p:nvPr>
        </p:nvGraphicFramePr>
        <p:xfrm>
          <a:off x="6107906" y="4389437"/>
          <a:ext cx="1801486" cy="4140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01486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2020</a:t>
                      </a:r>
                      <a:r>
                        <a:rPr lang="ru-RU" sz="1100" b="1" baseline="0" dirty="0" smtClean="0">
                          <a:latin typeface="+mn-lt"/>
                        </a:rPr>
                        <a:t> год </a:t>
                      </a: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baseline="0" dirty="0" smtClean="0">
                          <a:latin typeface="+mn-lt"/>
                          <a:cs typeface="Times New Roman"/>
                        </a:rPr>
                        <a:t>1 145 322,6 тыс. рублей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12620" y="1151142"/>
            <a:ext cx="9618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расходы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доступности дошкольного образования, развитие общего образования и системы дополнительного образования, развитие молодых талантов, поддержку всех форм семейного устройства детей-сирот, укрепление материально-технической базы образовательных учреждений.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E0FEAF8-7FDF-4F54-9FA3-87B730C2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68" y="6313535"/>
            <a:ext cx="5837852" cy="7848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отклонения фактического выполнения </a:t>
            </a:r>
            <a:r>
              <a:rPr lang="ru-RU" alt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средств из бюджета Республики Башкортостан на заработную плату АУП и вспомогательного персонала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учреждений, а также текущий и капитальный ремонт зданий за счет средств местного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989063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24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культуру,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902914"/>
              </p:ext>
            </p:extLst>
          </p:nvPr>
        </p:nvGraphicFramePr>
        <p:xfrm>
          <a:off x="396064" y="1711508"/>
          <a:ext cx="9205312" cy="13677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8314"/>
                <a:gridCol w="914400"/>
                <a:gridCol w="914400"/>
                <a:gridCol w="914400"/>
                <a:gridCol w="914400"/>
                <a:gridCol w="762000"/>
                <a:gridCol w="838200"/>
                <a:gridCol w="609600"/>
                <a:gridCol w="609598"/>
              </a:tblGrid>
              <a:tr h="121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>
                        <a:latin typeface="+mn-lt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n-lt"/>
                        </a:rPr>
                        <a:t>Функциональная</a:t>
                      </a:r>
                      <a:r>
                        <a:rPr sz="1100" spc="10" dirty="0">
                          <a:latin typeface="+mn-lt"/>
                        </a:rPr>
                        <a:t> </a:t>
                      </a:r>
                      <a:r>
                        <a:rPr sz="1100" spc="-10" dirty="0">
                          <a:latin typeface="+mn-lt"/>
                        </a:rPr>
                        <a:t>структура</a:t>
                      </a:r>
                      <a:r>
                        <a:rPr sz="1100" spc="55" dirty="0">
                          <a:latin typeface="+mn-lt"/>
                        </a:rPr>
                        <a:t> </a:t>
                      </a:r>
                      <a:r>
                        <a:rPr sz="1100" dirty="0">
                          <a:latin typeface="+mn-lt"/>
                        </a:rPr>
                        <a:t>расходов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-5" dirty="0" smtClean="0">
                          <a:latin typeface="+mn-lt"/>
                        </a:rPr>
                        <a:t>201</a:t>
                      </a:r>
                      <a:r>
                        <a:rPr lang="en-US" sz="1100" spc="-5" dirty="0" smtClean="0">
                          <a:latin typeface="+mn-lt"/>
                        </a:rPr>
                        <a:t>8</a:t>
                      </a:r>
                      <a:endParaRPr sz="1100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n-lt"/>
                        </a:rPr>
                        <a:t>(отчет)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spc="-5" dirty="0" smtClean="0">
                          <a:latin typeface="+mn-lt"/>
                        </a:rPr>
                        <a:t>201</a:t>
                      </a:r>
                      <a:r>
                        <a:rPr lang="en-US" sz="1100" spc="-5" dirty="0" smtClean="0">
                          <a:latin typeface="+mn-lt"/>
                        </a:rPr>
                        <a:t>9</a:t>
                      </a:r>
                      <a:endParaRPr sz="1100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n-lt"/>
                        </a:rPr>
                        <a:t>(отчет)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pc="-35" dirty="0" smtClean="0">
                          <a:latin typeface="+mn-lt"/>
                        </a:rPr>
                        <a:t>2020</a:t>
                      </a:r>
                      <a:r>
                        <a:rPr lang="en-US" sz="1100" spc="-35" baseline="0" dirty="0" smtClean="0">
                          <a:latin typeface="+mn-lt"/>
                        </a:rPr>
                        <a:t> г.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35" dirty="0" smtClean="0">
                          <a:latin typeface="+mn-lt"/>
                        </a:rPr>
                        <a:t>ут</a:t>
                      </a:r>
                      <a:r>
                        <a:rPr lang="ru-RU" sz="1100" spc="0" dirty="0" smtClean="0">
                          <a:latin typeface="+mn-lt"/>
                        </a:rPr>
                        <a:t>в</a:t>
                      </a:r>
                      <a:r>
                        <a:rPr lang="ru-RU" sz="1100" dirty="0" smtClean="0">
                          <a:latin typeface="+mn-lt"/>
                        </a:rPr>
                        <a:t>.  </a:t>
                      </a:r>
                      <a:r>
                        <a:rPr lang="ru-RU" sz="1100" spc="-5" dirty="0" smtClean="0">
                          <a:latin typeface="+mn-lt"/>
                        </a:rPr>
                        <a:t>п</a:t>
                      </a:r>
                      <a:r>
                        <a:rPr lang="ru-RU" sz="1100" dirty="0" smtClean="0">
                          <a:latin typeface="+mn-lt"/>
                        </a:rPr>
                        <a:t>лан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030" marR="102235" indent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spc="-20" dirty="0">
                          <a:latin typeface="+mn-lt"/>
                        </a:rPr>
                        <a:t>утв. </a:t>
                      </a:r>
                      <a:r>
                        <a:rPr sz="1100" spc="-235" dirty="0">
                          <a:latin typeface="+mn-lt"/>
                        </a:rPr>
                        <a:t> </a:t>
                      </a:r>
                      <a:r>
                        <a:rPr sz="1100" spc="-5" dirty="0">
                          <a:latin typeface="+mn-lt"/>
                        </a:rPr>
                        <a:t>п</a:t>
                      </a:r>
                      <a:r>
                        <a:rPr sz="1100" dirty="0">
                          <a:latin typeface="+mn-lt"/>
                        </a:rPr>
                        <a:t>лан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3030" marR="100330" indent="-31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spc="-35" dirty="0">
                          <a:latin typeface="+mn-lt"/>
                        </a:rPr>
                        <a:t>ут</a:t>
                      </a:r>
                      <a:r>
                        <a:rPr sz="1100" dirty="0">
                          <a:latin typeface="+mn-lt"/>
                        </a:rPr>
                        <a:t>о</a:t>
                      </a:r>
                      <a:r>
                        <a:rPr sz="1100" spc="5" dirty="0">
                          <a:latin typeface="+mn-lt"/>
                        </a:rPr>
                        <a:t>ч</a:t>
                      </a:r>
                      <a:r>
                        <a:rPr sz="1100" dirty="0">
                          <a:latin typeface="+mn-lt"/>
                        </a:rPr>
                        <a:t>.  </a:t>
                      </a:r>
                      <a:r>
                        <a:rPr sz="1100" spc="-5" dirty="0">
                          <a:latin typeface="+mn-lt"/>
                        </a:rPr>
                        <a:t>п</a:t>
                      </a:r>
                      <a:r>
                        <a:rPr sz="1100" dirty="0">
                          <a:latin typeface="+mn-lt"/>
                        </a:rPr>
                        <a:t>лан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+mn-l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100" spc="-10" dirty="0">
                          <a:latin typeface="+mn-lt"/>
                        </a:rPr>
                        <a:t>отчет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+mn-lt"/>
                        </a:rPr>
                        <a:t>202</a:t>
                      </a:r>
                      <a:r>
                        <a:rPr lang="en-US" sz="1100" spc="-5" dirty="0" smtClean="0">
                          <a:latin typeface="+mn-lt"/>
                        </a:rPr>
                        <a:t>1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+mn-lt"/>
                        </a:rPr>
                        <a:t>202</a:t>
                      </a:r>
                      <a:r>
                        <a:rPr lang="en-US" sz="1100" spc="-5" dirty="0" smtClean="0">
                          <a:latin typeface="+mn-lt"/>
                        </a:rPr>
                        <a:t>2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spc="-5" dirty="0" smtClean="0">
                          <a:latin typeface="+mn-lt"/>
                        </a:rPr>
                        <a:t>202</a:t>
                      </a:r>
                      <a:r>
                        <a:rPr lang="en-US" sz="1100" spc="-5" dirty="0" smtClean="0">
                          <a:latin typeface="+mn-lt"/>
                        </a:rPr>
                        <a:t>3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210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 b="1" dirty="0">
                        <a:latin typeface="+mn-lt"/>
                        <a:cs typeface="Times New Roman"/>
                      </a:endParaRPr>
                    </a:p>
                    <a:p>
                      <a:pPr marL="9525">
                        <a:lnSpc>
                          <a:spcPts val="1370"/>
                        </a:lnSpc>
                        <a:spcBef>
                          <a:spcPts val="5"/>
                        </a:spcBef>
                      </a:pPr>
                      <a:r>
                        <a:rPr sz="1100" b="1" dirty="0">
                          <a:latin typeface="+mn-lt"/>
                          <a:cs typeface="Times New Roman"/>
                        </a:rPr>
                        <a:t>Культура,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кинемотография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92 746,5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96 185,5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92 016,8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99 344,0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97 907,2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91 651,2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88 188,8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88 271,4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10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 marL="9525">
                        <a:lnSpc>
                          <a:spcPts val="1370"/>
                        </a:lnSpc>
                      </a:pPr>
                      <a:r>
                        <a:rPr sz="1100" spc="-10" dirty="0">
                          <a:latin typeface="+mn-lt"/>
                          <a:cs typeface="Times New Roman"/>
                        </a:rPr>
                        <a:t>Культура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b="0" dirty="0" smtClean="0">
                          <a:latin typeface="+mn-lt"/>
                          <a:cs typeface="Times New Roman"/>
                        </a:rPr>
                        <a:t>92 746,5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b="0" dirty="0" smtClean="0">
                          <a:latin typeface="+mn-lt"/>
                          <a:cs typeface="Times New Roman"/>
                        </a:rPr>
                        <a:t>96 185,5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92 016,8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99 344,0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97 907,2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91 651,2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88 188,8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88 271,4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48736" y="3954684"/>
            <a:ext cx="415100" cy="741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03786" y="3954684"/>
            <a:ext cx="373590" cy="7416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2636" y="3878484"/>
            <a:ext cx="415100" cy="817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74306" y="3629564"/>
            <a:ext cx="4151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06236" y="3705764"/>
            <a:ext cx="4151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446" y="3878484"/>
            <a:ext cx="386651" cy="817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46253"/>
              </p:ext>
            </p:extLst>
          </p:nvPr>
        </p:nvGraphicFramePr>
        <p:xfrm>
          <a:off x="1993106" y="3346241"/>
          <a:ext cx="5053175" cy="208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6025"/>
                <a:gridCol w="1007628"/>
                <a:gridCol w="732820"/>
                <a:gridCol w="785057"/>
                <a:gridCol w="803265"/>
                <a:gridCol w="808380"/>
              </a:tblGrid>
              <a:tr h="164909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92 746,5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96 185,5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97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907,2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91 651,2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88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188,8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88 271,4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594334"/>
              </p:ext>
            </p:extLst>
          </p:nvPr>
        </p:nvGraphicFramePr>
        <p:xfrm>
          <a:off x="2066750" y="4696364"/>
          <a:ext cx="5013553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5186"/>
                <a:gridCol w="783391"/>
                <a:gridCol w="898463"/>
                <a:gridCol w="758627"/>
                <a:gridCol w="776222"/>
                <a:gridCol w="911664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2018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2019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44334" y="1112837"/>
            <a:ext cx="100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0"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дальнейшее развитие культуры, сохранение историко-культурного наследия, создание условий для всестороннего развития личности, роста ее творческой инициативы, духовных и эстетических потребностей, поддержку социально-ориентированных некоммерческих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0549" y="5575190"/>
            <a:ext cx="99363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/>
              <a:t>МБУ «Культурно-досуговый центр» </a:t>
            </a:r>
            <a:r>
              <a:rPr lang="ru-RU" sz="900" dirty="0"/>
              <a:t>- Приобретены</a:t>
            </a:r>
            <a:r>
              <a:rPr lang="ru-RU" sz="900" b="1" dirty="0"/>
              <a:t> </a:t>
            </a:r>
            <a:r>
              <a:rPr lang="ru-RU" sz="900" dirty="0"/>
              <a:t>автомобиль, мебель, одежда сцены, Арт - объект «Звезда» на день Победы, светильники светодиодные, шторы, газовых котлов в филиалы на сумму 2 595,8 тыс. руб</a:t>
            </a:r>
            <a:r>
              <a:rPr lang="ru-RU" sz="900" dirty="0" smtClean="0"/>
              <a:t>.</a:t>
            </a:r>
          </a:p>
          <a:p>
            <a:r>
              <a:rPr lang="ru-RU" sz="900" b="1" dirty="0"/>
              <a:t>МАУ «Городской дворец культуры» - </a:t>
            </a:r>
            <a:r>
              <a:rPr lang="ru-RU" sz="900" dirty="0"/>
              <a:t>Приобретены</a:t>
            </a:r>
            <a:r>
              <a:rPr lang="ru-RU" sz="900" b="1" dirty="0"/>
              <a:t> </a:t>
            </a:r>
            <a:r>
              <a:rPr lang="ru-RU" sz="900" dirty="0"/>
              <a:t>Макет «Катюша», гирлянды уличные, кондиционер (малый зал), мойка для автомобиля,</a:t>
            </a:r>
            <a:r>
              <a:rPr lang="ru-RU" sz="900" b="1" dirty="0"/>
              <a:t> </a:t>
            </a:r>
            <a:r>
              <a:rPr lang="ru-RU" sz="900" dirty="0"/>
              <a:t>музыкальные инструменты (кубыз, курай, домбра), прицеп тентов, кресло-коляска, сценические  и танцевальные костюмы на общую сумму 1 834,8 тыс. руб</a:t>
            </a:r>
            <a:r>
              <a:rPr lang="ru-RU" sz="900" dirty="0" smtClean="0"/>
              <a:t>.</a:t>
            </a:r>
          </a:p>
          <a:p>
            <a:r>
              <a:rPr lang="ru-RU" sz="900" b="1" dirty="0" smtClean="0"/>
              <a:t>МАУК «Мелеузовская централизованная библиотечная система» </a:t>
            </a:r>
            <a:r>
              <a:rPr lang="ru-RU" sz="900" dirty="0" smtClean="0"/>
              <a:t>- Произведен текущий ремонт окон в библиотеках (50 окон  в 12 библиотеках), текущий ремонт  здания Арслановской библиотека  общую сумму 1 098,4 тыс.руб.</a:t>
            </a:r>
          </a:p>
          <a:p>
            <a:r>
              <a:rPr lang="ru-RU" sz="900" b="1" dirty="0" smtClean="0"/>
              <a:t>МАУКИ </a:t>
            </a:r>
            <a:r>
              <a:rPr lang="ru-RU" sz="900" b="1" dirty="0"/>
              <a:t>«Мелеузовский историко-краеведческий музей» - </a:t>
            </a:r>
            <a:r>
              <a:rPr lang="ru-RU" sz="900" dirty="0"/>
              <a:t>Проведен текущий ремонт кровли, здания на 635,1 тыс. </a:t>
            </a:r>
            <a:r>
              <a:rPr lang="ru-RU" sz="900" dirty="0" smtClean="0"/>
              <a:t>руб</a:t>
            </a:r>
          </a:p>
          <a:p>
            <a:r>
              <a:rPr lang="ru-RU" sz="900" b="1" dirty="0"/>
              <a:t>МАУ «Детская школа искусств № 1» </a:t>
            </a:r>
            <a:r>
              <a:rPr lang="ru-RU" sz="900" dirty="0"/>
              <a:t>- Произведен  текущий ремонт кровли, здания на общую сумму 508,2 тыс. руб.  Приобретены костюмы, музыкальные инструменты мебель, музыкальная литература и полиграфическая продукция  на общую сумму      1220,4 тыс. </a:t>
            </a:r>
            <a:r>
              <a:rPr lang="ru-RU" sz="900" dirty="0" smtClean="0"/>
              <a:t>руб</a:t>
            </a:r>
          </a:p>
          <a:p>
            <a:r>
              <a:rPr lang="ru-RU" sz="900" b="1" dirty="0"/>
              <a:t>МАУ «Детская школа искусств» с. Зирган - </a:t>
            </a:r>
            <a:r>
              <a:rPr lang="ru-RU" sz="900" dirty="0"/>
              <a:t>Произведен ремонт концертного зала – 548,9 тыс. руб., устройство контейнерной площадки – 76457 руб., приобретены две гитары 25,1 тыс. руб.</a:t>
            </a:r>
          </a:p>
          <a:p>
            <a:endParaRPr lang="ru-RU" sz="900" dirty="0"/>
          </a:p>
          <a:p>
            <a:endParaRPr lang="ru-RU" sz="900" dirty="0"/>
          </a:p>
          <a:p>
            <a:endParaRPr lang="ru-RU" sz="900" dirty="0"/>
          </a:p>
          <a:p>
            <a:r>
              <a:rPr lang="ru-RU" sz="900" b="1" dirty="0"/>
              <a:t> </a:t>
            </a:r>
            <a:endParaRPr lang="ru-RU" sz="900" dirty="0"/>
          </a:p>
          <a:p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2023" y="5151437"/>
            <a:ext cx="5343525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отклонения фактического выполнения 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90922" y="7208837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25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социальную политику,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51881"/>
              </p:ext>
            </p:extLst>
          </p:nvPr>
        </p:nvGraphicFramePr>
        <p:xfrm>
          <a:off x="515587" y="1554616"/>
          <a:ext cx="8976714" cy="169354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31437"/>
                <a:gridCol w="791188"/>
                <a:gridCol w="719261"/>
                <a:gridCol w="791188"/>
                <a:gridCol w="863113"/>
                <a:gridCol w="719261"/>
                <a:gridCol w="846198"/>
                <a:gridCol w="976867"/>
                <a:gridCol w="838201"/>
              </a:tblGrid>
              <a:tr h="121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Функциональная</a:t>
                      </a:r>
                      <a:r>
                        <a:rPr sz="1100" b="1" spc="10" dirty="0">
                          <a:latin typeface="+mn-lt"/>
                        </a:rPr>
                        <a:t> </a:t>
                      </a:r>
                      <a:r>
                        <a:rPr sz="1100" b="1" spc="-10" dirty="0" err="1">
                          <a:latin typeface="+mn-lt"/>
                        </a:rPr>
                        <a:t>структура</a:t>
                      </a:r>
                      <a:r>
                        <a:rPr sz="1100" b="1" spc="55" dirty="0">
                          <a:latin typeface="+mn-lt"/>
                        </a:rPr>
                        <a:t> </a:t>
                      </a:r>
                      <a:r>
                        <a:rPr sz="1100" b="1" dirty="0" err="1" smtClean="0">
                          <a:latin typeface="+mn-lt"/>
                        </a:rPr>
                        <a:t>расходов</a:t>
                      </a:r>
                      <a:r>
                        <a:rPr lang="ru-RU" sz="1100" b="1" dirty="0" smtClean="0">
                          <a:latin typeface="+mn-lt"/>
                        </a:rPr>
                        <a:t>116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8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9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35" dirty="0" smtClean="0">
                          <a:latin typeface="+mn-lt"/>
                        </a:rPr>
                        <a:t>2020</a:t>
                      </a:r>
                      <a:r>
                        <a:rPr lang="en-US" sz="1100" b="1" spc="-35" baseline="0" dirty="0" smtClean="0">
                          <a:latin typeface="+mn-lt"/>
                        </a:rPr>
                        <a:t>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35" dirty="0" smtClean="0">
                          <a:latin typeface="+mn-lt"/>
                        </a:rPr>
                        <a:t>ут</a:t>
                      </a:r>
                      <a:r>
                        <a:rPr lang="ru-RU" sz="1100" b="1" spc="0" dirty="0" smtClean="0">
                          <a:latin typeface="+mn-lt"/>
                        </a:rPr>
                        <a:t>в</a:t>
                      </a:r>
                      <a:r>
                        <a:rPr lang="ru-RU" sz="1100" b="1" dirty="0" smtClean="0">
                          <a:latin typeface="+mn-lt"/>
                        </a:rPr>
                        <a:t>.  </a:t>
                      </a:r>
                      <a:r>
                        <a:rPr lang="ru-RU" sz="1100" b="1" spc="-5" dirty="0" smtClean="0">
                          <a:latin typeface="+mn-lt"/>
                        </a:rPr>
                        <a:t>п</a:t>
                      </a:r>
                      <a:r>
                        <a:rPr lang="ru-RU" sz="1100" b="1" dirty="0" smtClean="0">
                          <a:latin typeface="+mn-lt"/>
                        </a:rPr>
                        <a:t>лан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030" marR="102235" indent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20" dirty="0">
                          <a:latin typeface="+mn-lt"/>
                        </a:rPr>
                        <a:t>утв. </a:t>
                      </a:r>
                      <a:r>
                        <a:rPr sz="1100" b="1" spc="-235" dirty="0">
                          <a:latin typeface="+mn-lt"/>
                        </a:rPr>
                        <a:t>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3030" marR="100330" indent="-31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35" dirty="0">
                          <a:latin typeface="+mn-lt"/>
                        </a:rPr>
                        <a:t>ут</a:t>
                      </a:r>
                      <a:r>
                        <a:rPr sz="1100" b="1" dirty="0">
                          <a:latin typeface="+mn-lt"/>
                        </a:rPr>
                        <a:t>о</a:t>
                      </a:r>
                      <a:r>
                        <a:rPr sz="1100" b="1" spc="5" dirty="0">
                          <a:latin typeface="+mn-lt"/>
                        </a:rPr>
                        <a:t>ч</a:t>
                      </a:r>
                      <a:r>
                        <a:rPr sz="1100" b="1" dirty="0">
                          <a:latin typeface="+mn-lt"/>
                        </a:rPr>
                        <a:t>. 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отчет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210058">
                <a:tc>
                  <a:txBody>
                    <a:bodyPr/>
                    <a:lstStyle/>
                    <a:p>
                      <a:pPr marL="8890">
                        <a:lnSpc>
                          <a:spcPts val="1370"/>
                        </a:lnSpc>
                        <a:spcBef>
                          <a:spcPts val="445"/>
                        </a:spcBef>
                      </a:pPr>
                      <a:r>
                        <a:rPr sz="1100" b="1" spc="-5" dirty="0">
                          <a:latin typeface="+mn-lt"/>
                          <a:cs typeface="Times New Roman"/>
                        </a:rPr>
                        <a:t>Социальная</a:t>
                      </a:r>
                      <a:r>
                        <a:rPr sz="1100" b="1" spc="-3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политика</a:t>
                      </a: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103 968,9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dirty="0" smtClean="0">
                          <a:latin typeface="+mn-lt"/>
                          <a:cs typeface="Times New Roman"/>
                        </a:rPr>
                        <a:t>1</a:t>
                      </a: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32</a:t>
                      </a:r>
                      <a:r>
                        <a:rPr lang="ru-RU" sz="1100" b="1" baseline="0" dirty="0" smtClean="0">
                          <a:latin typeface="+mn-lt"/>
                          <a:cs typeface="Times New Roman"/>
                        </a:rPr>
                        <a:t> 410,8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115 207,0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109 188,6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98 533,7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119 220,4 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119 424,6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119 440,2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10057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Пенсионное</a:t>
                      </a:r>
                      <a:r>
                        <a:rPr sz="1100" spc="-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обеспечение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768,9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616,0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578,0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578,5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546,0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645,0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645,0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645,0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10058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Социальное обеспечение</a:t>
                      </a:r>
                      <a:r>
                        <a:rPr sz="1100" spc="-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населения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116839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26 094,0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spc="-5" dirty="0" smtClean="0">
                          <a:latin typeface="+mn-lt"/>
                          <a:cs typeface="Times New Roman"/>
                        </a:rPr>
                        <a:t>27 408,0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10 639,0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9 536,1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9 536,0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2 389,9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2 399,9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2 422,5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09994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Охрана семьи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spc="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детства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116839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77 106,0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104 386,8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103 990,0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99 074,0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88 451,7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116 185,5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116 379,7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116 372,7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49363" y="3753112"/>
            <a:ext cx="4151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04413" y="3829312"/>
            <a:ext cx="37359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4871" y="3829312"/>
            <a:ext cx="4151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36671" y="3981712"/>
            <a:ext cx="4151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98471" y="3600712"/>
            <a:ext cx="4151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2495" y="4057912"/>
            <a:ext cx="386651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518279"/>
              </p:ext>
            </p:extLst>
          </p:nvPr>
        </p:nvGraphicFramePr>
        <p:xfrm>
          <a:off x="325183" y="3357162"/>
          <a:ext cx="5053175" cy="208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6025"/>
                <a:gridCol w="1007628"/>
                <a:gridCol w="732820"/>
                <a:gridCol w="785057"/>
                <a:gridCol w="803265"/>
                <a:gridCol w="808380"/>
              </a:tblGrid>
              <a:tr h="164909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103 968,9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132 410,8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98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533,7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119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220,4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119 424,6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119 440,2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675306"/>
              </p:ext>
            </p:extLst>
          </p:nvPr>
        </p:nvGraphicFramePr>
        <p:xfrm>
          <a:off x="434919" y="4819912"/>
          <a:ext cx="5013553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5186"/>
                <a:gridCol w="783391"/>
                <a:gridCol w="898463"/>
                <a:gridCol w="758627"/>
                <a:gridCol w="776222"/>
                <a:gridCol w="911664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2018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2019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66769"/>
              </p:ext>
            </p:extLst>
          </p:nvPr>
        </p:nvGraphicFramePr>
        <p:xfrm>
          <a:off x="5684520" y="3322637"/>
          <a:ext cx="469138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38170"/>
              </p:ext>
            </p:extLst>
          </p:nvPr>
        </p:nvGraphicFramePr>
        <p:xfrm>
          <a:off x="5650706" y="3339092"/>
          <a:ext cx="1801486" cy="4140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01486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2020</a:t>
                      </a:r>
                      <a:r>
                        <a:rPr lang="ru-RU" sz="1100" b="1" baseline="0" dirty="0" smtClean="0">
                          <a:latin typeface="+mn-lt"/>
                        </a:rPr>
                        <a:t> год </a:t>
                      </a: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baseline="0" dirty="0" smtClean="0">
                          <a:latin typeface="+mn-lt"/>
                          <a:cs typeface="Times New Roman"/>
                        </a:rPr>
                        <a:t>98 533,7 тыс. рублей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93898" y="1036637"/>
            <a:ext cx="9350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поддержку и обеспечение жильем детей-сирот и детей, находящихся под опекой и попечительством, а также лиц из их числа, молодых семей, граждан, проживающих в сельской местности, и другие расходы  в данной сфере.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="" xmlns:a16="http://schemas.microsoft.com/office/drawing/2014/main" id="{BE0FEAF8-7FDF-4F54-9FA3-87B730C2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63" y="5533786"/>
            <a:ext cx="9967243" cy="1292662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отклонения фактического выполнения </a:t>
            </a:r>
            <a:r>
              <a:rPr lang="ru-RU" alt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Пенсионное обеспечение: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перерасчета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доплаты к пенсии за выслугу лет гражданам, ушедшим на пенсию с муниципальной службы.</a:t>
            </a: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обеспечение населения: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окращение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субсидий за счет средств РБ в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2020-2022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связи с отражением в разделе «Охрана семьи и детства» расходов на социальную поддержку учащихся из многодетных семей на обеспечение льготным питанием и школьной формой.</a:t>
            </a: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семьи и детства: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окращение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связи с отражением расходов по социальной поддержке, ранее планируемых в подразделе «Социальное обеспечение населения».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13928" y="7153150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26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3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1909315485"/>
              </p:ext>
            </p:extLst>
          </p:nvPr>
        </p:nvGraphicFramePr>
        <p:xfrm>
          <a:off x="720823" y="966712"/>
          <a:ext cx="11865961" cy="522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социальную политику,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46983" y="1421718"/>
            <a:ext cx="2185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13 квартир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03106" y="1874837"/>
            <a:ext cx="26072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1 квартира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16906" y="2554684"/>
            <a:ext cx="1811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128 земельных участков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39591" y="4127445"/>
            <a:ext cx="1221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8 сертификатов</a:t>
            </a:r>
          </a:p>
        </p:txBody>
      </p:sp>
      <p:sp>
        <p:nvSpPr>
          <p:cNvPr id="38" name="Овал 37"/>
          <p:cNvSpPr/>
          <p:nvPr/>
        </p:nvSpPr>
        <p:spPr>
          <a:xfrm>
            <a:off x="7520994" y="3202784"/>
            <a:ext cx="2520248" cy="50377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TextBox 44"/>
          <p:cNvSpPr txBox="1"/>
          <p:nvPr/>
        </p:nvSpPr>
        <p:spPr>
          <a:xfrm>
            <a:off x="7520994" y="3202784"/>
            <a:ext cx="232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12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cs typeface="Arial" panose="020B0604020202020204" pitchFamily="34" charset="0"/>
              </a:rPr>
              <a:t> сертификатов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12804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27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3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физическую культуру и спорт,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209249"/>
              </p:ext>
            </p:extLst>
          </p:nvPr>
        </p:nvGraphicFramePr>
        <p:xfrm>
          <a:off x="475610" y="1951037"/>
          <a:ext cx="8976714" cy="139319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60561"/>
                <a:gridCol w="668769"/>
                <a:gridCol w="743077"/>
                <a:gridCol w="817385"/>
                <a:gridCol w="817385"/>
                <a:gridCol w="743077"/>
                <a:gridCol w="926259"/>
                <a:gridCol w="685800"/>
                <a:gridCol w="914401"/>
              </a:tblGrid>
              <a:tr h="121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Функциональная</a:t>
                      </a:r>
                      <a:r>
                        <a:rPr sz="1100" b="1" spc="10" dirty="0">
                          <a:latin typeface="+mn-lt"/>
                        </a:rPr>
                        <a:t> </a:t>
                      </a:r>
                      <a:r>
                        <a:rPr sz="1100" b="1" spc="-10" dirty="0">
                          <a:latin typeface="+mn-lt"/>
                        </a:rPr>
                        <a:t>структура</a:t>
                      </a:r>
                      <a:r>
                        <a:rPr sz="1100" b="1" spc="55" dirty="0">
                          <a:latin typeface="+mn-lt"/>
                        </a:rPr>
                        <a:t> </a:t>
                      </a:r>
                      <a:r>
                        <a:rPr sz="1100" b="1" dirty="0">
                          <a:latin typeface="+mn-lt"/>
                        </a:rPr>
                        <a:t>расходов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8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9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35" dirty="0" smtClean="0">
                          <a:latin typeface="+mn-lt"/>
                        </a:rPr>
                        <a:t>2020</a:t>
                      </a:r>
                      <a:r>
                        <a:rPr lang="en-US" sz="1100" b="1" spc="-35" baseline="0" dirty="0" smtClean="0">
                          <a:latin typeface="+mn-lt"/>
                        </a:rPr>
                        <a:t>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35" dirty="0" smtClean="0">
                          <a:latin typeface="+mn-lt"/>
                        </a:rPr>
                        <a:t>ут</a:t>
                      </a:r>
                      <a:r>
                        <a:rPr lang="ru-RU" sz="1100" b="1" spc="0" dirty="0" smtClean="0">
                          <a:latin typeface="+mn-lt"/>
                        </a:rPr>
                        <a:t>в</a:t>
                      </a:r>
                      <a:r>
                        <a:rPr lang="ru-RU" sz="1100" b="1" dirty="0" smtClean="0">
                          <a:latin typeface="+mn-lt"/>
                        </a:rPr>
                        <a:t>.  </a:t>
                      </a:r>
                      <a:r>
                        <a:rPr lang="ru-RU" sz="1100" b="1" spc="-5" dirty="0" smtClean="0">
                          <a:latin typeface="+mn-lt"/>
                        </a:rPr>
                        <a:t>п</a:t>
                      </a:r>
                      <a:r>
                        <a:rPr lang="ru-RU" sz="1100" b="1" dirty="0" smtClean="0">
                          <a:latin typeface="+mn-lt"/>
                        </a:rPr>
                        <a:t>лан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030" marR="102235" indent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20" dirty="0">
                          <a:latin typeface="+mn-lt"/>
                        </a:rPr>
                        <a:t>утв. </a:t>
                      </a:r>
                      <a:r>
                        <a:rPr sz="1100" b="1" spc="-235" dirty="0">
                          <a:latin typeface="+mn-lt"/>
                        </a:rPr>
                        <a:t>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3030" marR="100330" indent="-31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35" dirty="0">
                          <a:latin typeface="+mn-lt"/>
                        </a:rPr>
                        <a:t>ут</a:t>
                      </a:r>
                      <a:r>
                        <a:rPr sz="1100" b="1" dirty="0">
                          <a:latin typeface="+mn-lt"/>
                        </a:rPr>
                        <a:t>о</a:t>
                      </a:r>
                      <a:r>
                        <a:rPr sz="1100" b="1" spc="5" dirty="0">
                          <a:latin typeface="+mn-lt"/>
                        </a:rPr>
                        <a:t>ч</a:t>
                      </a:r>
                      <a:r>
                        <a:rPr sz="1100" b="1" dirty="0">
                          <a:latin typeface="+mn-lt"/>
                        </a:rPr>
                        <a:t>. 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отчет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210058">
                <a:tc>
                  <a:txBody>
                    <a:bodyPr/>
                    <a:lstStyle/>
                    <a:p>
                      <a:pPr marL="9525">
                        <a:lnSpc>
                          <a:spcPts val="1370"/>
                        </a:lnSpc>
                        <a:spcBef>
                          <a:spcPts val="1030"/>
                        </a:spcBef>
                      </a:pPr>
                      <a:r>
                        <a:rPr sz="1100" b="1" spc="-5" dirty="0">
                          <a:latin typeface="+mn-lt"/>
                          <a:cs typeface="Times New Roman"/>
                        </a:rPr>
                        <a:t>Физическая культура </a:t>
                      </a:r>
                      <a:r>
                        <a:rPr sz="1100" b="1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b="1" spc="-3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спорт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13081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1" dirty="0" smtClean="0">
                          <a:latin typeface="+mn-lt"/>
                          <a:cs typeface="Times New Roman"/>
                        </a:rPr>
                        <a:t>4</a:t>
                      </a: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6</a:t>
                      </a:r>
                      <a:r>
                        <a:rPr sz="1100" b="1" spc="-1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100" b="1" spc="0" dirty="0" smtClean="0">
                          <a:latin typeface="+mn-lt"/>
                          <a:cs typeface="Times New Roman"/>
                        </a:rPr>
                        <a:t>968,1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53 241,2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49 246,1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55 832,3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44 527,5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41 996,0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40 098,6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42 866,0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</a:tr>
              <a:tr h="210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 dirty="0">
                        <a:latin typeface="+mn-lt"/>
                        <a:cs typeface="Times New Roman"/>
                      </a:endParaRPr>
                    </a:p>
                    <a:p>
                      <a:pPr marL="9525">
                        <a:lnSpc>
                          <a:spcPts val="1370"/>
                        </a:lnSpc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Физическая </a:t>
                      </a:r>
                      <a:r>
                        <a:rPr sz="1100" spc="-10" dirty="0">
                          <a:latin typeface="+mn-lt"/>
                          <a:cs typeface="Times New Roman"/>
                        </a:rPr>
                        <a:t>культура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100" b="0" dirty="0" smtClean="0">
                          <a:latin typeface="+mn-lt"/>
                          <a:cs typeface="Times New Roman"/>
                        </a:rPr>
                        <a:t>4</a:t>
                      </a:r>
                      <a:r>
                        <a:rPr lang="ru-RU" sz="1100" b="0" dirty="0" smtClean="0">
                          <a:latin typeface="+mn-lt"/>
                          <a:cs typeface="Times New Roman"/>
                        </a:rPr>
                        <a:t>6</a:t>
                      </a:r>
                      <a:r>
                        <a:rPr sz="1100" b="0" spc="-15" dirty="0" smtClean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100" b="0" spc="0" dirty="0" smtClean="0">
                          <a:latin typeface="+mn-lt"/>
                          <a:cs typeface="Times New Roman"/>
                        </a:rPr>
                        <a:t>968,1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b="0" dirty="0" smtClean="0">
                          <a:latin typeface="+mn-lt"/>
                          <a:cs typeface="Times New Roman"/>
                        </a:rPr>
                        <a:t>53 241,2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b="0" dirty="0" smtClean="0">
                          <a:latin typeface="+mn-lt"/>
                          <a:cs typeface="Times New Roman"/>
                        </a:rPr>
                        <a:t>49 246,1</a:t>
                      </a:r>
                      <a:endParaRPr sz="1100" b="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55 832,3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44 527,5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41 996,0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40 098,6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42 866,0</a:t>
                      </a:r>
                      <a:endParaRPr sz="1100" b="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30003" y="4369117"/>
            <a:ext cx="4151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85053" y="4597717"/>
            <a:ext cx="37359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63903" y="4521517"/>
            <a:ext cx="4151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5703" y="4369117"/>
            <a:ext cx="4151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00028" y="4140517"/>
            <a:ext cx="4151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1527" y="4292917"/>
            <a:ext cx="386651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550165"/>
              </p:ext>
            </p:extLst>
          </p:nvPr>
        </p:nvGraphicFramePr>
        <p:xfrm>
          <a:off x="241300" y="3856037"/>
          <a:ext cx="5053175" cy="208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6025"/>
                <a:gridCol w="1007628"/>
                <a:gridCol w="732820"/>
                <a:gridCol w="785057"/>
                <a:gridCol w="803265"/>
                <a:gridCol w="808380"/>
              </a:tblGrid>
              <a:tr h="0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46</a:t>
                      </a:r>
                      <a:r>
                        <a:rPr lang="ru-RU" sz="1100" b="1" baseline="0" dirty="0" smtClean="0">
                          <a:latin typeface="+mn-lt"/>
                          <a:cs typeface="+mn-cs"/>
                        </a:rPr>
                        <a:t> 968,1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53 241,2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44 527,5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41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996,0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40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098,6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42 866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80460"/>
              </p:ext>
            </p:extLst>
          </p:nvPr>
        </p:nvGraphicFramePr>
        <p:xfrm>
          <a:off x="348017" y="5283517"/>
          <a:ext cx="5013553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5186"/>
                <a:gridCol w="783391"/>
                <a:gridCol w="898463"/>
                <a:gridCol w="758627"/>
                <a:gridCol w="776222"/>
                <a:gridCol w="911664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2018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2019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491136" y="1222192"/>
            <a:ext cx="9579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и проведение физкультурных и спортивных мероприятий, подготовку и участие в международных, всероссийских, республиканских и иных спортивных мероприятиях, на муниципальную поддержку развития спорта.</a:t>
            </a:r>
          </a:p>
        </p:txBody>
      </p:sp>
      <p:sp>
        <p:nvSpPr>
          <p:cNvPr id="16" name="TextBox 18">
            <a:extLst>
              <a:ext uri="{FF2B5EF4-FFF2-40B4-BE49-F238E27FC236}">
                <a16:creationId xmlns="" xmlns:a16="http://schemas.microsoft.com/office/drawing/2014/main" id="{BE0FEAF8-7FDF-4F54-9FA3-87B730C2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197" y="4597717"/>
            <a:ext cx="4307510" cy="7848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отклонения фактического выполнения </a:t>
            </a:r>
            <a:r>
              <a:rPr lang="ru-RU" alt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Физическая культура: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расходов в связи с новой корон вирусной инфекцией.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70306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28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/>
          <p:cNvSpPr txBox="1">
            <a:spLocks/>
          </p:cNvSpPr>
          <p:nvPr/>
        </p:nvSpPr>
        <p:spPr>
          <a:xfrm>
            <a:off x="491136" y="122238"/>
            <a:ext cx="988476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Расходы </a:t>
            </a:r>
            <a:r>
              <a:rPr lang="ru-RU" sz="2400" kern="0" spc="-5" dirty="0">
                <a:solidFill>
                  <a:srgbClr val="820000"/>
                </a:solidFill>
                <a:latin typeface="Arial Narrow"/>
                <a:cs typeface="Arial Narrow"/>
              </a:rPr>
              <a:t>бюджета муниципального района Мелеузовский район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на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средства массовой информации,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 в </a:t>
            </a:r>
            <a:r>
              <a:rPr lang="en-US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тыс.руб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854201"/>
              </p:ext>
            </p:extLst>
          </p:nvPr>
        </p:nvGraphicFramePr>
        <p:xfrm>
          <a:off x="444844" y="1951037"/>
          <a:ext cx="9473061" cy="158877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26505"/>
                <a:gridCol w="822316"/>
                <a:gridCol w="904548"/>
                <a:gridCol w="740084"/>
                <a:gridCol w="904548"/>
                <a:gridCol w="740084"/>
                <a:gridCol w="657853"/>
                <a:gridCol w="951440"/>
                <a:gridCol w="725683"/>
              </a:tblGrid>
              <a:tr h="12192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Функциональная</a:t>
                      </a:r>
                      <a:r>
                        <a:rPr sz="1100" b="1" spc="10" dirty="0">
                          <a:latin typeface="+mn-lt"/>
                        </a:rPr>
                        <a:t> </a:t>
                      </a:r>
                      <a:r>
                        <a:rPr sz="1100" b="1" spc="-10" dirty="0">
                          <a:latin typeface="+mn-lt"/>
                        </a:rPr>
                        <a:t>структура</a:t>
                      </a:r>
                      <a:r>
                        <a:rPr sz="1100" b="1" spc="55" dirty="0">
                          <a:latin typeface="+mn-lt"/>
                        </a:rPr>
                        <a:t> </a:t>
                      </a:r>
                      <a:r>
                        <a:rPr sz="1100" b="1" dirty="0">
                          <a:latin typeface="+mn-lt"/>
                        </a:rPr>
                        <a:t>расходов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571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8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rowSpan="2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5" dirty="0" smtClean="0">
                          <a:latin typeface="+mn-lt"/>
                        </a:rPr>
                        <a:t>201</a:t>
                      </a:r>
                      <a:r>
                        <a:rPr lang="en-US" sz="1100" b="1" spc="-5" dirty="0" smtClean="0">
                          <a:latin typeface="+mn-lt"/>
                        </a:rPr>
                        <a:t>9</a:t>
                      </a:r>
                      <a:endParaRPr sz="1100" b="1" dirty="0">
                        <a:latin typeface="+mn-lt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(отчет)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70485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spc="-35" dirty="0" smtClean="0">
                          <a:latin typeface="+mn-lt"/>
                        </a:rPr>
                        <a:t>2020</a:t>
                      </a:r>
                      <a:r>
                        <a:rPr lang="en-US" sz="1100" b="1" spc="-35" baseline="0" dirty="0" smtClean="0">
                          <a:latin typeface="+mn-lt"/>
                        </a:rPr>
                        <a:t> г.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pc="-35" dirty="0" smtClean="0">
                          <a:latin typeface="+mn-lt"/>
                        </a:rPr>
                        <a:t>ут</a:t>
                      </a:r>
                      <a:r>
                        <a:rPr lang="ru-RU" sz="1100" b="1" spc="5" dirty="0" smtClean="0">
                          <a:latin typeface="+mn-lt"/>
                        </a:rPr>
                        <a:t>в</a:t>
                      </a:r>
                      <a:r>
                        <a:rPr lang="ru-RU" sz="1100" b="1" dirty="0" smtClean="0">
                          <a:latin typeface="+mn-lt"/>
                        </a:rPr>
                        <a:t>.  </a:t>
                      </a:r>
                      <a:r>
                        <a:rPr lang="ru-RU" sz="1100" b="1" spc="-5" dirty="0" smtClean="0">
                          <a:latin typeface="+mn-lt"/>
                        </a:rPr>
                        <a:t>п</a:t>
                      </a:r>
                      <a:r>
                        <a:rPr lang="ru-RU" sz="1100" b="1" dirty="0" smtClean="0">
                          <a:latin typeface="+mn-lt"/>
                        </a:rPr>
                        <a:t>лан</a:t>
                      </a: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71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048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3030" marR="102235" indent="3048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20" dirty="0">
                          <a:latin typeface="+mn-lt"/>
                        </a:rPr>
                        <a:t>утв. </a:t>
                      </a:r>
                      <a:r>
                        <a:rPr sz="1100" b="1" spc="-235" dirty="0">
                          <a:latin typeface="+mn-lt"/>
                        </a:rPr>
                        <a:t>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 marL="113030" marR="100330" indent="-3175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100" b="1" spc="-35" dirty="0">
                          <a:latin typeface="+mn-lt"/>
                        </a:rPr>
                        <a:t>ут</a:t>
                      </a:r>
                      <a:r>
                        <a:rPr sz="1100" b="1" dirty="0">
                          <a:latin typeface="+mn-lt"/>
                        </a:rPr>
                        <a:t>о</a:t>
                      </a:r>
                      <a:r>
                        <a:rPr sz="1100" b="1" spc="5" dirty="0">
                          <a:latin typeface="+mn-lt"/>
                        </a:rPr>
                        <a:t>ч</a:t>
                      </a:r>
                      <a:r>
                        <a:rPr sz="1100" b="1" dirty="0">
                          <a:latin typeface="+mn-lt"/>
                        </a:rPr>
                        <a:t>.  </a:t>
                      </a:r>
                      <a:r>
                        <a:rPr sz="1100" b="1" spc="-5" dirty="0">
                          <a:latin typeface="+mn-lt"/>
                        </a:rPr>
                        <a:t>п</a:t>
                      </a:r>
                      <a:r>
                        <a:rPr sz="1100" b="1" dirty="0">
                          <a:latin typeface="+mn-lt"/>
                        </a:rPr>
                        <a:t>лан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660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100" b="1" spc="-10" dirty="0">
                          <a:latin typeface="+mn-lt"/>
                        </a:rPr>
                        <a:t>отчет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 b="1" dirty="0">
                        <a:latin typeface="+mn-lt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100" b="1" spc="-5" dirty="0" smtClean="0">
                          <a:latin typeface="+mn-lt"/>
                        </a:rPr>
                        <a:t>202</a:t>
                      </a:r>
                      <a:r>
                        <a:rPr lang="en-US" sz="1100" b="1" spc="-5" dirty="0" smtClean="0">
                          <a:latin typeface="+mn-lt"/>
                        </a:rPr>
                        <a:t>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3175" marB="0"/>
                </a:tc>
              </a:tr>
              <a:tr h="210058">
                <a:tc>
                  <a:txBody>
                    <a:bodyPr/>
                    <a:lstStyle/>
                    <a:p>
                      <a:pPr marL="9525">
                        <a:lnSpc>
                          <a:spcPts val="1375"/>
                        </a:lnSpc>
                        <a:spcBef>
                          <a:spcPts val="710"/>
                        </a:spcBef>
                      </a:pPr>
                      <a:r>
                        <a:rPr sz="1100" b="1" spc="-5" dirty="0">
                          <a:latin typeface="+mn-lt"/>
                          <a:cs typeface="Times New Roman"/>
                        </a:rPr>
                        <a:t>Средство массовой</a:t>
                      </a:r>
                      <a:r>
                        <a:rPr sz="1100" b="1" spc="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+mn-lt"/>
                          <a:cs typeface="Times New Roman"/>
                        </a:rPr>
                        <a:t>информации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latin typeface="+mn-lt"/>
                          <a:cs typeface="Times New Roman"/>
                        </a:rPr>
                        <a:t>3</a:t>
                      </a:r>
                      <a:r>
                        <a:rPr sz="1100" b="1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100" b="1" dirty="0" smtClean="0">
                          <a:latin typeface="+mn-lt"/>
                          <a:cs typeface="Times New Roman"/>
                        </a:rPr>
                        <a:t>329,5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spc="-5" dirty="0" smtClean="0">
                          <a:latin typeface="+mn-lt"/>
                          <a:cs typeface="Times New Roman"/>
                        </a:rPr>
                        <a:t>4 195,0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4 507,0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4 507,0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4 507,0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4547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4547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4547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10057">
                <a:tc>
                  <a:txBody>
                    <a:bodyPr/>
                    <a:lstStyle/>
                    <a:p>
                      <a:pPr marL="9525">
                        <a:lnSpc>
                          <a:spcPts val="1375"/>
                        </a:lnSpc>
                        <a:spcBef>
                          <a:spcPts val="860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Телевидение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spc="-1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радиовещание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109220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2</a:t>
                      </a:r>
                      <a:r>
                        <a:rPr sz="1100" spc="-20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500,0</a:t>
                      </a: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3</a:t>
                      </a:r>
                      <a:r>
                        <a:rPr sz="1100" spc="-1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150,0</a:t>
                      </a:r>
                    </a:p>
                  </a:txBody>
                  <a:tcPr marL="0" marR="0" marT="4064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 500,0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3 500,0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3 500,0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3 500,0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3 500,0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3 500,0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  <a:tr h="210058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100" spc="-5" dirty="0">
                          <a:latin typeface="+mn-lt"/>
                          <a:cs typeface="Times New Roman"/>
                        </a:rPr>
                        <a:t>Периодическая печать </a:t>
                      </a:r>
                      <a:r>
                        <a:rPr sz="1100" dirty="0">
                          <a:latin typeface="+mn-lt"/>
                          <a:cs typeface="Times New Roman"/>
                        </a:rPr>
                        <a:t>и</a:t>
                      </a:r>
                      <a:r>
                        <a:rPr sz="1100" spc="2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+mn-lt"/>
                          <a:cs typeface="Times New Roman"/>
                        </a:rPr>
                        <a:t>издательства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129540" marB="0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829,5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100" dirty="0" smtClean="0">
                          <a:latin typeface="+mn-lt"/>
                          <a:cs typeface="Times New Roman"/>
                        </a:rPr>
                        <a:t>1 45,0</a:t>
                      </a:r>
                      <a:endParaRPr sz="1100" dirty="0">
                        <a:latin typeface="+mn-lt"/>
                        <a:cs typeface="Times New Roman"/>
                      </a:endParaRPr>
                    </a:p>
                  </a:txBody>
                  <a:tcPr marL="0" marR="0" marT="41275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1 007,0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1 007,0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1 007,0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1 007,0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1 007,0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1 007,0</a:t>
                      </a:r>
                      <a:endParaRPr sz="11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55616" y="4216717"/>
            <a:ext cx="4151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666" y="4216717"/>
            <a:ext cx="37359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9516" y="4216717"/>
            <a:ext cx="4151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51316" y="4313237"/>
            <a:ext cx="415100" cy="9702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13116" y="4445317"/>
            <a:ext cx="4151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27140" y="4673917"/>
            <a:ext cx="386651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37488"/>
              </p:ext>
            </p:extLst>
          </p:nvPr>
        </p:nvGraphicFramePr>
        <p:xfrm>
          <a:off x="170116" y="4008437"/>
          <a:ext cx="5053175" cy="208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16025"/>
                <a:gridCol w="1007628"/>
                <a:gridCol w="732820"/>
                <a:gridCol w="785057"/>
                <a:gridCol w="803265"/>
                <a:gridCol w="808380"/>
              </a:tblGrid>
              <a:tr h="164909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3</a:t>
                      </a:r>
                      <a:r>
                        <a:rPr lang="ru-RU" sz="1100" b="1" baseline="0" dirty="0" smtClean="0">
                          <a:latin typeface="+mn-lt"/>
                        </a:rPr>
                        <a:t> 329,5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4</a:t>
                      </a:r>
                      <a:r>
                        <a:rPr lang="ru-RU" sz="1100" b="1" baseline="0" dirty="0" smtClean="0">
                          <a:latin typeface="+mn-lt"/>
                          <a:cs typeface="+mn-cs"/>
                        </a:rPr>
                        <a:t> 195,0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4 507,0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4 547,0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4 547,0 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4 547,0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163469"/>
              </p:ext>
            </p:extLst>
          </p:nvPr>
        </p:nvGraphicFramePr>
        <p:xfrm>
          <a:off x="273630" y="5283517"/>
          <a:ext cx="5013553" cy="21005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85186"/>
                <a:gridCol w="783391"/>
                <a:gridCol w="898463"/>
                <a:gridCol w="758627"/>
                <a:gridCol w="776222"/>
                <a:gridCol w="911664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2018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  <a:cs typeface="+mn-cs"/>
                        </a:rPr>
                        <a:t>2019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2020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2021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2022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2023</a:t>
                      </a:r>
                      <a:endParaRPr sz="1100" b="1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04402"/>
              </p:ext>
            </p:extLst>
          </p:nvPr>
        </p:nvGraphicFramePr>
        <p:xfrm>
          <a:off x="5427916" y="4216717"/>
          <a:ext cx="4877595" cy="200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27283"/>
              </p:ext>
            </p:extLst>
          </p:nvPr>
        </p:nvGraphicFramePr>
        <p:xfrm>
          <a:off x="5504116" y="4009707"/>
          <a:ext cx="1801486" cy="4140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01486"/>
              </a:tblGrid>
              <a:tr h="210058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dirty="0" smtClean="0">
                          <a:latin typeface="+mn-lt"/>
                        </a:rPr>
                        <a:t>2020</a:t>
                      </a:r>
                      <a:r>
                        <a:rPr lang="ru-RU" sz="1100" b="1" baseline="0" dirty="0" smtClean="0">
                          <a:latin typeface="+mn-lt"/>
                        </a:rPr>
                        <a:t> год </a:t>
                      </a:r>
                    </a:p>
                    <a:p>
                      <a:pPr marL="9207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100" b="1" baseline="0" dirty="0" smtClean="0">
                          <a:latin typeface="+mn-lt"/>
                          <a:cs typeface="Times New Roman"/>
                        </a:rPr>
                        <a:t>4 507,0 тыс. рублей</a:t>
                      </a:r>
                      <a:endParaRPr sz="1100" b="1" dirty="0">
                        <a:latin typeface="+mn-lt"/>
                        <a:cs typeface="Times New Roman"/>
                      </a:endParaRPr>
                    </a:p>
                  </a:txBody>
                  <a:tcPr marL="0" marR="0" marT="4064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16706" y="1103427"/>
            <a:ext cx="967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конституционных прав граждан Российской Федерации по получению и распространению информации, доступу к культурным ценностям, а также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информированности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о деятельности органов местного самоуправления и важнейших событиях, происходящих в жизни района, распространение социально значимой информации, отвечающей интересам общества.</a:t>
            </a:r>
          </a:p>
          <a:p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="" xmlns:a16="http://schemas.microsoft.com/office/drawing/2014/main" id="{BE0FEAF8-7FDF-4F54-9FA3-87B730C29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06" y="6090300"/>
            <a:ext cx="9504485" cy="784830"/>
          </a:xfrm>
          <a:prstGeom prst="rect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отклонения фактического выполнения </a:t>
            </a:r>
            <a:r>
              <a:rPr lang="ru-RU" altLang="ru-RU" sz="1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радиовещание: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связи с удорожанием стоимости одной минуты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вещания.</a:t>
            </a:r>
          </a:p>
          <a:p>
            <a:pPr algn="just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Периодическая печать и издательства: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увеличение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связи с удорожанием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99916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29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11"/>
          <p:cNvSpPr/>
          <p:nvPr/>
        </p:nvSpPr>
        <p:spPr>
          <a:xfrm>
            <a:off x="251063" y="3580983"/>
            <a:ext cx="10134600" cy="389337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3"/>
          <p:cNvSpPr/>
          <p:nvPr/>
        </p:nvSpPr>
        <p:spPr>
          <a:xfrm>
            <a:off x="274039" y="1045686"/>
            <a:ext cx="4273413" cy="3038951"/>
          </a:xfrm>
          <a:custGeom>
            <a:avLst/>
            <a:gdLst/>
            <a:ahLst/>
            <a:cxnLst/>
            <a:rect l="l" t="t" r="r" b="b"/>
            <a:pathLst>
              <a:path w="8229600" h="2621279">
                <a:moveTo>
                  <a:pt x="0" y="2621280"/>
                </a:moveTo>
                <a:lnTo>
                  <a:pt x="8229600" y="2621280"/>
                </a:lnTo>
                <a:lnTo>
                  <a:pt x="8229600" y="0"/>
                </a:lnTo>
                <a:lnTo>
                  <a:pt x="0" y="0"/>
                </a:lnTo>
                <a:lnTo>
                  <a:pt x="0" y="262128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object 2"/>
          <p:cNvSpPr/>
          <p:nvPr/>
        </p:nvSpPr>
        <p:spPr>
          <a:xfrm>
            <a:off x="164306" y="122238"/>
            <a:ext cx="10691813" cy="7559675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3"/>
          <p:cNvSpPr/>
          <p:nvPr/>
        </p:nvSpPr>
        <p:spPr>
          <a:xfrm>
            <a:off x="260826" y="145416"/>
            <a:ext cx="10115074" cy="967422"/>
          </a:xfrm>
          <a:custGeom>
            <a:avLst/>
            <a:gdLst/>
            <a:ahLst/>
            <a:cxnLst/>
            <a:rect l="l" t="t" r="r" b="b"/>
            <a:pathLst>
              <a:path w="8229600" h="2621279">
                <a:moveTo>
                  <a:pt x="0" y="2621280"/>
                </a:moveTo>
                <a:lnTo>
                  <a:pt x="8229600" y="2621280"/>
                </a:lnTo>
                <a:lnTo>
                  <a:pt x="8229600" y="0"/>
                </a:lnTo>
                <a:lnTo>
                  <a:pt x="0" y="0"/>
                </a:lnTo>
                <a:lnTo>
                  <a:pt x="0" y="262128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"/>
          <p:cNvSpPr txBox="1"/>
          <p:nvPr/>
        </p:nvSpPr>
        <p:spPr>
          <a:xfrm>
            <a:off x="481963" y="1171197"/>
            <a:ext cx="3948682" cy="2404504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715" algn="just">
              <a:lnSpc>
                <a:spcPct val="90000"/>
              </a:lnSpc>
              <a:spcBef>
                <a:spcPts val="305"/>
              </a:spcBef>
            </a:pPr>
            <a:r>
              <a:rPr sz="1600" i="1" spc="-5" dirty="0" smtClean="0">
                <a:solidFill>
                  <a:srgbClr val="820000"/>
                </a:solidFill>
                <a:latin typeface="+mj-lt"/>
                <a:cs typeface="Times New Roman"/>
              </a:rPr>
              <a:t>«Бюджет для граждан» </a:t>
            </a:r>
            <a:r>
              <a:rPr sz="1210" i="1" spc="-5" dirty="0" smtClean="0">
                <a:latin typeface="+mj-lt"/>
                <a:cs typeface="Times New Roman"/>
              </a:rPr>
              <a:t>познакомит Вас </a:t>
            </a:r>
            <a:r>
              <a:rPr sz="1210" i="1" dirty="0" smtClean="0">
                <a:latin typeface="+mj-lt"/>
                <a:cs typeface="Times New Roman"/>
              </a:rPr>
              <a:t>с </a:t>
            </a:r>
            <a:r>
              <a:rPr sz="1210" i="1" spc="-5" dirty="0" smtClean="0">
                <a:latin typeface="+mj-lt"/>
                <a:cs typeface="Times New Roman"/>
              </a:rPr>
              <a:t>положениями основного финансового  документа муниципального района Мелеузовский район </a:t>
            </a:r>
            <a:r>
              <a:rPr sz="1210" i="1" spc="-5" dirty="0" err="1" smtClean="0">
                <a:latin typeface="+mj-lt"/>
                <a:cs typeface="Times New Roman"/>
              </a:rPr>
              <a:t>Республики</a:t>
            </a:r>
            <a:r>
              <a:rPr sz="1210" i="1" spc="-5" dirty="0" smtClean="0">
                <a:latin typeface="+mj-lt"/>
                <a:cs typeface="Times New Roman"/>
              </a:rPr>
              <a:t> </a:t>
            </a:r>
            <a:r>
              <a:rPr sz="1210" i="1" dirty="0" err="1" smtClean="0">
                <a:latin typeface="+mj-lt"/>
                <a:cs typeface="Times New Roman"/>
              </a:rPr>
              <a:t>Башкортостан</a:t>
            </a:r>
            <a:r>
              <a:rPr lang="ru-RU" sz="1210" i="1" dirty="0" smtClean="0">
                <a:latin typeface="+mj-lt"/>
                <a:cs typeface="Times New Roman"/>
              </a:rPr>
              <a:t>. </a:t>
            </a:r>
            <a:r>
              <a:rPr sz="1210" i="1" spc="-5" dirty="0" err="1" smtClean="0">
                <a:latin typeface="+mj-lt"/>
                <a:cs typeface="Times New Roman"/>
              </a:rPr>
              <a:t>Представленная</a:t>
            </a:r>
            <a:r>
              <a:rPr sz="1210" i="1" spc="-5" dirty="0" smtClean="0">
                <a:latin typeface="+mj-lt"/>
                <a:cs typeface="Times New Roman"/>
              </a:rPr>
              <a:t> информация предназначена для </a:t>
            </a:r>
            <a:r>
              <a:rPr sz="1210" i="1" dirty="0" smtClean="0">
                <a:latin typeface="+mj-lt"/>
                <a:cs typeface="Times New Roman"/>
              </a:rPr>
              <a:t>широкого </a:t>
            </a:r>
            <a:r>
              <a:rPr sz="1210" i="1" spc="-5" dirty="0" smtClean="0">
                <a:latin typeface="+mj-lt"/>
                <a:cs typeface="Times New Roman"/>
              </a:rPr>
              <a:t>круга пользователей </a:t>
            </a:r>
            <a:r>
              <a:rPr sz="1210" i="1" dirty="0" smtClean="0">
                <a:latin typeface="+mj-lt"/>
                <a:cs typeface="Times New Roman"/>
              </a:rPr>
              <a:t>и  </a:t>
            </a:r>
            <a:r>
              <a:rPr sz="1210" i="1" spc="-5" dirty="0" smtClean="0">
                <a:latin typeface="+mj-lt"/>
                <a:cs typeface="Times New Roman"/>
              </a:rPr>
              <a:t>будет </a:t>
            </a:r>
            <a:r>
              <a:rPr sz="1210" i="1" spc="-10" dirty="0" smtClean="0">
                <a:latin typeface="+mj-lt"/>
                <a:cs typeface="Times New Roman"/>
              </a:rPr>
              <a:t>интересна </a:t>
            </a:r>
            <a:r>
              <a:rPr sz="1210" i="1" dirty="0" smtClean="0">
                <a:latin typeface="+mj-lt"/>
                <a:cs typeface="Times New Roman"/>
              </a:rPr>
              <a:t>и </a:t>
            </a:r>
            <a:r>
              <a:rPr sz="1210" i="1" spc="-5" dirty="0" smtClean="0">
                <a:latin typeface="+mj-lt"/>
                <a:cs typeface="Times New Roman"/>
              </a:rPr>
              <a:t>полезна </a:t>
            </a:r>
            <a:r>
              <a:rPr sz="1210" i="1" dirty="0" smtClean="0">
                <a:latin typeface="+mj-lt"/>
                <a:cs typeface="Times New Roman"/>
              </a:rPr>
              <a:t>как </a:t>
            </a:r>
            <a:r>
              <a:rPr sz="1210" i="1" spc="-5" dirty="0" smtClean="0">
                <a:latin typeface="+mj-lt"/>
                <a:cs typeface="Times New Roman"/>
              </a:rPr>
              <a:t>студентам, педагогам, врачам, молодым </a:t>
            </a:r>
            <a:r>
              <a:rPr sz="1210" i="1" spc="-10" dirty="0" smtClean="0">
                <a:latin typeface="+mj-lt"/>
                <a:cs typeface="Times New Roman"/>
              </a:rPr>
              <a:t>семьям, </a:t>
            </a:r>
            <a:r>
              <a:rPr sz="1210" i="1" dirty="0" smtClean="0">
                <a:latin typeface="+mj-lt"/>
                <a:cs typeface="Times New Roman"/>
              </a:rPr>
              <a:t>так  и </a:t>
            </a:r>
            <a:r>
              <a:rPr sz="1210" i="1" spc="-5" dirty="0" smtClean="0">
                <a:latin typeface="+mj-lt"/>
                <a:cs typeface="Times New Roman"/>
              </a:rPr>
              <a:t>гражданским служащим, пенсионерам </a:t>
            </a:r>
            <a:r>
              <a:rPr sz="1210" i="1" dirty="0" smtClean="0">
                <a:latin typeface="+mj-lt"/>
                <a:cs typeface="Times New Roman"/>
              </a:rPr>
              <a:t>и </a:t>
            </a:r>
            <a:r>
              <a:rPr sz="1210" i="1" spc="-5" dirty="0" smtClean="0">
                <a:latin typeface="+mj-lt"/>
                <a:cs typeface="Times New Roman"/>
              </a:rPr>
              <a:t>другим категориям </a:t>
            </a:r>
            <a:r>
              <a:rPr sz="1210" i="1" spc="-10" dirty="0" smtClean="0">
                <a:latin typeface="+mj-lt"/>
                <a:cs typeface="Times New Roman"/>
              </a:rPr>
              <a:t>населения, </a:t>
            </a:r>
            <a:r>
              <a:rPr sz="1210" i="1" spc="-5" dirty="0" smtClean="0">
                <a:latin typeface="+mj-lt"/>
                <a:cs typeface="Times New Roman"/>
              </a:rPr>
              <a:t>так </a:t>
            </a:r>
            <a:r>
              <a:rPr sz="1210" i="1" dirty="0" smtClean="0">
                <a:latin typeface="+mj-lt"/>
                <a:cs typeface="Times New Roman"/>
              </a:rPr>
              <a:t>как  </a:t>
            </a:r>
            <a:r>
              <a:rPr sz="1210" i="1" spc="-5" dirty="0" smtClean="0">
                <a:latin typeface="+mj-lt"/>
                <a:cs typeface="Times New Roman"/>
              </a:rPr>
              <a:t>районный бюджет затрагивает интересы каждого жителя Мелеузовского района.  </a:t>
            </a:r>
            <a:r>
              <a:rPr sz="1210" i="1" dirty="0" smtClean="0">
                <a:latin typeface="+mj-lt"/>
                <a:cs typeface="Times New Roman"/>
              </a:rPr>
              <a:t>Мы </a:t>
            </a:r>
            <a:r>
              <a:rPr sz="1210" i="1" spc="-5" dirty="0" smtClean="0">
                <a:latin typeface="+mj-lt"/>
                <a:cs typeface="Times New Roman"/>
              </a:rPr>
              <a:t>постарались </a:t>
            </a:r>
            <a:r>
              <a:rPr sz="1210" i="1" dirty="0" smtClean="0">
                <a:latin typeface="+mj-lt"/>
                <a:cs typeface="Times New Roman"/>
              </a:rPr>
              <a:t>в </a:t>
            </a:r>
            <a:r>
              <a:rPr sz="1210" i="1" spc="-5" dirty="0" smtClean="0">
                <a:latin typeface="+mj-lt"/>
                <a:cs typeface="Times New Roman"/>
              </a:rPr>
              <a:t>доступной </a:t>
            </a:r>
            <a:r>
              <a:rPr sz="1210" i="1" dirty="0" smtClean="0">
                <a:latin typeface="+mj-lt"/>
                <a:cs typeface="Times New Roman"/>
              </a:rPr>
              <a:t>и </a:t>
            </a:r>
            <a:r>
              <a:rPr sz="1210" i="1" spc="-5" dirty="0" smtClean="0">
                <a:latin typeface="+mj-lt"/>
                <a:cs typeface="Times New Roman"/>
              </a:rPr>
              <a:t>понятной форме для граждан, показать основные  </a:t>
            </a:r>
            <a:r>
              <a:rPr sz="1210" i="1" dirty="0" smtClean="0">
                <a:latin typeface="+mj-lt"/>
                <a:cs typeface="Times New Roman"/>
              </a:rPr>
              <a:t>показатели </a:t>
            </a:r>
            <a:r>
              <a:rPr sz="1210" i="1" spc="-5" dirty="0" smtClean="0">
                <a:latin typeface="+mj-lt"/>
                <a:cs typeface="Times New Roman"/>
              </a:rPr>
              <a:t>районного</a:t>
            </a:r>
            <a:r>
              <a:rPr sz="1210" i="1" spc="-45" dirty="0" smtClean="0">
                <a:latin typeface="+mj-lt"/>
                <a:cs typeface="Times New Roman"/>
              </a:rPr>
              <a:t> </a:t>
            </a:r>
            <a:r>
              <a:rPr sz="1210" i="1" spc="-5" dirty="0" smtClean="0">
                <a:latin typeface="+mj-lt"/>
                <a:cs typeface="Times New Roman"/>
              </a:rPr>
              <a:t>бюджета.</a:t>
            </a:r>
            <a:endParaRPr sz="1210" dirty="0" smtClean="0">
              <a:latin typeface="+mj-lt"/>
              <a:cs typeface="Times New Roman"/>
            </a:endParaRPr>
          </a:p>
          <a:p>
            <a:pPr>
              <a:spcBef>
                <a:spcPts val="30"/>
              </a:spcBef>
            </a:pP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4597120" y="1143254"/>
            <a:ext cx="5791994" cy="2941383"/>
          </a:xfrm>
          <a:custGeom>
            <a:avLst/>
            <a:gdLst/>
            <a:ahLst/>
            <a:cxnLst/>
            <a:rect l="l" t="t" r="r" b="b"/>
            <a:pathLst>
              <a:path w="8229600" h="2621279">
                <a:moveTo>
                  <a:pt x="0" y="2621280"/>
                </a:moveTo>
                <a:lnTo>
                  <a:pt x="8229600" y="2621280"/>
                </a:lnTo>
                <a:lnTo>
                  <a:pt x="8229600" y="0"/>
                </a:lnTo>
                <a:lnTo>
                  <a:pt x="0" y="0"/>
                </a:lnTo>
                <a:lnTo>
                  <a:pt x="0" y="262128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6"/>
          <p:cNvSpPr/>
          <p:nvPr/>
        </p:nvSpPr>
        <p:spPr>
          <a:xfrm>
            <a:off x="4929550" y="1541753"/>
            <a:ext cx="1915562" cy="1059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7"/>
          <p:cNvSpPr txBox="1"/>
          <p:nvPr/>
        </p:nvSpPr>
        <p:spPr>
          <a:xfrm>
            <a:off x="5113668" y="1602386"/>
            <a:ext cx="1457390" cy="7784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46685" marR="139065" indent="-1270">
              <a:spcBef>
                <a:spcPts val="310"/>
              </a:spcBef>
            </a:pPr>
            <a:r>
              <a:rPr lang="ru-RU" sz="800" b="1" spc="-15" dirty="0" smtClean="0">
                <a:cs typeface="Times New Roman"/>
              </a:rPr>
              <a:t>Помогает формировать доходную часть бюджета (налог на доходы </a:t>
            </a:r>
            <a:r>
              <a:rPr lang="ru-RU" sz="800" b="1" dirty="0" smtClean="0">
                <a:cs typeface="Times New Roman"/>
              </a:rPr>
              <a:t>физических  лиц, транспортный налог </a:t>
            </a:r>
            <a:r>
              <a:rPr sz="800" b="1" spc="-35" dirty="0" smtClean="0">
                <a:cs typeface="Times New Roman"/>
              </a:rPr>
              <a:t>,</a:t>
            </a:r>
            <a:r>
              <a:rPr sz="800" b="1" spc="30" dirty="0" smtClean="0">
                <a:cs typeface="Times New Roman"/>
              </a:rPr>
              <a:t> </a:t>
            </a:r>
            <a:r>
              <a:rPr sz="800" b="1" dirty="0" smtClean="0">
                <a:cs typeface="Times New Roman"/>
              </a:rPr>
              <a:t>налог</a:t>
            </a:r>
            <a:r>
              <a:rPr lang="ru-RU" sz="800" dirty="0">
                <a:cs typeface="Times New Roman"/>
              </a:rPr>
              <a:t> </a:t>
            </a:r>
            <a:r>
              <a:rPr sz="800" b="1" spc="-5" dirty="0" smtClean="0">
                <a:cs typeface="Times New Roman"/>
              </a:rPr>
              <a:t>на </a:t>
            </a:r>
            <a:r>
              <a:rPr sz="800" b="1" spc="-5" dirty="0">
                <a:cs typeface="Times New Roman"/>
              </a:rPr>
              <a:t>имущество и</a:t>
            </a:r>
            <a:r>
              <a:rPr sz="800" b="1" spc="15" dirty="0">
                <a:cs typeface="Times New Roman"/>
              </a:rPr>
              <a:t> </a:t>
            </a:r>
            <a:r>
              <a:rPr sz="800" b="1" spc="-5" dirty="0">
                <a:cs typeface="Times New Roman"/>
              </a:rPr>
              <a:t>др.)</a:t>
            </a:r>
            <a:endParaRPr sz="800" dirty="0">
              <a:cs typeface="Times New Roman"/>
            </a:endParaRPr>
          </a:p>
        </p:txBody>
      </p:sp>
      <p:sp>
        <p:nvSpPr>
          <p:cNvPr id="31" name="object 8"/>
          <p:cNvSpPr/>
          <p:nvPr/>
        </p:nvSpPr>
        <p:spPr>
          <a:xfrm>
            <a:off x="8508495" y="1495153"/>
            <a:ext cx="1806523" cy="10535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9"/>
          <p:cNvSpPr txBox="1"/>
          <p:nvPr/>
        </p:nvSpPr>
        <p:spPr>
          <a:xfrm>
            <a:off x="8638037" y="1691121"/>
            <a:ext cx="1555707" cy="55399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670" marR="22860" indent="-635">
              <a:lnSpc>
                <a:spcPct val="80000"/>
              </a:lnSpc>
              <a:spcBef>
                <a:spcPts val="480"/>
              </a:spcBef>
            </a:pPr>
            <a:r>
              <a:rPr sz="800" b="1" spc="-10" dirty="0">
                <a:latin typeface="Times New Roman"/>
                <a:cs typeface="Times New Roman"/>
              </a:rPr>
              <a:t>Получает </a:t>
            </a:r>
            <a:r>
              <a:rPr sz="800" b="1" spc="-5" dirty="0">
                <a:latin typeface="Times New Roman"/>
                <a:cs typeface="Times New Roman"/>
              </a:rPr>
              <a:t>социальные  </a:t>
            </a:r>
            <a:r>
              <a:rPr sz="800" b="1" spc="-10" dirty="0">
                <a:latin typeface="Times New Roman"/>
                <a:cs typeface="Times New Roman"/>
              </a:rPr>
              <a:t>гарантии </a:t>
            </a:r>
            <a:r>
              <a:rPr sz="800" b="1" spc="-5" dirty="0">
                <a:latin typeface="Times New Roman"/>
                <a:cs typeface="Times New Roman"/>
              </a:rPr>
              <a:t>– </a:t>
            </a:r>
            <a:r>
              <a:rPr sz="800" b="1" spc="-20" dirty="0">
                <a:latin typeface="Times New Roman"/>
                <a:cs typeface="Times New Roman"/>
              </a:rPr>
              <a:t>расходная </a:t>
            </a:r>
            <a:r>
              <a:rPr sz="800" b="1" spc="-5" dirty="0">
                <a:latin typeface="Times New Roman"/>
                <a:cs typeface="Times New Roman"/>
              </a:rPr>
              <a:t>часть  </a:t>
            </a:r>
            <a:r>
              <a:rPr sz="800" b="1" spc="-25" dirty="0">
                <a:latin typeface="Times New Roman"/>
                <a:cs typeface="Times New Roman"/>
              </a:rPr>
              <a:t>бюджета </a:t>
            </a:r>
            <a:r>
              <a:rPr sz="800" b="1" spc="-10" dirty="0">
                <a:latin typeface="Times New Roman"/>
                <a:cs typeface="Times New Roman"/>
              </a:rPr>
              <a:t>(образование,  </a:t>
            </a:r>
            <a:r>
              <a:rPr sz="800" b="1" spc="-20" dirty="0">
                <a:latin typeface="Times New Roman"/>
                <a:cs typeface="Times New Roman"/>
              </a:rPr>
              <a:t>культура, </a:t>
            </a:r>
            <a:r>
              <a:rPr sz="800" b="1" spc="-5" dirty="0">
                <a:latin typeface="Times New Roman"/>
                <a:cs typeface="Times New Roman"/>
              </a:rPr>
              <a:t>физическая  </a:t>
            </a:r>
            <a:r>
              <a:rPr sz="800" b="1" spc="-25" dirty="0">
                <a:latin typeface="Times New Roman"/>
                <a:cs typeface="Times New Roman"/>
              </a:rPr>
              <a:t>культура </a:t>
            </a:r>
            <a:r>
              <a:rPr sz="800" b="1" spc="-5" dirty="0">
                <a:latin typeface="Times New Roman"/>
                <a:cs typeface="Times New Roman"/>
              </a:rPr>
              <a:t>и</a:t>
            </a:r>
            <a:r>
              <a:rPr sz="800" b="1" spc="15" dirty="0">
                <a:latin typeface="Times New Roman"/>
                <a:cs typeface="Times New Roman"/>
              </a:rPr>
              <a:t> </a:t>
            </a:r>
            <a:r>
              <a:rPr sz="800" b="1" spc="-30" dirty="0" smtClean="0">
                <a:latin typeface="Times New Roman"/>
                <a:cs typeface="Times New Roman"/>
              </a:rPr>
              <a:t>спорт,</a:t>
            </a:r>
            <a:r>
              <a:rPr lang="ru-RU" sz="800" dirty="0">
                <a:latin typeface="Times New Roman"/>
                <a:cs typeface="Times New Roman"/>
              </a:rPr>
              <a:t> </a:t>
            </a:r>
            <a:r>
              <a:rPr sz="800" b="1" dirty="0" smtClean="0">
                <a:latin typeface="Times New Roman"/>
                <a:cs typeface="Times New Roman"/>
              </a:rPr>
              <a:t>социальные </a:t>
            </a:r>
            <a:r>
              <a:rPr sz="800" b="1" spc="-10" dirty="0">
                <a:latin typeface="Times New Roman"/>
                <a:cs typeface="Times New Roman"/>
              </a:rPr>
              <a:t>выплаты </a:t>
            </a:r>
            <a:r>
              <a:rPr sz="800" b="1" spc="-5" dirty="0">
                <a:latin typeface="Times New Roman"/>
                <a:cs typeface="Times New Roman"/>
              </a:rPr>
              <a:t>и</a:t>
            </a:r>
            <a:r>
              <a:rPr sz="800" b="1" spc="-30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Times New Roman"/>
                <a:cs typeface="Times New Roman"/>
              </a:rPr>
              <a:t>др.)</a:t>
            </a: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4" name="object 10"/>
          <p:cNvSpPr/>
          <p:nvPr/>
        </p:nvSpPr>
        <p:spPr>
          <a:xfrm>
            <a:off x="5510212" y="1150001"/>
            <a:ext cx="1081295" cy="323921"/>
          </a:xfrm>
          <a:custGeom>
            <a:avLst/>
            <a:gdLst/>
            <a:ahLst/>
            <a:cxnLst/>
            <a:rect l="l" t="t" r="r" b="b"/>
            <a:pathLst>
              <a:path w="2086610" h="704214">
                <a:moveTo>
                  <a:pt x="1910333" y="0"/>
                </a:moveTo>
                <a:lnTo>
                  <a:pt x="1910333" y="88011"/>
                </a:lnTo>
                <a:lnTo>
                  <a:pt x="308101" y="88011"/>
                </a:lnTo>
                <a:lnTo>
                  <a:pt x="262568" y="91351"/>
                </a:lnTo>
                <a:lnTo>
                  <a:pt x="219110" y="101054"/>
                </a:lnTo>
                <a:lnTo>
                  <a:pt x="178205" y="116643"/>
                </a:lnTo>
                <a:lnTo>
                  <a:pt x="140328" y="137643"/>
                </a:lnTo>
                <a:lnTo>
                  <a:pt x="105956" y="163576"/>
                </a:lnTo>
                <a:lnTo>
                  <a:pt x="75565" y="193967"/>
                </a:lnTo>
                <a:lnTo>
                  <a:pt x="49632" y="228339"/>
                </a:lnTo>
                <a:lnTo>
                  <a:pt x="28632" y="266216"/>
                </a:lnTo>
                <a:lnTo>
                  <a:pt x="13043" y="307121"/>
                </a:lnTo>
                <a:lnTo>
                  <a:pt x="3340" y="350579"/>
                </a:lnTo>
                <a:lnTo>
                  <a:pt x="0" y="396113"/>
                </a:lnTo>
                <a:lnTo>
                  <a:pt x="0" y="704088"/>
                </a:lnTo>
                <a:lnTo>
                  <a:pt x="176022" y="704088"/>
                </a:lnTo>
                <a:lnTo>
                  <a:pt x="176022" y="396113"/>
                </a:lnTo>
                <a:lnTo>
                  <a:pt x="182747" y="354335"/>
                </a:lnTo>
                <a:lnTo>
                  <a:pt x="201482" y="318074"/>
                </a:lnTo>
                <a:lnTo>
                  <a:pt x="230063" y="289493"/>
                </a:lnTo>
                <a:lnTo>
                  <a:pt x="266324" y="270758"/>
                </a:lnTo>
                <a:lnTo>
                  <a:pt x="308101" y="264033"/>
                </a:lnTo>
                <a:lnTo>
                  <a:pt x="1998344" y="264033"/>
                </a:lnTo>
                <a:lnTo>
                  <a:pt x="2086355" y="176022"/>
                </a:lnTo>
                <a:lnTo>
                  <a:pt x="1910333" y="0"/>
                </a:lnTo>
                <a:close/>
              </a:path>
              <a:path w="2086610" h="704214">
                <a:moveTo>
                  <a:pt x="1998344" y="264033"/>
                </a:moveTo>
                <a:lnTo>
                  <a:pt x="1910333" y="264033"/>
                </a:lnTo>
                <a:lnTo>
                  <a:pt x="1910333" y="352044"/>
                </a:lnTo>
                <a:lnTo>
                  <a:pt x="1998344" y="26403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12"/>
          <p:cNvSpPr/>
          <p:nvPr/>
        </p:nvSpPr>
        <p:spPr>
          <a:xfrm>
            <a:off x="8329181" y="1185859"/>
            <a:ext cx="1356494" cy="290616"/>
          </a:xfrm>
          <a:custGeom>
            <a:avLst/>
            <a:gdLst/>
            <a:ahLst/>
            <a:cxnLst/>
            <a:rect l="l" t="t" r="r" b="b"/>
            <a:pathLst>
              <a:path w="2353309" h="629919">
                <a:moveTo>
                  <a:pt x="2353055" y="472059"/>
                </a:moveTo>
                <a:lnTo>
                  <a:pt x="2038350" y="472059"/>
                </a:lnTo>
                <a:lnTo>
                  <a:pt x="2195703" y="629412"/>
                </a:lnTo>
                <a:lnTo>
                  <a:pt x="2353055" y="472059"/>
                </a:lnTo>
                <a:close/>
              </a:path>
              <a:path w="2353309" h="629919">
                <a:moveTo>
                  <a:pt x="1998979" y="0"/>
                </a:moveTo>
                <a:lnTo>
                  <a:pt x="0" y="0"/>
                </a:lnTo>
                <a:lnTo>
                  <a:pt x="0" y="157353"/>
                </a:lnTo>
                <a:lnTo>
                  <a:pt x="1998979" y="157353"/>
                </a:lnTo>
                <a:lnTo>
                  <a:pt x="2044920" y="166625"/>
                </a:lnTo>
                <a:lnTo>
                  <a:pt x="2082466" y="191912"/>
                </a:lnTo>
                <a:lnTo>
                  <a:pt x="2107797" y="229415"/>
                </a:lnTo>
                <a:lnTo>
                  <a:pt x="2117090" y="275336"/>
                </a:lnTo>
                <a:lnTo>
                  <a:pt x="2117090" y="472059"/>
                </a:lnTo>
                <a:lnTo>
                  <a:pt x="2274316" y="472059"/>
                </a:lnTo>
                <a:lnTo>
                  <a:pt x="2274316" y="275336"/>
                </a:lnTo>
                <a:lnTo>
                  <a:pt x="2269882" y="225855"/>
                </a:lnTo>
                <a:lnTo>
                  <a:pt x="2257099" y="179280"/>
                </a:lnTo>
                <a:lnTo>
                  <a:pt x="2236742" y="136388"/>
                </a:lnTo>
                <a:lnTo>
                  <a:pt x="2209587" y="97958"/>
                </a:lnTo>
                <a:lnTo>
                  <a:pt x="2176409" y="64770"/>
                </a:lnTo>
                <a:lnTo>
                  <a:pt x="2137983" y="37601"/>
                </a:lnTo>
                <a:lnTo>
                  <a:pt x="2095086" y="17230"/>
                </a:lnTo>
                <a:lnTo>
                  <a:pt x="2048493" y="4437"/>
                </a:lnTo>
                <a:lnTo>
                  <a:pt x="199897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14"/>
          <p:cNvSpPr/>
          <p:nvPr/>
        </p:nvSpPr>
        <p:spPr>
          <a:xfrm>
            <a:off x="5510212" y="2549735"/>
            <a:ext cx="1334900" cy="353358"/>
          </a:xfrm>
          <a:custGeom>
            <a:avLst/>
            <a:gdLst/>
            <a:ahLst/>
            <a:cxnLst/>
            <a:rect l="l" t="t" r="r" b="b"/>
            <a:pathLst>
              <a:path w="2283460" h="853439">
                <a:moveTo>
                  <a:pt x="320040" y="213359"/>
                </a:moveTo>
                <a:lnTo>
                  <a:pt x="106680" y="213359"/>
                </a:lnTo>
                <a:lnTo>
                  <a:pt x="106680" y="480059"/>
                </a:lnTo>
                <a:lnTo>
                  <a:pt x="109588" y="526903"/>
                </a:lnTo>
                <a:lnTo>
                  <a:pt x="118081" y="572007"/>
                </a:lnTo>
                <a:lnTo>
                  <a:pt x="131808" y="615024"/>
                </a:lnTo>
                <a:lnTo>
                  <a:pt x="150420" y="655603"/>
                </a:lnTo>
                <a:lnTo>
                  <a:pt x="173567" y="693395"/>
                </a:lnTo>
                <a:lnTo>
                  <a:pt x="200900" y="728050"/>
                </a:lnTo>
                <a:lnTo>
                  <a:pt x="232069" y="759219"/>
                </a:lnTo>
                <a:lnTo>
                  <a:pt x="266724" y="786552"/>
                </a:lnTo>
                <a:lnTo>
                  <a:pt x="304516" y="809699"/>
                </a:lnTo>
                <a:lnTo>
                  <a:pt x="345095" y="828311"/>
                </a:lnTo>
                <a:lnTo>
                  <a:pt x="388112" y="842038"/>
                </a:lnTo>
                <a:lnTo>
                  <a:pt x="433216" y="850531"/>
                </a:lnTo>
                <a:lnTo>
                  <a:pt x="480060" y="853439"/>
                </a:lnTo>
                <a:lnTo>
                  <a:pt x="2282952" y="853439"/>
                </a:lnTo>
                <a:lnTo>
                  <a:pt x="2282952" y="640079"/>
                </a:lnTo>
                <a:lnTo>
                  <a:pt x="480060" y="640079"/>
                </a:lnTo>
                <a:lnTo>
                  <a:pt x="429475" y="631923"/>
                </a:lnTo>
                <a:lnTo>
                  <a:pt x="385547" y="609209"/>
                </a:lnTo>
                <a:lnTo>
                  <a:pt x="350910" y="574572"/>
                </a:lnTo>
                <a:lnTo>
                  <a:pt x="328196" y="530644"/>
                </a:lnTo>
                <a:lnTo>
                  <a:pt x="320040" y="480059"/>
                </a:lnTo>
                <a:lnTo>
                  <a:pt x="320040" y="213359"/>
                </a:lnTo>
                <a:close/>
              </a:path>
              <a:path w="2283460" h="853439">
                <a:moveTo>
                  <a:pt x="213360" y="0"/>
                </a:moveTo>
                <a:lnTo>
                  <a:pt x="0" y="213359"/>
                </a:lnTo>
                <a:lnTo>
                  <a:pt x="426720" y="213359"/>
                </a:lnTo>
                <a:lnTo>
                  <a:pt x="2133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16"/>
          <p:cNvSpPr/>
          <p:nvPr/>
        </p:nvSpPr>
        <p:spPr>
          <a:xfrm>
            <a:off x="8398200" y="2599018"/>
            <a:ext cx="1287475" cy="338521"/>
          </a:xfrm>
          <a:custGeom>
            <a:avLst/>
            <a:gdLst/>
            <a:ahLst/>
            <a:cxnLst/>
            <a:rect l="l" t="t" r="r" b="b"/>
            <a:pathLst>
              <a:path w="2304415" h="998220">
                <a:moveTo>
                  <a:pt x="249555" y="499110"/>
                </a:moveTo>
                <a:lnTo>
                  <a:pt x="0" y="748665"/>
                </a:lnTo>
                <a:lnTo>
                  <a:pt x="249555" y="998220"/>
                </a:lnTo>
                <a:lnTo>
                  <a:pt x="249555" y="873379"/>
                </a:lnTo>
                <a:lnTo>
                  <a:pt x="1867535" y="873379"/>
                </a:lnTo>
                <a:lnTo>
                  <a:pt x="1915117" y="870817"/>
                </a:lnTo>
                <a:lnTo>
                  <a:pt x="1961217" y="863309"/>
                </a:lnTo>
                <a:lnTo>
                  <a:pt x="2005567" y="851122"/>
                </a:lnTo>
                <a:lnTo>
                  <a:pt x="2047902" y="834521"/>
                </a:lnTo>
                <a:lnTo>
                  <a:pt x="2087955" y="813773"/>
                </a:lnTo>
                <a:lnTo>
                  <a:pt x="2125458" y="789144"/>
                </a:lnTo>
                <a:lnTo>
                  <a:pt x="2160146" y="760900"/>
                </a:lnTo>
                <a:lnTo>
                  <a:pt x="2191752" y="729307"/>
                </a:lnTo>
                <a:lnTo>
                  <a:pt x="2220008" y="694632"/>
                </a:lnTo>
                <a:lnTo>
                  <a:pt x="2244649" y="657140"/>
                </a:lnTo>
                <a:lnTo>
                  <a:pt x="2261921" y="623824"/>
                </a:lnTo>
                <a:lnTo>
                  <a:pt x="249555" y="623824"/>
                </a:lnTo>
                <a:lnTo>
                  <a:pt x="249555" y="499110"/>
                </a:lnTo>
                <a:close/>
              </a:path>
              <a:path w="2304415" h="998220">
                <a:moveTo>
                  <a:pt x="2304288" y="0"/>
                </a:moveTo>
                <a:lnTo>
                  <a:pt x="2054732" y="0"/>
                </a:lnTo>
                <a:lnTo>
                  <a:pt x="2054732" y="436753"/>
                </a:lnTo>
                <a:lnTo>
                  <a:pt x="2048045" y="486505"/>
                </a:lnTo>
                <a:lnTo>
                  <a:pt x="2029173" y="531198"/>
                </a:lnTo>
                <a:lnTo>
                  <a:pt x="1999900" y="569055"/>
                </a:lnTo>
                <a:lnTo>
                  <a:pt x="1962013" y="598297"/>
                </a:lnTo>
                <a:lnTo>
                  <a:pt x="1917296" y="617145"/>
                </a:lnTo>
                <a:lnTo>
                  <a:pt x="1867535" y="623824"/>
                </a:lnTo>
                <a:lnTo>
                  <a:pt x="2261921" y="623824"/>
                </a:lnTo>
                <a:lnTo>
                  <a:pt x="2282018" y="574772"/>
                </a:lnTo>
                <a:lnTo>
                  <a:pt x="2294212" y="530428"/>
                </a:lnTo>
                <a:lnTo>
                  <a:pt x="2301724" y="484333"/>
                </a:lnTo>
                <a:lnTo>
                  <a:pt x="2304288" y="436753"/>
                </a:lnTo>
                <a:lnTo>
                  <a:pt x="230428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19"/>
          <p:cNvSpPr txBox="1"/>
          <p:nvPr/>
        </p:nvSpPr>
        <p:spPr>
          <a:xfrm>
            <a:off x="5590577" y="2985461"/>
            <a:ext cx="147522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800" b="1" dirty="0" smtClean="0">
                <a:solidFill>
                  <a:schemeClr val="accent4">
                    <a:lumMod val="75000"/>
                  </a:schemeClr>
                </a:solidFill>
                <a:cs typeface="Arial Narrow"/>
              </a:rPr>
              <a:t>Как налогоплательщик</a:t>
            </a:r>
            <a:endParaRPr sz="800" dirty="0">
              <a:solidFill>
                <a:schemeClr val="accent4">
                  <a:lumMod val="75000"/>
                </a:schemeClr>
              </a:solidFill>
              <a:cs typeface="Arial Narrow"/>
            </a:endParaRPr>
          </a:p>
        </p:txBody>
      </p:sp>
      <p:sp>
        <p:nvSpPr>
          <p:cNvPr id="39" name="object 20"/>
          <p:cNvSpPr txBox="1"/>
          <p:nvPr/>
        </p:nvSpPr>
        <p:spPr>
          <a:xfrm>
            <a:off x="8605950" y="2946476"/>
            <a:ext cx="1404618" cy="30617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69925" marR="5080" indent="-657225" algn="ctr">
              <a:lnSpc>
                <a:spcPct val="70000"/>
              </a:lnSpc>
              <a:spcBef>
                <a:spcPts val="500"/>
              </a:spcBef>
            </a:pPr>
            <a:r>
              <a:rPr lang="ru-RU" sz="800" b="1" spc="-5" dirty="0" smtClean="0">
                <a:solidFill>
                  <a:schemeClr val="accent4">
                    <a:lumMod val="75000"/>
                  </a:schemeClr>
                </a:solidFill>
                <a:cs typeface="Arial Narrow"/>
              </a:rPr>
              <a:t>Как получатель социальных </a:t>
            </a:r>
          </a:p>
          <a:p>
            <a:pPr marL="669925" marR="5080" indent="-657225" algn="ctr">
              <a:lnSpc>
                <a:spcPct val="70000"/>
              </a:lnSpc>
              <a:spcBef>
                <a:spcPts val="500"/>
              </a:spcBef>
            </a:pPr>
            <a:r>
              <a:rPr lang="ru-RU" sz="800" b="1" spc="-5" dirty="0" smtClean="0">
                <a:solidFill>
                  <a:schemeClr val="accent4">
                    <a:lumMod val="75000"/>
                  </a:schemeClr>
                </a:solidFill>
                <a:cs typeface="Arial Narrow"/>
              </a:rPr>
              <a:t>гарантий</a:t>
            </a:r>
            <a:endParaRPr sz="800" dirty="0">
              <a:solidFill>
                <a:schemeClr val="accent4">
                  <a:lumMod val="75000"/>
                </a:schemeClr>
              </a:solidFill>
              <a:cs typeface="Arial Narrow"/>
            </a:endParaRPr>
          </a:p>
        </p:txBody>
      </p:sp>
      <p:sp>
        <p:nvSpPr>
          <p:cNvPr id="40" name="object 24"/>
          <p:cNvSpPr txBox="1"/>
          <p:nvPr/>
        </p:nvSpPr>
        <p:spPr>
          <a:xfrm>
            <a:off x="4656000" y="3292823"/>
            <a:ext cx="5594967" cy="451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 algn="ctr">
              <a:spcBef>
                <a:spcPts val="100"/>
              </a:spcBef>
            </a:pPr>
            <a:r>
              <a:rPr sz="950" spc="-15" dirty="0">
                <a:cs typeface="Times New Roman"/>
              </a:rPr>
              <a:t>Граждане </a:t>
            </a:r>
            <a:r>
              <a:rPr sz="950" dirty="0">
                <a:cs typeface="Times New Roman"/>
              </a:rPr>
              <a:t>– </a:t>
            </a:r>
            <a:r>
              <a:rPr sz="950" spc="-10" dirty="0">
                <a:cs typeface="Times New Roman"/>
              </a:rPr>
              <a:t>как налогоплательщики, </a:t>
            </a:r>
            <a:r>
              <a:rPr sz="950" dirty="0">
                <a:cs typeface="Times New Roman"/>
              </a:rPr>
              <a:t>и </a:t>
            </a:r>
            <a:r>
              <a:rPr sz="950" spc="-10" dirty="0">
                <a:cs typeface="Times New Roman"/>
              </a:rPr>
              <a:t>как </a:t>
            </a:r>
            <a:r>
              <a:rPr sz="950" spc="-5" dirty="0">
                <a:cs typeface="Times New Roman"/>
              </a:rPr>
              <a:t>потребители </a:t>
            </a:r>
            <a:r>
              <a:rPr sz="950" dirty="0">
                <a:cs typeface="Times New Roman"/>
              </a:rPr>
              <a:t>общественных </a:t>
            </a:r>
            <a:r>
              <a:rPr sz="950" spc="-15" dirty="0">
                <a:cs typeface="Times New Roman"/>
              </a:rPr>
              <a:t>благ </a:t>
            </a:r>
            <a:r>
              <a:rPr sz="950" dirty="0">
                <a:cs typeface="Times New Roman"/>
              </a:rPr>
              <a:t>–  </a:t>
            </a:r>
            <a:r>
              <a:rPr sz="950" spc="-10" dirty="0">
                <a:cs typeface="Times New Roman"/>
              </a:rPr>
              <a:t>должны </a:t>
            </a:r>
            <a:r>
              <a:rPr sz="950" dirty="0">
                <a:cs typeface="Times New Roman"/>
              </a:rPr>
              <a:t>быть уверены в </a:t>
            </a:r>
            <a:r>
              <a:rPr sz="950" spc="-20" dirty="0">
                <a:cs typeface="Times New Roman"/>
              </a:rPr>
              <a:t>том, </a:t>
            </a:r>
            <a:r>
              <a:rPr sz="950" spc="-10" dirty="0">
                <a:cs typeface="Times New Roman"/>
              </a:rPr>
              <a:t>что </a:t>
            </a:r>
            <a:r>
              <a:rPr sz="950" spc="-5" dirty="0">
                <a:cs typeface="Times New Roman"/>
              </a:rPr>
              <a:t>передаваемые ими </a:t>
            </a:r>
            <a:r>
              <a:rPr sz="950" dirty="0">
                <a:cs typeface="Times New Roman"/>
              </a:rPr>
              <a:t>в </a:t>
            </a:r>
            <a:r>
              <a:rPr sz="950" spc="-5" dirty="0">
                <a:cs typeface="Times New Roman"/>
              </a:rPr>
              <a:t>распоряжение </a:t>
            </a:r>
            <a:r>
              <a:rPr sz="950" spc="-15" dirty="0">
                <a:cs typeface="Times New Roman"/>
              </a:rPr>
              <a:t>государства  </a:t>
            </a:r>
            <a:r>
              <a:rPr sz="950" spc="-5" dirty="0">
                <a:cs typeface="Times New Roman"/>
              </a:rPr>
              <a:t>средства </a:t>
            </a:r>
            <a:r>
              <a:rPr sz="950" spc="-10" dirty="0">
                <a:cs typeface="Times New Roman"/>
              </a:rPr>
              <a:t>используются </a:t>
            </a:r>
            <a:r>
              <a:rPr sz="950" spc="-15" dirty="0">
                <a:cs typeface="Times New Roman"/>
              </a:rPr>
              <a:t>прозрачно </a:t>
            </a:r>
            <a:r>
              <a:rPr sz="950" dirty="0">
                <a:cs typeface="Times New Roman"/>
              </a:rPr>
              <a:t>и </a:t>
            </a:r>
            <a:r>
              <a:rPr sz="950" spc="-5" dirty="0">
                <a:cs typeface="Times New Roman"/>
              </a:rPr>
              <a:t>эффективно, </a:t>
            </a:r>
            <a:r>
              <a:rPr sz="950" dirty="0">
                <a:cs typeface="Times New Roman"/>
              </a:rPr>
              <a:t>приносят </a:t>
            </a:r>
            <a:r>
              <a:rPr sz="950" spc="-15" dirty="0">
                <a:cs typeface="Times New Roman"/>
              </a:rPr>
              <a:t>конкретные </a:t>
            </a:r>
            <a:r>
              <a:rPr sz="950" spc="-20" dirty="0">
                <a:cs typeface="Times New Roman"/>
              </a:rPr>
              <a:t>результаты  </a:t>
            </a:r>
            <a:r>
              <a:rPr sz="950" spc="-10" dirty="0">
                <a:cs typeface="Times New Roman"/>
              </a:rPr>
              <a:t>как </a:t>
            </a:r>
            <a:r>
              <a:rPr sz="950" dirty="0">
                <a:cs typeface="Times New Roman"/>
              </a:rPr>
              <a:t>для общества в </a:t>
            </a:r>
            <a:r>
              <a:rPr sz="950" spc="-10" dirty="0">
                <a:cs typeface="Times New Roman"/>
              </a:rPr>
              <a:t>целом, </a:t>
            </a:r>
            <a:r>
              <a:rPr sz="950" spc="5" dirty="0">
                <a:cs typeface="Times New Roman"/>
              </a:rPr>
              <a:t>так </a:t>
            </a:r>
            <a:r>
              <a:rPr sz="950" dirty="0">
                <a:cs typeface="Times New Roman"/>
              </a:rPr>
              <a:t>и для </a:t>
            </a:r>
            <a:r>
              <a:rPr sz="950" spc="-5" dirty="0">
                <a:cs typeface="Times New Roman"/>
              </a:rPr>
              <a:t>каждой </a:t>
            </a:r>
            <a:r>
              <a:rPr sz="950" dirty="0">
                <a:cs typeface="Times New Roman"/>
              </a:rPr>
              <a:t>семьи, </a:t>
            </a:r>
            <a:r>
              <a:rPr sz="950" spc="-5" dirty="0">
                <a:cs typeface="Times New Roman"/>
              </a:rPr>
              <a:t>для </a:t>
            </a:r>
            <a:r>
              <a:rPr sz="950" spc="-10" dirty="0">
                <a:cs typeface="Times New Roman"/>
              </a:rPr>
              <a:t>каждого</a:t>
            </a:r>
            <a:r>
              <a:rPr sz="950" spc="-90" dirty="0">
                <a:cs typeface="Times New Roman"/>
              </a:rPr>
              <a:t> </a:t>
            </a:r>
            <a:r>
              <a:rPr sz="950" spc="-5" dirty="0">
                <a:cs typeface="Times New Roman"/>
              </a:rPr>
              <a:t>человека.</a:t>
            </a:r>
            <a:endParaRPr sz="950" dirty="0">
              <a:cs typeface="Times New Roman"/>
            </a:endParaRPr>
          </a:p>
        </p:txBody>
      </p:sp>
      <p:pic>
        <p:nvPicPr>
          <p:cNvPr id="3074" name="Picture 2" descr="https://snsse.cdn.triggerfish.cloud/uploads/2020/02/erfarenheter-danmar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512" y="2277933"/>
            <a:ext cx="1247781" cy="8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.freepik.com/free-vector/gold-coins-bag-golden-coin-wealth-big-cash-sack-money-bonus-3d-realistic-illustration_102902-119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16" y="1045686"/>
            <a:ext cx="1373304" cy="11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bject 5"/>
          <p:cNvSpPr txBox="1"/>
          <p:nvPr/>
        </p:nvSpPr>
        <p:spPr>
          <a:xfrm>
            <a:off x="7300351" y="1694150"/>
            <a:ext cx="50723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solidFill>
                  <a:srgbClr val="FFFF00"/>
                </a:solidFill>
                <a:latin typeface="Times New Roman"/>
                <a:cs typeface="Times New Roman"/>
              </a:rPr>
              <a:t>б</a:t>
            </a:r>
            <a:r>
              <a:rPr sz="1000" b="1" spc="-105" dirty="0">
                <a:solidFill>
                  <a:srgbClr val="FFFF00"/>
                </a:solidFill>
                <a:latin typeface="Times New Roman"/>
                <a:cs typeface="Times New Roman"/>
              </a:rPr>
              <a:t>ю</a:t>
            </a:r>
            <a:r>
              <a:rPr sz="1000" b="1" dirty="0">
                <a:solidFill>
                  <a:srgbClr val="FFFF00"/>
                </a:solidFill>
                <a:latin typeface="Times New Roman"/>
                <a:cs typeface="Times New Roman"/>
              </a:rPr>
              <a:t>д</a:t>
            </a:r>
            <a:r>
              <a:rPr sz="10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ж</a:t>
            </a:r>
            <a:r>
              <a:rPr sz="1000" b="1" dirty="0">
                <a:solidFill>
                  <a:srgbClr val="FFFF00"/>
                </a:solidFill>
                <a:latin typeface="Times New Roman"/>
                <a:cs typeface="Times New Roman"/>
              </a:rPr>
              <a:t>ет</a:t>
            </a:r>
            <a:endParaRPr sz="1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object 18"/>
          <p:cNvSpPr txBox="1">
            <a:spLocks/>
          </p:cNvSpPr>
          <p:nvPr/>
        </p:nvSpPr>
        <p:spPr>
          <a:xfrm>
            <a:off x="2355964" y="315275"/>
            <a:ext cx="6382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ГРАЖДАНИН </a:t>
            </a:r>
            <a:r>
              <a:rPr lang="ru-RU" sz="2400" kern="0" dirty="0" smtClean="0">
                <a:solidFill>
                  <a:srgbClr val="820000"/>
                </a:solidFill>
                <a:latin typeface="Arial Narrow"/>
                <a:cs typeface="Arial Narrow"/>
              </a:rPr>
              <a:t>- </a:t>
            </a:r>
            <a:r>
              <a:rPr lang="ru-RU" sz="18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УЧАСТНИК </a:t>
            </a: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БЮДЖЕТНОГО</a:t>
            </a:r>
            <a:r>
              <a:rPr lang="ru-RU" sz="2400" kern="0" spc="-229" dirty="0" smtClean="0">
                <a:solidFill>
                  <a:srgbClr val="820000"/>
                </a:solidFill>
                <a:latin typeface="Arial Narrow"/>
                <a:cs typeface="Arial Narrow"/>
              </a:rPr>
              <a:t> </a:t>
            </a:r>
            <a:r>
              <a:rPr lang="ru-RU" sz="2400" kern="0" dirty="0" smtClean="0">
                <a:solidFill>
                  <a:srgbClr val="820000"/>
                </a:solidFill>
                <a:latin typeface="Arial Narrow"/>
                <a:cs typeface="Arial Narrow"/>
              </a:rPr>
              <a:t>ПРОЦЕССА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4039" y="1064078"/>
            <a:ext cx="10115075" cy="70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object 8"/>
          <p:cNvSpPr txBox="1"/>
          <p:nvPr/>
        </p:nvSpPr>
        <p:spPr>
          <a:xfrm>
            <a:off x="2820537" y="5878114"/>
            <a:ext cx="6640169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50" spc="-10" dirty="0">
                <a:cs typeface="Times New Roman"/>
              </a:rPr>
              <a:t>Публичные слушания </a:t>
            </a:r>
            <a:r>
              <a:rPr sz="950" spc="-5" dirty="0">
                <a:cs typeface="Times New Roman"/>
              </a:rPr>
              <a:t>проводятся </a:t>
            </a:r>
            <a:r>
              <a:rPr sz="950" dirty="0">
                <a:cs typeface="Times New Roman"/>
              </a:rPr>
              <a:t>в</a:t>
            </a:r>
            <a:r>
              <a:rPr sz="950" spc="60" dirty="0">
                <a:cs typeface="Times New Roman"/>
              </a:rPr>
              <a:t> </a:t>
            </a:r>
            <a:r>
              <a:rPr sz="950" dirty="0">
                <a:cs typeface="Times New Roman"/>
              </a:rPr>
              <a:t>целях:</a:t>
            </a:r>
          </a:p>
          <a:p>
            <a:pPr marL="12700" marR="5080">
              <a:buAutoNum type="arabicParenR"/>
              <a:tabLst>
                <a:tab pos="229870" algn="l"/>
              </a:tabLst>
            </a:pPr>
            <a:r>
              <a:rPr sz="950" spc="-5" dirty="0">
                <a:cs typeface="Times New Roman"/>
              </a:rPr>
              <a:t>обеспечения участия жителей </a:t>
            </a:r>
            <a:r>
              <a:rPr sz="950" spc="-10" dirty="0">
                <a:cs typeface="Times New Roman"/>
              </a:rPr>
              <a:t>муниципального </a:t>
            </a:r>
            <a:r>
              <a:rPr sz="950" spc="-5" dirty="0">
                <a:cs typeface="Times New Roman"/>
              </a:rPr>
              <a:t>района </a:t>
            </a:r>
            <a:r>
              <a:rPr sz="950" spc="-10" dirty="0">
                <a:cs typeface="Times New Roman"/>
              </a:rPr>
              <a:t>Мелеузовский </a:t>
            </a:r>
            <a:r>
              <a:rPr sz="950" spc="-5" dirty="0">
                <a:cs typeface="Times New Roman"/>
              </a:rPr>
              <a:t>район </a:t>
            </a:r>
            <a:r>
              <a:rPr sz="950" dirty="0">
                <a:cs typeface="Times New Roman"/>
              </a:rPr>
              <a:t>в </a:t>
            </a:r>
            <a:r>
              <a:rPr sz="950" spc="-5" dirty="0">
                <a:cs typeface="Times New Roman"/>
              </a:rPr>
              <a:t>обсуждении  </a:t>
            </a:r>
            <a:r>
              <a:rPr sz="950" dirty="0">
                <a:cs typeface="Times New Roman"/>
              </a:rPr>
              <a:t>проекта </a:t>
            </a:r>
            <a:r>
              <a:rPr sz="950" spc="-10" dirty="0">
                <a:cs typeface="Times New Roman"/>
              </a:rPr>
              <a:t>бюджета</a:t>
            </a:r>
            <a:r>
              <a:rPr sz="950" dirty="0">
                <a:cs typeface="Times New Roman"/>
              </a:rPr>
              <a:t> </a:t>
            </a:r>
            <a:r>
              <a:rPr sz="950" spc="-5" dirty="0">
                <a:cs typeface="Times New Roman"/>
              </a:rPr>
              <a:t>района;</a:t>
            </a:r>
            <a:endParaRPr sz="950" dirty="0">
              <a:cs typeface="Times New Roman"/>
            </a:endParaRPr>
          </a:p>
          <a:p>
            <a:pPr marL="12700" marR="7620">
              <a:buAutoNum type="arabicParenR"/>
              <a:tabLst>
                <a:tab pos="201930" algn="l"/>
              </a:tabLst>
            </a:pPr>
            <a:r>
              <a:rPr sz="950" spc="-5" dirty="0">
                <a:cs typeface="Times New Roman"/>
              </a:rPr>
              <a:t>выявления мнения </a:t>
            </a:r>
            <a:r>
              <a:rPr sz="950" dirty="0">
                <a:cs typeface="Times New Roman"/>
              </a:rPr>
              <a:t>населения и </a:t>
            </a:r>
            <a:r>
              <a:rPr sz="950" spc="-15" dirty="0">
                <a:cs typeface="Times New Roman"/>
              </a:rPr>
              <a:t>подготовки </a:t>
            </a:r>
            <a:r>
              <a:rPr sz="950" spc="-10" dirty="0">
                <a:cs typeface="Times New Roman"/>
              </a:rPr>
              <a:t>рекомендаций </a:t>
            </a:r>
            <a:r>
              <a:rPr sz="950" dirty="0">
                <a:cs typeface="Times New Roman"/>
              </a:rPr>
              <a:t>по </a:t>
            </a:r>
            <a:r>
              <a:rPr sz="950" spc="-5" dirty="0">
                <a:cs typeface="Times New Roman"/>
              </a:rPr>
              <a:t>итогам обсуждения населением  </a:t>
            </a:r>
            <a:r>
              <a:rPr sz="950" dirty="0">
                <a:cs typeface="Times New Roman"/>
              </a:rPr>
              <a:t>проекта </a:t>
            </a:r>
            <a:r>
              <a:rPr sz="950" spc="-10" dirty="0">
                <a:cs typeface="Times New Roman"/>
              </a:rPr>
              <a:t>бюджета</a:t>
            </a:r>
            <a:r>
              <a:rPr sz="950" dirty="0">
                <a:cs typeface="Times New Roman"/>
              </a:rPr>
              <a:t> </a:t>
            </a:r>
            <a:r>
              <a:rPr sz="950" spc="-5" dirty="0">
                <a:cs typeface="Times New Roman"/>
              </a:rPr>
              <a:t>района;</a:t>
            </a:r>
            <a:endParaRPr sz="950" dirty="0">
              <a:cs typeface="Times New Roman"/>
            </a:endParaRPr>
          </a:p>
          <a:p>
            <a:pPr marL="12700" marR="6350">
              <a:buAutoNum type="arabicParenR"/>
              <a:tabLst>
                <a:tab pos="183515" algn="l"/>
              </a:tabLst>
            </a:pPr>
            <a:r>
              <a:rPr sz="950" spc="-5" dirty="0">
                <a:cs typeface="Times New Roman"/>
              </a:rPr>
              <a:t>изучения </a:t>
            </a:r>
            <a:r>
              <a:rPr sz="950" dirty="0">
                <a:cs typeface="Times New Roman"/>
              </a:rPr>
              <a:t>и </a:t>
            </a:r>
            <a:r>
              <a:rPr sz="950" spc="-5" dirty="0">
                <a:cs typeface="Times New Roman"/>
              </a:rPr>
              <a:t>обобщения </a:t>
            </a:r>
            <a:r>
              <a:rPr sz="950" spc="-10" dirty="0">
                <a:cs typeface="Times New Roman"/>
              </a:rPr>
              <a:t>предложений </a:t>
            </a:r>
            <a:r>
              <a:rPr sz="950" dirty="0">
                <a:cs typeface="Times New Roman"/>
              </a:rPr>
              <a:t>и </a:t>
            </a:r>
            <a:r>
              <a:rPr sz="950" spc="-10" dirty="0">
                <a:cs typeface="Times New Roman"/>
              </a:rPr>
              <a:t>рекомендаций </a:t>
            </a:r>
            <a:r>
              <a:rPr sz="950" spc="-5" dirty="0">
                <a:cs typeface="Times New Roman"/>
              </a:rPr>
              <a:t>жителей </a:t>
            </a:r>
            <a:r>
              <a:rPr sz="950" spc="-15" dirty="0">
                <a:cs typeface="Times New Roman"/>
              </a:rPr>
              <a:t>Мелеузовского </a:t>
            </a:r>
            <a:r>
              <a:rPr sz="950" spc="-5" dirty="0">
                <a:cs typeface="Times New Roman"/>
              </a:rPr>
              <a:t>района </a:t>
            </a:r>
            <a:r>
              <a:rPr sz="950" dirty="0">
                <a:cs typeface="Times New Roman"/>
              </a:rPr>
              <a:t>по </a:t>
            </a:r>
            <a:r>
              <a:rPr sz="950" spc="-5" dirty="0">
                <a:cs typeface="Times New Roman"/>
              </a:rPr>
              <a:t>проекту  </a:t>
            </a:r>
            <a:r>
              <a:rPr sz="950" spc="-10" dirty="0">
                <a:cs typeface="Times New Roman"/>
              </a:rPr>
              <a:t>бюджета</a:t>
            </a:r>
            <a:r>
              <a:rPr sz="950" spc="5" dirty="0">
                <a:cs typeface="Times New Roman"/>
              </a:rPr>
              <a:t> </a:t>
            </a:r>
            <a:r>
              <a:rPr sz="950" spc="-5" dirty="0">
                <a:cs typeface="Times New Roman"/>
              </a:rPr>
              <a:t>района.</a:t>
            </a:r>
            <a:endParaRPr sz="950" dirty="0">
              <a:cs typeface="Times New Roman"/>
            </a:endParaRPr>
          </a:p>
        </p:txBody>
      </p:sp>
      <p:sp>
        <p:nvSpPr>
          <p:cNvPr id="72" name="object 12"/>
          <p:cNvSpPr txBox="1"/>
          <p:nvPr/>
        </p:nvSpPr>
        <p:spPr>
          <a:xfrm>
            <a:off x="1779186" y="6641748"/>
            <a:ext cx="7984116" cy="451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3175" algn="ctr">
              <a:spcBef>
                <a:spcPts val="100"/>
              </a:spcBef>
            </a:pPr>
            <a:r>
              <a:rPr sz="950" spc="-10" dirty="0">
                <a:cs typeface="Times New Roman"/>
              </a:rPr>
              <a:t>Заключение </a:t>
            </a:r>
            <a:r>
              <a:rPr sz="950" dirty="0">
                <a:cs typeface="Times New Roman"/>
              </a:rPr>
              <a:t>о </a:t>
            </a:r>
            <a:r>
              <a:rPr sz="950" spc="-20" dirty="0">
                <a:cs typeface="Times New Roman"/>
              </a:rPr>
              <a:t>результатах </a:t>
            </a:r>
            <a:r>
              <a:rPr sz="950" spc="-10" dirty="0">
                <a:cs typeface="Times New Roman"/>
              </a:rPr>
              <a:t>публичных слушаний </a:t>
            </a:r>
            <a:r>
              <a:rPr sz="950" dirty="0">
                <a:cs typeface="Times New Roman"/>
              </a:rPr>
              <a:t>с </a:t>
            </a:r>
            <a:r>
              <a:rPr sz="950" spc="-5" dirty="0">
                <a:cs typeface="Times New Roman"/>
              </a:rPr>
              <a:t>мотивированным обоснованием </a:t>
            </a:r>
            <a:r>
              <a:rPr sz="950" dirty="0">
                <a:cs typeface="Times New Roman"/>
              </a:rPr>
              <a:t>принятых  </a:t>
            </a:r>
            <a:r>
              <a:rPr sz="950" spc="-5" dirty="0">
                <a:cs typeface="Times New Roman"/>
              </a:rPr>
              <a:t>решений </a:t>
            </a:r>
            <a:r>
              <a:rPr sz="950" spc="-15" dirty="0">
                <a:cs typeface="Times New Roman"/>
              </a:rPr>
              <a:t>публикуется </a:t>
            </a:r>
            <a:r>
              <a:rPr sz="950" spc="-10" dirty="0">
                <a:cs typeface="Times New Roman"/>
              </a:rPr>
              <a:t>(обнародуется) </a:t>
            </a:r>
            <a:r>
              <a:rPr sz="950" dirty="0">
                <a:cs typeface="Times New Roman"/>
              </a:rPr>
              <a:t>в </a:t>
            </a:r>
            <a:r>
              <a:rPr sz="950" spc="-10" dirty="0" smtClean="0">
                <a:cs typeface="Times New Roman"/>
              </a:rPr>
              <a:t>средствах массовой </a:t>
            </a:r>
            <a:r>
              <a:rPr sz="950" spc="-5" dirty="0">
                <a:cs typeface="Times New Roman"/>
              </a:rPr>
              <a:t>информации </a:t>
            </a:r>
            <a:r>
              <a:rPr sz="950" dirty="0">
                <a:cs typeface="Times New Roman"/>
              </a:rPr>
              <a:t>и </a:t>
            </a:r>
            <a:r>
              <a:rPr sz="950" spc="-5" dirty="0">
                <a:cs typeface="Times New Roman"/>
              </a:rPr>
              <a:t>размещается </a:t>
            </a:r>
            <a:r>
              <a:rPr sz="950" dirty="0">
                <a:cs typeface="Times New Roman"/>
              </a:rPr>
              <a:t>на  </a:t>
            </a:r>
            <a:r>
              <a:rPr sz="950" spc="-5" dirty="0">
                <a:cs typeface="Times New Roman"/>
              </a:rPr>
              <a:t>официальном </a:t>
            </a:r>
            <a:r>
              <a:rPr sz="950" dirty="0">
                <a:cs typeface="Times New Roman"/>
              </a:rPr>
              <a:t>сайте </a:t>
            </a:r>
            <a:r>
              <a:rPr sz="950" spc="-5" dirty="0">
                <a:cs typeface="Times New Roman"/>
              </a:rPr>
              <a:t>муниципального района </a:t>
            </a:r>
            <a:r>
              <a:rPr sz="950" spc="-10" dirty="0">
                <a:cs typeface="Times New Roman"/>
              </a:rPr>
              <a:t>Мелеузовский </a:t>
            </a:r>
            <a:r>
              <a:rPr sz="950" spc="-5" dirty="0">
                <a:cs typeface="Times New Roman"/>
              </a:rPr>
              <a:t>район </a:t>
            </a:r>
            <a:r>
              <a:rPr sz="950" spc="-10" dirty="0" smtClean="0">
                <a:cs typeface="Times New Roman"/>
              </a:rPr>
              <a:t>Республики </a:t>
            </a:r>
            <a:r>
              <a:rPr sz="950" spc="-10" dirty="0">
                <a:cs typeface="Times New Roman"/>
              </a:rPr>
              <a:t>Башкортостан </a:t>
            </a:r>
            <a:r>
              <a:rPr sz="950" dirty="0">
                <a:cs typeface="Times New Roman"/>
              </a:rPr>
              <a:t>в </a:t>
            </a:r>
            <a:r>
              <a:rPr sz="950" spc="-10" dirty="0" smtClean="0">
                <a:cs typeface="Times New Roman"/>
              </a:rPr>
              <a:t>информационно-телекоммуникационной </a:t>
            </a:r>
            <a:r>
              <a:rPr sz="950" dirty="0">
                <a:cs typeface="Times New Roman"/>
              </a:rPr>
              <a:t>сети</a:t>
            </a:r>
            <a:r>
              <a:rPr sz="950" spc="-10" dirty="0">
                <a:cs typeface="Times New Roman"/>
              </a:rPr>
              <a:t> </a:t>
            </a:r>
            <a:r>
              <a:rPr sz="950" spc="-5" dirty="0">
                <a:cs typeface="Times New Roman"/>
              </a:rPr>
              <a:t>«Интернет»</a:t>
            </a:r>
            <a:endParaRPr sz="950" dirty="0">
              <a:cs typeface="Times New Roman"/>
            </a:endParaRPr>
          </a:p>
        </p:txBody>
      </p:sp>
      <p:sp>
        <p:nvSpPr>
          <p:cNvPr id="74" name="object 4"/>
          <p:cNvSpPr txBox="1"/>
          <p:nvPr/>
        </p:nvSpPr>
        <p:spPr>
          <a:xfrm>
            <a:off x="1253950" y="4337393"/>
            <a:ext cx="8695880" cy="318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950" spc="-10" dirty="0">
                <a:cs typeface="Times New Roman"/>
              </a:rPr>
              <a:t>Ознакомиться </a:t>
            </a:r>
            <a:r>
              <a:rPr sz="950" dirty="0">
                <a:cs typeface="Times New Roman"/>
              </a:rPr>
              <a:t>с </a:t>
            </a:r>
            <a:r>
              <a:rPr sz="950" spc="-5" dirty="0">
                <a:cs typeface="Times New Roman"/>
              </a:rPr>
              <a:t>Федеральным </a:t>
            </a:r>
            <a:r>
              <a:rPr sz="950" spc="-15" dirty="0">
                <a:cs typeface="Times New Roman"/>
              </a:rPr>
              <a:t>Законом </a:t>
            </a:r>
            <a:r>
              <a:rPr sz="950" dirty="0">
                <a:cs typeface="Times New Roman"/>
              </a:rPr>
              <a:t>№ 131-ФХ </a:t>
            </a:r>
            <a:r>
              <a:rPr sz="950" spc="-10" dirty="0">
                <a:cs typeface="Times New Roman"/>
              </a:rPr>
              <a:t>от </a:t>
            </a:r>
            <a:r>
              <a:rPr sz="950" dirty="0">
                <a:cs typeface="Times New Roman"/>
              </a:rPr>
              <a:t>06.10.2003  (в </a:t>
            </a:r>
            <a:r>
              <a:rPr sz="950" spc="-5" dirty="0">
                <a:cs typeface="Times New Roman"/>
              </a:rPr>
              <a:t>ред. </a:t>
            </a:r>
            <a:r>
              <a:rPr sz="950" spc="-10" dirty="0">
                <a:cs typeface="Times New Roman"/>
              </a:rPr>
              <a:t>от </a:t>
            </a:r>
            <a:r>
              <a:rPr sz="950" dirty="0">
                <a:cs typeface="Times New Roman"/>
              </a:rPr>
              <a:t>18.04.2018) </a:t>
            </a:r>
            <a:r>
              <a:rPr sz="950" spc="-20" dirty="0">
                <a:cs typeface="Times New Roman"/>
              </a:rPr>
              <a:t>«Об </a:t>
            </a:r>
            <a:r>
              <a:rPr sz="950" dirty="0">
                <a:cs typeface="Times New Roman"/>
              </a:rPr>
              <a:t>общих </a:t>
            </a:r>
            <a:r>
              <a:rPr sz="950" spc="-5" dirty="0">
                <a:cs typeface="Times New Roman"/>
              </a:rPr>
              <a:t>принципах организации  местного </a:t>
            </a:r>
            <a:r>
              <a:rPr sz="950" spc="-10" dirty="0">
                <a:cs typeface="Times New Roman"/>
              </a:rPr>
              <a:t>самоуправления </a:t>
            </a:r>
            <a:endParaRPr lang="ru-RU" sz="950" spc="-10" dirty="0" smtClean="0">
              <a:cs typeface="Times New Roman"/>
            </a:endParaRPr>
          </a:p>
          <a:p>
            <a:pPr marL="12700" marR="5080" algn="ctr">
              <a:spcBef>
                <a:spcPts val="100"/>
              </a:spcBef>
            </a:pPr>
            <a:r>
              <a:rPr sz="950" dirty="0" smtClean="0">
                <a:cs typeface="Times New Roman"/>
              </a:rPr>
              <a:t>в </a:t>
            </a:r>
            <a:r>
              <a:rPr sz="950" spc="-10" dirty="0">
                <a:cs typeface="Times New Roman"/>
              </a:rPr>
              <a:t>Российской </a:t>
            </a:r>
            <a:r>
              <a:rPr sz="950" spc="-5" dirty="0">
                <a:cs typeface="Times New Roman"/>
              </a:rPr>
              <a:t>Федерации» </a:t>
            </a:r>
            <a:r>
              <a:rPr sz="950" dirty="0">
                <a:cs typeface="Times New Roman"/>
              </a:rPr>
              <a:t>и с  </a:t>
            </a:r>
            <a:r>
              <a:rPr sz="950" spc="-10" dirty="0">
                <a:cs typeface="Times New Roman"/>
              </a:rPr>
              <a:t>Бюджетным </a:t>
            </a:r>
            <a:r>
              <a:rPr sz="950" spc="-20" dirty="0">
                <a:cs typeface="Times New Roman"/>
              </a:rPr>
              <a:t>Кодексом </a:t>
            </a:r>
            <a:r>
              <a:rPr sz="950" spc="-10" dirty="0">
                <a:cs typeface="Times New Roman"/>
              </a:rPr>
              <a:t>Российской</a:t>
            </a:r>
            <a:r>
              <a:rPr sz="950" spc="20" dirty="0">
                <a:cs typeface="Times New Roman"/>
              </a:rPr>
              <a:t> </a:t>
            </a:r>
            <a:r>
              <a:rPr sz="950" spc="-5" dirty="0">
                <a:cs typeface="Times New Roman"/>
              </a:rPr>
              <a:t>Федерации</a:t>
            </a:r>
            <a:endParaRPr sz="950" dirty="0">
              <a:cs typeface="Times New Roman"/>
            </a:endParaRPr>
          </a:p>
        </p:txBody>
      </p:sp>
      <p:sp>
        <p:nvSpPr>
          <p:cNvPr id="76" name="object 6"/>
          <p:cNvSpPr txBox="1"/>
          <p:nvPr/>
        </p:nvSpPr>
        <p:spPr>
          <a:xfrm>
            <a:off x="2820537" y="4829768"/>
            <a:ext cx="7581302" cy="318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950" spc="-5" dirty="0">
                <a:cs typeface="Times New Roman"/>
              </a:rPr>
              <a:t>Администрация муниципального района </a:t>
            </a:r>
            <a:r>
              <a:rPr sz="950" spc="-10" dirty="0">
                <a:cs typeface="Times New Roman"/>
              </a:rPr>
              <a:t>готовит </a:t>
            </a:r>
            <a:r>
              <a:rPr sz="950" spc="-5" dirty="0">
                <a:cs typeface="Times New Roman"/>
              </a:rPr>
              <a:t>проект </a:t>
            </a:r>
            <a:r>
              <a:rPr sz="950" spc="-10" dirty="0">
                <a:cs typeface="Times New Roman"/>
              </a:rPr>
              <a:t>бюджета,  </a:t>
            </a:r>
            <a:r>
              <a:rPr sz="950" spc="-15" dirty="0">
                <a:cs typeface="Times New Roman"/>
              </a:rPr>
              <a:t>который </a:t>
            </a:r>
            <a:r>
              <a:rPr sz="950" spc="-5" dirty="0">
                <a:cs typeface="Times New Roman"/>
              </a:rPr>
              <a:t>подлежит </a:t>
            </a:r>
            <a:r>
              <a:rPr sz="950" dirty="0">
                <a:cs typeface="Times New Roman"/>
              </a:rPr>
              <a:t>официальному </a:t>
            </a:r>
            <a:r>
              <a:rPr sz="950" spc="-10" dirty="0">
                <a:cs typeface="Times New Roman"/>
              </a:rPr>
              <a:t>опубликованию </a:t>
            </a:r>
            <a:r>
              <a:rPr sz="950" dirty="0">
                <a:cs typeface="Times New Roman"/>
              </a:rPr>
              <a:t>на сайте  </a:t>
            </a:r>
            <a:endParaRPr lang="ru-RU" sz="950" dirty="0" smtClean="0">
              <a:cs typeface="Times New Roman"/>
            </a:endParaRPr>
          </a:p>
          <a:p>
            <a:pPr marL="12700" marR="5080" algn="ctr">
              <a:spcBef>
                <a:spcPts val="100"/>
              </a:spcBef>
            </a:pPr>
            <a:r>
              <a:rPr sz="950" dirty="0" smtClean="0">
                <a:cs typeface="Times New Roman"/>
              </a:rPr>
              <a:t>администрации </a:t>
            </a:r>
            <a:r>
              <a:rPr sz="950" dirty="0">
                <a:cs typeface="Times New Roman"/>
              </a:rPr>
              <a:t>и </a:t>
            </a:r>
            <a:r>
              <a:rPr sz="950" spc="-10" dirty="0">
                <a:cs typeface="Times New Roman"/>
              </a:rPr>
              <a:t>обсуждению </a:t>
            </a:r>
            <a:r>
              <a:rPr sz="950" dirty="0">
                <a:cs typeface="Times New Roman"/>
              </a:rPr>
              <a:t>на </a:t>
            </a:r>
            <a:r>
              <a:rPr sz="950" spc="-10" dirty="0">
                <a:cs typeface="Times New Roman"/>
              </a:rPr>
              <a:t>публичных</a:t>
            </a:r>
            <a:r>
              <a:rPr sz="950" spc="20" dirty="0">
                <a:cs typeface="Times New Roman"/>
              </a:rPr>
              <a:t> </a:t>
            </a:r>
            <a:r>
              <a:rPr sz="950" spc="-5" dirty="0">
                <a:cs typeface="Times New Roman"/>
              </a:rPr>
              <a:t>слушаниях</a:t>
            </a:r>
            <a:endParaRPr sz="950" dirty="0">
              <a:cs typeface="Times New Roman"/>
            </a:endParaRPr>
          </a:p>
        </p:txBody>
      </p:sp>
      <p:sp>
        <p:nvSpPr>
          <p:cNvPr id="78" name="object 10"/>
          <p:cNvSpPr txBox="1"/>
          <p:nvPr/>
        </p:nvSpPr>
        <p:spPr>
          <a:xfrm>
            <a:off x="1613738" y="5353512"/>
            <a:ext cx="8741195" cy="3180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340">
              <a:spcBef>
                <a:spcPts val="100"/>
              </a:spcBef>
            </a:pPr>
            <a:r>
              <a:rPr sz="950" spc="-10" dirty="0">
                <a:cs typeface="Times New Roman"/>
              </a:rPr>
              <a:t>Подготовить </a:t>
            </a:r>
            <a:r>
              <a:rPr sz="950" spc="-5" dirty="0">
                <a:cs typeface="Times New Roman"/>
              </a:rPr>
              <a:t>свои обоснованные </a:t>
            </a:r>
            <a:r>
              <a:rPr sz="950" spc="-10" dirty="0">
                <a:cs typeface="Times New Roman"/>
              </a:rPr>
              <a:t>предложения </a:t>
            </a:r>
            <a:r>
              <a:rPr sz="950" spc="-5" dirty="0">
                <a:cs typeface="Times New Roman"/>
              </a:rPr>
              <a:t>(изменения) </a:t>
            </a:r>
            <a:r>
              <a:rPr sz="950" dirty="0">
                <a:cs typeface="Times New Roman"/>
              </a:rPr>
              <a:t>в </a:t>
            </a:r>
            <a:r>
              <a:rPr sz="950" spc="-15" dirty="0">
                <a:cs typeface="Times New Roman"/>
              </a:rPr>
              <a:t>проект. </a:t>
            </a:r>
            <a:r>
              <a:rPr sz="950" spc="-10" dirty="0">
                <a:cs typeface="Times New Roman"/>
              </a:rPr>
              <a:t>Выступить </a:t>
            </a:r>
            <a:r>
              <a:rPr sz="950" dirty="0">
                <a:cs typeface="Times New Roman"/>
              </a:rPr>
              <a:t>в </a:t>
            </a:r>
            <a:r>
              <a:rPr sz="950" spc="-10" dirty="0">
                <a:cs typeface="Times New Roman"/>
              </a:rPr>
              <a:t>качестве </a:t>
            </a:r>
            <a:r>
              <a:rPr sz="950" spc="-5" dirty="0">
                <a:cs typeface="Times New Roman"/>
              </a:rPr>
              <a:t>активного  </a:t>
            </a:r>
            <a:r>
              <a:rPr sz="950" spc="-10" dirty="0">
                <a:cs typeface="Times New Roman"/>
              </a:rPr>
              <a:t>участника, </a:t>
            </a:r>
            <a:r>
              <a:rPr sz="950" spc="-5" dirty="0">
                <a:cs typeface="Times New Roman"/>
              </a:rPr>
              <a:t>защищающего свои </a:t>
            </a:r>
            <a:r>
              <a:rPr sz="950" dirty="0">
                <a:cs typeface="Times New Roman"/>
              </a:rPr>
              <a:t>интересы). </a:t>
            </a:r>
            <a:r>
              <a:rPr sz="950" spc="-5" dirty="0">
                <a:cs typeface="Times New Roman"/>
              </a:rPr>
              <a:t>Каждый </a:t>
            </a:r>
            <a:r>
              <a:rPr sz="950" dirty="0">
                <a:cs typeface="Times New Roman"/>
              </a:rPr>
              <a:t>житель </a:t>
            </a:r>
            <a:endParaRPr lang="ru-RU" sz="950" dirty="0" smtClean="0">
              <a:cs typeface="Times New Roman"/>
            </a:endParaRPr>
          </a:p>
          <a:p>
            <a:pPr marL="12700" marR="5080" indent="53340">
              <a:spcBef>
                <a:spcPts val="100"/>
              </a:spcBef>
            </a:pPr>
            <a:r>
              <a:rPr sz="950" spc="-5" dirty="0" smtClean="0">
                <a:cs typeface="Times New Roman"/>
              </a:rPr>
              <a:t>вправе </a:t>
            </a:r>
            <a:r>
              <a:rPr sz="950" spc="-10" dirty="0">
                <a:cs typeface="Times New Roman"/>
              </a:rPr>
              <a:t>высказать </a:t>
            </a:r>
            <a:r>
              <a:rPr sz="950" spc="-5" dirty="0">
                <a:cs typeface="Times New Roman"/>
              </a:rPr>
              <a:t>свое мнение, представить  </a:t>
            </a:r>
            <a:r>
              <a:rPr sz="950" spc="-10" dirty="0">
                <a:cs typeface="Times New Roman"/>
              </a:rPr>
              <a:t>материалы, </a:t>
            </a:r>
            <a:r>
              <a:rPr sz="950" spc="-5" dirty="0">
                <a:cs typeface="Times New Roman"/>
              </a:rPr>
              <a:t>письменные </a:t>
            </a:r>
            <a:r>
              <a:rPr sz="950" spc="-10" dirty="0">
                <a:cs typeface="Times New Roman"/>
              </a:rPr>
              <a:t>предложения </a:t>
            </a:r>
            <a:r>
              <a:rPr sz="950" dirty="0">
                <a:cs typeface="Times New Roman"/>
              </a:rPr>
              <a:t>и </a:t>
            </a:r>
            <a:r>
              <a:rPr sz="950" spc="-10" dirty="0">
                <a:cs typeface="Times New Roman"/>
              </a:rPr>
              <a:t>замечания </a:t>
            </a:r>
            <a:r>
              <a:rPr sz="950" dirty="0">
                <a:cs typeface="Times New Roman"/>
              </a:rPr>
              <a:t>для </a:t>
            </a:r>
            <a:r>
              <a:rPr sz="950" spc="-10" dirty="0">
                <a:cs typeface="Times New Roman"/>
              </a:rPr>
              <a:t>включения </a:t>
            </a:r>
            <a:r>
              <a:rPr sz="950" dirty="0">
                <a:cs typeface="Times New Roman"/>
              </a:rPr>
              <a:t>их в </a:t>
            </a:r>
            <a:r>
              <a:rPr sz="950" spc="-15" dirty="0">
                <a:cs typeface="Times New Roman"/>
              </a:rPr>
              <a:t>протокол </a:t>
            </a:r>
            <a:r>
              <a:rPr sz="950" spc="-10" dirty="0">
                <a:cs typeface="Times New Roman"/>
              </a:rPr>
              <a:t>публичных</a:t>
            </a:r>
            <a:r>
              <a:rPr sz="950" spc="85" dirty="0">
                <a:cs typeface="Times New Roman"/>
              </a:rPr>
              <a:t> </a:t>
            </a:r>
            <a:r>
              <a:rPr sz="950" spc="-5" dirty="0">
                <a:cs typeface="Times New Roman"/>
              </a:rPr>
              <a:t>слушаний.</a:t>
            </a:r>
            <a:endParaRPr sz="950" dirty="0">
              <a:cs typeface="Times New Roman"/>
            </a:endParaRPr>
          </a:p>
        </p:txBody>
      </p:sp>
      <p:sp>
        <p:nvSpPr>
          <p:cNvPr id="86" name="object 15"/>
          <p:cNvSpPr txBox="1"/>
          <p:nvPr/>
        </p:nvSpPr>
        <p:spPr>
          <a:xfrm>
            <a:off x="608446" y="4289955"/>
            <a:ext cx="87503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2230">
              <a:spcBef>
                <a:spcPts val="105"/>
              </a:spcBef>
            </a:pPr>
            <a:r>
              <a:rPr sz="1000" spc="-5" dirty="0">
                <a:cs typeface="Times New Roman"/>
              </a:rPr>
              <a:t>Проявить  </a:t>
            </a:r>
            <a:r>
              <a:rPr sz="1000" dirty="0">
                <a:cs typeface="Times New Roman"/>
              </a:rPr>
              <a:t>а</a:t>
            </a:r>
            <a:r>
              <a:rPr sz="1000" spc="-25" dirty="0">
                <a:cs typeface="Times New Roman"/>
              </a:rPr>
              <a:t>к</a:t>
            </a:r>
            <a:r>
              <a:rPr sz="1000" dirty="0">
                <a:cs typeface="Times New Roman"/>
              </a:rPr>
              <a:t>тивн</a:t>
            </a:r>
            <a:r>
              <a:rPr sz="1000" spc="40" dirty="0">
                <a:cs typeface="Times New Roman"/>
              </a:rPr>
              <a:t>о</a:t>
            </a:r>
            <a:r>
              <a:rPr sz="1000" dirty="0">
                <a:cs typeface="Times New Roman"/>
              </a:rPr>
              <a:t>сть</a:t>
            </a:r>
          </a:p>
        </p:txBody>
      </p:sp>
      <p:sp>
        <p:nvSpPr>
          <p:cNvPr id="87" name="object 18"/>
          <p:cNvSpPr txBox="1"/>
          <p:nvPr/>
        </p:nvSpPr>
        <p:spPr>
          <a:xfrm>
            <a:off x="1679400" y="4775777"/>
            <a:ext cx="110753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spcBef>
                <a:spcPts val="105"/>
              </a:spcBef>
            </a:pPr>
            <a:r>
              <a:rPr sz="1000" spc="-10" dirty="0">
                <a:cs typeface="Times New Roman"/>
              </a:rPr>
              <a:t>О</a:t>
            </a:r>
            <a:r>
              <a:rPr sz="1000" dirty="0">
                <a:cs typeface="Times New Roman"/>
              </a:rPr>
              <a:t>зна</a:t>
            </a:r>
            <a:r>
              <a:rPr sz="1000" spc="-70" dirty="0">
                <a:cs typeface="Times New Roman"/>
              </a:rPr>
              <a:t>к</a:t>
            </a:r>
            <a:r>
              <a:rPr sz="1000" spc="-20" dirty="0">
                <a:cs typeface="Times New Roman"/>
              </a:rPr>
              <a:t>о</a:t>
            </a:r>
            <a:r>
              <a:rPr sz="1000" dirty="0">
                <a:cs typeface="Times New Roman"/>
              </a:rPr>
              <a:t>миться  с </a:t>
            </a:r>
            <a:r>
              <a:rPr sz="1000" spc="-10" dirty="0">
                <a:cs typeface="Times New Roman"/>
              </a:rPr>
              <a:t>проектом  </a:t>
            </a:r>
            <a:r>
              <a:rPr sz="1000" spc="-15" dirty="0">
                <a:cs typeface="Times New Roman"/>
              </a:rPr>
              <a:t>бюджета</a:t>
            </a:r>
            <a:endParaRPr sz="1000" dirty="0">
              <a:cs typeface="Times New Roman"/>
            </a:endParaRPr>
          </a:p>
        </p:txBody>
      </p:sp>
      <p:sp>
        <p:nvSpPr>
          <p:cNvPr id="88" name="object 21"/>
          <p:cNvSpPr txBox="1"/>
          <p:nvPr/>
        </p:nvSpPr>
        <p:spPr>
          <a:xfrm>
            <a:off x="368542" y="5054795"/>
            <a:ext cx="869315" cy="57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480"/>
              </a:lnSpc>
              <a:spcBef>
                <a:spcPts val="95"/>
              </a:spcBef>
            </a:pPr>
            <a:r>
              <a:rPr sz="1000" spc="-5" dirty="0">
                <a:cs typeface="Arial Narrow"/>
              </a:rPr>
              <a:t>Изложить</a:t>
            </a:r>
            <a:endParaRPr sz="1000" dirty="0">
              <a:cs typeface="Arial Narrow"/>
            </a:endParaRPr>
          </a:p>
          <a:p>
            <a:pPr algn="ctr">
              <a:lnSpc>
                <a:spcPts val="1405"/>
              </a:lnSpc>
            </a:pPr>
            <a:r>
              <a:rPr sz="1000" spc="-5" dirty="0">
                <a:cs typeface="Arial Narrow"/>
              </a:rPr>
              <a:t>свои</a:t>
            </a:r>
            <a:endParaRPr sz="1000" dirty="0">
              <a:cs typeface="Arial Narrow"/>
            </a:endParaRPr>
          </a:p>
          <a:p>
            <a:pPr algn="ctr">
              <a:lnSpc>
                <a:spcPts val="1485"/>
              </a:lnSpc>
            </a:pPr>
            <a:r>
              <a:rPr sz="1000" spc="-10" dirty="0">
                <a:cs typeface="Arial Narrow"/>
              </a:rPr>
              <a:t>предложения</a:t>
            </a:r>
            <a:endParaRPr sz="1000" dirty="0">
              <a:cs typeface="Arial Narrow"/>
            </a:endParaRPr>
          </a:p>
        </p:txBody>
      </p:sp>
      <p:sp>
        <p:nvSpPr>
          <p:cNvPr id="89" name="object 24"/>
          <p:cNvSpPr txBox="1"/>
          <p:nvPr/>
        </p:nvSpPr>
        <p:spPr>
          <a:xfrm>
            <a:off x="1237857" y="5891028"/>
            <a:ext cx="108521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sz="1000" spc="-5" dirty="0">
                <a:cs typeface="Arial Narrow"/>
              </a:rPr>
              <a:t>Принять</a:t>
            </a:r>
            <a:r>
              <a:rPr sz="1000" spc="-45" dirty="0">
                <a:cs typeface="Arial Narrow"/>
              </a:rPr>
              <a:t> </a:t>
            </a:r>
            <a:r>
              <a:rPr sz="1000" spc="-10" dirty="0">
                <a:cs typeface="Arial Narrow"/>
              </a:rPr>
              <a:t>участие  </a:t>
            </a:r>
            <a:r>
              <a:rPr sz="1000" spc="-5" dirty="0">
                <a:cs typeface="Arial Narrow"/>
              </a:rPr>
              <a:t>в </a:t>
            </a:r>
            <a:r>
              <a:rPr sz="1000" spc="-10" dirty="0">
                <a:cs typeface="Arial Narrow"/>
              </a:rPr>
              <a:t>публичных  слушаниях</a:t>
            </a:r>
            <a:endParaRPr sz="1000" dirty="0">
              <a:cs typeface="Arial Narrow"/>
            </a:endParaRPr>
          </a:p>
        </p:txBody>
      </p:sp>
      <p:sp>
        <p:nvSpPr>
          <p:cNvPr id="90" name="object 27"/>
          <p:cNvSpPr txBox="1"/>
          <p:nvPr/>
        </p:nvSpPr>
        <p:spPr>
          <a:xfrm>
            <a:off x="368472" y="6638054"/>
            <a:ext cx="1044575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algn="ctr">
              <a:spcBef>
                <a:spcPts val="95"/>
              </a:spcBef>
            </a:pPr>
            <a:r>
              <a:rPr sz="1000" spc="-5" dirty="0">
                <a:cs typeface="Arial Narrow"/>
              </a:rPr>
              <a:t>Пр</a:t>
            </a:r>
            <a:r>
              <a:rPr sz="1000" spc="-10" dirty="0">
                <a:cs typeface="Arial Narrow"/>
              </a:rPr>
              <a:t>о</a:t>
            </a:r>
            <a:r>
              <a:rPr sz="1000" spc="-5" dirty="0">
                <a:cs typeface="Arial Narrow"/>
              </a:rPr>
              <a:t>к</a:t>
            </a:r>
            <a:r>
              <a:rPr sz="1000" spc="-10" dirty="0">
                <a:cs typeface="Arial Narrow"/>
              </a:rPr>
              <a:t>он</a:t>
            </a:r>
            <a:r>
              <a:rPr sz="1000" spc="-5" dirty="0">
                <a:cs typeface="Arial Narrow"/>
              </a:rPr>
              <a:t>т</a:t>
            </a:r>
            <a:r>
              <a:rPr sz="1000" spc="-10" dirty="0">
                <a:cs typeface="Arial Narrow"/>
              </a:rPr>
              <a:t>р</a:t>
            </a:r>
            <a:r>
              <a:rPr sz="1000" spc="-15" dirty="0">
                <a:cs typeface="Arial Narrow"/>
              </a:rPr>
              <a:t>о</a:t>
            </a:r>
            <a:r>
              <a:rPr sz="1000" spc="-5" dirty="0">
                <a:cs typeface="Arial Narrow"/>
              </a:rPr>
              <a:t>ли</a:t>
            </a:r>
            <a:r>
              <a:rPr sz="1000" spc="-10" dirty="0">
                <a:cs typeface="Arial Narrow"/>
              </a:rPr>
              <a:t>р</a:t>
            </a:r>
            <a:r>
              <a:rPr sz="1000" spc="-5" dirty="0">
                <a:cs typeface="Arial Narrow"/>
              </a:rPr>
              <a:t>о-  вать</a:t>
            </a:r>
            <a:r>
              <a:rPr sz="1000" spc="-45" dirty="0">
                <a:cs typeface="Arial Narrow"/>
              </a:rPr>
              <a:t> </a:t>
            </a:r>
            <a:r>
              <a:rPr sz="1000" spc="-5" dirty="0">
                <a:cs typeface="Arial Narrow"/>
              </a:rPr>
              <a:t>решение</a:t>
            </a:r>
            <a:endParaRPr sz="1000" dirty="0"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lang="ru-RU" sz="1000" spc="-5" dirty="0" smtClean="0">
                <a:cs typeface="Arial Narrow"/>
              </a:rPr>
              <a:t>Совета</a:t>
            </a:r>
            <a:endParaRPr sz="1000" dirty="0">
              <a:cs typeface="Arial Narrow"/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>
            <a:off x="1350392" y="4717455"/>
            <a:ext cx="268454" cy="14812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2" name="Прямая со стрелкой 3071"/>
          <p:cNvCxnSpPr/>
          <p:nvPr/>
        </p:nvCxnSpPr>
        <p:spPr>
          <a:xfrm flipH="1">
            <a:off x="1325490" y="5149840"/>
            <a:ext cx="288248" cy="15488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bject 5"/>
          <p:cNvSpPr/>
          <p:nvPr/>
        </p:nvSpPr>
        <p:spPr>
          <a:xfrm>
            <a:off x="260827" y="3840789"/>
            <a:ext cx="10141012" cy="29085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113" name="Прямая со стрелкой 112"/>
          <p:cNvCxnSpPr/>
          <p:nvPr/>
        </p:nvCxnSpPr>
        <p:spPr>
          <a:xfrm>
            <a:off x="811208" y="5912479"/>
            <a:ext cx="238094" cy="10172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>
            <a:off x="1521289" y="6493445"/>
            <a:ext cx="288248" cy="15488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/>
          <p:cNvSpPr/>
          <p:nvPr/>
        </p:nvSpPr>
        <p:spPr>
          <a:xfrm rot="16200000">
            <a:off x="3217629" y="2444826"/>
            <a:ext cx="2679529" cy="8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7" name="object 2"/>
          <p:cNvSpPr txBox="1">
            <a:spLocks/>
          </p:cNvSpPr>
          <p:nvPr/>
        </p:nvSpPr>
        <p:spPr>
          <a:xfrm>
            <a:off x="3085561" y="3943257"/>
            <a:ext cx="3886542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defTabSz="914400">
              <a:spcBef>
                <a:spcPts val="105"/>
              </a:spcBef>
            </a:pPr>
            <a:r>
              <a:rPr lang="ru-RU" sz="1100" kern="0" spc="-5" dirty="0" smtClean="0">
                <a:solidFill>
                  <a:schemeClr val="bg1"/>
                </a:solidFill>
              </a:rPr>
              <a:t>МЕХАНИЗМ </a:t>
            </a:r>
            <a:r>
              <a:rPr lang="ru-RU" sz="1100" kern="0" dirty="0" smtClean="0">
                <a:solidFill>
                  <a:schemeClr val="bg1"/>
                </a:solidFill>
              </a:rPr>
              <a:t>УЧАСТИЯ </a:t>
            </a:r>
            <a:r>
              <a:rPr lang="ru-RU" sz="1100" kern="0" spc="-5" dirty="0" smtClean="0">
                <a:solidFill>
                  <a:schemeClr val="bg1"/>
                </a:solidFill>
              </a:rPr>
              <a:t>ГРАЖДАНИНА </a:t>
            </a:r>
            <a:r>
              <a:rPr lang="ru-RU" sz="1100" kern="0" dirty="0" smtClean="0">
                <a:solidFill>
                  <a:schemeClr val="bg1"/>
                </a:solidFill>
              </a:rPr>
              <a:t>В </a:t>
            </a:r>
            <a:r>
              <a:rPr lang="ru-RU" sz="1100" kern="0" spc="-5" dirty="0" smtClean="0">
                <a:solidFill>
                  <a:schemeClr val="bg1"/>
                </a:solidFill>
              </a:rPr>
              <a:t>БЮДЖЕТНОМ</a:t>
            </a:r>
            <a:r>
              <a:rPr lang="ru-RU" sz="1100" kern="0" spc="-30" dirty="0" smtClean="0">
                <a:solidFill>
                  <a:schemeClr val="bg1"/>
                </a:solidFill>
              </a:rPr>
              <a:t> </a:t>
            </a:r>
            <a:r>
              <a:rPr lang="ru-RU" sz="1100" kern="0" dirty="0" smtClean="0">
                <a:solidFill>
                  <a:schemeClr val="bg1"/>
                </a:solidFill>
              </a:rPr>
              <a:t>ПРОЦЕССЕ</a:t>
            </a:r>
            <a:endParaRPr lang="ru-RU" sz="1100" kern="0" dirty="0">
              <a:solidFill>
                <a:schemeClr val="bg1"/>
              </a:solidFill>
            </a:endParaRPr>
          </a:p>
        </p:txBody>
      </p:sp>
      <p:sp>
        <p:nvSpPr>
          <p:cNvPr id="3082" name="Прямоугольник 3081"/>
          <p:cNvSpPr/>
          <p:nvPr/>
        </p:nvSpPr>
        <p:spPr>
          <a:xfrm>
            <a:off x="401999" y="4252108"/>
            <a:ext cx="1089680" cy="40984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1679400" y="4725598"/>
            <a:ext cx="1227739" cy="48843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0" name="Прямоугольник 119"/>
          <p:cNvSpPr/>
          <p:nvPr/>
        </p:nvSpPr>
        <p:spPr>
          <a:xfrm>
            <a:off x="365318" y="5061323"/>
            <a:ext cx="914400" cy="64705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рямоугольник 120"/>
          <p:cNvSpPr/>
          <p:nvPr/>
        </p:nvSpPr>
        <p:spPr>
          <a:xfrm>
            <a:off x="411090" y="6588553"/>
            <a:ext cx="985772" cy="56276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Прямоугольник 121"/>
          <p:cNvSpPr/>
          <p:nvPr/>
        </p:nvSpPr>
        <p:spPr>
          <a:xfrm>
            <a:off x="1187614" y="5798774"/>
            <a:ext cx="1135458" cy="60711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3" name="Прямоугольник 122"/>
          <p:cNvSpPr/>
          <p:nvPr/>
        </p:nvSpPr>
        <p:spPr>
          <a:xfrm>
            <a:off x="1656514" y="4269455"/>
            <a:ext cx="8293316" cy="40199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1782637" y="6645408"/>
            <a:ext cx="7980665" cy="50014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3296956" y="4798882"/>
            <a:ext cx="6661886" cy="44424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8" name="Прямоугольник 127"/>
          <p:cNvSpPr/>
          <p:nvPr/>
        </p:nvSpPr>
        <p:spPr>
          <a:xfrm>
            <a:off x="1585727" y="5330687"/>
            <a:ext cx="8529618" cy="41089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2627770" y="5836256"/>
            <a:ext cx="6832935" cy="71689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10030040" y="7199362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9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7019533" y="1608146"/>
            <a:ext cx="971480" cy="604168"/>
          </a:xfrm>
          <a:prstGeom prst="rect">
            <a:avLst/>
          </a:prstGeom>
          <a:solidFill>
            <a:srgbClr val="B7D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403463" y="1714087"/>
            <a:ext cx="923276" cy="461418"/>
          </a:xfrm>
          <a:prstGeom prst="rect">
            <a:avLst/>
          </a:prstGeom>
          <a:solidFill>
            <a:srgbClr val="B7D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28468" y="1830471"/>
            <a:ext cx="914400" cy="348753"/>
          </a:xfrm>
          <a:prstGeom prst="rect">
            <a:avLst/>
          </a:prstGeom>
          <a:solidFill>
            <a:srgbClr val="B7D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object 63"/>
          <p:cNvSpPr txBox="1"/>
          <p:nvPr/>
        </p:nvSpPr>
        <p:spPr>
          <a:xfrm>
            <a:off x="354433" y="774062"/>
            <a:ext cx="8927180" cy="681345"/>
          </a:xfrm>
          <a:prstGeom prst="rect">
            <a:avLst/>
          </a:prstGeom>
        </p:spPr>
        <p:txBody>
          <a:bodyPr vert="horz" wrap="square" lIns="0" tIns="62616" rIns="0" bIns="0" rtlCol="0">
            <a:spAutoFit/>
          </a:bodyPr>
          <a:lstStyle/>
          <a:p>
            <a:pPr marL="10100">
              <a:spcBef>
                <a:spcPts val="493"/>
              </a:spcBef>
            </a:pPr>
            <a:r>
              <a:rPr sz="1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Муниципальная </a:t>
            </a:r>
            <a:r>
              <a:rPr sz="1200" spc="-4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программа</a:t>
            </a:r>
            <a:r>
              <a:rPr sz="1200" spc="-83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</a:t>
            </a:r>
            <a:r>
              <a:rPr sz="1200" spc="-8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это</a:t>
            </a:r>
            <a:r>
              <a:rPr sz="1200" spc="-8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программа </a:t>
            </a:r>
            <a:r>
              <a:rPr sz="1200" spc="-4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мероприятий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 </a:t>
            </a:r>
            <a:r>
              <a:rPr sz="1200" spc="-4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достижению  стратегических приоритетов </a:t>
            </a:r>
            <a:r>
              <a:rPr sz="1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sz="1200" spc="-8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целей  </a:t>
            </a:r>
            <a:r>
              <a:rPr sz="1200" spc="-4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социально-экономического</a:t>
            </a:r>
            <a:r>
              <a:rPr sz="1200" spc="-8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sz="1200" spc="-4" dirty="0" err="1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развития</a:t>
            </a:r>
            <a:r>
              <a:rPr sz="1200" spc="-4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r>
              <a:rPr lang="ru-RU" sz="1200" spc="-4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marL="10100">
              <a:spcBef>
                <a:spcPts val="493"/>
              </a:spcBef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Применение </a:t>
            </a:r>
            <a:r>
              <a:rPr lang="ru-RU" sz="1200" spc="-4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муниципальных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программ призвано</a:t>
            </a:r>
            <a:r>
              <a:rPr lang="ru-RU" sz="1200" spc="-68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1200" spc="-4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обеспечить  прямую взаимосвязь </a:t>
            </a:r>
            <a:r>
              <a:rPr lang="ru-RU" sz="1200" spc="-8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между  распределением </a:t>
            </a:r>
            <a:r>
              <a:rPr lang="ru-RU" sz="1200" spc="-4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ресурсов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и фактическими</a:t>
            </a:r>
            <a:r>
              <a:rPr lang="ru-RU" sz="1200" spc="-12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или </a:t>
            </a:r>
            <a:r>
              <a:rPr lang="ru-RU" sz="1200" spc="-4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планируемыми </a:t>
            </a:r>
            <a:r>
              <a:rPr lang="ru-RU" sz="1200" spc="-8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результатами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их  </a:t>
            </a:r>
            <a:r>
              <a:rPr lang="ru-RU" sz="1200" spc="-4" dirty="0" smtClean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использования.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9" name="object 18"/>
          <p:cNvSpPr txBox="1">
            <a:spLocks/>
          </p:cNvSpPr>
          <p:nvPr/>
        </p:nvSpPr>
        <p:spPr>
          <a:xfrm>
            <a:off x="491136" y="88825"/>
            <a:ext cx="98847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Расходы бюджета </a:t>
            </a:r>
            <a:r>
              <a:rPr lang="ru-RU" sz="2000" dirty="0">
                <a:solidFill>
                  <a:srgbClr val="820000"/>
                </a:solidFill>
                <a:cs typeface="Times New Roman" panose="02020603050405020304" pitchFamily="18" charset="0"/>
              </a:rPr>
              <a:t>муниципального района Мелеузовский район Республики </a:t>
            </a:r>
            <a:r>
              <a:rPr lang="ru-RU" sz="2000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Башкортостан на исполнение муниципальных программ в 2017-2020 годах, </a:t>
            </a:r>
            <a:r>
              <a:rPr lang="en-US" sz="2000" dirty="0" err="1" smtClean="0">
                <a:solidFill>
                  <a:srgbClr val="820000"/>
                </a:solidFill>
                <a:cs typeface="Times New Roman" panose="02020603050405020304" pitchFamily="18" charset="0"/>
              </a:rPr>
              <a:t>млн</a:t>
            </a:r>
            <a:r>
              <a:rPr lang="ru-RU" sz="2000" dirty="0" smtClean="0">
                <a:solidFill>
                  <a:srgbClr val="820000"/>
                </a:solidFill>
                <a:cs typeface="Times New Roman" panose="02020603050405020304" pitchFamily="18" charset="0"/>
              </a:rPr>
              <a:t>.рублей</a:t>
            </a:r>
            <a:endParaRPr lang="ru-RU" sz="2000" dirty="0">
              <a:solidFill>
                <a:srgbClr val="82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object 16"/>
          <p:cNvSpPr/>
          <p:nvPr/>
        </p:nvSpPr>
        <p:spPr>
          <a:xfrm>
            <a:off x="9129870" y="980527"/>
            <a:ext cx="1369915" cy="1016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object 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851" y="2177748"/>
            <a:ext cx="10134600" cy="4983372"/>
          </a:xfrm>
          <a:prstGeom prst="rect">
            <a:avLst/>
          </a:prstGeom>
          <a:solidFill>
            <a:srgbClr val="B7DFE7"/>
          </a:solidFill>
        </p:spPr>
      </p:pic>
      <p:sp>
        <p:nvSpPr>
          <p:cNvPr id="63" name="object 138"/>
          <p:cNvSpPr txBox="1"/>
          <p:nvPr/>
        </p:nvSpPr>
        <p:spPr>
          <a:xfrm>
            <a:off x="381657" y="2447286"/>
            <a:ext cx="220111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4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/>
              </a:rPr>
              <a:t>Развитие системы образования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92" name="object 205"/>
          <p:cNvSpPr txBox="1"/>
          <p:nvPr/>
        </p:nvSpPr>
        <p:spPr>
          <a:xfrm>
            <a:off x="1907726" y="1610577"/>
            <a:ext cx="704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solidFill>
                  <a:srgbClr val="255F66"/>
                </a:solidFill>
                <a:latin typeface="Arial"/>
                <a:cs typeface="Arial"/>
              </a:rPr>
              <a:t>1 728,0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3" name="object 206"/>
          <p:cNvSpPr txBox="1"/>
          <p:nvPr/>
        </p:nvSpPr>
        <p:spPr>
          <a:xfrm>
            <a:off x="4612269" y="1474196"/>
            <a:ext cx="12034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smtClean="0">
                <a:solidFill>
                  <a:srgbClr val="255F66"/>
                </a:solidFill>
                <a:latin typeface="Arial"/>
                <a:cs typeface="Arial"/>
              </a:rPr>
              <a:t>1 972,8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4" name="object 207"/>
          <p:cNvSpPr txBox="1"/>
          <p:nvPr/>
        </p:nvSpPr>
        <p:spPr>
          <a:xfrm>
            <a:off x="7217743" y="1353483"/>
            <a:ext cx="7048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spc="-5" dirty="0" smtClean="0">
                <a:solidFill>
                  <a:srgbClr val="255F66"/>
                </a:solidFill>
                <a:latin typeface="Arial"/>
                <a:cs typeface="Arial"/>
              </a:rPr>
              <a:t>2 056,5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6" name="object 209"/>
          <p:cNvSpPr txBox="1"/>
          <p:nvPr/>
        </p:nvSpPr>
        <p:spPr>
          <a:xfrm>
            <a:off x="2006598" y="2019411"/>
            <a:ext cx="3365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201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8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7" name="object 210"/>
          <p:cNvSpPr txBox="1"/>
          <p:nvPr/>
        </p:nvSpPr>
        <p:spPr>
          <a:xfrm>
            <a:off x="4707621" y="1993404"/>
            <a:ext cx="3365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201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9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8" name="object 211"/>
          <p:cNvSpPr txBox="1"/>
          <p:nvPr/>
        </p:nvSpPr>
        <p:spPr>
          <a:xfrm>
            <a:off x="7387055" y="2007155"/>
            <a:ext cx="33655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99" name="object 95"/>
          <p:cNvSpPr txBox="1"/>
          <p:nvPr/>
        </p:nvSpPr>
        <p:spPr>
          <a:xfrm>
            <a:off x="3122903" y="2404011"/>
            <a:ext cx="33267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Управление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муниципальными финансами и муниципальным долгом 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14" name="object 211"/>
          <p:cNvSpPr txBox="1"/>
          <p:nvPr/>
        </p:nvSpPr>
        <p:spPr>
          <a:xfrm>
            <a:off x="4101038" y="2879460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    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169,7                    </a:t>
            </a:r>
            <a:r>
              <a:rPr lang="en-US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98,3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25" name="object 211"/>
          <p:cNvSpPr txBox="1"/>
          <p:nvPr/>
        </p:nvSpPr>
        <p:spPr>
          <a:xfrm>
            <a:off x="967679" y="2954223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2020</a:t>
            </a:r>
          </a:p>
          <a:p>
            <a:pPr marL="12700"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2 290,0</a:t>
            </a:r>
            <a:r>
              <a:rPr lang="en-US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         1 161,4</a:t>
            </a:r>
            <a:endParaRPr lang="ru-RU" sz="1100" dirty="0">
              <a:cs typeface="Calibri"/>
            </a:endParaRPr>
          </a:p>
        </p:txBody>
      </p:sp>
      <p:sp>
        <p:nvSpPr>
          <p:cNvPr id="126" name="object 95"/>
          <p:cNvSpPr txBox="1"/>
          <p:nvPr/>
        </p:nvSpPr>
        <p:spPr>
          <a:xfrm>
            <a:off x="339214" y="3525994"/>
            <a:ext cx="33267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/>
              </a:rPr>
              <a:t>Развитие и поддержка малого и среднего предпринимательства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30" name="object 211"/>
          <p:cNvSpPr txBox="1"/>
          <p:nvPr/>
        </p:nvSpPr>
        <p:spPr>
          <a:xfrm>
            <a:off x="1222304" y="4091732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    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10,2                      4</a:t>
            </a:r>
            <a:r>
              <a:rPr lang="en-US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,1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1" name="object 95"/>
          <p:cNvSpPr txBox="1"/>
          <p:nvPr/>
        </p:nvSpPr>
        <p:spPr>
          <a:xfrm>
            <a:off x="6595175" y="2368552"/>
            <a:ext cx="33267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/>
              </a:rPr>
              <a:t>Развитие молодежной политики, физкультуры и спорта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35" name="object 211"/>
          <p:cNvSpPr txBox="1"/>
          <p:nvPr/>
        </p:nvSpPr>
        <p:spPr>
          <a:xfrm>
            <a:off x="7505273" y="2898946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    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123,2                    </a:t>
            </a:r>
            <a:r>
              <a:rPr lang="en-US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57 ,1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36" name="object 95"/>
          <p:cNvSpPr txBox="1"/>
          <p:nvPr/>
        </p:nvSpPr>
        <p:spPr>
          <a:xfrm>
            <a:off x="3557978" y="3346846"/>
            <a:ext cx="33267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/>
              </a:rPr>
              <a:t>Развитие сельского хозяйства и регулирование рынков сельскохозяйственной продукции, сырья и продовольствия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40" name="object 211"/>
          <p:cNvSpPr txBox="1"/>
          <p:nvPr/>
        </p:nvSpPr>
        <p:spPr>
          <a:xfrm>
            <a:off x="4652113" y="4044955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    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29,7                      6,9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1" name="object 95"/>
          <p:cNvSpPr txBox="1"/>
          <p:nvPr/>
        </p:nvSpPr>
        <p:spPr>
          <a:xfrm>
            <a:off x="447009" y="4646450"/>
            <a:ext cx="3326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/>
              </a:rPr>
              <a:t>Развитие муниципальной службы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45" name="object 211"/>
          <p:cNvSpPr txBox="1"/>
          <p:nvPr/>
        </p:nvSpPr>
        <p:spPr>
          <a:xfrm>
            <a:off x="1145263" y="5148633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    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163,4                   </a:t>
            </a:r>
            <a:r>
              <a:rPr lang="en-US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88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,9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6" name="object 95"/>
          <p:cNvSpPr txBox="1"/>
          <p:nvPr/>
        </p:nvSpPr>
        <p:spPr>
          <a:xfrm>
            <a:off x="3488954" y="4478782"/>
            <a:ext cx="33267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/>
              </a:rPr>
              <a:t>Развитие системы жилищно-коммунального хозяйства, строительного комплекса и управления муниципальной собственностью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50" name="object 211"/>
          <p:cNvSpPr txBox="1"/>
          <p:nvPr/>
        </p:nvSpPr>
        <p:spPr>
          <a:xfrm>
            <a:off x="4443928" y="5137512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    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435,2                    </a:t>
            </a:r>
            <a:r>
              <a:rPr lang="en-US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361,2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1" name="object 95"/>
          <p:cNvSpPr txBox="1"/>
          <p:nvPr/>
        </p:nvSpPr>
        <p:spPr>
          <a:xfrm>
            <a:off x="6794493" y="3511705"/>
            <a:ext cx="3326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/>
              </a:rPr>
              <a:t>Развитие культуры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55" name="object 211"/>
          <p:cNvSpPr txBox="1"/>
          <p:nvPr/>
        </p:nvSpPr>
        <p:spPr>
          <a:xfrm>
            <a:off x="7714747" y="3988386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    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273,4                    </a:t>
            </a:r>
            <a:r>
              <a:rPr lang="en-US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140,8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56" name="object 95"/>
          <p:cNvSpPr txBox="1"/>
          <p:nvPr/>
        </p:nvSpPr>
        <p:spPr>
          <a:xfrm>
            <a:off x="6933818" y="4516286"/>
            <a:ext cx="33267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Calibri"/>
              </a:rPr>
              <a:t>Дорожное хозяйство и транспортное обслуживание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+mj-lt"/>
              <a:cs typeface="Calibri"/>
            </a:endParaRPr>
          </a:p>
        </p:txBody>
      </p:sp>
      <p:sp>
        <p:nvSpPr>
          <p:cNvPr id="160" name="object 211"/>
          <p:cNvSpPr txBox="1"/>
          <p:nvPr/>
        </p:nvSpPr>
        <p:spPr>
          <a:xfrm>
            <a:off x="7932286" y="5044587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    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193,6                    </a:t>
            </a:r>
            <a:r>
              <a:rPr lang="en-US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130,9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1" name="object 95"/>
          <p:cNvSpPr txBox="1"/>
          <p:nvPr/>
        </p:nvSpPr>
        <p:spPr>
          <a:xfrm>
            <a:off x="395550" y="5793851"/>
            <a:ext cx="33267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Снижение рисков и смягчение последствий чрезвычайных ситуаций природного и техногенного характера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65" name="object 211"/>
          <p:cNvSpPr txBox="1"/>
          <p:nvPr/>
        </p:nvSpPr>
        <p:spPr>
          <a:xfrm>
            <a:off x="1012671" y="6420038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    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7,1                        </a:t>
            </a:r>
            <a:r>
              <a:rPr lang="en-US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6,0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6" name="object 95"/>
          <p:cNvSpPr txBox="1"/>
          <p:nvPr/>
        </p:nvSpPr>
        <p:spPr>
          <a:xfrm>
            <a:off x="3492001" y="5772539"/>
            <a:ext cx="33267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Обеспечение общественной безопасности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0" name="object 211"/>
          <p:cNvSpPr txBox="1"/>
          <p:nvPr/>
        </p:nvSpPr>
        <p:spPr>
          <a:xfrm>
            <a:off x="4515594" y="6398900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    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5,2                         </a:t>
            </a:r>
            <a:r>
              <a:rPr lang="en-US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0,7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71" name="object 95"/>
          <p:cNvSpPr txBox="1"/>
          <p:nvPr/>
        </p:nvSpPr>
        <p:spPr>
          <a:xfrm>
            <a:off x="6780045" y="5741474"/>
            <a:ext cx="33267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Укрепление единства российской нации и этнокультурное развитие народов</a:t>
            </a:r>
            <a:endParaRPr sz="1200" b="1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5" name="object 211"/>
          <p:cNvSpPr txBox="1"/>
          <p:nvPr/>
        </p:nvSpPr>
        <p:spPr>
          <a:xfrm>
            <a:off x="7952059" y="6358700"/>
            <a:ext cx="1714666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20</a:t>
            </a: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18-2019              2020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100" b="1" spc="-5" dirty="0" smtClean="0">
                <a:solidFill>
                  <a:srgbClr val="255F66"/>
                </a:solidFill>
                <a:latin typeface="Arial"/>
                <a:cs typeface="Arial"/>
              </a:rPr>
              <a:t>        0,1                    </a:t>
            </a:r>
            <a:r>
              <a:rPr lang="en-US" sz="1100" b="1" spc="-5" dirty="0">
                <a:solidFill>
                  <a:srgbClr val="255F66"/>
                </a:solidFill>
                <a:latin typeface="Arial"/>
                <a:cs typeface="Arial"/>
              </a:rPr>
              <a:t>0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07100" y="7155913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30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3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5"/>
          <p:cNvSpPr txBox="1"/>
          <p:nvPr/>
        </p:nvSpPr>
        <p:spPr>
          <a:xfrm>
            <a:off x="642363" y="890117"/>
            <a:ext cx="9793687" cy="253854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Развитие </a:t>
            </a:r>
            <a:r>
              <a:rPr lang="ru-RU" sz="16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системы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образования муниципального района Мелеузовский 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район</a:t>
            </a: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926123" y="1060508"/>
            <a:ext cx="9449594" cy="632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77" b="1" i="1" u="sng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Цели программы : </a:t>
            </a:r>
          </a:p>
          <a:p>
            <a:pPr>
              <a:defRPr/>
            </a:pPr>
            <a:r>
              <a:rPr lang="ru-RU" sz="877" b="1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- обеспечение качества и </a:t>
            </a:r>
            <a:r>
              <a:rPr lang="ru-RU" sz="900" b="1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доступности</a:t>
            </a:r>
            <a:r>
              <a:rPr lang="ru-RU" sz="877" b="1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образования, соответствующего требованиям инновационного развития экономики, современным потребностям </a:t>
            </a:r>
            <a:r>
              <a:rPr lang="ru-RU" sz="877" b="1" i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граждан Мелеузовского </a:t>
            </a:r>
            <a:r>
              <a:rPr lang="ru-RU" sz="877" b="1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района, Республики Башкортостан;</a:t>
            </a:r>
          </a:p>
          <a:p>
            <a:pPr>
              <a:defRPr/>
            </a:pPr>
            <a:r>
              <a:rPr lang="ru-RU" sz="877" b="1" i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- развитие института замещающей семьи.</a:t>
            </a:r>
          </a:p>
        </p:txBody>
      </p:sp>
      <p:pic>
        <p:nvPicPr>
          <p:cNvPr id="12" name="Picture 2"/>
          <p:cNvPicPr/>
          <p:nvPr/>
        </p:nvPicPr>
        <p:blipFill>
          <a:blip r:embed="rId2"/>
          <a:stretch/>
        </p:blipFill>
        <p:spPr>
          <a:xfrm>
            <a:off x="270622" y="766446"/>
            <a:ext cx="743481" cy="544588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70622" y="3711277"/>
            <a:ext cx="9936368" cy="3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76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Муниципальное казенное учреждение Управление образования муниципального района Мелеузовский район Республики Башкортостан</a:t>
            </a:r>
            <a:r>
              <a:rPr lang="ru-RU" sz="900" dirty="0">
                <a:ea typeface="Times New Roman" panose="02020603050405020304" pitchFamily="18" charset="0"/>
              </a:rPr>
              <a:t>.</a:t>
            </a:r>
            <a:endParaRPr lang="ru-RU" sz="900" dirty="0"/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491136" y="1609268"/>
            <a:ext cx="9884581" cy="21496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buAutoNum type="arabicPeriod"/>
              <a:tabLst>
                <a:tab pos="209550" algn="l"/>
              </a:tabLst>
            </a:pPr>
            <a:r>
              <a:rPr lang="ru-RU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С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оздать</a:t>
            </a:r>
            <a:r>
              <a:rPr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развивать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инфраструктуру учреждений дошкольного образования, обеспечивающей 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доступность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образования </a:t>
            </a:r>
            <a:r>
              <a:rPr sz="88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независимо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от места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проживания</a:t>
            </a:r>
            <a:r>
              <a:rPr sz="880" b="1" i="1" spc="2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обучающихся;</a:t>
            </a:r>
            <a:endParaRPr sz="88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8255">
              <a:lnSpc>
                <a:spcPct val="112999"/>
              </a:lnSpc>
              <a:buAutoNum type="arabicPeriod"/>
              <a:tabLst>
                <a:tab pos="223520" algn="l"/>
              </a:tabLst>
            </a:pPr>
            <a:r>
              <a:rPr lang="ru-RU"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оздать</a:t>
            </a:r>
            <a:r>
              <a:rPr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условия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для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полноценного включения в образовательное пространство и успешной  социализации и самореализации </a:t>
            </a:r>
            <a:r>
              <a:rPr sz="88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всех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категорий обучающихся </a:t>
            </a:r>
            <a:r>
              <a:rPr sz="88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учреждений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общего</a:t>
            </a:r>
            <a:r>
              <a:rPr sz="880" b="1" i="1" spc="30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образования;</a:t>
            </a:r>
            <a:endParaRPr sz="88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spcBef>
                <a:spcPts val="180"/>
              </a:spcBef>
              <a:tabLst>
                <a:tab pos="163830" algn="l"/>
              </a:tabLst>
            </a:pPr>
            <a:r>
              <a:rPr lang="en-US" sz="880" b="1" i="1" spc="1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3. </a:t>
            </a:r>
            <a:r>
              <a:rPr lang="ru-RU" sz="880" b="1" i="1" spc="1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</a:t>
            </a:r>
            <a:r>
              <a:rPr sz="880" b="1" i="1" spc="1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азвить</a:t>
            </a:r>
            <a:r>
              <a:rPr sz="880" b="1" i="1" spc="1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эффективную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систему дополнительного образования</a:t>
            </a:r>
            <a:r>
              <a:rPr sz="88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обучающихся;</a:t>
            </a:r>
            <a:endParaRPr sz="88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5715">
              <a:lnSpc>
                <a:spcPts val="1560"/>
              </a:lnSpc>
              <a:spcBef>
                <a:spcPts val="70"/>
              </a:spcBef>
              <a:tabLst>
                <a:tab pos="255904" algn="l"/>
                <a:tab pos="256540" algn="l"/>
                <a:tab pos="1224280" algn="l"/>
                <a:tab pos="1701164" algn="l"/>
                <a:tab pos="1990725" algn="l"/>
                <a:tab pos="2792730" algn="l"/>
                <a:tab pos="5198110" algn="l"/>
                <a:tab pos="5412740" algn="l"/>
                <a:tab pos="6325870" algn="l"/>
                <a:tab pos="6842759" algn="l"/>
              </a:tabLst>
            </a:pPr>
            <a:r>
              <a:rPr lang="en-US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4. </a:t>
            </a:r>
            <a:r>
              <a:rPr lang="ru-RU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</a:t>
            </a:r>
            <a:r>
              <a:rPr sz="880" b="1" i="1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е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ал</a:t>
            </a:r>
            <a:r>
              <a:rPr sz="880" b="1" i="1" spc="2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</a:t>
            </a:r>
            <a:r>
              <a:rPr sz="880" b="1" i="1" spc="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зов</a:t>
            </a:r>
            <a:r>
              <a:rPr sz="880" b="1" i="1" spc="-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а</a:t>
            </a:r>
            <a:r>
              <a:rPr sz="880" b="1" i="1" spc="4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т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ь</a:t>
            </a:r>
            <a:r>
              <a:rPr lang="ru-RU" sz="88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</a:t>
            </a:r>
            <a:r>
              <a:rPr sz="880" b="1" i="1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е</a:t>
            </a:r>
            <a:r>
              <a:rPr sz="880" b="1" i="1" spc="1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ры</a:t>
            </a:r>
            <a:r>
              <a:rPr lang="ru-RU" sz="88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</a:t>
            </a:r>
            <a:r>
              <a:rPr lang="ru-RU" sz="88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разв</a:t>
            </a:r>
            <a:r>
              <a:rPr sz="880" b="1" i="1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</a:t>
            </a:r>
            <a:r>
              <a:rPr sz="880" b="1" i="1" spc="5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т</a:t>
            </a:r>
            <a:r>
              <a:rPr sz="880" b="1" i="1" spc="1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ию</a:t>
            </a:r>
            <a:r>
              <a:rPr lang="ru-RU" sz="88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</a:t>
            </a:r>
            <a:r>
              <a:rPr sz="880" b="1" i="1" spc="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</a:t>
            </a:r>
            <a:r>
              <a:rPr sz="880" b="1" i="1" spc="2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ф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ормацио</a:t>
            </a:r>
            <a:r>
              <a:rPr sz="880" b="1" i="1" spc="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нн</a:t>
            </a:r>
            <a:r>
              <a:rPr sz="880" b="1" i="1" spc="1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-образов</a:t>
            </a:r>
            <a:r>
              <a:rPr sz="880" b="1" i="1" spc="-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а</a:t>
            </a:r>
            <a:r>
              <a:rPr sz="880" b="1" i="1" spc="4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т</a:t>
            </a:r>
            <a:r>
              <a:rPr sz="880" b="1" i="1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е</a:t>
            </a:r>
            <a:r>
              <a:rPr sz="880" b="1" i="1" spc="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ль</a:t>
            </a:r>
            <a:r>
              <a:rPr sz="880" b="1" i="1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ой</a:t>
            </a:r>
            <a:r>
              <a:rPr lang="ru-RU" sz="88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</a:t>
            </a:r>
            <a:r>
              <a:rPr lang="ru-RU" sz="88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4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т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ворческ</a:t>
            </a:r>
            <a:r>
              <a:rPr sz="880" b="1" i="1" spc="2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й</a:t>
            </a:r>
            <a:r>
              <a:rPr lang="ru-RU" sz="88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</a:t>
            </a:r>
            <a:r>
              <a:rPr sz="880" b="1" i="1" spc="2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</a:t>
            </a:r>
            <a:r>
              <a:rPr sz="880" b="1" i="1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е</a:t>
            </a:r>
            <a:r>
              <a:rPr sz="880" b="1" i="1" spc="1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ды</a:t>
            </a:r>
            <a:r>
              <a:rPr lang="ru-RU" sz="88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 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образовательных</a:t>
            </a:r>
            <a:r>
              <a:rPr sz="880" b="1" i="1" spc="-2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учреждениях;</a:t>
            </a:r>
            <a:endParaRPr sz="88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5715">
              <a:lnSpc>
                <a:spcPts val="1560"/>
              </a:lnSpc>
              <a:tabLst>
                <a:tab pos="221615" algn="l"/>
              </a:tabLst>
            </a:pPr>
            <a:r>
              <a:rPr lang="en-US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5. </a:t>
            </a:r>
            <a:r>
              <a:rPr lang="ru-RU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азвить</a:t>
            </a:r>
            <a:r>
              <a:rPr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систему отдыха, оздоровления и дополнительной занятости детей, подростков и  </a:t>
            </a:r>
            <a:r>
              <a:rPr sz="88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учащейся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молодёжи в каникулярное</a:t>
            </a:r>
            <a:r>
              <a:rPr sz="880" b="1" i="1" spc="14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время;</a:t>
            </a:r>
            <a:endParaRPr sz="88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spcBef>
                <a:spcPts val="100"/>
              </a:spcBef>
              <a:tabLst>
                <a:tab pos="163830" algn="l"/>
              </a:tabLst>
            </a:pPr>
            <a:r>
              <a:rPr lang="en-US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6. </a:t>
            </a:r>
            <a:r>
              <a:rPr lang="ru-RU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беспечить</a:t>
            </a:r>
            <a:r>
              <a:rPr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полноценное психофизическое, </a:t>
            </a:r>
            <a:r>
              <a:rPr sz="88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социальное,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культурное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развитие</a:t>
            </a:r>
            <a:r>
              <a:rPr sz="880" b="1" i="1" spc="13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обучающихся;</a:t>
            </a:r>
            <a:endParaRPr sz="88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>
              <a:spcBef>
                <a:spcPts val="170"/>
              </a:spcBef>
              <a:tabLst>
                <a:tab pos="187960" algn="l"/>
              </a:tabLst>
            </a:pPr>
            <a:r>
              <a:rPr lang="en-US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7. </a:t>
            </a:r>
            <a:r>
              <a:rPr lang="ru-RU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азвить</a:t>
            </a:r>
            <a:r>
              <a:rPr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кадровый потенциал,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повышать престиж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профессии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педагога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 </a:t>
            </a:r>
            <a:r>
              <a:rPr sz="880" b="1" i="1" spc="10" dirty="0" err="1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муниципальном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районе</a:t>
            </a:r>
            <a:r>
              <a:rPr lang="ru-RU" sz="88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Мелеузовский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 Республики</a:t>
            </a:r>
            <a:r>
              <a:rPr sz="880" b="1" i="1" spc="12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Башкортостан;</a:t>
            </a:r>
            <a:endParaRPr sz="88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spcBef>
                <a:spcPts val="180"/>
              </a:spcBef>
              <a:tabLst>
                <a:tab pos="163830" algn="l"/>
              </a:tabLst>
            </a:pPr>
            <a:r>
              <a:rPr lang="en-US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8. </a:t>
            </a:r>
            <a:r>
              <a:rPr lang="ru-RU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беспечивать</a:t>
            </a:r>
            <a:r>
              <a:rPr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современные,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качественные </a:t>
            </a:r>
            <a:r>
              <a:rPr sz="88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условия </a:t>
            </a:r>
            <a:r>
              <a:rPr sz="90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обучения</a:t>
            </a:r>
            <a:r>
              <a:rPr sz="88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</a:t>
            </a:r>
            <a:r>
              <a:rPr sz="880" b="1" i="1" spc="17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воспитания;</a:t>
            </a:r>
            <a:endParaRPr sz="88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6985">
              <a:lnSpc>
                <a:spcPct val="112100"/>
              </a:lnSpc>
              <a:spcBef>
                <a:spcPts val="15"/>
              </a:spcBef>
              <a:tabLst>
                <a:tab pos="208279" algn="l"/>
              </a:tabLst>
            </a:pPr>
            <a:r>
              <a:rPr lang="en-US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9. </a:t>
            </a:r>
            <a:r>
              <a:rPr lang="ru-RU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казать</a:t>
            </a:r>
            <a:r>
              <a:rPr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помощь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семьям,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оказавшимся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 трудной жизненной ситуации, а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также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гражданам  имеющих право на поддержку государством в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соответствии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</a:t>
            </a:r>
            <a:r>
              <a:rPr sz="880" b="1" i="1" spc="7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законодательством;</a:t>
            </a:r>
            <a:endParaRPr sz="88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6985">
              <a:lnSpc>
                <a:spcPct val="112999"/>
              </a:lnSpc>
              <a:tabLst>
                <a:tab pos="271780" algn="l"/>
              </a:tabLst>
            </a:pPr>
            <a:r>
              <a:rPr lang="en-US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10. </a:t>
            </a:r>
            <a:r>
              <a:rPr lang="ru-RU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беспечить</a:t>
            </a:r>
            <a:r>
              <a:rPr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государственную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поддержку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детям-сиротам, и 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детям,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оставшихся без попечения  родителей, находящихся под опекой лил</a:t>
            </a:r>
            <a:r>
              <a:rPr sz="880" b="1" i="1" spc="6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попечительством;</a:t>
            </a:r>
            <a:endParaRPr sz="88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7620">
              <a:lnSpc>
                <a:spcPct val="112999"/>
              </a:lnSpc>
              <a:tabLst>
                <a:tab pos="305435" algn="l"/>
                <a:tab pos="4109720" algn="l"/>
              </a:tabLst>
            </a:pPr>
            <a:r>
              <a:rPr lang="en-US" sz="880" b="1" i="1" spc="1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11. </a:t>
            </a:r>
            <a:r>
              <a:rPr lang="ru-RU" sz="880" b="1" i="1" spc="1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</a:t>
            </a:r>
            <a:r>
              <a:rPr sz="880" b="1" i="1" spc="15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беспечить</a:t>
            </a:r>
            <a:r>
              <a:rPr sz="880" b="1" i="1" spc="1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 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государственную </a:t>
            </a:r>
            <a:r>
              <a:rPr sz="880" b="1" i="1" spc="19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5" dirty="0" err="1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поддержку</a:t>
            </a:r>
            <a:r>
              <a:rPr sz="880" b="1" i="1" spc="1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граждан</a:t>
            </a:r>
            <a:r>
              <a:rPr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,</a:t>
            </a:r>
            <a:r>
              <a:rPr lang="ru-RU"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 err="1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исполняющих</a:t>
            </a:r>
            <a:r>
              <a:rPr sz="88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sz="88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обязанности опекунов и  попечителей.</a:t>
            </a:r>
            <a:endParaRPr sz="88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876798"/>
              </p:ext>
            </p:extLst>
          </p:nvPr>
        </p:nvGraphicFramePr>
        <p:xfrm>
          <a:off x="344786" y="4465637"/>
          <a:ext cx="9862204" cy="23358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4390"/>
                <a:gridCol w="621517"/>
                <a:gridCol w="621517"/>
                <a:gridCol w="621517"/>
                <a:gridCol w="724601"/>
                <a:gridCol w="652543"/>
                <a:gridCol w="652543"/>
                <a:gridCol w="693576"/>
              </a:tblGrid>
              <a:tr h="186448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2893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187832">
                <a:tc>
                  <a:txBody>
                    <a:bodyPr/>
                    <a:lstStyle/>
                    <a:p>
                      <a:pPr marL="91440" marR="746760" algn="l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Доступность дошкольного образования для детей в возрасте от трех до семи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лет в образовательных организациях</a:t>
                      </a:r>
                      <a:r>
                        <a:rPr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sz="1000" spc="-13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9369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96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91,1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488569">
                <a:tc>
                  <a:txBody>
                    <a:bodyPr/>
                    <a:lstStyle/>
                    <a:p>
                      <a:pPr marL="91440" marR="386080" algn="l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Доля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обучающихся-победителей и призеров олимпиад и конкурсов, проводимых на региональном, межрегиональном, федеральном, международном уровнях, в  общем количестве участников от муниципального района в таких мероприятиях,%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22,9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22,9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23,2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24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23,4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24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23,6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65989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Доля дошкольных образовательных организаций, в которых созданы условия для инклюзивного образования детей-инвалидов,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53338">
                <a:tc>
                  <a:txBody>
                    <a:bodyPr/>
                    <a:lstStyle/>
                    <a:p>
                      <a:pPr marL="91440" marR="226060" algn="l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dirty="0" err="1">
                          <a:solidFill>
                            <a:schemeClr val="tx1"/>
                          </a:solidFill>
                        </a:rPr>
                        <a:t>Доля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обучающихся общеобразовательных организаций обучающихся по федеральным государственным образовательным стандартам, в общем числе обучающихся общеобразовательных организаций</a:t>
                      </a:r>
                      <a:r>
                        <a:rPr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sz="1000" spc="-1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95,1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92,6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91,3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94,7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95,9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95,9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419688" y="4076890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64501" y="7166483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31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5"/>
          <p:cNvSpPr txBox="1"/>
          <p:nvPr/>
        </p:nvSpPr>
        <p:spPr>
          <a:xfrm>
            <a:off x="642363" y="890117"/>
            <a:ext cx="9793687" cy="253854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2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Развитие </a:t>
            </a:r>
            <a:r>
              <a:rPr lang="ru-RU" sz="16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системы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образования муниципального района Мелеузовский 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район</a:t>
            </a: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83461"/>
              </p:ext>
            </p:extLst>
          </p:nvPr>
        </p:nvGraphicFramePr>
        <p:xfrm>
          <a:off x="316706" y="1646237"/>
          <a:ext cx="9829800" cy="52287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7060"/>
                <a:gridCol w="619475"/>
                <a:gridCol w="619475"/>
                <a:gridCol w="619475"/>
                <a:gridCol w="722220"/>
                <a:gridCol w="650399"/>
                <a:gridCol w="650399"/>
                <a:gridCol w="691297"/>
              </a:tblGrid>
              <a:tr h="186448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2893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187832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Доля педагогов, прошедших профессиональную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подготовку, переподготовку и повышение квалификации, в общем количестве педагогических работников,%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35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35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35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35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40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488569">
                <a:tc>
                  <a:txBody>
                    <a:bodyPr/>
                    <a:lstStyle/>
                    <a:p>
                      <a:pPr marL="91440" marR="578485" algn="l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ru-RU" sz="1000" spc="-5" dirty="0" smtClean="0">
                          <a:solidFill>
                            <a:schemeClr val="tx1"/>
                          </a:solidFill>
                        </a:rPr>
                        <a:t>Выполнение целевого показателя среднемесячной заработной платы педагогических работников образовательных организаций общего образования предусмотренного соглашениями между Министерством образования РБ и администрацией МР Мелеузовский район РБ</a:t>
                      </a:r>
                      <a:r>
                        <a:rPr sz="1000" spc="-5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sz="1000" spc="-8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65989">
                <a:tc>
                  <a:txBody>
                    <a:bodyPr/>
                    <a:lstStyle/>
                    <a:p>
                      <a:pPr marL="91440" marR="17843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spc="-5" dirty="0" smtClean="0">
                          <a:solidFill>
                            <a:schemeClr val="tx1"/>
                          </a:solidFill>
                        </a:rPr>
                        <a:t>Выполнение целевого показателя среднемесячной заработной платы педагогических работников дошкольных организаций предусмотренного соглашениями между Министерством образования РБ и администрацией МР Мелеузовский район РБ</a:t>
                      </a:r>
                      <a:r>
                        <a:rPr sz="1000" spc="-5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sz="1000" spc="-45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53338">
                <a:tc>
                  <a:txBody>
                    <a:bodyPr/>
                    <a:lstStyle/>
                    <a:p>
                      <a:pPr marL="91440" marR="298450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spc="-5" dirty="0" smtClean="0">
                          <a:solidFill>
                            <a:schemeClr val="tx1"/>
                          </a:solidFill>
                        </a:rPr>
                        <a:t>Выполнение целевого показателя среднемесячной заработной платы педагогических работников организаций дополнительного образования предусмотренного соглашениями между Министерством образования РБ и администрацией МР Мелеузовский район РБ</a:t>
                      </a:r>
                      <a:r>
                        <a:rPr sz="1000" spc="-5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sz="1000" spc="-11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90854">
                <a:tc>
                  <a:txBody>
                    <a:bodyPr/>
                    <a:lstStyle/>
                    <a:p>
                      <a:pPr marL="91440" marR="285750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Доля 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</a:rPr>
                        <a:t>обучающихся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из 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</a:rPr>
                        <a:t>многодетных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семей, получивших компенсацию на приобретение школьной формы 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</a:rPr>
                        <a:t>(1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раз в 2 года), в общем </a:t>
                      </a:r>
                      <a:r>
                        <a:rPr sz="1000" spc="5" dirty="0" err="1">
                          <a:solidFill>
                            <a:schemeClr val="tx1"/>
                          </a:solidFill>
                        </a:rPr>
                        <a:t>количестве</a:t>
                      </a:r>
                      <a:r>
                        <a:rPr sz="1000" spc="5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sz="1000" spc="-5" dirty="0" err="1" smtClean="0">
                          <a:solidFill>
                            <a:schemeClr val="tx1"/>
                          </a:solidFill>
                        </a:rPr>
                        <a:t>обучающихся</a:t>
                      </a:r>
                      <a:r>
                        <a:rPr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sz="1000" spc="-45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7,37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8,3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7,38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7,35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7,4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90854">
                <a:tc>
                  <a:txBody>
                    <a:bodyPr/>
                    <a:lstStyle/>
                    <a:p>
                      <a:pPr marL="91440" marR="180975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Доля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</a:rPr>
                        <a:t>детей,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охваченных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</a:rPr>
                        <a:t>бесплатным</a:t>
                      </a:r>
                      <a:r>
                        <a:rPr sz="1000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питанием,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из 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</a:rPr>
                        <a:t>многодетных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семей,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средний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душевой</a:t>
                      </a:r>
                      <a:r>
                        <a:rPr sz="1000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доход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которых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не</a:t>
                      </a:r>
                      <a:r>
                        <a:rPr sz="1000" spc="-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превышает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величины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spc="5" dirty="0">
                          <a:solidFill>
                            <a:schemeClr val="tx1"/>
                          </a:solidFill>
                        </a:rPr>
                        <a:t>прожиточного 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минимума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000" spc="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среднем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на</a:t>
                      </a:r>
                      <a:r>
                        <a:rPr sz="1000" spc="-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душу</a:t>
                      </a:r>
                      <a:r>
                        <a:rPr sz="1000" spc="-2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</a:rPr>
                        <a:t>населения,</a:t>
                      </a:r>
                      <a:r>
                        <a:rPr sz="1000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</a:rPr>
                        <a:t>установленной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000" spc="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Республике</a:t>
                      </a:r>
                      <a:r>
                        <a:rPr sz="1000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</a:rPr>
                        <a:t>Башкортостан,</a:t>
                      </a:r>
                      <a:r>
                        <a:rPr sz="1000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000" spc="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общем</a:t>
                      </a:r>
                      <a:r>
                        <a:rPr sz="1000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</a:rPr>
                        <a:t>количестве</a:t>
                      </a:r>
                      <a:r>
                        <a:rPr sz="1000" spc="-3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детей</a:t>
                      </a:r>
                      <a:r>
                        <a:rPr sz="1000" spc="-3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указанной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spc="-5" dirty="0">
                          <a:solidFill>
                            <a:schemeClr val="tx1"/>
                          </a:solidFill>
                        </a:rPr>
                        <a:t>категории,%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490854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Доля общеобразовательных организаций,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</a:rPr>
                        <a:t> в которых внедрена целевая модель цифровой образовательной среды, в общем количестве общеобразовательных организаций,%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х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х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5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15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15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90854">
                <a:tc>
                  <a:txBody>
                    <a:bodyPr/>
                    <a:lstStyle/>
                    <a:p>
                      <a:pPr marL="91440" algn="l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000" dirty="0" err="1">
                          <a:solidFill>
                            <a:schemeClr val="tx1"/>
                          </a:solidFill>
                        </a:rPr>
                        <a:t>Доля</a:t>
                      </a:r>
                      <a:r>
                        <a:rPr sz="1000" spc="-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spc="-15" dirty="0" smtClean="0">
                          <a:solidFill>
                            <a:schemeClr val="tx1"/>
                          </a:solidFill>
                        </a:rPr>
                        <a:t>обще</a:t>
                      </a:r>
                      <a:r>
                        <a:rPr sz="1000" spc="-5" dirty="0" err="1" smtClean="0">
                          <a:solidFill>
                            <a:schemeClr val="tx1"/>
                          </a:solidFill>
                        </a:rPr>
                        <a:t>образовательных</a:t>
                      </a:r>
                      <a:r>
                        <a:rPr sz="1000" spc="-4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организаций,</a:t>
                      </a:r>
                      <a:r>
                        <a:rPr sz="1000" spc="-4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в</a:t>
                      </a:r>
                      <a:r>
                        <a:rPr sz="1000" spc="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которых</a:t>
                      </a:r>
                      <a:r>
                        <a:rPr sz="1000" spc="-1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созданы</a:t>
                      </a:r>
                      <a:r>
                        <a:rPr sz="1000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условия</a:t>
                      </a:r>
                      <a:r>
                        <a:rPr sz="1000" spc="-2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для</a:t>
                      </a:r>
                      <a:r>
                        <a:rPr sz="1000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инклюзивного</a:t>
                      </a:r>
                      <a:r>
                        <a:rPr sz="1000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образования</a:t>
                      </a:r>
                      <a:r>
                        <a:rPr sz="1000" spc="-4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детей-инвалидов,</a:t>
                      </a:r>
                      <a:r>
                        <a:rPr sz="1000" spc="-3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30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27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27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27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27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27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27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90854">
                <a:tc>
                  <a:txBody>
                    <a:bodyPr/>
                    <a:lstStyle/>
                    <a:p>
                      <a:pPr marL="91440" marR="119380" algn="l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000" dirty="0" err="1" smtClean="0">
                          <a:solidFill>
                            <a:schemeClr val="tx1"/>
                          </a:solidFill>
                        </a:rPr>
                        <a:t>Доля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обучающихся в муниципальных общеобразовательных организациях, которые обеспечены подвозом, в общей численности обучающихся, нуждающихся в подвозе</a:t>
                      </a:r>
                      <a:r>
                        <a:rPr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sz="1000" spc="-95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0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98,3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98,3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98,4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98,4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+mn-lt"/>
                          <a:cs typeface="Microsoft Sans Serif"/>
                        </a:rPr>
                        <a:t>98,5</a:t>
                      </a:r>
                      <a:endParaRPr sz="1000" dirty="0">
                        <a:solidFill>
                          <a:schemeClr val="tx1"/>
                        </a:solidFill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26506" y="1267642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60156" y="7166483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32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6719" y="1213487"/>
            <a:ext cx="2807973" cy="860900"/>
          </a:xfrm>
          <a:prstGeom prst="roundRect">
            <a:avLst/>
          </a:prstGeom>
          <a:solidFill>
            <a:srgbClr val="EAFCF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Детских садов – 24 ед.(с филиалами 37)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 4 550 детей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Педагогический состав -411 чел.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Среднемесячная заработная плата – </a:t>
            </a:r>
            <a:r>
              <a:rPr lang="ru-RU" sz="900" dirty="0">
                <a:solidFill>
                  <a:schemeClr val="tx1"/>
                </a:solidFill>
                <a:ea typeface="Times New Roman"/>
              </a:rPr>
              <a:t>31317 </a:t>
            </a: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руб.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5199" y="1213486"/>
            <a:ext cx="3124200" cy="860901"/>
          </a:xfrm>
          <a:prstGeom prst="roundRect">
            <a:avLst/>
          </a:prstGeom>
          <a:solidFill>
            <a:srgbClr val="EAFCF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Школ – 20 ед.(с филиалами 39)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 10 451 учащихся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Педагогический состав - 702 чел.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Среднемесячная заработная плата – </a:t>
            </a:r>
            <a:r>
              <a:rPr lang="ru-RU" sz="1000" dirty="0">
                <a:solidFill>
                  <a:schemeClr val="tx1"/>
                </a:solidFill>
                <a:ea typeface="Times New Roman"/>
              </a:rPr>
              <a:t>32 734 </a:t>
            </a: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руб.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69906" y="1229832"/>
            <a:ext cx="3433051" cy="844556"/>
          </a:xfrm>
          <a:prstGeom prst="roundRect">
            <a:avLst/>
          </a:prstGeom>
          <a:solidFill>
            <a:srgbClr val="EAFCF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Учреждений доп. образования – 6 ед. и 1 лагерь «Спартаковец»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6 472  обучающихся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Педагогический состав - 78 чел.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Среднемесячная заработная плата – </a:t>
            </a:r>
            <a:r>
              <a:rPr lang="ru-RU" sz="1000" dirty="0">
                <a:solidFill>
                  <a:schemeClr val="tx1"/>
                </a:solidFill>
                <a:ea typeface="Times New Roman"/>
              </a:rPr>
              <a:t>31 874 </a:t>
            </a:r>
            <a:r>
              <a:rPr lang="ru-RU" sz="1000" dirty="0">
                <a:solidFill>
                  <a:schemeClr val="tx1"/>
                </a:solidFill>
                <a:cs typeface="Times New Roman" pitchFamily="18" charset="0"/>
              </a:rPr>
              <a:t>руб.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40706" y="2348558"/>
            <a:ext cx="6934200" cy="4694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В 10 начальных школах переоборудованы помещения под  пищеблоки и комнаты приема пищи  </a:t>
            </a:r>
          </a:p>
        </p:txBody>
      </p:sp>
      <p:sp>
        <p:nvSpPr>
          <p:cNvPr id="14" name="object 55"/>
          <p:cNvSpPr txBox="1"/>
          <p:nvPr/>
        </p:nvSpPr>
        <p:spPr>
          <a:xfrm>
            <a:off x="642363" y="890117"/>
            <a:ext cx="9793687" cy="253854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2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Развитие </a:t>
            </a:r>
            <a:r>
              <a:rPr lang="ru-RU" sz="16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системы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образования муниципального района Мелеузовский 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район</a:t>
            </a: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043" y="3017837"/>
            <a:ext cx="9944914" cy="1830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cs typeface="Times New Roman" pitchFamily="18" charset="0"/>
              </a:rPr>
              <a:t>Обеспечение функционирования учреждений образования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На ремонт учреждений образования выделено более 38 млн.руб.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Проведен ремонт кровли, пищеблоков, спортивных залов, заменены оконные блоки, во дворах школ устроены площадки для сдачи норм ГРО с тренажерами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В Гимназии №3 оборудована площадка для сдачи норма ГТО на 500 тысяч рублей и обустроена футбольное поле с искусственным покрытием на сумму 1 млн рублей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Во всех городских школах, СОШ с. Зирган и ДДЮТ обустроены контейнерные площадки для раздельного сбора мусора с приобретением разноцветных контейнеров на сумму 1 млн рублей.</a:t>
            </a:r>
          </a:p>
          <a:p>
            <a:pPr lvl="1" algn="ctr">
              <a:defRPr/>
            </a:pPr>
            <a:r>
              <a:rPr lang="ru-RU" sz="900" b="1" dirty="0">
                <a:solidFill>
                  <a:schemeClr val="tx1"/>
                </a:solidFill>
                <a:cs typeface="Times New Roman" pitchFamily="18" charset="0"/>
              </a:rPr>
              <a:t>Реализация национальных и региональных проектов в 2020  году </a:t>
            </a:r>
          </a:p>
          <a:p>
            <a:pPr marL="288925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900" b="1" dirty="0">
                <a:solidFill>
                  <a:schemeClr val="tx1"/>
                </a:solidFill>
                <a:cs typeface="Times New Roman" pitchFamily="18" charset="0"/>
              </a:rPr>
              <a:t>«Поддержка местных инициатив» </a:t>
            </a: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– благоустроена территория в МАДОУ №12 – 1 717 тыс. рублей;</a:t>
            </a:r>
          </a:p>
          <a:p>
            <a:pPr marL="288925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900" b="1" dirty="0">
                <a:solidFill>
                  <a:schemeClr val="tx1"/>
                </a:solidFill>
                <a:cs typeface="Times New Roman" pitchFamily="18" charset="0"/>
              </a:rPr>
              <a:t>«Современная школа»</a:t>
            </a: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 – в школах с. Воскресенское и Нордовка открыты центры образования цифрового и гуманитарного профилей «Точка роста». Проведен ремонт аудиторий в соответствии с фирменным брендбуком Федеральной сети «Точка роста». Поставлено современное оборудование: </a:t>
            </a:r>
            <a:r>
              <a:rPr lang="en-US" sz="900" dirty="0">
                <a:solidFill>
                  <a:schemeClr val="tx1"/>
                </a:solidFill>
                <a:cs typeface="Times New Roman" pitchFamily="18" charset="0"/>
              </a:rPr>
              <a:t>3-D </a:t>
            </a: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принтеры, шлем виртуальной реальности, мобильный класс, оборудование для кабинета ОБЖ и технологии;</a:t>
            </a:r>
          </a:p>
          <a:p>
            <a:pPr marL="288925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900" b="1" dirty="0">
                <a:solidFill>
                  <a:schemeClr val="tx1"/>
                </a:solidFill>
                <a:cs typeface="Times New Roman" pitchFamily="18" charset="0"/>
              </a:rPr>
              <a:t>«Цифровая образовательная среда», </a:t>
            </a: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-  в СОШ №4, СОШ № 8 внедрена Цифровая информационная среда. Поставлено оборудование: мобильный класс, ноутбук учителя, интерактивная панель, МФУ, программное обеспечение.</a:t>
            </a:r>
            <a:endParaRPr lang="ru-RU" sz="900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lvl="1" algn="just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043" y="4995685"/>
            <a:ext cx="10017857" cy="19158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cs typeface="Times New Roman" pitchFamily="18" charset="0"/>
              </a:rPr>
              <a:t>Подвоз обучающихся к общеобразовательным учреждениям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Подвоз более 800 обучающихся к образовательным учреждениям осуществляется на 29 школьных автобусах;</a:t>
            </a:r>
            <a:r>
              <a:rPr lang="ru-RU" sz="900" dirty="0"/>
              <a:t>. </a:t>
            </a: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Все автобусы оснащены тахографами, системой навигации и соответствуют всем требованиям для организации перевозки детей;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10 автобусов оборудованы автономными обогревателями салона марки «</a:t>
            </a:r>
            <a:r>
              <a:rPr lang="en-US" sz="900" dirty="0">
                <a:solidFill>
                  <a:schemeClr val="tx1"/>
                </a:solidFill>
                <a:cs typeface="Times New Roman" panose="02020603050405020304" pitchFamily="18" charset="0"/>
              </a:rPr>
              <a:t>Webasto</a:t>
            </a: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В 2020 году получено 4 новых автобуса;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ru-RU" sz="900" dirty="0">
                <a:solidFill>
                  <a:schemeClr val="tx1"/>
                </a:solidFill>
                <a:cs typeface="Times New Roman" panose="02020603050405020304" pitchFamily="18" charset="0"/>
              </a:rPr>
              <a:t>Обеспеченность подвозом составляет 98%.  </a:t>
            </a:r>
            <a:endParaRPr lang="ru-RU" sz="900" b="1" dirty="0">
              <a:solidFill>
                <a:schemeClr val="tx1"/>
              </a:solidFill>
              <a:cs typeface="Times New Roman" pitchFamily="18" charset="0"/>
            </a:endParaRPr>
          </a:p>
          <a:p>
            <a:pPr lvl="1" algn="ctr">
              <a:defRPr/>
            </a:pPr>
            <a:r>
              <a:rPr lang="ru-RU" sz="900" b="1" dirty="0">
                <a:solidFill>
                  <a:schemeClr val="tx1"/>
                </a:solidFill>
                <a:cs typeface="Times New Roman" pitchFamily="18" charset="0"/>
              </a:rPr>
              <a:t>Организация горячего питания</a:t>
            </a:r>
          </a:p>
          <a:p>
            <a:pPr marL="288925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900" b="1" dirty="0">
                <a:solidFill>
                  <a:schemeClr val="tx1"/>
                </a:solidFill>
                <a:cs typeface="Times New Roman" pitchFamily="18" charset="0"/>
              </a:rPr>
              <a:t>Охват горячим питанием школьников </a:t>
            </a: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с 1 по 4 классы – 4723 ребенка, 100%.</a:t>
            </a:r>
          </a:p>
          <a:p>
            <a:pPr marL="288925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900" b="1" dirty="0">
                <a:solidFill>
                  <a:schemeClr val="tx1"/>
                </a:solidFill>
                <a:cs typeface="Times New Roman" pitchFamily="18" charset="0"/>
              </a:rPr>
              <a:t>Охват горячим питанием школьников </a:t>
            </a: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с 5 по 11 классы – 5341 ребенок, 96,3%.</a:t>
            </a:r>
          </a:p>
          <a:p>
            <a:pPr marL="288925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В 2020 году дотация предоставлена 950 обучающимся из малоимущих семей, 472 обучающимся с ОВЗ, 119 детям-инвалидам, 1767 обучающимся из многодетных семей, 82 обучающимся предоставлена дотация как детям, жизнедеятельность которых объективно нарушена в результате сложившихся обстоятельств.</a:t>
            </a:r>
          </a:p>
          <a:p>
            <a:pPr marL="288925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Стоимость питания в городских школах составляет 64 рубля в день, в сельских школах в среднем 55 рублей в день. </a:t>
            </a:r>
          </a:p>
          <a:p>
            <a:pPr marL="288925" lvl="1" indent="-285750" algn="just"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solidFill>
                  <a:schemeClr val="tx1"/>
                </a:solidFill>
                <a:cs typeface="Times New Roman" pitchFamily="18" charset="0"/>
              </a:rPr>
              <a:t>Средняя стоимость родительской платы в детских садах за питание составляет в городских садах – 86 рублей, в сельских садах -73 рубля. </a:t>
            </a:r>
          </a:p>
          <a:p>
            <a:pPr marL="288925" lvl="1" indent="-285750" algn="just">
              <a:buFont typeface="Wingdings" panose="05000000000000000000" pitchFamily="2" charset="2"/>
              <a:buChar char="ü"/>
              <a:defRPr/>
            </a:pPr>
            <a:endParaRPr lang="ru-RU" sz="900" dirty="0">
              <a:solidFill>
                <a:schemeClr val="tx1"/>
              </a:solidFill>
              <a:cs typeface="Times New Roman" pitchFamily="18" charset="0"/>
            </a:endParaRPr>
          </a:p>
          <a:p>
            <a:pPr lvl="1">
              <a:defRPr/>
            </a:pPr>
            <a:endParaRPr lang="ru-RU" sz="9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023789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33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6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5"/>
          <p:cNvSpPr txBox="1"/>
          <p:nvPr/>
        </p:nvSpPr>
        <p:spPr>
          <a:xfrm>
            <a:off x="642363" y="890117"/>
            <a:ext cx="9793687" cy="253854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Управление муниципальными финансами муниципального 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района Мелеузовский 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район</a:t>
            </a: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926123" y="1060508"/>
            <a:ext cx="9449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Цели программы : </a:t>
            </a:r>
          </a:p>
          <a:p>
            <a:r>
              <a:rPr lang="ru-RU" sz="900" b="1" i="1" dirty="0">
                <a:solidFill>
                  <a:schemeClr val="tx2"/>
                </a:solidFill>
                <a:cs typeface="Calibri" panose="020F0502020204030204" pitchFamily="34" charset="0"/>
              </a:rPr>
              <a:t> - увеличить налоговые и неналоговые доходы консолидированного бюджета муниципального района до 2021 года в 1,2 раза к уровню 2015 года;</a:t>
            </a:r>
          </a:p>
          <a:p>
            <a:r>
              <a:rPr lang="ru-RU" sz="900" b="1" i="1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ru-RU" sz="900" b="1" i="1" dirty="0" smtClean="0">
                <a:solidFill>
                  <a:schemeClr val="tx2"/>
                </a:solidFill>
                <a:cs typeface="Calibri" panose="020F0502020204030204" pitchFamily="34" charset="0"/>
              </a:rPr>
              <a:t>- </a:t>
            </a:r>
            <a:r>
              <a:rPr lang="ru-RU" sz="900" b="1" i="1" dirty="0">
                <a:solidFill>
                  <a:schemeClr val="tx2"/>
                </a:solidFill>
                <a:cs typeface="Calibri" panose="020F0502020204030204" pitchFamily="34" charset="0"/>
              </a:rPr>
              <a:t>обеспечить качество управления муниципальными финансами на уровне не ниже II степени качества (по оценке Министерства финансов Республики Башкортостан);</a:t>
            </a:r>
          </a:p>
          <a:p>
            <a:r>
              <a:rPr lang="ru-RU" sz="900" b="1" i="1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ru-RU" sz="900" b="1" i="1" dirty="0" smtClean="0">
                <a:solidFill>
                  <a:schemeClr val="tx2"/>
                </a:solidFill>
                <a:cs typeface="Calibri" panose="020F0502020204030204" pitchFamily="34" charset="0"/>
              </a:rPr>
              <a:t>- </a:t>
            </a:r>
            <a:r>
              <a:rPr lang="ru-RU" sz="900" b="1" i="1" dirty="0">
                <a:solidFill>
                  <a:schemeClr val="tx2"/>
                </a:solidFill>
                <a:cs typeface="Calibri" panose="020F0502020204030204" pitchFamily="34" charset="0"/>
              </a:rPr>
              <a:t>обеспечить уровень долговой нагрузки в пределах 10 процентов доходов бюджета муниципального района Мелеузовский район РБ без учета безвозмездных </a:t>
            </a:r>
            <a:r>
              <a:rPr lang="ru-RU" sz="900" b="1" i="1" dirty="0" smtClean="0">
                <a:solidFill>
                  <a:schemeClr val="tx2"/>
                </a:solidFill>
                <a:cs typeface="Calibri" panose="020F0502020204030204" pitchFamily="34" charset="0"/>
              </a:rPr>
              <a:t>поступлений.</a:t>
            </a:r>
            <a:endParaRPr lang="ru-RU" sz="900" b="1" i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183" y="2960978"/>
            <a:ext cx="9936368" cy="3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76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900" dirty="0">
                <a:ea typeface="Times New Roman" panose="02020603050405020304" pitchFamily="18" charset="0"/>
              </a:rPr>
              <a:t>Финансовое управление администрации муниципального района Мелеузовский район Республики Башкортостан.</a:t>
            </a:r>
            <a:endParaRPr lang="ru-RU" sz="900" dirty="0"/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551469" y="1640819"/>
            <a:ext cx="9747437" cy="12766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Организовать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работу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 повышению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качества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администрирования доходов  бюджета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совершенствованию налогового законодательства  муниципального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района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Мелеузовский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Республики</a:t>
            </a:r>
            <a:r>
              <a:rPr lang="ru-RU" sz="900" b="1" i="1" spc="-2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Башкортостан;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tabLst>
                <a:tab pos="197485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2. Обеспечить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качество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организации бюджетного</a:t>
            </a:r>
            <a:r>
              <a:rPr lang="ru-RU" sz="900" b="1" i="1" spc="-8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процесса;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spcBef>
                <a:spcPts val="40"/>
              </a:spcBef>
              <a:tabLst>
                <a:tab pos="197485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3. Совершенствовать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межбюджетные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отношения,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повысить</a:t>
            </a:r>
            <a:r>
              <a:rPr lang="ru-RU" sz="900" b="1" i="1" spc="-7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эффективность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оказания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финансовой помощи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бюджетам сельских 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городского поселений  муниципального района Мелеузовский район Республики</a:t>
            </a:r>
            <a:r>
              <a:rPr lang="ru-RU" sz="900" b="1" i="1" spc="3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Башкортостан;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>
              <a:spcBef>
                <a:spcPts val="40"/>
              </a:spcBef>
              <a:tabLst>
                <a:tab pos="196850" algn="l"/>
              </a:tabLst>
            </a:pP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4. Обеспечить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организацию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осуществление контроля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</a:t>
            </a:r>
            <a:r>
              <a:rPr lang="ru-RU" sz="900" b="1" i="1" spc="-7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финансово-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бюджетной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сфере и в сфере</a:t>
            </a:r>
            <a:r>
              <a:rPr lang="ru-RU" sz="900" b="1" i="1" spc="-10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закупок;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514350">
              <a:buAutoNum type="arabicPeriod" startAt="5"/>
              <a:tabLst>
                <a:tab pos="197485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Обеспечить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эффективное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управление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муниципальным долгом  муниципального района Мелеузовский район Республики</a:t>
            </a:r>
            <a:r>
              <a:rPr lang="ru-RU" sz="900" b="1" i="1" spc="2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Башкортостан;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649605">
              <a:buAutoNum type="arabicPeriod" startAt="5"/>
              <a:tabLst>
                <a:tab pos="197485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Организовать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централизацию бухгалтерского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учета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муниципальных 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учреждений.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90118"/>
              </p:ext>
            </p:extLst>
          </p:nvPr>
        </p:nvGraphicFramePr>
        <p:xfrm>
          <a:off x="405609" y="3703637"/>
          <a:ext cx="9829006" cy="33708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635"/>
                <a:gridCol w="619425"/>
                <a:gridCol w="619425"/>
                <a:gridCol w="619425"/>
                <a:gridCol w="722161"/>
                <a:gridCol w="650347"/>
                <a:gridCol w="650347"/>
                <a:gridCol w="691241"/>
              </a:tblGrid>
              <a:tr h="208728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3238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314210">
                <a:tc>
                  <a:txBody>
                    <a:bodyPr/>
                    <a:lstStyle/>
                    <a:p>
                      <a:pPr marL="68580" marR="570865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1000" spc="-10" dirty="0"/>
                        <a:t>Просроченная задолженность </a:t>
                      </a:r>
                      <a:r>
                        <a:rPr sz="1000" spc="-5" dirty="0"/>
                        <a:t>по долговым обязательствам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 </a:t>
                      </a:r>
                      <a:r>
                        <a:rPr sz="1000" spc="-10" dirty="0"/>
                        <a:t>Башкортостан,</a:t>
                      </a:r>
                      <a:r>
                        <a:rPr sz="1000" spc="50" dirty="0"/>
                        <a:t> </a:t>
                      </a:r>
                      <a:r>
                        <a:rPr sz="1000" spc="-5" dirty="0"/>
                        <a:t>тыс.руб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626998">
                <a:tc>
                  <a:txBody>
                    <a:bodyPr/>
                    <a:lstStyle/>
                    <a:p>
                      <a:pPr marL="68580" marR="73660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1000" spc="-5" dirty="0"/>
                        <a:t>Доля муниципальных учреждений </a:t>
                      </a:r>
                      <a:r>
                        <a:rPr sz="1000" dirty="0"/>
                        <a:t>(за </a:t>
                      </a:r>
                      <a:r>
                        <a:rPr sz="1000" spc="-5" dirty="0"/>
                        <a:t>исключением учреждений сферы образования), обслуживаемых </a:t>
                      </a:r>
                      <a:r>
                        <a:rPr sz="1000" dirty="0"/>
                        <a:t>МКУ </a:t>
                      </a:r>
                      <a:r>
                        <a:rPr sz="1000" spc="-10" dirty="0"/>
                        <a:t>Централизованная  </a:t>
                      </a:r>
                      <a:r>
                        <a:rPr sz="1000" spc="-5" dirty="0"/>
                        <a:t>бухгалтерия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 </a:t>
                      </a:r>
                      <a:r>
                        <a:rPr sz="1000" spc="-5" dirty="0"/>
                        <a:t>от </a:t>
                      </a:r>
                      <a:r>
                        <a:rPr sz="1000" spc="-10" dirty="0"/>
                        <a:t>общего </a:t>
                      </a:r>
                      <a:r>
                        <a:rPr sz="1000" spc="-5" dirty="0"/>
                        <a:t>количества муниципальных  учреждений, </a:t>
                      </a:r>
                      <a:r>
                        <a:rPr sz="1000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92,3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92,3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92,3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92,3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92,3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29826">
                <a:tc>
                  <a:txBody>
                    <a:bodyPr/>
                    <a:lstStyle/>
                    <a:p>
                      <a:pPr marL="91440" marR="52197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000" spc="-5" dirty="0"/>
                        <a:t>Объем налоговых </a:t>
                      </a:r>
                      <a:r>
                        <a:rPr sz="1000" dirty="0"/>
                        <a:t>и </a:t>
                      </a:r>
                      <a:r>
                        <a:rPr sz="1000" spc="-10" dirty="0"/>
                        <a:t>неналоговых </a:t>
                      </a:r>
                      <a:r>
                        <a:rPr sz="1000" spc="-5" dirty="0"/>
                        <a:t>доходов </a:t>
                      </a:r>
                      <a:r>
                        <a:rPr sz="1000" spc="-10" dirty="0"/>
                        <a:t>консолидированного </a:t>
                      </a:r>
                      <a:r>
                        <a:rPr sz="1000" spc="-5" dirty="0"/>
                        <a:t>бюджета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Башкортостан, </a:t>
                      </a:r>
                      <a:r>
                        <a:rPr sz="1000" spc="-5" dirty="0"/>
                        <a:t>млн.</a:t>
                      </a:r>
                      <a:r>
                        <a:rPr sz="1000" spc="20" dirty="0"/>
                        <a:t> </a:t>
                      </a:r>
                      <a:r>
                        <a:rPr sz="1000" spc="-5" dirty="0"/>
                        <a:t>рублей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680,0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788,2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754,3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841,9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804,0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889,7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854,8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09600">
                <a:tc>
                  <a:txBody>
                    <a:bodyPr/>
                    <a:lstStyle/>
                    <a:p>
                      <a:pPr marL="91440" marR="55626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5" dirty="0"/>
                        <a:t>Выполнение плана по налоговым </a:t>
                      </a:r>
                      <a:r>
                        <a:rPr sz="1000" dirty="0"/>
                        <a:t>и </a:t>
                      </a:r>
                      <a:r>
                        <a:rPr sz="1000" spc="-10" dirty="0"/>
                        <a:t>неналоговым </a:t>
                      </a:r>
                      <a:r>
                        <a:rPr sz="1000" spc="-5" dirty="0"/>
                        <a:t>доходам </a:t>
                      </a:r>
                      <a:r>
                        <a:rPr sz="1000" spc="-10" dirty="0"/>
                        <a:t>консолидированного </a:t>
                      </a:r>
                      <a:r>
                        <a:rPr sz="1000" spc="-5" dirty="0"/>
                        <a:t>бюджета муниципального </a:t>
                      </a:r>
                      <a:r>
                        <a:rPr sz="1000" spc="-10" dirty="0"/>
                        <a:t>района 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Башкортостан,</a:t>
                      </a:r>
                      <a:r>
                        <a:rPr sz="1000" spc="25" dirty="0"/>
                        <a:t> </a:t>
                      </a:r>
                      <a:r>
                        <a:rPr sz="1000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/>
                        <a:t>115,7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/>
                        <a:t>114,2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/>
                        <a:t>115,5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  <a:tr h="657566">
                <a:tc>
                  <a:txBody>
                    <a:bodyPr/>
                    <a:lstStyle/>
                    <a:p>
                      <a:pPr marL="91440" marR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00" spc="-10" dirty="0"/>
                        <a:t>Отношение </a:t>
                      </a:r>
                      <a:r>
                        <a:rPr sz="1000" spc="-5" dirty="0"/>
                        <a:t>недополученных доходов по местным налогам </a:t>
                      </a:r>
                      <a:r>
                        <a:rPr sz="1000" dirty="0"/>
                        <a:t>в </a:t>
                      </a:r>
                      <a:r>
                        <a:rPr sz="1000" spc="-5" dirty="0"/>
                        <a:t>результате налоговых льгот, установленных </a:t>
                      </a:r>
                      <a:r>
                        <a:rPr sz="1000" spc="-10" dirty="0"/>
                        <a:t>нормативно </a:t>
                      </a:r>
                      <a:r>
                        <a:rPr sz="1000" dirty="0"/>
                        <a:t>-  </a:t>
                      </a:r>
                      <a:r>
                        <a:rPr sz="1000" spc="-5" dirty="0"/>
                        <a:t>правовыми </a:t>
                      </a:r>
                      <a:r>
                        <a:rPr sz="1000" spc="-10" dirty="0"/>
                        <a:t>актами </a:t>
                      </a:r>
                      <a:r>
                        <a:rPr sz="1000" spc="-5" dirty="0"/>
                        <a:t>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Башкортостан, </a:t>
                      </a:r>
                      <a:r>
                        <a:rPr sz="1000" dirty="0"/>
                        <a:t>к </a:t>
                      </a:r>
                      <a:r>
                        <a:rPr sz="1000" spc="-10" dirty="0"/>
                        <a:t>общему </a:t>
                      </a:r>
                      <a:r>
                        <a:rPr sz="1000" spc="-5" dirty="0"/>
                        <a:t>объему налоговых  доходов бюджета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Башкортостан,</a:t>
                      </a:r>
                      <a:r>
                        <a:rPr sz="1000" spc="25" dirty="0"/>
                        <a:t> </a:t>
                      </a:r>
                      <a:r>
                        <a:rPr sz="1000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0" marR="254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Меньше,</a:t>
                      </a:r>
                      <a:r>
                        <a:rPr lang="ru-RU" sz="1000" baseline="0" dirty="0" smtClean="0"/>
                        <a:t> либо равно 1</a:t>
                      </a:r>
                      <a:endParaRPr lang="ru-RU" sz="1000" dirty="0" smtClean="0">
                        <a:latin typeface="+mn-lt"/>
                        <a:cs typeface="Microsoft Sans Serif"/>
                      </a:endParaRPr>
                    </a:p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0,11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0" marR="190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Меньше,</a:t>
                      </a:r>
                      <a:r>
                        <a:rPr lang="ru-RU" sz="1000" baseline="0" dirty="0" smtClean="0"/>
                        <a:t> либо равно 1</a:t>
                      </a:r>
                      <a:endParaRPr lang="ru-RU" sz="1000" dirty="0" smtClean="0">
                        <a:latin typeface="+mn-lt"/>
                        <a:cs typeface="Microsoft Sans Serif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0,13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Меньше,</a:t>
                      </a:r>
                      <a:r>
                        <a:rPr lang="ru-RU" sz="1000" baseline="0" dirty="0" smtClean="0"/>
                        <a:t> либо равно 1</a:t>
                      </a:r>
                      <a:endParaRPr lang="ru-RU" sz="1000" dirty="0" smtClean="0">
                        <a:latin typeface="+mn-lt"/>
                        <a:cs typeface="Microsoft Sans Serif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0,13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Меньше,</a:t>
                      </a:r>
                      <a:r>
                        <a:rPr lang="ru-RU" sz="1000" baseline="0" dirty="0" smtClean="0"/>
                        <a:t> либо равно 1</a:t>
                      </a:r>
                      <a:endParaRPr lang="ru-RU" sz="1000" dirty="0" smtClean="0">
                        <a:latin typeface="+mn-lt"/>
                        <a:cs typeface="Microsoft Sans Serif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pic>
        <p:nvPicPr>
          <p:cNvPr id="9" name="Рисунок 1">
            <a:extLst>
              <a:ext uri="{FF2B5EF4-FFF2-40B4-BE49-F238E27FC236}">
                <a16:creationId xmlns="" xmlns:a16="http://schemas.microsoft.com/office/drawing/2014/main" id="{A4AA1219-6150-434B-A53D-2090F304A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9" y="463181"/>
            <a:ext cx="1098769" cy="7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02286" y="3370054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4498" y="7154291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34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2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025691"/>
              </p:ext>
            </p:extLst>
          </p:nvPr>
        </p:nvGraphicFramePr>
        <p:xfrm>
          <a:off x="392906" y="1205764"/>
          <a:ext cx="9791320" cy="590890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36480"/>
                <a:gridCol w="617050"/>
                <a:gridCol w="617050"/>
                <a:gridCol w="617050"/>
                <a:gridCol w="719393"/>
                <a:gridCol w="647853"/>
                <a:gridCol w="647853"/>
                <a:gridCol w="688591"/>
              </a:tblGrid>
              <a:tr h="208728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3238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610394">
                <a:tc>
                  <a:txBody>
                    <a:bodyPr/>
                    <a:lstStyle/>
                    <a:p>
                      <a:pPr marL="68580">
                        <a:lnSpc>
                          <a:spcPts val="1050"/>
                        </a:lnSpc>
                      </a:pPr>
                      <a:r>
                        <a:rPr sz="1000" spc="-5" dirty="0"/>
                        <a:t>Рейтинг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 </a:t>
                      </a:r>
                      <a:r>
                        <a:rPr sz="1000" spc="-5" dirty="0"/>
                        <a:t>среди </a:t>
                      </a:r>
                      <a:r>
                        <a:rPr sz="1000" spc="-5" dirty="0" err="1"/>
                        <a:t>муниципальных</a:t>
                      </a:r>
                      <a:r>
                        <a:rPr sz="1000" spc="35" dirty="0"/>
                        <a:t> </a:t>
                      </a:r>
                      <a:r>
                        <a:rPr sz="1000" spc="-10" dirty="0" err="1" smtClean="0"/>
                        <a:t>районов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Республики</a:t>
                      </a:r>
                      <a:r>
                        <a:rPr sz="1000" spc="-5" dirty="0" smtClean="0"/>
                        <a:t> </a:t>
                      </a:r>
                      <a:r>
                        <a:rPr sz="1000" spc="-10" dirty="0"/>
                        <a:t>Башкортостан </a:t>
                      </a:r>
                      <a:r>
                        <a:rPr sz="1000" spc="-5" dirty="0"/>
                        <a:t>по качеству управления муниципальными финансами </a:t>
                      </a:r>
                      <a:r>
                        <a:rPr sz="1000" dirty="0"/>
                        <a:t>(по </a:t>
                      </a:r>
                      <a:r>
                        <a:rPr sz="1000" spc="-10" dirty="0"/>
                        <a:t>оценке </a:t>
                      </a:r>
                      <a:r>
                        <a:rPr sz="1000" spc="-5" dirty="0"/>
                        <a:t>Министерства финансов  Республики </a:t>
                      </a:r>
                      <a:r>
                        <a:rPr sz="1000" spc="-10" dirty="0"/>
                        <a:t>Башкортостан), степень</a:t>
                      </a:r>
                      <a:r>
                        <a:rPr sz="1000" spc="30" dirty="0"/>
                        <a:t> </a:t>
                      </a:r>
                      <a:r>
                        <a:rPr sz="1000" spc="-5" dirty="0"/>
                        <a:t>качества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540" indent="0" algn="ctr" defTabSz="91440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Не меньше,</a:t>
                      </a:r>
                      <a:r>
                        <a:rPr lang="ru-RU" sz="1000" baseline="0" dirty="0" smtClean="0">
                          <a:latin typeface="+mn-lt"/>
                          <a:cs typeface="Microsoft Sans Serif"/>
                        </a:rPr>
                        <a:t> либо равно второго места</a:t>
                      </a:r>
                      <a:endParaRPr lang="ru-RU" sz="1000" dirty="0" smtClean="0">
                        <a:latin typeface="+mn-lt"/>
                        <a:cs typeface="Microsoft Sans Serif"/>
                      </a:endParaRPr>
                    </a:p>
                    <a:p>
                      <a:pPr marR="2540" algn="ctr">
                        <a:lnSpc>
                          <a:spcPts val="1060"/>
                        </a:lnSpc>
                      </a:pP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905" indent="0" algn="ctr" defTabSz="91440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Не меньше,</a:t>
                      </a:r>
                      <a:r>
                        <a:rPr lang="ru-RU" sz="1000" baseline="0" dirty="0" smtClean="0">
                          <a:latin typeface="+mn-lt"/>
                          <a:cs typeface="Microsoft Sans Serif"/>
                        </a:rPr>
                        <a:t> либо равно второго места</a:t>
                      </a:r>
                      <a:endParaRPr lang="ru-RU" sz="1000" dirty="0" smtClean="0">
                        <a:latin typeface="+mn-lt"/>
                        <a:cs typeface="Microsoft Sans Serif"/>
                      </a:endParaRPr>
                    </a:p>
                    <a:p>
                      <a:pPr marR="1905" algn="ctr">
                        <a:lnSpc>
                          <a:spcPts val="1060"/>
                        </a:lnSpc>
                      </a:pP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540" indent="0" algn="ctr" defTabSz="91440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Не меньше,</a:t>
                      </a:r>
                      <a:r>
                        <a:rPr lang="ru-RU" sz="1000" baseline="0" dirty="0" smtClean="0">
                          <a:latin typeface="+mn-lt"/>
                          <a:cs typeface="Microsoft Sans Serif"/>
                        </a:rPr>
                        <a:t> либо равно второго места</a:t>
                      </a:r>
                      <a:endParaRPr lang="ru-RU" sz="1000" dirty="0" smtClean="0">
                        <a:latin typeface="+mn-lt"/>
                        <a:cs typeface="Microsoft Sans Serif"/>
                      </a:endParaRPr>
                    </a:p>
                    <a:p>
                      <a:pPr marR="2540" algn="ctr">
                        <a:lnSpc>
                          <a:spcPts val="1060"/>
                        </a:lnSpc>
                      </a:pP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905" indent="0" algn="ctr" defTabSz="914400" eaLnBrk="1" fontAlgn="auto" latinLnBrk="0" hangingPunct="1">
                        <a:lnSpc>
                          <a:spcPts val="10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Не меньше,</a:t>
                      </a:r>
                      <a:r>
                        <a:rPr lang="ru-RU" sz="1000" baseline="0" dirty="0" smtClean="0">
                          <a:latin typeface="+mn-lt"/>
                          <a:cs typeface="Microsoft Sans Serif"/>
                        </a:rPr>
                        <a:t> либо равно второго места</a:t>
                      </a:r>
                      <a:endParaRPr lang="ru-RU" sz="1000" dirty="0" smtClean="0">
                        <a:latin typeface="+mn-lt"/>
                        <a:cs typeface="Microsoft Sans Serif"/>
                      </a:endParaRPr>
                    </a:p>
                    <a:p>
                      <a:pPr marR="1905" algn="ctr">
                        <a:lnSpc>
                          <a:spcPts val="1060"/>
                        </a:lnSpc>
                      </a:pP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626998">
                <a:tc>
                  <a:txBody>
                    <a:bodyPr/>
                    <a:lstStyle/>
                    <a:p>
                      <a:pPr marL="68580" marR="271145">
                        <a:lnSpc>
                          <a:spcPts val="1080"/>
                        </a:lnSpc>
                        <a:spcBef>
                          <a:spcPts val="5"/>
                        </a:spcBef>
                      </a:pPr>
                      <a:r>
                        <a:rPr sz="1000" spc="-5" dirty="0"/>
                        <a:t>Соблюдение установленных </a:t>
                      </a:r>
                      <a:r>
                        <a:rPr sz="1000" spc="-10" dirty="0"/>
                        <a:t>законодательством </a:t>
                      </a:r>
                      <a:r>
                        <a:rPr sz="1000" spc="-5" dirty="0"/>
                        <a:t>Российской Федерации требований </a:t>
                      </a:r>
                      <a:r>
                        <a:rPr sz="1000" dirty="0"/>
                        <a:t>к </a:t>
                      </a:r>
                      <a:r>
                        <a:rPr sz="1000" spc="-5" dirty="0"/>
                        <a:t>бюджету муниципального </a:t>
                      </a:r>
                      <a:r>
                        <a:rPr sz="1000" spc="-10" dirty="0"/>
                        <a:t>района 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 </a:t>
                      </a:r>
                      <a:r>
                        <a:rPr sz="1000" dirty="0"/>
                        <a:t>и </a:t>
                      </a:r>
                      <a:r>
                        <a:rPr sz="1000" spc="-10" dirty="0"/>
                        <a:t>отчетности </a:t>
                      </a:r>
                      <a:r>
                        <a:rPr sz="1000" dirty="0"/>
                        <a:t>о </a:t>
                      </a:r>
                      <a:r>
                        <a:rPr sz="1000" spc="-5" dirty="0"/>
                        <a:t>его исполнении, да/нет</a:t>
                      </a:r>
                      <a:r>
                        <a:rPr sz="1000" spc="65" dirty="0"/>
                        <a:t> </a:t>
                      </a:r>
                      <a:r>
                        <a:rPr sz="1000" dirty="0"/>
                        <a:t>(1/0)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21674">
                <a:tc>
                  <a:txBody>
                    <a:bodyPr/>
                    <a:lstStyle/>
                    <a:p>
                      <a:pPr marL="68580">
                        <a:lnSpc>
                          <a:spcPts val="1050"/>
                        </a:lnSpc>
                      </a:pPr>
                      <a:r>
                        <a:rPr sz="1000" spc="-5" dirty="0"/>
                        <a:t>Доля расходов бюджета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Башкортостан, формируемых </a:t>
                      </a:r>
                      <a:r>
                        <a:rPr sz="1000" dirty="0"/>
                        <a:t>в</a:t>
                      </a:r>
                      <a:r>
                        <a:rPr sz="1000" spc="-35" dirty="0"/>
                        <a:t> </a:t>
                      </a:r>
                      <a:r>
                        <a:rPr sz="1000" spc="-10" dirty="0" err="1" smtClean="0"/>
                        <a:t>рамках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муниципальных</a:t>
                      </a:r>
                      <a:r>
                        <a:rPr sz="1000" spc="-5" dirty="0" smtClean="0"/>
                        <a:t> </a:t>
                      </a:r>
                      <a:r>
                        <a:rPr sz="1000" spc="-10" dirty="0"/>
                        <a:t>программ, </a:t>
                      </a:r>
                      <a:r>
                        <a:rPr sz="1000" dirty="0"/>
                        <a:t>в </a:t>
                      </a:r>
                      <a:r>
                        <a:rPr sz="1000" spc="-10" dirty="0"/>
                        <a:t>общем </a:t>
                      </a:r>
                      <a:r>
                        <a:rPr sz="1000" spc="-5" dirty="0"/>
                        <a:t>объеме расходов бюджета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 </a:t>
                      </a:r>
                      <a:r>
                        <a:rPr sz="1000" spc="-10" dirty="0"/>
                        <a:t>Башкортостан,</a:t>
                      </a:r>
                      <a:r>
                        <a:rPr sz="1000" spc="45" dirty="0"/>
                        <a:t> </a:t>
                      </a:r>
                      <a:r>
                        <a:rPr sz="1000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99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19461">
                <a:tc>
                  <a:txBody>
                    <a:bodyPr/>
                    <a:lstStyle/>
                    <a:p>
                      <a:pPr marL="68580" marR="207010">
                        <a:lnSpc>
                          <a:spcPts val="1080"/>
                        </a:lnSpc>
                        <a:spcBef>
                          <a:spcPts val="5"/>
                        </a:spcBef>
                      </a:pPr>
                      <a:r>
                        <a:rPr sz="1000" spc="-5" dirty="0"/>
                        <a:t>Доля бюджетов муниципальных образований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 </a:t>
                      </a:r>
                      <a:r>
                        <a:rPr sz="1000" dirty="0"/>
                        <a:t>с  </a:t>
                      </a:r>
                      <a:r>
                        <a:rPr sz="1000" spc="-5" dirty="0"/>
                        <a:t>уровнем бюджетной </a:t>
                      </a:r>
                      <a:r>
                        <a:rPr sz="1000" spc="-10" dirty="0"/>
                        <a:t>обеспеченности выше </a:t>
                      </a:r>
                      <a:r>
                        <a:rPr sz="1000" spc="-5" dirty="0"/>
                        <a:t>среднего по муниципальному</a:t>
                      </a:r>
                      <a:r>
                        <a:rPr sz="1000" spc="35" dirty="0"/>
                        <a:t> </a:t>
                      </a:r>
                      <a:r>
                        <a:rPr sz="1000" spc="-10" dirty="0"/>
                        <a:t>району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35,3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35,3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35,3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41,2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35,3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41,2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35,3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  <a:tr h="657566">
                <a:tc>
                  <a:txBody>
                    <a:bodyPr/>
                    <a:lstStyle/>
                    <a:p>
                      <a:pPr marL="68580" marR="720090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1000" spc="-5" dirty="0"/>
                        <a:t>Количество бюджетов муниципальных образований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 </a:t>
                      </a:r>
                      <a:r>
                        <a:rPr sz="1000" spc="-10" dirty="0"/>
                        <a:t>Башкортостан </a:t>
                      </a:r>
                      <a:r>
                        <a:rPr sz="1000" dirty="0"/>
                        <a:t>с </a:t>
                      </a:r>
                      <a:r>
                        <a:rPr sz="1000" spc="-5" dirty="0"/>
                        <a:t>уровнем бюджетной </a:t>
                      </a:r>
                      <a:r>
                        <a:rPr sz="1000" spc="-10" dirty="0"/>
                        <a:t>обеспеченности выше </a:t>
                      </a:r>
                      <a:r>
                        <a:rPr sz="1000" spc="-5" dirty="0"/>
                        <a:t>среднего по муниципальному </a:t>
                      </a:r>
                      <a:r>
                        <a:rPr sz="1000" spc="-10" dirty="0"/>
                        <a:t>району,</a:t>
                      </a:r>
                      <a:r>
                        <a:rPr sz="1000" spc="-85" dirty="0"/>
                        <a:t> </a:t>
                      </a:r>
                      <a:r>
                        <a:rPr sz="1000" spc="-5" dirty="0"/>
                        <a:t>единицы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57566">
                <a:tc>
                  <a:txBody>
                    <a:bodyPr/>
                    <a:lstStyle/>
                    <a:p>
                      <a:pPr marL="68580" marR="100330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1000" spc="-10" dirty="0"/>
                        <a:t>Соотношение </a:t>
                      </a:r>
                      <a:r>
                        <a:rPr sz="1000" spc="-5" dirty="0"/>
                        <a:t>объема </a:t>
                      </a:r>
                      <a:r>
                        <a:rPr sz="1000" spc="-10" dirty="0"/>
                        <a:t>проверенных средств </a:t>
                      </a:r>
                      <a:r>
                        <a:rPr sz="1000" spc="-5" dirty="0"/>
                        <a:t>бюджета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 </a:t>
                      </a:r>
                      <a:r>
                        <a:rPr sz="1000" spc="-10" dirty="0"/>
                        <a:t>Башкортостан </a:t>
                      </a:r>
                      <a:r>
                        <a:rPr sz="1000" dirty="0"/>
                        <a:t>и </a:t>
                      </a:r>
                      <a:r>
                        <a:rPr sz="1000" spc="-10" dirty="0"/>
                        <a:t>общей </a:t>
                      </a:r>
                      <a:r>
                        <a:rPr sz="1000" spc="-5" dirty="0"/>
                        <a:t>суммы расходов бюджета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  </a:t>
                      </a:r>
                      <a:r>
                        <a:rPr sz="1000" spc="-5" dirty="0"/>
                        <a:t>года, </a:t>
                      </a:r>
                      <a:r>
                        <a:rPr sz="1000" spc="-10" dirty="0"/>
                        <a:t>предшествующего отчетному,</a:t>
                      </a:r>
                      <a:r>
                        <a:rPr sz="1000" spc="-125" dirty="0"/>
                        <a:t> </a:t>
                      </a:r>
                      <a:r>
                        <a:rPr sz="1000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48,9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40,9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14,9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57566">
                <a:tc>
                  <a:txBody>
                    <a:bodyPr/>
                    <a:lstStyle/>
                    <a:p>
                      <a:pPr marL="68580">
                        <a:lnSpc>
                          <a:spcPts val="1055"/>
                        </a:lnSpc>
                      </a:pPr>
                      <a:r>
                        <a:rPr sz="1000" spc="-5" dirty="0"/>
                        <a:t>Выполнение </a:t>
                      </a:r>
                      <a:r>
                        <a:rPr sz="1000" spc="-10" dirty="0"/>
                        <a:t>планов контрольных мероприятий,</a:t>
                      </a:r>
                      <a:r>
                        <a:rPr sz="1000" spc="25" dirty="0"/>
                        <a:t> </a:t>
                      </a:r>
                      <a:r>
                        <a:rPr sz="1000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57566">
                <a:tc>
                  <a:txBody>
                    <a:bodyPr/>
                    <a:lstStyle/>
                    <a:p>
                      <a:pPr marL="68580" marR="290195">
                        <a:lnSpc>
                          <a:spcPts val="1080"/>
                        </a:lnSpc>
                        <a:spcBef>
                          <a:spcPts val="10"/>
                        </a:spcBef>
                      </a:pPr>
                      <a:r>
                        <a:rPr sz="1000" spc="-10" dirty="0"/>
                        <a:t>Отношение </a:t>
                      </a:r>
                      <a:r>
                        <a:rPr sz="1000" spc="-5" dirty="0"/>
                        <a:t>муниципального долга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 </a:t>
                      </a:r>
                      <a:r>
                        <a:rPr sz="1000" dirty="0"/>
                        <a:t>к </a:t>
                      </a:r>
                      <a:r>
                        <a:rPr sz="1000" spc="-5" dirty="0"/>
                        <a:t>доходам  бюджета муниципального </a:t>
                      </a:r>
                      <a:r>
                        <a:rPr sz="1000" spc="-10" dirty="0"/>
                        <a:t>района </a:t>
                      </a:r>
                      <a:r>
                        <a:rPr sz="1000" spc="-5" dirty="0"/>
                        <a:t>Мелеузовский </a:t>
                      </a:r>
                      <a:r>
                        <a:rPr sz="1000" spc="-10" dirty="0"/>
                        <a:t>район </a:t>
                      </a:r>
                      <a:r>
                        <a:rPr sz="1000" spc="-5" dirty="0"/>
                        <a:t>Республики </a:t>
                      </a:r>
                      <a:r>
                        <a:rPr sz="1000" spc="-10" dirty="0"/>
                        <a:t>Башкортостан </a:t>
                      </a:r>
                      <a:r>
                        <a:rPr sz="1000" dirty="0"/>
                        <a:t>без </a:t>
                      </a:r>
                      <a:r>
                        <a:rPr sz="1000" spc="-5" dirty="0"/>
                        <a:t>учета объема безвозмездных  поступлений,</a:t>
                      </a:r>
                      <a:r>
                        <a:rPr sz="1000" spc="-15" dirty="0"/>
                        <a:t> </a:t>
                      </a:r>
                      <a:r>
                        <a:rPr sz="1000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74106" y="884237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90922" y="7208837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35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5"/>
          <p:cNvSpPr txBox="1"/>
          <p:nvPr/>
        </p:nvSpPr>
        <p:spPr>
          <a:xfrm>
            <a:off x="868468" y="808959"/>
            <a:ext cx="9793687" cy="253854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Развитие молодежной политики, физической культуры и спорта муниципального 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района </a:t>
            </a:r>
            <a:endParaRPr lang="ru-RU" sz="1500" spc="-4" dirty="0" smtClean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  <a:cs typeface="Calibri"/>
            </a:endParaRP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Мелеузовский район 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926123" y="1060508"/>
            <a:ext cx="9449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Цели программы </a:t>
            </a: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endParaRPr lang="ru-RU" sz="900" b="1" i="1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ru-RU" sz="900" b="1" i="1" dirty="0" smtClean="0">
                <a:solidFill>
                  <a:srgbClr val="003279"/>
                </a:solidFill>
                <a:cs typeface="Calibri" panose="020F0502020204030204" pitchFamily="34" charset="0"/>
              </a:rPr>
              <a:t>-  </a:t>
            </a:r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создание социально-экономических, организационных, правовых условий и гарантий социального становления и развития молодых граждан, их наиболее полной самореализации в интересах общества;</a:t>
            </a:r>
          </a:p>
          <a:p>
            <a:r>
              <a:rPr lang="en-US" sz="900" b="1" i="1" dirty="0" smtClean="0">
                <a:solidFill>
                  <a:srgbClr val="003279"/>
                </a:solidFill>
                <a:cs typeface="Calibri" panose="020F0502020204030204" pitchFamily="34" charset="0"/>
              </a:rPr>
              <a:t> </a:t>
            </a:r>
            <a:r>
              <a:rPr lang="ru-RU" sz="900" b="1" i="1" dirty="0" smtClean="0">
                <a:solidFill>
                  <a:srgbClr val="003279"/>
                </a:solidFill>
                <a:cs typeface="Calibri" panose="020F0502020204030204" pitchFamily="34" charset="0"/>
              </a:rPr>
              <a:t>- </a:t>
            </a:r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повышение физической активности и подготовленности всех возрастных групп населения;</a:t>
            </a:r>
          </a:p>
          <a:p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 </a:t>
            </a:r>
            <a:r>
              <a:rPr lang="ru-RU" sz="900" b="1" i="1" dirty="0" smtClean="0">
                <a:solidFill>
                  <a:srgbClr val="003279"/>
                </a:solidFill>
                <a:cs typeface="Calibri" panose="020F0502020204030204" pitchFamily="34" charset="0"/>
              </a:rPr>
              <a:t>- </a:t>
            </a:r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создание условий для подготовки спортивного резерва и успешного выступления спортсменов Мелеузовского района в официальных республиканских, российских </a:t>
            </a:r>
            <a:r>
              <a:rPr lang="ru-RU" sz="900" b="1" i="1" dirty="0" smtClean="0">
                <a:solidFill>
                  <a:srgbClr val="003279"/>
                </a:solidFill>
                <a:cs typeface="Calibri" panose="020F0502020204030204" pitchFamily="34" charset="0"/>
              </a:rPr>
              <a:t>и</a:t>
            </a:r>
            <a:r>
              <a:rPr lang="en-US" sz="900" b="1" i="1" dirty="0" smtClean="0">
                <a:solidFill>
                  <a:srgbClr val="003279"/>
                </a:solidFill>
                <a:cs typeface="Calibri" panose="020F0502020204030204" pitchFamily="34" charset="0"/>
              </a:rPr>
              <a:t> </a:t>
            </a:r>
            <a:r>
              <a:rPr lang="ru-RU" sz="900" b="1" i="1" dirty="0" smtClean="0">
                <a:solidFill>
                  <a:srgbClr val="003279"/>
                </a:solidFill>
                <a:cs typeface="Calibri" panose="020F0502020204030204" pitchFamily="34" charset="0"/>
              </a:rPr>
              <a:t>международных </a:t>
            </a:r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соревнованиях.</a:t>
            </a:r>
            <a:endParaRPr lang="ru-RU" sz="900" b="1" i="1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5334" y="2974662"/>
            <a:ext cx="9936368" cy="3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76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Сектор по делам молодежи администрации </a:t>
            </a:r>
            <a:r>
              <a:rPr lang="ru-RU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муниципального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района Мелеузовский район Республики Башкортостан.</a:t>
            </a:r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491319" y="2028308"/>
            <a:ext cx="9884581" cy="999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Создание условий для организации и проведения культурно-досуговых и зрелищных мероприятий с детьми и молодежью муниципального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района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Мелеузовский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Республики</a:t>
            </a:r>
            <a:r>
              <a:rPr lang="ru-RU" sz="900" b="1" i="1" spc="-2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Башкортостан;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tabLst>
                <a:tab pos="197485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2.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Повышение эффективности мероприятий, направленных на профилактику и социальных деструкций и вовлечение молодежи в социально активную деятельность;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spcBef>
                <a:spcPts val="40"/>
              </a:spcBef>
              <a:tabLst>
                <a:tab pos="197485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3.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Развитие массовой физической культуры и спорта среди населения муниципального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района Мелеузовский район Республики</a:t>
            </a:r>
            <a:r>
              <a:rPr lang="ru-RU" sz="900" b="1" i="1" spc="3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Башкортостан, в том числе среди лиц с ограниченными возможностями здоровья;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>
              <a:spcBef>
                <a:spcPts val="40"/>
              </a:spcBef>
              <a:tabLst>
                <a:tab pos="196850" algn="l"/>
              </a:tabLst>
            </a:pPr>
            <a:r>
              <a:rPr lang="en-US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4.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Развитие системы подготовки спортивного резерва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.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017204"/>
              </p:ext>
            </p:extLst>
          </p:nvPr>
        </p:nvGraphicFramePr>
        <p:xfrm>
          <a:off x="440664" y="3856037"/>
          <a:ext cx="9731106" cy="314145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45497"/>
                <a:gridCol w="621219"/>
                <a:gridCol w="621219"/>
                <a:gridCol w="621219"/>
                <a:gridCol w="724252"/>
                <a:gridCol w="652229"/>
                <a:gridCol w="652229"/>
                <a:gridCol w="693242"/>
              </a:tblGrid>
              <a:tr h="208728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3238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183154"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sz="1000" spc="-5" dirty="0"/>
                        <a:t>Количество молодых людей, посещающих </a:t>
                      </a:r>
                      <a:r>
                        <a:rPr sz="1000" spc="-10" dirty="0"/>
                        <a:t>кружки </a:t>
                      </a:r>
                      <a:r>
                        <a:rPr sz="1000" spc="-5" dirty="0"/>
                        <a:t>и секции </a:t>
                      </a:r>
                      <a:r>
                        <a:rPr sz="1000" dirty="0"/>
                        <a:t>спортивной </a:t>
                      </a:r>
                      <a:r>
                        <a:rPr sz="1000" spc="-5" dirty="0"/>
                        <a:t>направленности,</a:t>
                      </a:r>
                      <a:r>
                        <a:rPr sz="1000" spc="-60" dirty="0"/>
                        <a:t> </a:t>
                      </a:r>
                      <a:r>
                        <a:rPr sz="1000" dirty="0"/>
                        <a:t>чел.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785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795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785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795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785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805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785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626998">
                <a:tc>
                  <a:txBody>
                    <a:bodyPr/>
                    <a:lstStyle/>
                    <a:p>
                      <a:pPr marL="68580" marR="26733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/>
                        <a:t>Доля молодых граждан, с которыми проведены индивидуальные консультации и беседы, направленных </a:t>
                      </a:r>
                      <a:r>
                        <a:rPr sz="1000" spc="-10" dirty="0"/>
                        <a:t>на  </a:t>
                      </a:r>
                      <a:r>
                        <a:rPr sz="1000" spc="-5" dirty="0"/>
                        <a:t>профилактику социальных</a:t>
                      </a:r>
                      <a:r>
                        <a:rPr sz="1000" spc="-50" dirty="0"/>
                        <a:t> </a:t>
                      </a:r>
                      <a:r>
                        <a:rPr sz="1000" spc="-5" dirty="0"/>
                        <a:t>деструкций,%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21674"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sz="1000" spc="-5" dirty="0"/>
                        <a:t>Уровень удовлетворенности пользователей </a:t>
                      </a:r>
                      <a:r>
                        <a:rPr sz="1000" dirty="0"/>
                        <a:t>качеством </a:t>
                      </a:r>
                      <a:r>
                        <a:rPr sz="1000" spc="-5" dirty="0"/>
                        <a:t>открытых спортивных</a:t>
                      </a:r>
                      <a:r>
                        <a:rPr sz="1000" spc="-120" dirty="0"/>
                        <a:t> </a:t>
                      </a:r>
                      <a:r>
                        <a:rPr sz="1000" spc="-5" dirty="0"/>
                        <a:t>сооружений,%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19461"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sz="1000" spc="-5" dirty="0"/>
                        <a:t>Количество </a:t>
                      </a:r>
                      <a:r>
                        <a:rPr sz="1000" dirty="0"/>
                        <a:t>посетителей </a:t>
                      </a:r>
                      <a:r>
                        <a:rPr sz="1000" spc="-5" dirty="0"/>
                        <a:t>спортивных </a:t>
                      </a:r>
                      <a:r>
                        <a:rPr sz="1000" dirty="0"/>
                        <a:t>объектов</a:t>
                      </a:r>
                      <a:r>
                        <a:rPr sz="1000" spc="-85" dirty="0"/>
                        <a:t> </a:t>
                      </a:r>
                      <a:r>
                        <a:rPr sz="1000" dirty="0"/>
                        <a:t>,тыс.чел.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24,2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25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24,3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24,8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24,3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28,3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24,7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  <a:tr h="657566">
                <a:tc>
                  <a:txBody>
                    <a:bodyPr/>
                    <a:lstStyle/>
                    <a:p>
                      <a:pPr marL="68580" marR="46228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lang="ru-RU" sz="1000" spc="-5" dirty="0" smtClean="0"/>
                        <a:t>Доля фактического количества </a:t>
                      </a:r>
                      <a:r>
                        <a:rPr lang="ru-RU" sz="1000" dirty="0" smtClean="0"/>
                        <a:t>посетителей </a:t>
                      </a:r>
                      <a:r>
                        <a:rPr lang="ru-RU" sz="1000" spc="-5" dirty="0" smtClean="0"/>
                        <a:t>физкультурно-спортивной направленности по сравнению с  прошлым годом,</a:t>
                      </a:r>
                      <a:r>
                        <a:rPr lang="ru-RU" sz="1000" spc="-50" dirty="0" smtClean="0"/>
                        <a:t> </a:t>
                      </a:r>
                      <a:r>
                        <a:rPr lang="ru-RU" sz="1000" spc="-5" dirty="0" smtClean="0"/>
                        <a:t>%</a:t>
                      </a:r>
                      <a:endParaRPr lang="ru-RU" sz="1000" dirty="0">
                        <a:latin typeface="+mn-lt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102,5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102,5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102,5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102,5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102,5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102,6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332" y="182567"/>
            <a:ext cx="860574" cy="877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02286" y="3475037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994106" y="7166483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36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00495"/>
              </p:ext>
            </p:extLst>
          </p:nvPr>
        </p:nvGraphicFramePr>
        <p:xfrm>
          <a:off x="491136" y="1355516"/>
          <a:ext cx="9638919" cy="42672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54975"/>
                <a:gridCol w="607446"/>
                <a:gridCol w="607446"/>
                <a:gridCol w="607446"/>
                <a:gridCol w="708195"/>
                <a:gridCol w="637769"/>
                <a:gridCol w="637769"/>
                <a:gridCol w="677873"/>
              </a:tblGrid>
              <a:tr h="180629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2802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542593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/>
                        <a:t>Количество </a:t>
                      </a:r>
                      <a:r>
                        <a:rPr sz="1000" dirty="0"/>
                        <a:t>посетителей занятий </a:t>
                      </a:r>
                      <a:r>
                        <a:rPr sz="1000" spc="-5" dirty="0"/>
                        <a:t>физкультурно-спортивной направленности, </a:t>
                      </a:r>
                      <a:r>
                        <a:rPr sz="1000" dirty="0"/>
                        <a:t>тыс.</a:t>
                      </a:r>
                      <a:r>
                        <a:rPr sz="1000" spc="-140" dirty="0"/>
                        <a:t> </a:t>
                      </a:r>
                      <a:r>
                        <a:rPr sz="1000" spc="-5" dirty="0"/>
                        <a:t>чел.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20,2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20,1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20,5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20,2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20,5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20,3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51447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/>
                        <a:t>Количество участников физкультурно-оздоровительных </a:t>
                      </a:r>
                      <a:r>
                        <a:rPr sz="1000" dirty="0"/>
                        <a:t>мероприятий,</a:t>
                      </a:r>
                      <a:r>
                        <a:rPr sz="1000" spc="-120" dirty="0"/>
                        <a:t> </a:t>
                      </a:r>
                      <a:r>
                        <a:rPr sz="1000" dirty="0"/>
                        <a:t>тыс.чел.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22,3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22,3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22,4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22,5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28,3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22,7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36070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/>
                        <a:t>Количество публикаций с упоминанием спортивных мероприятий,</a:t>
                      </a:r>
                      <a:r>
                        <a:rPr sz="1000" spc="-95" dirty="0"/>
                        <a:t> </a:t>
                      </a:r>
                      <a:r>
                        <a:rPr sz="1000" spc="-5" dirty="0"/>
                        <a:t>ед.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78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86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80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80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82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82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  <a:tr h="569046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dirty="0"/>
                        <a:t>Удовлетворенность </a:t>
                      </a:r>
                      <a:r>
                        <a:rPr sz="1000" spc="-5" dirty="0"/>
                        <a:t>организацией </a:t>
                      </a:r>
                      <a:r>
                        <a:rPr sz="1000" dirty="0"/>
                        <a:t>участников </a:t>
                      </a:r>
                      <a:r>
                        <a:rPr sz="1000" spc="-5" dirty="0"/>
                        <a:t>спортивно-массовых мероприятиями,</a:t>
                      </a:r>
                      <a:r>
                        <a:rPr sz="1000" spc="-145" dirty="0"/>
                        <a:t> </a:t>
                      </a:r>
                      <a:r>
                        <a:rPr sz="1000" spc="-5" dirty="0"/>
                        <a:t>оценка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800" dirty="0" smtClean="0"/>
                        <a:t>УДОВЛЕТВОРЕННОЕ</a:t>
                      </a:r>
                      <a:endParaRPr lang="ru-RU" sz="8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800" dirty="0" smtClean="0"/>
                        <a:t>УДОВЛЕТВОРЕННОЕ</a:t>
                      </a:r>
                      <a:endParaRPr lang="ru-RU" sz="8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800" dirty="0" smtClean="0"/>
                        <a:t>УДОВЛЕТВОРЕННОЕ</a:t>
                      </a:r>
                      <a:endParaRPr lang="ru-RU" sz="8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800" dirty="0" smtClean="0"/>
                        <a:t>УДОВЛЕТВОРЕННОЕ</a:t>
                      </a:r>
                      <a:endParaRPr lang="ru-RU" sz="8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800" dirty="0" smtClean="0"/>
                        <a:t>УДОВЛЕТВОРЕННОЕ</a:t>
                      </a:r>
                      <a:endParaRPr lang="ru-RU" sz="8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800" dirty="0" smtClean="0"/>
                        <a:t>УДОВЛЕТВОРЕННОЕ</a:t>
                      </a:r>
                      <a:endParaRPr lang="ru-RU" sz="8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800" dirty="0" smtClean="0"/>
                        <a:t>УДОВЛЕТВОРЕННОЕ</a:t>
                      </a:r>
                      <a:endParaRPr lang="ru-RU" sz="8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69046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/>
                        <a:t>Доля граждан, систематически занимающихся физической культурой и спортом,</a:t>
                      </a:r>
                      <a:r>
                        <a:rPr sz="1000" spc="-5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33,1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42,3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33,8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44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34,2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34,5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69046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dirty="0"/>
                        <a:t>Численность спортсменов </a:t>
                      </a:r>
                      <a:r>
                        <a:rPr sz="1000" spc="-5" dirty="0"/>
                        <a:t>включенных в </a:t>
                      </a:r>
                      <a:r>
                        <a:rPr sz="1000" dirty="0"/>
                        <a:t>состав </a:t>
                      </a:r>
                      <a:r>
                        <a:rPr sz="1000" spc="-5" dirty="0"/>
                        <a:t>сборных команд РБ, РФ,</a:t>
                      </a:r>
                      <a:r>
                        <a:rPr sz="1000" spc="-95" dirty="0"/>
                        <a:t> </a:t>
                      </a:r>
                      <a:r>
                        <a:rPr sz="1000" spc="-5" dirty="0"/>
                        <a:t>чел.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69046">
                <a:tc>
                  <a:txBody>
                    <a:bodyPr/>
                    <a:lstStyle/>
                    <a:p>
                      <a:pPr marL="68580" marR="60769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dirty="0"/>
                        <a:t>Соотношение участников </a:t>
                      </a:r>
                      <a:r>
                        <a:rPr sz="1000" spc="-5" dirty="0"/>
                        <a:t>с ограниченными возможностями здоровья, </a:t>
                      </a:r>
                      <a:r>
                        <a:rPr sz="1000" dirty="0"/>
                        <a:t>участвующие </a:t>
                      </a:r>
                      <a:r>
                        <a:rPr sz="1000" spc="-5" dirty="0"/>
                        <a:t>в </a:t>
                      </a:r>
                      <a:r>
                        <a:rPr sz="1000" dirty="0"/>
                        <a:t>физкультурно-  </a:t>
                      </a:r>
                      <a:r>
                        <a:rPr sz="1000" spc="-5" dirty="0"/>
                        <a:t>оздоровительных мероприятиях, в </a:t>
                      </a:r>
                      <a:r>
                        <a:rPr sz="1000" dirty="0"/>
                        <a:t>т.ч. </a:t>
                      </a:r>
                      <a:r>
                        <a:rPr sz="1000" spc="-10" dirty="0"/>
                        <a:t>Кружках </a:t>
                      </a:r>
                      <a:r>
                        <a:rPr sz="1000" spc="-5" dirty="0"/>
                        <a:t>и секциях. От </a:t>
                      </a:r>
                      <a:r>
                        <a:rPr sz="1000" dirty="0"/>
                        <a:t>общего </a:t>
                      </a:r>
                      <a:r>
                        <a:rPr sz="1000" spc="-5" dirty="0"/>
                        <a:t>числа лиц с ограниченными  возможностями</a:t>
                      </a:r>
                      <a:r>
                        <a:rPr sz="1000" spc="-40" dirty="0"/>
                        <a:t> </a:t>
                      </a:r>
                      <a:r>
                        <a:rPr sz="1000" spc="-5" dirty="0"/>
                        <a:t>чел.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17,4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057" y="5757383"/>
            <a:ext cx="4114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В Мелеузовском районе функционирует 289 спортивных сооружений:</a:t>
            </a:r>
          </a:p>
          <a:p>
            <a:pPr algn="ctr"/>
            <a:r>
              <a:rPr lang="ru-RU" sz="1000" dirty="0"/>
              <a:t>64 спортзала; 151 плоскостных спортивных сооружений; 5 бассейнов</a:t>
            </a:r>
          </a:p>
          <a:p>
            <a:endParaRPr lang="ru-RU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76963" y="6333432"/>
            <a:ext cx="3507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Доля детей и молодежи, систематически занимающихся физической культурой и спортом, в общей численности молодежи 86,6%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1255" y="6242998"/>
            <a:ext cx="5638800" cy="3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Доля граждан среднего возраста, систематически занимающихся физической культурой и спортом, в общей численности граждан среднего возраста 42%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6512" y="5727220"/>
            <a:ext cx="5311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Уровень обеспеченности граждан спортивными сооружениями исходя из единовременной пропускной способности объектов спорта 68,2 %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09451" y="882114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16273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37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5"/>
          <p:cNvSpPr txBox="1"/>
          <p:nvPr/>
        </p:nvSpPr>
        <p:spPr>
          <a:xfrm>
            <a:off x="892280" y="834742"/>
            <a:ext cx="9793687" cy="253854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Развитие и поддержка малого и среднего предпринимательства в муниципальном районе </a:t>
            </a: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Мелеузовский район 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892566" y="1018609"/>
            <a:ext cx="944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Цель </a:t>
            </a:r>
            <a:r>
              <a:rPr lang="ru-RU" sz="900" b="1" i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endParaRPr lang="ru-RU" sz="900" b="1" i="1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en-US" sz="900" b="1" i="1" dirty="0" smtClean="0">
                <a:solidFill>
                  <a:schemeClr val="tx2"/>
                </a:solidFill>
                <a:cs typeface="Calibri" panose="020F0502020204030204" pitchFamily="34" charset="0"/>
              </a:rPr>
              <a:t>- </a:t>
            </a:r>
            <a:r>
              <a:rPr lang="ru-RU" sz="900" b="1" i="1" dirty="0" smtClean="0">
                <a:solidFill>
                  <a:srgbClr val="003279"/>
                </a:solidFill>
                <a:cs typeface="Calibri" panose="020F0502020204030204" pitchFamily="34" charset="0"/>
              </a:rPr>
              <a:t>создать </a:t>
            </a:r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благоприятные условия   для ведения предпринимательской деятельности в муниципальном районе Мелеузовский район Республики Башкортостан.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7123" y="3143384"/>
            <a:ext cx="9936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ea typeface="Calibri" panose="020F0502020204030204" pitchFamily="34" charset="0"/>
              </a:rPr>
              <a:t> 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Отдел экономического развития, промышленности и инвестиций администрации муниципального района Мелеузовский район Республики Башкортостан.</a:t>
            </a:r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433481" y="1365199"/>
            <a:ext cx="9884581" cy="1692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Увеличить финансовый результат от всех видов предпринимательской деятельности;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tabLst>
                <a:tab pos="197485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2.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Увеличить численность населения Мелеузовского района Республики Башкортостан, осуществляющего предпринимательскую деятельность и работающего в сфере малого и среднего предпринимательства;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spcBef>
                <a:spcPts val="40"/>
              </a:spcBef>
              <a:tabLst>
                <a:tab pos="197485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3.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Формирование благоприятного климата для развития малого и среднего бизнеса в муниципальном районе Мелеузовский район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Республики Башкортостан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;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>
              <a:spcBef>
                <a:spcPts val="40"/>
              </a:spcBef>
              <a:tabLst>
                <a:tab pos="196850" algn="l"/>
              </a:tabLst>
            </a:pPr>
            <a:r>
              <a:rPr lang="en-US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4.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Развитие прогрессивных технологий финансовой и инвестиционной поддержки, повышение доступности финансовых ресурсов для субъектов малого и среднего предпринимательства муниципального района Мелеузовский район Республики Башкортостан;</a:t>
            </a:r>
            <a:endParaRPr lang="ru-RU" sz="900" b="1" i="1" spc="-5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>
              <a:spcBef>
                <a:spcPts val="40"/>
              </a:spcBef>
              <a:tabLst>
                <a:tab pos="1968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5.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Создание эффективной инфраструктуры поддержки субъектов малого и среднего предпринимательства;</a:t>
            </a:r>
          </a:p>
          <a:p>
            <a:pPr marL="12700">
              <a:spcBef>
                <a:spcPts val="40"/>
              </a:spcBef>
              <a:tabLst>
                <a:tab pos="1968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6.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Развитие системы информационно-консультационной, научной и образовательной поддержки субъектов малого и среднего предпринимательства;</a:t>
            </a:r>
          </a:p>
          <a:p>
            <a:pPr marL="12700">
              <a:spcBef>
                <a:spcPts val="40"/>
              </a:spcBef>
              <a:tabLst>
                <a:tab pos="1968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7.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Содействие росту конкурентоспособности и продвижению продукции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субъектов малого и среднего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предпринимательства на товарные рынки;</a:t>
            </a:r>
          </a:p>
          <a:p>
            <a:pPr marL="12700">
              <a:spcBef>
                <a:spcPts val="40"/>
              </a:spcBef>
              <a:tabLst>
                <a:tab pos="1968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8.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Повышение престижа предпринимательской деятельности в муниципальном районе Мелеузовский район Республики Башкортостан;</a:t>
            </a:r>
          </a:p>
          <a:p>
            <a:pPr marL="12700">
              <a:spcBef>
                <a:spcPts val="40"/>
              </a:spcBef>
              <a:tabLst>
                <a:tab pos="1968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9.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Развитие малого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 среднего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предпринимательства во всех отраслях и секторах экономики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муниципального района Мелеузовский район Республики Башкортостан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.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587037"/>
              </p:ext>
            </p:extLst>
          </p:nvPr>
        </p:nvGraphicFramePr>
        <p:xfrm>
          <a:off x="287979" y="3681136"/>
          <a:ext cx="10075710" cy="27339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88573"/>
                <a:gridCol w="634973"/>
                <a:gridCol w="634973"/>
                <a:gridCol w="634973"/>
                <a:gridCol w="740287"/>
                <a:gridCol w="666670"/>
                <a:gridCol w="666670"/>
                <a:gridCol w="708591"/>
              </a:tblGrid>
              <a:tr h="167165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2300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284121">
                <a:tc>
                  <a:txBody>
                    <a:bodyPr/>
                    <a:lstStyle/>
                    <a:p>
                      <a:pPr marL="68580" marR="25717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/>
                        <a:t>Доля продукции, произведенной </a:t>
                      </a:r>
                      <a:r>
                        <a:rPr sz="1000" dirty="0"/>
                        <a:t>субъектами </a:t>
                      </a:r>
                      <a:r>
                        <a:rPr sz="1000" spc="-5" dirty="0"/>
                        <a:t>малого и среднего предпринимательства в </a:t>
                      </a:r>
                      <a:r>
                        <a:rPr sz="1000" dirty="0"/>
                        <a:t>общем </a:t>
                      </a:r>
                      <a:r>
                        <a:rPr sz="1000" spc="-5" dirty="0"/>
                        <a:t>объеме  отгруженной продукции муниципального района ,</a:t>
                      </a:r>
                      <a:r>
                        <a:rPr sz="1000" spc="-7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29,43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42,4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29,74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35,2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29,95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35,7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30,25</a:t>
                      </a:r>
                    </a:p>
                    <a:p>
                      <a:pPr marR="1905" algn="ctr">
                        <a:lnSpc>
                          <a:spcPts val="1060"/>
                        </a:lnSpc>
                      </a:pP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88217">
                <a:tc>
                  <a:txBody>
                    <a:bodyPr/>
                    <a:lstStyle/>
                    <a:p>
                      <a:pPr marL="100330">
                        <a:lnSpc>
                          <a:spcPts val="1165"/>
                        </a:lnSpc>
                      </a:pPr>
                      <a:r>
                        <a:rPr sz="1000" spc="-10" dirty="0"/>
                        <a:t>Средняя </a:t>
                      </a:r>
                      <a:r>
                        <a:rPr sz="1000" spc="-5" dirty="0"/>
                        <a:t>заработная </a:t>
                      </a:r>
                      <a:r>
                        <a:rPr sz="1000" dirty="0"/>
                        <a:t>плата </a:t>
                      </a:r>
                      <a:r>
                        <a:rPr sz="1000" spc="-5" dirty="0"/>
                        <a:t>в сфере малого и среднего</a:t>
                      </a:r>
                      <a:r>
                        <a:rPr sz="1000" spc="-40" dirty="0"/>
                        <a:t> </a:t>
                      </a:r>
                      <a:r>
                        <a:rPr sz="1000" spc="-5" dirty="0"/>
                        <a:t>предпринимательства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14702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19435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14925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19655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20100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20195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20900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324735">
                <a:tc>
                  <a:txBody>
                    <a:bodyPr/>
                    <a:lstStyle/>
                    <a:p>
                      <a:pPr marL="68580" marR="8699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spc="-5" dirty="0"/>
                        <a:t>Прирост количества </a:t>
                      </a:r>
                      <a:r>
                        <a:rPr sz="1000" dirty="0"/>
                        <a:t>субъектов </a:t>
                      </a:r>
                      <a:r>
                        <a:rPr sz="1000" spc="-5" dirty="0"/>
                        <a:t>малого и среднего предпринимательства, </a:t>
                      </a:r>
                      <a:r>
                        <a:rPr sz="1000" dirty="0"/>
                        <a:t>осуществляющих деятельность  </a:t>
                      </a:r>
                      <a:r>
                        <a:rPr sz="1000" spc="-5" dirty="0"/>
                        <a:t>в муниципальном районе Мелеузовский район республики Башкортостан,</a:t>
                      </a:r>
                      <a:r>
                        <a:rPr sz="1000" spc="-7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-0,2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0,5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1,8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1,8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283530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/>
                        <a:t>Доля </a:t>
                      </a:r>
                      <a:r>
                        <a:rPr sz="1000" spc="-5" dirty="0" err="1"/>
                        <a:t>налоговых</a:t>
                      </a:r>
                      <a:r>
                        <a:rPr sz="1000" spc="-25" dirty="0"/>
                        <a:t> </a:t>
                      </a:r>
                      <a:r>
                        <a:rPr sz="1000" spc="-5" dirty="0" err="1" smtClean="0"/>
                        <a:t>поступлений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dirty="0" err="1" smtClean="0"/>
                        <a:t>субъектов</a:t>
                      </a:r>
                      <a:r>
                        <a:rPr sz="1000" dirty="0" smtClean="0"/>
                        <a:t> </a:t>
                      </a:r>
                      <a:r>
                        <a:rPr sz="1000" spc="-5" dirty="0"/>
                        <a:t>малого и среднего предпринимательства в бюджете муниципального района,</a:t>
                      </a:r>
                      <a:r>
                        <a:rPr sz="1000" spc="-80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21,15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18,55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21,65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22,25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16,04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22,85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  <a:tr h="567061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/>
                        <a:t>Доля среднесписочной </a:t>
                      </a:r>
                      <a:r>
                        <a:rPr sz="1000" dirty="0" err="1"/>
                        <a:t>численности</a:t>
                      </a:r>
                      <a:r>
                        <a:rPr sz="1000" spc="-15" dirty="0"/>
                        <a:t> </a:t>
                      </a:r>
                      <a:r>
                        <a:rPr sz="1000" spc="-5" dirty="0" err="1" smtClean="0"/>
                        <a:t>работников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smtClean="0"/>
                        <a:t>(</a:t>
                      </a:r>
                      <a:r>
                        <a:rPr sz="1000" spc="-5" dirty="0" err="1" smtClean="0"/>
                        <a:t>без</a:t>
                      </a:r>
                      <a:r>
                        <a:rPr sz="1000" spc="-5" dirty="0" smtClean="0"/>
                        <a:t> </a:t>
                      </a:r>
                      <a:r>
                        <a:rPr sz="1000" spc="-5" dirty="0"/>
                        <a:t>внешних </a:t>
                      </a:r>
                      <a:r>
                        <a:rPr sz="1000" dirty="0"/>
                        <a:t>совместителей) субъектов </a:t>
                      </a:r>
                      <a:r>
                        <a:rPr sz="1000" spc="-5" dirty="0"/>
                        <a:t>малого и </a:t>
                      </a:r>
                      <a:r>
                        <a:rPr sz="1000" spc="-5" dirty="0" err="1"/>
                        <a:t>среднего</a:t>
                      </a:r>
                      <a:r>
                        <a:rPr sz="1000" spc="-50" dirty="0"/>
                        <a:t> </a:t>
                      </a:r>
                      <a:r>
                        <a:rPr sz="1000" spc="-5" dirty="0" err="1" smtClean="0"/>
                        <a:t>предпринимательства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smtClean="0"/>
                        <a:t>в </a:t>
                      </a:r>
                      <a:r>
                        <a:rPr sz="1000" spc="-5" dirty="0"/>
                        <a:t>среднесписочной </a:t>
                      </a:r>
                      <a:r>
                        <a:rPr sz="1000" dirty="0"/>
                        <a:t>численности </a:t>
                      </a:r>
                      <a:r>
                        <a:rPr sz="1000" spc="-5" dirty="0"/>
                        <a:t>работников (без внешних </a:t>
                      </a:r>
                      <a:r>
                        <a:rPr sz="1000" dirty="0"/>
                        <a:t>совместителей) </a:t>
                      </a:r>
                      <a:r>
                        <a:rPr sz="1000" spc="-5" dirty="0"/>
                        <a:t>всех предприятий</a:t>
                      </a:r>
                      <a:r>
                        <a:rPr sz="1000" spc="-55" dirty="0"/>
                        <a:t> </a:t>
                      </a:r>
                      <a:r>
                        <a:rPr sz="1000" spc="-5" dirty="0"/>
                        <a:t>и</a:t>
                      </a:r>
                      <a:endParaRPr sz="1000" dirty="0"/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5" dirty="0"/>
                        <a:t>организаций,</a:t>
                      </a:r>
                      <a:r>
                        <a:rPr sz="1000" spc="-2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52,61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60,6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52,65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61,9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51,5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61,9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51,7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270613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/>
                        <a:t>Объем инвестиций в основной </a:t>
                      </a:r>
                      <a:r>
                        <a:rPr sz="1000" dirty="0"/>
                        <a:t>капитал </a:t>
                      </a:r>
                      <a:r>
                        <a:rPr sz="1000" spc="-5" dirty="0"/>
                        <a:t>малых и средних предприятий</a:t>
                      </a:r>
                      <a:r>
                        <a:rPr sz="1000" spc="-80" dirty="0"/>
                        <a:t> </a:t>
                      </a:r>
                      <a:r>
                        <a:rPr sz="1000" spc="-5" dirty="0"/>
                        <a:t>(млн.руб)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805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908,4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839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985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846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887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910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320327">
                <a:tc>
                  <a:txBody>
                    <a:bodyPr/>
                    <a:lstStyle/>
                    <a:p>
                      <a:pPr marL="68580">
                        <a:lnSpc>
                          <a:spcPts val="1175"/>
                        </a:lnSpc>
                      </a:pPr>
                      <a:r>
                        <a:rPr sz="1000" spc="-5" dirty="0"/>
                        <a:t>Количество </a:t>
                      </a:r>
                      <a:r>
                        <a:rPr sz="1000" dirty="0"/>
                        <a:t>субъектов </a:t>
                      </a:r>
                      <a:r>
                        <a:rPr sz="1000" spc="-5" dirty="0"/>
                        <a:t>малого и среднего предпринимательства на </a:t>
                      </a:r>
                      <a:r>
                        <a:rPr sz="1000" dirty="0"/>
                        <a:t>1000 </a:t>
                      </a:r>
                      <a:r>
                        <a:rPr sz="1000" spc="-5" dirty="0"/>
                        <a:t>человек населения,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ед.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23,2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23,4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23,5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23,9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26,0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23,7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27,1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pic>
        <p:nvPicPr>
          <p:cNvPr id="9" name="Picture 2" descr="https://kopiraitery.ru/wp-content/uploads/2015/06/3-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65" y="311392"/>
            <a:ext cx="999706" cy="63892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44539" y="3378652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9969" y="6446837"/>
            <a:ext cx="99921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На поддержку СМСП выделено в 2019 году 5,5 млн.руб., в 2020 году 4,1 млн.руб.</a:t>
            </a:r>
          </a:p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Количество СМСП, получивших финансовую поддержку в 2019 году 11 единиц, в 2020 году 12 единиц.</a:t>
            </a:r>
          </a:p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Государственную услугу по оказанию единовременной финансовой помощи через Центр занятости получили: 5 человек на общую сумму 728 тыс.руб</a:t>
            </a:r>
          </a:p>
          <a:p>
            <a:r>
              <a:rPr lang="ru-RU" sz="1000" b="1" dirty="0">
                <a:solidFill>
                  <a:schemeClr val="tx2">
                    <a:lumMod val="50000"/>
                  </a:schemeClr>
                </a:solidFill>
              </a:rPr>
              <a:t>Адресной социальной помощью на основании социального контракта воспользовались 13 граждан на 3 млн 250 тысяч рублей</a:t>
            </a:r>
          </a:p>
          <a:p>
            <a:endParaRPr lang="ru-RU" sz="1000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33084" y="7201167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38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5"/>
          <p:cNvSpPr txBox="1"/>
          <p:nvPr/>
        </p:nvSpPr>
        <p:spPr>
          <a:xfrm>
            <a:off x="1383506" y="808958"/>
            <a:ext cx="8841127" cy="282708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Развитие сельского хозяйства и регулирование рынков сельскохозяйственной продукции,</a:t>
            </a: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сырья и продовольствия в муниципальном районе Мелеузовский район </a:t>
            </a:r>
            <a:r>
              <a:rPr lang="ru-RU" sz="1500" spc="-4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926306" y="1113408"/>
            <a:ext cx="9449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Цели программы </a:t>
            </a: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endParaRPr lang="ru-RU" sz="900" b="1" i="1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ru-RU" sz="900" b="1" i="1" dirty="0" smtClean="0">
                <a:solidFill>
                  <a:schemeClr val="tx2"/>
                </a:solidFill>
                <a:cs typeface="Calibri" panose="020F0502020204030204" pitchFamily="34" charset="0"/>
              </a:rPr>
              <a:t>     </a:t>
            </a:r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-   увеличить производство продукции сельского хозяйства и её переработки; </a:t>
            </a:r>
          </a:p>
          <a:p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     -   предупреждение и ликвидация заразных и массовых незаразных заболеваний животных, защита населения от болезней, общих для человека и животных; </a:t>
            </a:r>
          </a:p>
          <a:p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    </a:t>
            </a:r>
            <a:r>
              <a:rPr lang="ru-RU" sz="900" b="1" i="1" dirty="0" smtClean="0">
                <a:solidFill>
                  <a:srgbClr val="003279"/>
                </a:solidFill>
                <a:cs typeface="Calibri" panose="020F0502020204030204" pitchFamily="34" charset="0"/>
              </a:rPr>
              <a:t> -   </a:t>
            </a:r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повысить финансовую устойчивость предприятий агропромышленного комплекса</a:t>
            </a:r>
            <a:r>
              <a:rPr lang="ru-RU" sz="900" b="1" i="1" dirty="0" smtClean="0">
                <a:solidFill>
                  <a:srgbClr val="003279"/>
                </a:solidFill>
                <a:cs typeface="Calibri" panose="020F0502020204030204" pitchFamily="34" charset="0"/>
              </a:rPr>
              <a:t>.</a:t>
            </a:r>
            <a:endParaRPr lang="ru-RU" sz="900" b="1" i="1" dirty="0">
              <a:solidFill>
                <a:srgbClr val="003279"/>
              </a:solidFill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979" y="3020322"/>
            <a:ext cx="99363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>
                <a:ea typeface="Calibri" panose="020F0502020204030204" pitchFamily="34" charset="0"/>
              </a:rPr>
              <a:t> 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Отдел сельского хозяйства администрации муниципального района Мелеузовский район Республики 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Башкортостан.</a:t>
            </a:r>
            <a:endParaRPr lang="ru-RU" sz="900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526873" y="1908727"/>
            <a:ext cx="9884581" cy="999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Стимулирование увеличения производства основных видов сельскохозяйственной продукции и производства пищевых продуктов;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П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оддержка малых форм хозяйствования;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Повышение уровня рентабельности в сельском хозяйстве для обеспечения его устойчивого развития;</a:t>
            </a: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Стимулирование инновационной деятельности и инновационного развития агропромышленного комплекса;</a:t>
            </a: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Повышение технической оснащенности в сельском хозяйстве;</a:t>
            </a: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Улучшение ветеринарно-санаторной обстановки в сельском хозяйстве.</a:t>
            </a: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594421"/>
              </p:ext>
            </p:extLst>
          </p:nvPr>
        </p:nvGraphicFramePr>
        <p:xfrm>
          <a:off x="297279" y="3752371"/>
          <a:ext cx="9927354" cy="24898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09232"/>
                <a:gridCol w="625623"/>
                <a:gridCol w="625623"/>
                <a:gridCol w="625623"/>
                <a:gridCol w="729387"/>
                <a:gridCol w="656854"/>
                <a:gridCol w="656854"/>
                <a:gridCol w="698158"/>
              </a:tblGrid>
              <a:tr h="208728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3238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31421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Индекс производства продукции сельского хозяйства в </a:t>
                      </a:r>
                      <a:r>
                        <a:rPr sz="1000" dirty="0"/>
                        <a:t>хозяйствах </a:t>
                      </a:r>
                      <a:r>
                        <a:rPr sz="1000" spc="-5" dirty="0"/>
                        <a:t>всех </a:t>
                      </a:r>
                      <a:r>
                        <a:rPr sz="1000" dirty="0"/>
                        <a:t>категорий </a:t>
                      </a:r>
                      <a:r>
                        <a:rPr sz="1000" spc="-5" dirty="0"/>
                        <a:t>(в</a:t>
                      </a:r>
                      <a:r>
                        <a:rPr sz="1000" spc="-55" dirty="0"/>
                        <a:t> </a:t>
                      </a:r>
                      <a:r>
                        <a:rPr sz="1000" spc="-5" dirty="0" err="1" smtClean="0"/>
                        <a:t>сопоставимых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ценах</a:t>
                      </a:r>
                      <a:r>
                        <a:rPr sz="1000" spc="-5" dirty="0"/>
                        <a:t>), 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82,2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109,4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101,3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162,7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101,5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319389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Индекс производства продукции </a:t>
                      </a:r>
                      <a:r>
                        <a:rPr sz="1000" dirty="0"/>
                        <a:t>растениеводства </a:t>
                      </a:r>
                      <a:r>
                        <a:rPr sz="1000" spc="-5" dirty="0"/>
                        <a:t>(в сопоставимых ценах),</a:t>
                      </a:r>
                      <a:r>
                        <a:rPr sz="1000" spc="-10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83,9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115,9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89,6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101,0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3048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Индекс производства продукции животноводства (в сопоставимых ценах),</a:t>
                      </a:r>
                      <a:r>
                        <a:rPr sz="1000" spc="-5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101,2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80,3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101,4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102,0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101,5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270,2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101,7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3048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dirty="0"/>
                        <a:t>Рентабельность </a:t>
                      </a:r>
                      <a:r>
                        <a:rPr sz="1000" spc="-5" dirty="0"/>
                        <a:t>сельскохозяйственных организаций,</a:t>
                      </a:r>
                      <a:r>
                        <a:rPr sz="1000" spc="-6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  <a:tr h="228600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Индекс физического объема инвестиций в основной капитал сельского </a:t>
                      </a:r>
                      <a:r>
                        <a:rPr sz="1000" dirty="0"/>
                        <a:t>хозяйства,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62,2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114,4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68,6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136,7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92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144,9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104,5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85434"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Среднемесячная номинальная заработная </a:t>
                      </a:r>
                      <a:r>
                        <a:rPr sz="1000" dirty="0"/>
                        <a:t>плата </a:t>
                      </a:r>
                      <a:r>
                        <a:rPr sz="1000" spc="-5" dirty="0"/>
                        <a:t>в сельском </a:t>
                      </a:r>
                      <a:r>
                        <a:rPr sz="1000" dirty="0"/>
                        <a:t>хозяйстве </a:t>
                      </a:r>
                      <a:r>
                        <a:rPr sz="1000" spc="-5" dirty="0"/>
                        <a:t>(</a:t>
                      </a:r>
                      <a:r>
                        <a:rPr sz="1000" spc="-5" dirty="0" err="1"/>
                        <a:t>по</a:t>
                      </a:r>
                      <a:r>
                        <a:rPr sz="1000" spc="-40" dirty="0"/>
                        <a:t> </a:t>
                      </a:r>
                      <a:r>
                        <a:rPr sz="1000" dirty="0" err="1" smtClean="0"/>
                        <a:t>сельскохозяйственным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sz="1000" spc="-5" dirty="0" err="1" smtClean="0"/>
                        <a:t>организациям</a:t>
                      </a:r>
                      <a:r>
                        <a:rPr sz="1000" spc="-5" dirty="0"/>
                        <a:t>, не </a:t>
                      </a:r>
                      <a:r>
                        <a:rPr sz="1000" dirty="0"/>
                        <a:t>относящимся </a:t>
                      </a:r>
                      <a:r>
                        <a:rPr sz="1000" spc="-5" dirty="0"/>
                        <a:t>к </a:t>
                      </a:r>
                      <a:r>
                        <a:rPr sz="1000" dirty="0"/>
                        <a:t>субъектам </a:t>
                      </a:r>
                      <a:r>
                        <a:rPr sz="1000" spc="-5" dirty="0"/>
                        <a:t>малого предпринимательства),</a:t>
                      </a:r>
                      <a:r>
                        <a:rPr sz="1000" spc="-125" dirty="0"/>
                        <a:t> </a:t>
                      </a:r>
                      <a:r>
                        <a:rPr sz="1000" spc="-5" dirty="0"/>
                        <a:t>рубли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19400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20387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19400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26499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22300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30887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23360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18" y="345674"/>
            <a:ext cx="828294" cy="82829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44539" y="3378652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246" y="6293078"/>
            <a:ext cx="5343525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Объем отгруженной сельскохозяйственной продукции    4 786,1 млн. руб. (279,7%)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93506" y="6293078"/>
            <a:ext cx="53435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районе функционируют: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9 – сельскохозяйственных предприятий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79 – крестьянских (фермерских) хозяйств и индивидуальных предпринимателей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17,6 тысяч – личные подсобные хозяйства.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86824" y="6597560"/>
            <a:ext cx="534352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сельскохозяйственной техники на 565 млн. руб.,</a:t>
            </a:r>
          </a:p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племенного скота 532 головы на 89,3 млн. руб</a:t>
            </a:r>
            <a:endParaRPr lang="ru-RU" sz="1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959584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39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2"/>
          <p:cNvSpPr/>
          <p:nvPr/>
        </p:nvSpPr>
        <p:spPr>
          <a:xfrm>
            <a:off x="1202249" y="1249784"/>
            <a:ext cx="1848708" cy="2174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just">
              <a:lnSpc>
                <a:spcPts val="745"/>
              </a:lnSpc>
              <a:spcBef>
                <a:spcPts val="510"/>
              </a:spcBef>
            </a:pP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Начальный этап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бюджетного 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процесса. В этот период составляется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прогноз 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социально-экономического  развития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муниципального района Мелеузовский район Республики Башкортостан, определяются 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основные  характеристики 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бюджета,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налоговая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и 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бюджетная политика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на 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очередной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финансовый </a:t>
            </a:r>
            <a:r>
              <a:rPr lang="ru-RU" sz="965" spc="-13" dirty="0">
                <a:solidFill>
                  <a:srgbClr val="305250"/>
                </a:solidFill>
                <a:latin typeface="Times New Roman"/>
              </a:rPr>
              <a:t>год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и  плановый период,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источники 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покрытия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дефицита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бюджета,  долговая политика муниципального района,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 а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также</a:t>
            </a:r>
            <a:r>
              <a:rPr lang="ru-RU" sz="965" spc="-13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осуществляется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 р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аспределение предельных 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объемов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бюджетных 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ассигнований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на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предстоящий 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плановый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 период. </a:t>
            </a:r>
            <a:endParaRPr lang="ru-RU" sz="965" spc="-1" dirty="0">
              <a:latin typeface="Arial"/>
            </a:endParaRPr>
          </a:p>
        </p:txBody>
      </p:sp>
      <p:sp>
        <p:nvSpPr>
          <p:cNvPr id="410" name="CustomShape 5"/>
          <p:cNvSpPr/>
          <p:nvPr/>
        </p:nvSpPr>
        <p:spPr>
          <a:xfrm>
            <a:off x="392906" y="719347"/>
            <a:ext cx="3091365" cy="4151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28" spc="-1" dirty="0">
                <a:solidFill>
                  <a:srgbClr val="000000"/>
                </a:solidFill>
                <a:latin typeface="Times New Roman"/>
              </a:rPr>
              <a:t> I   Составление проекта бюджета</a:t>
            </a:r>
            <a:endParaRPr lang="ru-RU" sz="1228" spc="-1" dirty="0">
              <a:latin typeface="Arial"/>
            </a:endParaRPr>
          </a:p>
        </p:txBody>
      </p:sp>
      <p:grpSp>
        <p:nvGrpSpPr>
          <p:cNvPr id="411" name="Group 6"/>
          <p:cNvGrpSpPr/>
          <p:nvPr/>
        </p:nvGrpSpPr>
        <p:grpSpPr>
          <a:xfrm>
            <a:off x="380600" y="1185694"/>
            <a:ext cx="711279" cy="641509"/>
            <a:chOff x="-16920" y="1785240"/>
            <a:chExt cx="811080" cy="731520"/>
          </a:xfrm>
        </p:grpSpPr>
        <p:pic>
          <p:nvPicPr>
            <p:cNvPr id="412" name="Picture 3"/>
            <p:cNvPicPr/>
            <p:nvPr/>
          </p:nvPicPr>
          <p:blipFill>
            <a:blip r:embed="rId3"/>
            <a:stretch/>
          </p:blipFill>
          <p:spPr>
            <a:xfrm>
              <a:off x="-16920" y="178524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3" name="CustomShape 7"/>
            <p:cNvSpPr/>
            <p:nvPr/>
          </p:nvSpPr>
          <p:spPr>
            <a:xfrm>
              <a:off x="-16920" y="2067840"/>
              <a:ext cx="811080" cy="3678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8926" tIns="39463" rIns="78926" bIns="3946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789" spc="-1" dirty="0">
                  <a:solidFill>
                    <a:srgbClr val="000000"/>
                  </a:solidFill>
                  <a:latin typeface="Times New Roman"/>
                </a:rPr>
                <a:t>МАЙ -ОКТЯБРЬ</a:t>
              </a:r>
              <a:endParaRPr lang="ru-RU" sz="789" spc="-1" dirty="0">
                <a:latin typeface="Arial"/>
              </a:endParaRPr>
            </a:p>
          </p:txBody>
        </p:sp>
      </p:grpSp>
      <p:sp>
        <p:nvSpPr>
          <p:cNvPr id="414" name="CustomShape 8"/>
          <p:cNvSpPr/>
          <p:nvPr/>
        </p:nvSpPr>
        <p:spPr>
          <a:xfrm>
            <a:off x="362689" y="3859625"/>
            <a:ext cx="3317043" cy="4151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28" spc="-1" dirty="0">
                <a:solidFill>
                  <a:srgbClr val="000000"/>
                </a:solidFill>
                <a:latin typeface="Times New Roman"/>
              </a:rPr>
              <a:t> II  Рассмотрение и утверждение бюджета</a:t>
            </a:r>
            <a:endParaRPr lang="ru-RU" sz="1228" spc="-1" dirty="0">
              <a:latin typeface="Arial"/>
            </a:endParaRPr>
          </a:p>
        </p:txBody>
      </p:sp>
      <p:grpSp>
        <p:nvGrpSpPr>
          <p:cNvPr id="415" name="Group 9"/>
          <p:cNvGrpSpPr/>
          <p:nvPr/>
        </p:nvGrpSpPr>
        <p:grpSpPr>
          <a:xfrm>
            <a:off x="340871" y="4335624"/>
            <a:ext cx="711279" cy="641509"/>
            <a:chOff x="-33840" y="4470120"/>
            <a:chExt cx="811080" cy="731520"/>
          </a:xfrm>
        </p:grpSpPr>
        <p:pic>
          <p:nvPicPr>
            <p:cNvPr id="416" name="Picture 3"/>
            <p:cNvPicPr/>
            <p:nvPr/>
          </p:nvPicPr>
          <p:blipFill>
            <a:blip r:embed="rId3"/>
            <a:stretch/>
          </p:blipFill>
          <p:spPr>
            <a:xfrm>
              <a:off x="0" y="447012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17" name="CustomShape 10"/>
            <p:cNvSpPr/>
            <p:nvPr/>
          </p:nvSpPr>
          <p:spPr>
            <a:xfrm>
              <a:off x="-33840" y="4746600"/>
              <a:ext cx="811080" cy="3678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8926" tIns="39463" rIns="78926" bIns="3946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789" spc="-1" dirty="0">
                  <a:solidFill>
                    <a:srgbClr val="000000"/>
                  </a:solidFill>
                  <a:latin typeface="Times New Roman"/>
                </a:rPr>
                <a:t>НОЯБРЬ-ДЕКАБРЬ</a:t>
              </a:r>
              <a:endParaRPr lang="ru-RU" sz="789" spc="-1" dirty="0">
                <a:latin typeface="Arial"/>
              </a:endParaRPr>
            </a:p>
          </p:txBody>
        </p:sp>
      </p:grpSp>
      <p:sp>
        <p:nvSpPr>
          <p:cNvPr id="418" name="CustomShape 11"/>
          <p:cNvSpPr/>
          <p:nvPr/>
        </p:nvSpPr>
        <p:spPr>
          <a:xfrm>
            <a:off x="1086335" y="4335624"/>
            <a:ext cx="1964621" cy="2286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just">
              <a:lnSpc>
                <a:spcPts val="745"/>
              </a:lnSpc>
              <a:spcBef>
                <a:spcPts val="510"/>
              </a:spcBef>
            </a:pP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Подготовленный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проект 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бюджета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выносится на 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рассмотрение в Совет муниципального района Мелеузовский район Республики Башкортостан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до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15</a:t>
            </a:r>
            <a:r>
              <a:rPr lang="ru-RU" sz="965" spc="-18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ноября.</a:t>
            </a:r>
            <a:endParaRPr lang="ru-RU" sz="965" spc="-1" dirty="0">
              <a:latin typeface="Arial"/>
            </a:endParaRPr>
          </a:p>
          <a:p>
            <a:pPr marL="11050" algn="just">
              <a:lnSpc>
                <a:spcPts val="688"/>
              </a:lnSpc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Проект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обсуждается населением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на 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публичных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слушаниях. После 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принятия  бюджета Советом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муниципального района Мелеузовский район Республики Башкортостан, бюджет утверждается и происходит опубликование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 бюджета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.</a:t>
            </a:r>
            <a:endParaRPr lang="ru-RU" sz="965" spc="-1" dirty="0">
              <a:latin typeface="Arial"/>
            </a:endParaRPr>
          </a:p>
        </p:txBody>
      </p:sp>
      <p:sp>
        <p:nvSpPr>
          <p:cNvPr id="419" name="CustomShape 12"/>
          <p:cNvSpPr/>
          <p:nvPr/>
        </p:nvSpPr>
        <p:spPr>
          <a:xfrm>
            <a:off x="6802810" y="719347"/>
            <a:ext cx="3348979" cy="4151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28" spc="-1" dirty="0">
                <a:solidFill>
                  <a:srgbClr val="000000"/>
                </a:solidFill>
                <a:latin typeface="Times New Roman"/>
              </a:rPr>
              <a:t> III   Исполнение бюджета</a:t>
            </a:r>
            <a:endParaRPr lang="ru-RU" sz="1228" spc="-1" dirty="0">
              <a:latin typeface="Arial"/>
            </a:endParaRPr>
          </a:p>
        </p:txBody>
      </p:sp>
      <p:sp>
        <p:nvSpPr>
          <p:cNvPr id="420" name="CustomShape 13"/>
          <p:cNvSpPr/>
          <p:nvPr/>
        </p:nvSpPr>
        <p:spPr>
          <a:xfrm>
            <a:off x="6855019" y="3874861"/>
            <a:ext cx="3348979" cy="4151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28" spc="-1" dirty="0">
                <a:solidFill>
                  <a:srgbClr val="000000"/>
                </a:solidFill>
                <a:latin typeface="Times New Roman"/>
              </a:rPr>
              <a:t> VI  Отчетность</a:t>
            </a:r>
            <a:endParaRPr lang="ru-RU" sz="1228" spc="-1" dirty="0">
              <a:latin typeface="Arial"/>
            </a:endParaRPr>
          </a:p>
        </p:txBody>
      </p:sp>
      <p:grpSp>
        <p:nvGrpSpPr>
          <p:cNvPr id="421" name="Group 14"/>
          <p:cNvGrpSpPr/>
          <p:nvPr/>
        </p:nvGrpSpPr>
        <p:grpSpPr>
          <a:xfrm>
            <a:off x="9558795" y="1180110"/>
            <a:ext cx="711279" cy="641509"/>
            <a:chOff x="11317680" y="1872000"/>
            <a:chExt cx="811080" cy="731520"/>
          </a:xfrm>
        </p:grpSpPr>
        <p:pic>
          <p:nvPicPr>
            <p:cNvPr id="422" name="Picture 3"/>
            <p:cNvPicPr/>
            <p:nvPr/>
          </p:nvPicPr>
          <p:blipFill>
            <a:blip r:embed="rId3"/>
            <a:stretch/>
          </p:blipFill>
          <p:spPr>
            <a:xfrm>
              <a:off x="11317680" y="187200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3" name="CustomShape 15"/>
            <p:cNvSpPr/>
            <p:nvPr/>
          </p:nvSpPr>
          <p:spPr>
            <a:xfrm>
              <a:off x="11317680" y="2154600"/>
              <a:ext cx="811080" cy="3678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8926" tIns="39463" rIns="78926" bIns="3946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789" spc="-1" dirty="0">
                  <a:solidFill>
                    <a:srgbClr val="000000"/>
                  </a:solidFill>
                  <a:latin typeface="Times New Roman"/>
                </a:rPr>
                <a:t>ЯНВАРЬ-ДЕКАБРЬ</a:t>
              </a:r>
              <a:endParaRPr lang="ru-RU" sz="789" spc="-1" dirty="0">
                <a:latin typeface="Arial"/>
              </a:endParaRPr>
            </a:p>
          </p:txBody>
        </p:sp>
      </p:grpSp>
      <p:grpSp>
        <p:nvGrpSpPr>
          <p:cNvPr id="424" name="Group 16"/>
          <p:cNvGrpSpPr/>
          <p:nvPr/>
        </p:nvGrpSpPr>
        <p:grpSpPr>
          <a:xfrm>
            <a:off x="9609747" y="4372095"/>
            <a:ext cx="711279" cy="641509"/>
            <a:chOff x="11264040" y="4429080"/>
            <a:chExt cx="811080" cy="731520"/>
          </a:xfrm>
        </p:grpSpPr>
        <p:pic>
          <p:nvPicPr>
            <p:cNvPr id="425" name="Picture 3"/>
            <p:cNvPicPr/>
            <p:nvPr/>
          </p:nvPicPr>
          <p:blipFill>
            <a:blip r:embed="rId3"/>
            <a:stretch/>
          </p:blipFill>
          <p:spPr>
            <a:xfrm>
              <a:off x="11264040" y="442908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6" name="CustomShape 17"/>
            <p:cNvSpPr/>
            <p:nvPr/>
          </p:nvSpPr>
          <p:spPr>
            <a:xfrm>
              <a:off x="11264040" y="4711680"/>
              <a:ext cx="811080" cy="3678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8926" tIns="39463" rIns="78926" bIns="39463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789" spc="-1" dirty="0">
                  <a:solidFill>
                    <a:srgbClr val="000000"/>
                  </a:solidFill>
                  <a:latin typeface="Times New Roman"/>
                </a:rPr>
                <a:t>МАРТ -МАЙ</a:t>
              </a:r>
              <a:endParaRPr lang="ru-RU" sz="789" spc="-1" dirty="0">
                <a:latin typeface="Arial"/>
              </a:endParaRPr>
            </a:p>
          </p:txBody>
        </p:sp>
      </p:grpSp>
      <p:sp>
        <p:nvSpPr>
          <p:cNvPr id="427" name="CustomShape 18"/>
          <p:cNvSpPr/>
          <p:nvPr/>
        </p:nvSpPr>
        <p:spPr>
          <a:xfrm>
            <a:off x="7506409" y="1274012"/>
            <a:ext cx="2022710" cy="2125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just">
              <a:lnSpc>
                <a:spcPts val="745"/>
              </a:lnSpc>
              <a:spcBef>
                <a:spcPts val="510"/>
              </a:spcBef>
            </a:pP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Исполнение </a:t>
            </a:r>
            <a:r>
              <a:rPr lang="ru-RU" sz="965" spc="-11" dirty="0" smtClean="0">
                <a:solidFill>
                  <a:srgbClr val="305250"/>
                </a:solidFill>
                <a:latin typeface="Times New Roman"/>
              </a:rPr>
              <a:t>бюджета </a:t>
            </a:r>
            <a:r>
              <a:rPr lang="ru-RU" sz="965" spc="-6" dirty="0" smtClean="0">
                <a:solidFill>
                  <a:srgbClr val="305250"/>
                </a:solidFill>
                <a:latin typeface="Times New Roman"/>
              </a:rPr>
              <a:t>организуется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на </a:t>
            </a:r>
            <a:r>
              <a:rPr lang="ru-RU" sz="965" spc="-6" dirty="0" smtClean="0">
                <a:solidFill>
                  <a:srgbClr val="305250"/>
                </a:solidFill>
                <a:latin typeface="Times New Roman"/>
              </a:rPr>
              <a:t>основе </a:t>
            </a:r>
            <a:r>
              <a:rPr lang="ru-RU" sz="965" spc="-11" dirty="0" smtClean="0">
                <a:solidFill>
                  <a:srgbClr val="305250"/>
                </a:solidFill>
                <a:latin typeface="Times New Roman"/>
              </a:rPr>
              <a:t>бюджетной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росписи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и  </a:t>
            </a:r>
            <a:r>
              <a:rPr lang="ru-RU" sz="965" spc="-6" dirty="0" smtClean="0">
                <a:solidFill>
                  <a:srgbClr val="305250"/>
                </a:solidFill>
                <a:latin typeface="Times New Roman"/>
              </a:rPr>
              <a:t>кассового </a:t>
            </a:r>
            <a:r>
              <a:rPr lang="ru-RU" sz="965" spc="-1" dirty="0" smtClean="0">
                <a:solidFill>
                  <a:srgbClr val="305250"/>
                </a:solidFill>
                <a:latin typeface="Times New Roman"/>
              </a:rPr>
              <a:t>плана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.</a:t>
            </a:r>
            <a:r>
              <a:rPr lang="ru-RU" sz="965" spc="-58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Бюджет  </a:t>
            </a:r>
            <a:r>
              <a:rPr lang="ru-RU" sz="965" spc="-6" dirty="0" smtClean="0">
                <a:solidFill>
                  <a:srgbClr val="305250"/>
                </a:solidFill>
                <a:latin typeface="Times New Roman"/>
              </a:rPr>
              <a:t>исполняется </a:t>
            </a:r>
            <a:r>
              <a:rPr lang="ru-RU" sz="965" spc="-1" dirty="0" smtClean="0">
                <a:solidFill>
                  <a:srgbClr val="305250"/>
                </a:solidFill>
                <a:latin typeface="Times New Roman"/>
              </a:rPr>
              <a:t>по</a:t>
            </a:r>
            <a:r>
              <a:rPr lang="ru-RU" sz="965" spc="-66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965" spc="-11" dirty="0" smtClean="0">
                <a:solidFill>
                  <a:srgbClr val="305250"/>
                </a:solidFill>
                <a:latin typeface="Times New Roman"/>
              </a:rPr>
              <a:t>доходам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.  расходам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и </a:t>
            </a:r>
            <a:r>
              <a:rPr lang="ru-RU" sz="965" spc="-6" dirty="0" smtClean="0">
                <a:solidFill>
                  <a:srgbClr val="305250"/>
                </a:solidFill>
                <a:latin typeface="Times New Roman"/>
              </a:rPr>
              <a:t>источникам </a:t>
            </a:r>
            <a:r>
              <a:rPr lang="ru-RU" sz="965" spc="-1" dirty="0" smtClean="0">
                <a:solidFill>
                  <a:srgbClr val="305250"/>
                </a:solidFill>
                <a:latin typeface="Times New Roman"/>
              </a:rPr>
              <a:t>финансирования  </a:t>
            </a:r>
            <a:r>
              <a:rPr lang="ru-RU" sz="965" spc="-6" dirty="0" smtClean="0">
                <a:solidFill>
                  <a:srgbClr val="305250"/>
                </a:solidFill>
                <a:latin typeface="Times New Roman"/>
              </a:rPr>
              <a:t>дефицита </a:t>
            </a:r>
            <a:r>
              <a:rPr lang="ru-RU" sz="965" spc="-11" dirty="0" smtClean="0">
                <a:solidFill>
                  <a:srgbClr val="305250"/>
                </a:solidFill>
                <a:latin typeface="Times New Roman"/>
              </a:rPr>
              <a:t>бюджета</a:t>
            </a:r>
            <a:r>
              <a:rPr lang="ru-RU" sz="965" spc="-1" dirty="0" smtClean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на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основе</a:t>
            </a:r>
            <a:r>
              <a:rPr lang="ru-RU" sz="965" spc="-23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965" spc="-1" dirty="0" smtClean="0">
                <a:solidFill>
                  <a:srgbClr val="305250"/>
                </a:solidFill>
                <a:latin typeface="Times New Roman"/>
              </a:rPr>
              <a:t>принципов</a:t>
            </a:r>
            <a:r>
              <a:rPr lang="ru-RU" sz="965" spc="-1" dirty="0">
                <a:latin typeface="Arial"/>
              </a:rPr>
              <a:t> </a:t>
            </a:r>
            <a:r>
              <a:rPr lang="ru-RU" sz="965" spc="-11" dirty="0" smtClean="0">
                <a:solidFill>
                  <a:srgbClr val="305250"/>
                </a:solidFill>
                <a:latin typeface="Times New Roman"/>
              </a:rPr>
              <a:t>единства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кассы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965" spc="-1" dirty="0" smtClean="0">
                <a:solidFill>
                  <a:srgbClr val="305250"/>
                </a:solidFill>
                <a:latin typeface="Times New Roman"/>
              </a:rPr>
              <a:t>и </a:t>
            </a:r>
            <a:r>
              <a:rPr lang="ru-RU" sz="965" spc="-11" dirty="0" smtClean="0">
                <a:solidFill>
                  <a:srgbClr val="305250"/>
                </a:solidFill>
                <a:latin typeface="Times New Roman"/>
              </a:rPr>
              <a:t>подведомственности 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расходов.</a:t>
            </a:r>
            <a:endParaRPr lang="ru-RU" sz="965" spc="-1" dirty="0">
              <a:latin typeface="Arial"/>
            </a:endParaRPr>
          </a:p>
        </p:txBody>
      </p:sp>
      <p:sp>
        <p:nvSpPr>
          <p:cNvPr id="428" name="CustomShape 19"/>
          <p:cNvSpPr/>
          <p:nvPr/>
        </p:nvSpPr>
        <p:spPr>
          <a:xfrm>
            <a:off x="7586091" y="4335624"/>
            <a:ext cx="2023656" cy="22866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just">
              <a:lnSpc>
                <a:spcPts val="745"/>
              </a:lnSpc>
              <a:spcBef>
                <a:spcPts val="510"/>
              </a:spcBef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По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итогам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отчетного 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финансового </a:t>
            </a:r>
            <a:r>
              <a:rPr lang="ru-RU" sz="965" spc="-13" dirty="0">
                <a:solidFill>
                  <a:srgbClr val="305250"/>
                </a:solidFill>
                <a:latin typeface="Times New Roman"/>
              </a:rPr>
              <a:t>года 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составляется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бюджетная 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отчетность об исполнении 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бюджета,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направляемая для 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проверки в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Ревизионную комиссию,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а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затем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на 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рассмотрение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и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утверждение 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в </a:t>
            </a: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Совет муниципального района Мелеузовский район Республики Башкортостан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.</a:t>
            </a:r>
            <a:endParaRPr lang="ru-RU" sz="965" spc="-1" dirty="0">
              <a:latin typeface="Arial"/>
            </a:endParaRPr>
          </a:p>
          <a:p>
            <a:pPr marL="11050" algn="just">
              <a:lnSpc>
                <a:spcPts val="684"/>
              </a:lnSpc>
            </a:pP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Отчет об</a:t>
            </a:r>
            <a:r>
              <a:rPr lang="ru-RU" sz="965" spc="-81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исполнении</a:t>
            </a:r>
            <a:endParaRPr lang="ru-RU" sz="965" spc="-1" dirty="0">
              <a:latin typeface="Arial"/>
            </a:endParaRPr>
          </a:p>
          <a:p>
            <a:pPr marL="11050" algn="just">
              <a:lnSpc>
                <a:spcPts val="745"/>
              </a:lnSpc>
              <a:spcBef>
                <a:spcPts val="57"/>
              </a:spcBef>
            </a:pPr>
            <a:r>
              <a:rPr lang="ru-RU" sz="965" spc="-11" dirty="0">
                <a:solidFill>
                  <a:srgbClr val="305250"/>
                </a:solidFill>
                <a:latin typeface="Times New Roman"/>
              </a:rPr>
              <a:t>бюджета</a:t>
            </a:r>
            <a:r>
              <a:rPr lang="ru-RU" sz="965" spc="-53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обсуждается 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с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населением</a:t>
            </a:r>
            <a:r>
              <a:rPr lang="ru-RU" sz="965" spc="-40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муниципального района Мелеузовский район Республики Башкортостан на </a:t>
            </a:r>
            <a:r>
              <a:rPr lang="ru-RU" sz="965" spc="-6" dirty="0">
                <a:solidFill>
                  <a:srgbClr val="305250"/>
                </a:solidFill>
                <a:latin typeface="Times New Roman"/>
              </a:rPr>
              <a:t>публичных</a:t>
            </a:r>
            <a:r>
              <a:rPr lang="ru-RU" sz="965" spc="-23" dirty="0">
                <a:solidFill>
                  <a:srgbClr val="305250"/>
                </a:solidFill>
                <a:latin typeface="Times New Roman"/>
              </a:rPr>
              <a:t> </a:t>
            </a: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слушаниях</a:t>
            </a:r>
            <a:r>
              <a:rPr lang="ru-RU" sz="965" spc="-1" dirty="0">
                <a:solidFill>
                  <a:srgbClr val="305250"/>
                </a:solidFill>
                <a:latin typeface="Tw Cen MT"/>
              </a:rPr>
              <a:t>.</a:t>
            </a:r>
            <a:endParaRPr lang="ru-RU" sz="965" spc="-1" dirty="0">
              <a:latin typeface="Arial"/>
            </a:endParaRPr>
          </a:p>
        </p:txBody>
      </p:sp>
      <p:sp>
        <p:nvSpPr>
          <p:cNvPr id="429" name="CustomShape 20"/>
          <p:cNvSpPr/>
          <p:nvPr/>
        </p:nvSpPr>
        <p:spPr>
          <a:xfrm>
            <a:off x="3459142" y="1216580"/>
            <a:ext cx="1265338" cy="234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ctr">
              <a:lnSpc>
                <a:spcPts val="745"/>
              </a:lnSpc>
              <a:spcBef>
                <a:spcPts val="510"/>
              </a:spcBef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965" spc="-1" dirty="0">
              <a:latin typeface="Arial"/>
            </a:endParaRPr>
          </a:p>
        </p:txBody>
      </p:sp>
      <p:sp>
        <p:nvSpPr>
          <p:cNvPr id="430" name="CustomShape 21"/>
          <p:cNvSpPr/>
          <p:nvPr/>
        </p:nvSpPr>
        <p:spPr>
          <a:xfrm>
            <a:off x="3455278" y="1553751"/>
            <a:ext cx="1265338" cy="520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just">
              <a:lnSpc>
                <a:spcPts val="745"/>
              </a:lnSpc>
              <a:spcBef>
                <a:spcPts val="510"/>
              </a:spcBef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Органы местного самоуправления, </a:t>
            </a:r>
            <a:endParaRPr lang="ru-RU" sz="965" spc="-1" dirty="0">
              <a:latin typeface="Arial"/>
            </a:endParaRPr>
          </a:p>
          <a:p>
            <a:pPr marL="11050" algn="just">
              <a:lnSpc>
                <a:spcPts val="745"/>
              </a:lnSpc>
              <a:spcBef>
                <a:spcPts val="510"/>
              </a:spcBef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финансовые органы </a:t>
            </a:r>
            <a:endParaRPr lang="ru-RU" sz="965" spc="-1" dirty="0">
              <a:latin typeface="Arial"/>
            </a:endParaRPr>
          </a:p>
        </p:txBody>
      </p:sp>
      <p:sp>
        <p:nvSpPr>
          <p:cNvPr id="431" name="CustomShape 22"/>
          <p:cNvSpPr/>
          <p:nvPr/>
        </p:nvSpPr>
        <p:spPr>
          <a:xfrm>
            <a:off x="3113454" y="5698788"/>
            <a:ext cx="1250500" cy="2203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ctr">
              <a:lnSpc>
                <a:spcPts val="745"/>
              </a:lnSpc>
              <a:spcBef>
                <a:spcPts val="510"/>
              </a:spcBef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965" spc="-1" dirty="0">
              <a:latin typeface="Arial"/>
            </a:endParaRPr>
          </a:p>
        </p:txBody>
      </p:sp>
      <p:sp>
        <p:nvSpPr>
          <p:cNvPr id="432" name="CustomShape 23"/>
          <p:cNvSpPr/>
          <p:nvPr/>
        </p:nvSpPr>
        <p:spPr>
          <a:xfrm>
            <a:off x="3139739" y="6039374"/>
            <a:ext cx="1265338" cy="520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just">
              <a:lnSpc>
                <a:spcPts val="745"/>
              </a:lnSpc>
              <a:spcBef>
                <a:spcPts val="510"/>
              </a:spcBef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Законодательные     ( представительные) органы местного самоуправления</a:t>
            </a:r>
            <a:endParaRPr lang="ru-RU" sz="965" spc="-1" dirty="0">
              <a:latin typeface="Arial"/>
            </a:endParaRPr>
          </a:p>
        </p:txBody>
      </p:sp>
      <p:sp>
        <p:nvSpPr>
          <p:cNvPr id="433" name="CustomShape 24"/>
          <p:cNvSpPr/>
          <p:nvPr/>
        </p:nvSpPr>
        <p:spPr>
          <a:xfrm>
            <a:off x="6187652" y="1189690"/>
            <a:ext cx="1271336" cy="2364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ctr">
              <a:lnSpc>
                <a:spcPts val="745"/>
              </a:lnSpc>
              <a:spcBef>
                <a:spcPts val="510"/>
              </a:spcBef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965" spc="-1" dirty="0">
              <a:latin typeface="Arial"/>
            </a:endParaRPr>
          </a:p>
        </p:txBody>
      </p:sp>
      <p:sp>
        <p:nvSpPr>
          <p:cNvPr id="434" name="CustomShape 25"/>
          <p:cNvSpPr/>
          <p:nvPr/>
        </p:nvSpPr>
        <p:spPr>
          <a:xfrm>
            <a:off x="6252383" y="5669364"/>
            <a:ext cx="1265338" cy="244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ctr">
              <a:lnSpc>
                <a:spcPts val="745"/>
              </a:lnSpc>
              <a:spcBef>
                <a:spcPts val="510"/>
              </a:spcBef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Участники </a:t>
            </a:r>
            <a:endParaRPr lang="ru-RU" sz="965" spc="-1" dirty="0">
              <a:latin typeface="Arial"/>
            </a:endParaRPr>
          </a:p>
        </p:txBody>
      </p:sp>
      <p:sp>
        <p:nvSpPr>
          <p:cNvPr id="435" name="CustomShape 26"/>
          <p:cNvSpPr/>
          <p:nvPr/>
        </p:nvSpPr>
        <p:spPr>
          <a:xfrm>
            <a:off x="6193650" y="1556804"/>
            <a:ext cx="1265338" cy="520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just">
              <a:lnSpc>
                <a:spcPts val="745"/>
              </a:lnSpc>
              <a:spcBef>
                <a:spcPts val="510"/>
              </a:spcBef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Органы местного самоуправления, </a:t>
            </a:r>
            <a:endParaRPr lang="ru-RU" sz="965" spc="-1" dirty="0">
              <a:latin typeface="Arial"/>
            </a:endParaRPr>
          </a:p>
          <a:p>
            <a:pPr marL="11050" algn="just">
              <a:lnSpc>
                <a:spcPts val="745"/>
              </a:lnSpc>
              <a:spcBef>
                <a:spcPts val="510"/>
              </a:spcBef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финансовые органы </a:t>
            </a:r>
            <a:endParaRPr lang="ru-RU" sz="965" spc="-1" dirty="0">
              <a:latin typeface="Arial"/>
            </a:endParaRPr>
          </a:p>
        </p:txBody>
      </p:sp>
      <p:sp>
        <p:nvSpPr>
          <p:cNvPr id="436" name="CustomShape 27"/>
          <p:cNvSpPr/>
          <p:nvPr/>
        </p:nvSpPr>
        <p:spPr>
          <a:xfrm>
            <a:off x="6252383" y="6014188"/>
            <a:ext cx="1265338" cy="520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marL="11050" algn="just">
              <a:lnSpc>
                <a:spcPts val="745"/>
              </a:lnSpc>
              <a:spcBef>
                <a:spcPts val="510"/>
              </a:spcBef>
            </a:pPr>
            <a:r>
              <a:rPr lang="ru-RU" sz="965" spc="-1" dirty="0">
                <a:solidFill>
                  <a:srgbClr val="305250"/>
                </a:solidFill>
                <a:latin typeface="Times New Roman"/>
              </a:rPr>
              <a:t>Законодательные     ( представительные) органы местного самоуправления</a:t>
            </a:r>
            <a:endParaRPr lang="ru-RU" sz="965" spc="-1" dirty="0">
              <a:latin typeface="Arial"/>
            </a:endParaRPr>
          </a:p>
        </p:txBody>
      </p:sp>
      <p:sp>
        <p:nvSpPr>
          <p:cNvPr id="437" name="CustomShape 28"/>
          <p:cNvSpPr/>
          <p:nvPr/>
        </p:nvSpPr>
        <p:spPr>
          <a:xfrm>
            <a:off x="3847593" y="3170255"/>
            <a:ext cx="3016307" cy="395224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28" spc="-1" dirty="0">
                <a:solidFill>
                  <a:srgbClr val="000000"/>
                </a:solidFill>
                <a:latin typeface="Times New Roman"/>
              </a:rPr>
              <a:t>V Финансовый контроль</a:t>
            </a:r>
            <a:endParaRPr lang="ru-RU" sz="1228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228" spc="-1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/>
          </p:nvPr>
        </p:nvGraphicFramePr>
        <p:xfrm>
          <a:off x="3691201" y="4516567"/>
          <a:ext cx="2999653" cy="896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38" name="Picture 4"/>
          <p:cNvPicPr/>
          <p:nvPr/>
        </p:nvPicPr>
        <p:blipFill>
          <a:blip r:embed="rId9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/>
        </p:blipFill>
        <p:spPr>
          <a:xfrm>
            <a:off x="4350046" y="1713662"/>
            <a:ext cx="2095322" cy="1315535"/>
          </a:xfrm>
          <a:prstGeom prst="rect">
            <a:avLst/>
          </a:prstGeom>
          <a:ln>
            <a:noFill/>
          </a:ln>
        </p:spPr>
      </p:pic>
      <p:grpSp>
        <p:nvGrpSpPr>
          <p:cNvPr id="37" name="Group 16"/>
          <p:cNvGrpSpPr/>
          <p:nvPr/>
        </p:nvGrpSpPr>
        <p:grpSpPr>
          <a:xfrm>
            <a:off x="3845525" y="3610004"/>
            <a:ext cx="2588291" cy="641509"/>
            <a:chOff x="11242618" y="4429080"/>
            <a:chExt cx="811080" cy="731520"/>
          </a:xfrm>
        </p:grpSpPr>
        <p:pic>
          <p:nvPicPr>
            <p:cNvPr id="38" name="Picture 3"/>
            <p:cNvPicPr/>
            <p:nvPr/>
          </p:nvPicPr>
          <p:blipFill>
            <a:blip r:embed="rId3"/>
            <a:stretch/>
          </p:blipFill>
          <p:spPr>
            <a:xfrm>
              <a:off x="11264040" y="4429080"/>
              <a:ext cx="777240" cy="731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CustomShape 17"/>
            <p:cNvSpPr/>
            <p:nvPr/>
          </p:nvSpPr>
          <p:spPr>
            <a:xfrm>
              <a:off x="11242618" y="4623525"/>
              <a:ext cx="811080" cy="3678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8926" tIns="39463" rIns="78926" bIns="39463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ru-RU" sz="789" spc="-1" dirty="0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789" spc="-1" dirty="0">
                  <a:solidFill>
                    <a:srgbClr val="000000"/>
                  </a:solidFill>
                  <a:latin typeface="Times New Roman"/>
                </a:rPr>
                <a:t>ОСУЩЕСТВЛЯЕТСЯ ПОСТОЯННО</a:t>
              </a:r>
              <a:endParaRPr lang="ru-RU" sz="789" spc="-1" dirty="0">
                <a:latin typeface="Arial"/>
              </a:endParaRPr>
            </a:p>
          </p:txBody>
        </p:sp>
      </p:grpSp>
      <p:sp>
        <p:nvSpPr>
          <p:cNvPr id="40" name="object 18"/>
          <p:cNvSpPr txBox="1">
            <a:spLocks/>
          </p:cNvSpPr>
          <p:nvPr/>
        </p:nvSpPr>
        <p:spPr>
          <a:xfrm>
            <a:off x="2398528" y="122238"/>
            <a:ext cx="6382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Этапы бюджетного процесса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36048" y="7160387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402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37" y="341964"/>
            <a:ext cx="1128871" cy="848963"/>
          </a:xfrm>
          <a:prstGeom prst="rect">
            <a:avLst/>
          </a:prstGeom>
        </p:spPr>
      </p:pic>
      <p:sp>
        <p:nvSpPr>
          <p:cNvPr id="59" name="object 55"/>
          <p:cNvSpPr txBox="1"/>
          <p:nvPr/>
        </p:nvSpPr>
        <p:spPr>
          <a:xfrm>
            <a:off x="1281411" y="798786"/>
            <a:ext cx="9113319" cy="125614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Развитие культуры в муниципальном районе Мелеузовский район 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926306" y="1013549"/>
            <a:ext cx="9449594" cy="781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Цели программы </a:t>
            </a: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endParaRPr lang="ru-RU" sz="900" b="1" i="1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 -  формирование единого культурного пространства, создание условий для выравнивания доступа населения к культурным ценностям, информационным ресурсам и повышения уровня удовлетворенности населения муниципального района Мелеузовский район Республики Башкортостан качеством предоставляемых услуг в сфере культуры и искусства;</a:t>
            </a:r>
          </a:p>
          <a:p>
            <a:r>
              <a:rPr lang="ru-RU" sz="900" b="1" i="1" dirty="0" smtClean="0">
                <a:solidFill>
                  <a:srgbClr val="003279"/>
                </a:solidFill>
                <a:cs typeface="Calibri" panose="020F0502020204030204" pitchFamily="34" charset="0"/>
              </a:rPr>
              <a:t> </a:t>
            </a:r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-  формирование открытого информационного пространства на территории муниципального района Мелеузовский район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7843" y="2636608"/>
            <a:ext cx="99363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900" dirty="0">
                <a:ea typeface="Calibri" panose="020F0502020204030204" pitchFamily="34" charset="0"/>
              </a:rPr>
              <a:t> 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 Отдел культуры администрации муниципального района Мелеузовский район Республики Башкортостан.</a:t>
            </a:r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510149" y="1766155"/>
            <a:ext cx="9884581" cy="993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С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оздать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благоприятные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условия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для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устойчивого развития сферы культуры и искусства,</a:t>
            </a:r>
            <a:r>
              <a:rPr lang="ru-RU" sz="900" b="1" i="1" spc="-24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сохранить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культурное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 историческое наследие, увеличить доступ населения к культурным ценностям и</a:t>
            </a:r>
            <a:r>
              <a:rPr lang="ru-RU" sz="900" b="1" i="1" spc="-22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информации;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Создать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условия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для эффективного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развития </a:t>
            </a:r>
            <a:r>
              <a:rPr lang="ru-RU" sz="90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системы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дополнительного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образования </a:t>
            </a:r>
            <a:r>
              <a:rPr lang="ru-RU" sz="900" b="1" i="1" spc="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детей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</a:t>
            </a:r>
            <a:r>
              <a:rPr lang="ru-RU" sz="900" b="1" i="1" spc="8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сфере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культуры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</a:t>
            </a:r>
            <a:r>
              <a:rPr lang="ru-RU" sz="900" b="1" i="1" spc="-5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искусства;</a:t>
            </a:r>
            <a:endParaRPr lang="ru-RU" sz="900" dirty="0" smtClean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83820">
              <a:buAutoNum type="arabicPeriod"/>
              <a:tabLst>
                <a:tab pos="197485" algn="l"/>
              </a:tabLst>
            </a:pP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Обеспечение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прав граждан в сфере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информатизации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 расширение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информационного пространства на 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территории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муниципального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района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Мелеузовский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 Республики</a:t>
            </a:r>
            <a:r>
              <a:rPr lang="ru-RU" sz="900" b="1" i="1" spc="-12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Башкортостан</a:t>
            </a:r>
            <a:endParaRPr lang="ru-RU" sz="90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83820">
              <a:buAutoNum type="arabicPeriod"/>
              <a:tabLst>
                <a:tab pos="197485" algn="l"/>
              </a:tabLst>
            </a:pPr>
            <a:endParaRPr lang="ru-RU" sz="900" b="1" i="1" spc="-5" dirty="0" smtClean="0">
              <a:solidFill>
                <a:schemeClr val="tx2">
                  <a:lumMod val="50000"/>
                </a:schemeClr>
              </a:solidFill>
              <a:cs typeface="Times New Roman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91181"/>
              </p:ext>
            </p:extLst>
          </p:nvPr>
        </p:nvGraphicFramePr>
        <p:xfrm>
          <a:off x="315937" y="3322637"/>
          <a:ext cx="9952661" cy="363841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2767"/>
                <a:gridCol w="627218"/>
                <a:gridCol w="627218"/>
                <a:gridCol w="627218"/>
                <a:gridCol w="731247"/>
                <a:gridCol w="658528"/>
                <a:gridCol w="658528"/>
                <a:gridCol w="699937"/>
              </a:tblGrid>
              <a:tr h="185450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2877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27916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/>
                        <a:t>Книгообеспеченность на 1 жителя,</a:t>
                      </a:r>
                      <a:r>
                        <a:rPr sz="1000" spc="-30" dirty="0"/>
                        <a:t> </a:t>
                      </a:r>
                      <a:r>
                        <a:rPr sz="1000" spc="-5" dirty="0"/>
                        <a:t>ед.;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4,7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4,8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4,7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4,9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4,9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4,9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30760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/>
                        <a:t>Число посещений библиотек на </a:t>
                      </a:r>
                      <a:r>
                        <a:rPr sz="1000" dirty="0"/>
                        <a:t>1000 </a:t>
                      </a:r>
                      <a:r>
                        <a:rPr sz="1000" spc="-5" dirty="0"/>
                        <a:t>чел,</a:t>
                      </a:r>
                      <a:r>
                        <a:rPr sz="1000" spc="-10" dirty="0"/>
                        <a:t> </a:t>
                      </a:r>
                      <a:r>
                        <a:rPr sz="1000" spc="-5" dirty="0"/>
                        <a:t>чел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5270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5325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5270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5270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4227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4161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4267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6349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/>
                        <a:t>Доля фонда </a:t>
                      </a:r>
                      <a:r>
                        <a:rPr sz="1000" dirty="0"/>
                        <a:t>библиотеки от общего </a:t>
                      </a:r>
                      <a:r>
                        <a:rPr sz="1000" spc="-5" dirty="0"/>
                        <a:t>количества фонда </a:t>
                      </a:r>
                      <a:r>
                        <a:rPr sz="1000" dirty="0"/>
                        <a:t>степень </a:t>
                      </a:r>
                      <a:r>
                        <a:rPr sz="1000" spc="-5" dirty="0"/>
                        <a:t>сохранности </a:t>
                      </a:r>
                      <a:r>
                        <a:rPr sz="1000" dirty="0"/>
                        <a:t>которых </a:t>
                      </a:r>
                      <a:r>
                        <a:rPr sz="1000" spc="-5" dirty="0"/>
                        <a:t>изменилась в </a:t>
                      </a:r>
                      <a:r>
                        <a:rPr sz="1000" spc="-5" dirty="0" err="1"/>
                        <a:t>связи</a:t>
                      </a:r>
                      <a:r>
                        <a:rPr sz="1000" spc="-100" dirty="0"/>
                        <a:t> </a:t>
                      </a:r>
                      <a:r>
                        <a:rPr sz="1000" spc="-5" dirty="0" smtClean="0"/>
                        <a:t>с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нарушением</a:t>
                      </a:r>
                      <a:r>
                        <a:rPr sz="1000" spc="-5" dirty="0" smtClean="0"/>
                        <a:t> </a:t>
                      </a:r>
                      <a:r>
                        <a:rPr sz="1000" dirty="0"/>
                        <a:t>условий </a:t>
                      </a:r>
                      <a:r>
                        <a:rPr sz="1000" spc="-10" dirty="0"/>
                        <a:t>хранения </a:t>
                      </a:r>
                      <a:r>
                        <a:rPr sz="1000" spc="-5" dirty="0"/>
                        <a:t>по сравнению с прошлым годом,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0,15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0,15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0,15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0,15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0,15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0,15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0,15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28754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dirty="0"/>
                        <a:t>Доля документов </a:t>
                      </a:r>
                      <a:r>
                        <a:rPr sz="1000" spc="-5" dirty="0"/>
                        <a:t>из фондов библиотеки, библиографические описания </a:t>
                      </a:r>
                      <a:r>
                        <a:rPr sz="1000" dirty="0"/>
                        <a:t>которых </a:t>
                      </a:r>
                      <a:r>
                        <a:rPr sz="1000" spc="-5" dirty="0"/>
                        <a:t>отражены в</a:t>
                      </a:r>
                      <a:r>
                        <a:rPr sz="1000" spc="-130" dirty="0"/>
                        <a:t> </a:t>
                      </a:r>
                      <a:r>
                        <a:rPr sz="1000" spc="-5" dirty="0" err="1" smtClean="0"/>
                        <a:t>электронном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dirty="0" err="1" smtClean="0"/>
                        <a:t>каталоге</a:t>
                      </a:r>
                      <a:r>
                        <a:rPr sz="1000" dirty="0"/>
                        <a:t>,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8,5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8,8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9,2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000" dirty="0" smtClean="0"/>
                        <a:t>9,6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  <a:tr h="27080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Охват населения мероприятиями, проведенными учреждениями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культуры,%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21,6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21,6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21,6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24,4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21,6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24,8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21,6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3004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Количество клубных формирований,</a:t>
                      </a:r>
                      <a:r>
                        <a:rPr sz="1000" spc="-65" dirty="0"/>
                        <a:t> </a:t>
                      </a:r>
                      <a:r>
                        <a:rPr sz="1000" spc="-5" dirty="0"/>
                        <a:t>ед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286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286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286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286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302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302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302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3004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Доля культурно-массовых, просветительских мероприятий, направленных на </a:t>
                      </a:r>
                      <a:r>
                        <a:rPr sz="1000" spc="-5" dirty="0" err="1"/>
                        <a:t>сохранность</a:t>
                      </a:r>
                      <a:r>
                        <a:rPr sz="1000" spc="-80" dirty="0"/>
                        <a:t> </a:t>
                      </a:r>
                      <a:r>
                        <a:rPr sz="1000" spc="-5" dirty="0" smtClean="0"/>
                        <a:t>и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популяризацию</a:t>
                      </a:r>
                      <a:r>
                        <a:rPr sz="1000" spc="-5" dirty="0" smtClean="0"/>
                        <a:t> </a:t>
                      </a:r>
                      <a:r>
                        <a:rPr sz="1000" spc="-5" dirty="0"/>
                        <a:t>культурного наследия народов, населяющих муниципальный </a:t>
                      </a:r>
                      <a:r>
                        <a:rPr sz="1000" spc="-5" dirty="0" err="1"/>
                        <a:t>район</a:t>
                      </a:r>
                      <a:r>
                        <a:rPr sz="1000" spc="-65" dirty="0"/>
                        <a:t> </a:t>
                      </a:r>
                      <a:r>
                        <a:rPr sz="1000" dirty="0" smtClean="0"/>
                        <a:t>Мелеузовский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sz="1000" spc="-5" dirty="0" err="1" smtClean="0"/>
                        <a:t>район</a:t>
                      </a:r>
                      <a:r>
                        <a:rPr sz="1000" spc="-5" dirty="0"/>
                        <a:t>,</a:t>
                      </a:r>
                      <a:r>
                        <a:rPr sz="1000" spc="-1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22,5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22,5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22,5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22,5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22,5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22,5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22,5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3004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Доля </a:t>
                      </a:r>
                      <a:r>
                        <a:rPr sz="1000" dirty="0"/>
                        <a:t>коллективов </a:t>
                      </a:r>
                      <a:r>
                        <a:rPr sz="1000" spc="-5" dirty="0"/>
                        <a:t>со званием «народный», «образцовый» </a:t>
                      </a:r>
                      <a:r>
                        <a:rPr sz="1000" dirty="0"/>
                        <a:t>коллектив </a:t>
                      </a:r>
                      <a:r>
                        <a:rPr sz="1000" dirty="0" err="1"/>
                        <a:t>самодеятельного</a:t>
                      </a:r>
                      <a:r>
                        <a:rPr sz="1000" spc="-120" dirty="0"/>
                        <a:t> </a:t>
                      </a:r>
                      <a:r>
                        <a:rPr sz="1000" spc="-5" dirty="0" err="1" smtClean="0"/>
                        <a:t>художественного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творчества</a:t>
                      </a:r>
                      <a:r>
                        <a:rPr sz="1000" spc="-5" dirty="0"/>
                        <a:t>, подтвердившие звание во время аттестации, </a:t>
                      </a:r>
                      <a:r>
                        <a:rPr sz="1000" dirty="0"/>
                        <a:t>от общего </a:t>
                      </a:r>
                      <a:r>
                        <a:rPr sz="1000" spc="-5" dirty="0"/>
                        <a:t>количества коллективов, подавших  </a:t>
                      </a:r>
                      <a:r>
                        <a:rPr sz="1000" spc="-5" dirty="0" err="1"/>
                        <a:t>заявки</a:t>
                      </a:r>
                      <a:r>
                        <a:rPr sz="1000" spc="-5" dirty="0"/>
                        <a:t> </a:t>
                      </a:r>
                      <a:r>
                        <a:rPr sz="1000" spc="-5" dirty="0" err="1" smtClean="0"/>
                        <a:t>на</a:t>
                      </a:r>
                      <a:r>
                        <a:rPr lang="en-US" sz="1000" spc="-5" baseline="0" dirty="0" smtClean="0"/>
                        <a:t> </a:t>
                      </a:r>
                      <a:r>
                        <a:rPr sz="1000" spc="-5" dirty="0" err="1" smtClean="0"/>
                        <a:t>подтверждение</a:t>
                      </a:r>
                      <a:r>
                        <a:rPr sz="1000" spc="-5" dirty="0" smtClean="0"/>
                        <a:t> </a:t>
                      </a:r>
                      <a:r>
                        <a:rPr sz="1000" spc="-5" dirty="0"/>
                        <a:t>звания, 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30045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Доля учреждений </a:t>
                      </a:r>
                      <a:r>
                        <a:rPr sz="1000" dirty="0"/>
                        <a:t>культуры </a:t>
                      </a:r>
                      <a:r>
                        <a:rPr sz="1000" spc="-5" dirty="0"/>
                        <a:t>и </a:t>
                      </a:r>
                      <a:r>
                        <a:rPr sz="1000" dirty="0"/>
                        <a:t>искусства, </a:t>
                      </a:r>
                      <a:r>
                        <a:rPr sz="1000" spc="-5" dirty="0"/>
                        <a:t>подключенных к </a:t>
                      </a:r>
                      <a:r>
                        <a:rPr sz="1000" dirty="0"/>
                        <a:t>сети Интернет, </a:t>
                      </a:r>
                      <a:r>
                        <a:rPr sz="1000" spc="-5" dirty="0"/>
                        <a:t>в </a:t>
                      </a:r>
                      <a:r>
                        <a:rPr sz="1000" dirty="0" err="1"/>
                        <a:t>общем</a:t>
                      </a:r>
                      <a:r>
                        <a:rPr sz="1000" spc="-100" dirty="0"/>
                        <a:t> </a:t>
                      </a:r>
                      <a:r>
                        <a:rPr sz="1000" spc="-5" dirty="0" err="1" smtClean="0"/>
                        <a:t>количестве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библиотек</a:t>
                      </a:r>
                      <a:r>
                        <a:rPr sz="1000" spc="-5" dirty="0"/>
                        <a:t>,</a:t>
                      </a:r>
                      <a:r>
                        <a:rPr sz="1000" spc="-40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74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62,2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74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64,6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74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74,4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74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064795" y="2991582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989972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40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899421"/>
              </p:ext>
            </p:extLst>
          </p:nvPr>
        </p:nvGraphicFramePr>
        <p:xfrm>
          <a:off x="427209" y="1189037"/>
          <a:ext cx="9798463" cy="357425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40301"/>
                <a:gridCol w="617500"/>
                <a:gridCol w="617500"/>
                <a:gridCol w="617500"/>
                <a:gridCol w="719917"/>
                <a:gridCol w="648326"/>
                <a:gridCol w="648326"/>
                <a:gridCol w="689093"/>
              </a:tblGrid>
              <a:tr h="142093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2204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44764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Доля выпускников, продолживших обучение по программам среднего и </a:t>
                      </a:r>
                      <a:r>
                        <a:rPr sz="1000" spc="-5" dirty="0" err="1"/>
                        <a:t>высшего</a:t>
                      </a:r>
                      <a:r>
                        <a:rPr sz="1000" spc="30" dirty="0"/>
                        <a:t> </a:t>
                      </a:r>
                      <a:r>
                        <a:rPr sz="1000" spc="-5" dirty="0" err="1" smtClean="0"/>
                        <a:t>профессионального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образования</a:t>
                      </a:r>
                      <a:r>
                        <a:rPr sz="1000" spc="-5" dirty="0" smtClean="0"/>
                        <a:t> </a:t>
                      </a:r>
                      <a:r>
                        <a:rPr sz="1000" spc="-5" dirty="0"/>
                        <a:t>в </a:t>
                      </a:r>
                      <a:r>
                        <a:rPr sz="1000" dirty="0"/>
                        <a:t>области </a:t>
                      </a:r>
                      <a:r>
                        <a:rPr sz="1000" spc="-5" dirty="0"/>
                        <a:t>культуры и</a:t>
                      </a:r>
                      <a:r>
                        <a:rPr sz="1000" spc="-90" dirty="0"/>
                        <a:t> </a:t>
                      </a:r>
                      <a:r>
                        <a:rPr sz="1000" dirty="0"/>
                        <a:t>искусства,%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15,7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20,8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17,4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4764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5" dirty="0"/>
                        <a:t>Удовлетворенность населения </a:t>
                      </a:r>
                      <a:r>
                        <a:rPr sz="1000" dirty="0"/>
                        <a:t>качеством </a:t>
                      </a:r>
                      <a:r>
                        <a:rPr sz="1000" spc="-5" dirty="0"/>
                        <a:t>и </a:t>
                      </a:r>
                      <a:r>
                        <a:rPr sz="1000" dirty="0"/>
                        <a:t>доступностью </a:t>
                      </a:r>
                      <a:r>
                        <a:rPr sz="1000" spc="-5" dirty="0"/>
                        <a:t>получения информации о</a:t>
                      </a:r>
                      <a:r>
                        <a:rPr sz="1000" spc="-95" dirty="0"/>
                        <a:t> </a:t>
                      </a:r>
                      <a:r>
                        <a:rPr sz="1000" dirty="0" err="1" smtClean="0"/>
                        <a:t>социально-</a:t>
                      </a:r>
                      <a:r>
                        <a:rPr sz="1000" spc="-5" dirty="0" err="1" smtClean="0"/>
                        <a:t>экономическом</a:t>
                      </a:r>
                      <a:r>
                        <a:rPr sz="1000" spc="-5" dirty="0"/>
                        <a:t>, общественно-политическом и культурном развитии муниципального района,</a:t>
                      </a:r>
                      <a:r>
                        <a:rPr sz="1000" spc="-114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4764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000" spc="-5" dirty="0"/>
                        <a:t>Удовлетворенность населения </a:t>
                      </a:r>
                      <a:r>
                        <a:rPr sz="1000" dirty="0"/>
                        <a:t>качеством </a:t>
                      </a:r>
                      <a:r>
                        <a:rPr sz="1000" spc="-5" dirty="0"/>
                        <a:t>и </a:t>
                      </a:r>
                      <a:r>
                        <a:rPr sz="1000" dirty="0"/>
                        <a:t>доступностью </a:t>
                      </a:r>
                      <a:r>
                        <a:rPr sz="1000" spc="-5" dirty="0"/>
                        <a:t>получения информации о</a:t>
                      </a:r>
                      <a:r>
                        <a:rPr sz="1000" spc="-95" dirty="0"/>
                        <a:t> </a:t>
                      </a:r>
                      <a:r>
                        <a:rPr sz="1000" dirty="0" err="1" smtClean="0"/>
                        <a:t>социально-</a:t>
                      </a:r>
                      <a:r>
                        <a:rPr sz="1000" spc="-5" dirty="0" err="1" smtClean="0"/>
                        <a:t>экономическом</a:t>
                      </a:r>
                      <a:r>
                        <a:rPr sz="1000" spc="-5" dirty="0"/>
                        <a:t>, общественно-политическом и культурном развитии муниципального района,</a:t>
                      </a:r>
                      <a:r>
                        <a:rPr sz="1000" spc="-114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85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4764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/>
                        <a:t>Доля зданий учреждений культуры, находящихся в удовлетворительном </a:t>
                      </a:r>
                      <a:r>
                        <a:rPr sz="1000" dirty="0"/>
                        <a:t>состоянии</a:t>
                      </a:r>
                      <a:r>
                        <a:rPr sz="1000" spc="-50" dirty="0"/>
                        <a:t> </a:t>
                      </a:r>
                      <a:r>
                        <a:rPr sz="1000" spc="-5" dirty="0"/>
                        <a:t>,%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95,1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91,5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90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4764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/>
                        <a:t>Доля учреждений </a:t>
                      </a:r>
                      <a:r>
                        <a:rPr sz="1000" dirty="0"/>
                        <a:t>культуры </a:t>
                      </a:r>
                      <a:r>
                        <a:rPr sz="1000" spc="-5" dirty="0"/>
                        <a:t>с автоматической </a:t>
                      </a:r>
                      <a:r>
                        <a:rPr sz="1000" dirty="0"/>
                        <a:t>установкой </a:t>
                      </a:r>
                      <a:r>
                        <a:rPr sz="1000" spc="-5" dirty="0"/>
                        <a:t>пожарной сигнализации,</a:t>
                      </a:r>
                      <a:r>
                        <a:rPr sz="1000" spc="-90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95,1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96,3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95,6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4764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00" spc="-5" dirty="0"/>
                        <a:t>Увеличение </a:t>
                      </a:r>
                      <a:r>
                        <a:rPr sz="1000" dirty="0"/>
                        <a:t>численности участников </a:t>
                      </a:r>
                      <a:r>
                        <a:rPr sz="1000" spc="-5" dirty="0"/>
                        <a:t>культурно-досуговых мероприятий,</a:t>
                      </a:r>
                      <a:r>
                        <a:rPr sz="1000" spc="-110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7,1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7,1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7,1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7,1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0,3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0,3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4764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Удельный вес населения </a:t>
                      </a:r>
                      <a:r>
                        <a:rPr sz="1000" dirty="0"/>
                        <a:t>участвующего </a:t>
                      </a:r>
                      <a:r>
                        <a:rPr sz="1000" spc="-5" dirty="0"/>
                        <a:t>в проведении мероприятий,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155,2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155,2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155,2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155,2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155,2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155,2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155,2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61628" y="884237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6466" y="5303837"/>
            <a:ext cx="4236517" cy="132343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Мелеузовском районе функционируют: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МАУ «Городской Дворец культуры»,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МБУ «Культурно-досуговый центр» с 47 филиалами, 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МАУК «Централизованная библиотечная система» с 30 библиотеками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МАУ ДО «Мелеузовская  Детская школа искусств  №1», 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ДО «Детская школа искусств с. Зирган»,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МАУКИ «Мелеузовский историко-краеведческий музей» с филиалом «Партизанский историко-краеведческий музей»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6" y="4846637"/>
            <a:ext cx="5073003" cy="194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04095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41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5"/>
          <p:cNvSpPr txBox="1"/>
          <p:nvPr/>
        </p:nvSpPr>
        <p:spPr>
          <a:xfrm>
            <a:off x="1270677" y="809671"/>
            <a:ext cx="9113319" cy="282708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Развитие муниципальной службы в муниципальном районе Мелеузовский район </a:t>
            </a: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926306" y="1113408"/>
            <a:ext cx="9449594" cy="50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Цель </a:t>
            </a:r>
            <a:r>
              <a:rPr lang="ru-RU" sz="900" b="1" i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endParaRPr lang="ru-RU" sz="900" b="1" i="1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chemeClr val="tx2"/>
                </a:solidFill>
                <a:cs typeface="Calibri" panose="020F0502020204030204" pitchFamily="34" charset="0"/>
              </a:rPr>
              <a:t> </a:t>
            </a:r>
            <a:r>
              <a:rPr lang="ru-RU" sz="900" b="1" i="1" dirty="0">
                <a:solidFill>
                  <a:srgbClr val="003279"/>
                </a:solidFill>
                <a:cs typeface="Calibri" panose="020F0502020204030204" pitchFamily="34" charset="0"/>
              </a:rPr>
              <a:t>  -   совершенствование организации муниципальной службы в муниципальном районе Мелеузовский район Республики Башкортостан, повышение эффективности исполнения муниципальными служащими своих должностных обязанностей.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2919" y="2637795"/>
            <a:ext cx="99363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ea typeface="Calibri" panose="020F0502020204030204" pitchFamily="34" charset="0"/>
              </a:rPr>
              <a:t> 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900" dirty="0">
                <a:ea typeface="Times New Roman" panose="02020603050405020304" pitchFamily="18" charset="0"/>
              </a:rPr>
              <a:t>Администрация муниципального района Мелеузовский район Республики Башкортостан.</a:t>
            </a:r>
            <a:endParaRPr lang="ru-RU" sz="900" dirty="0"/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491136" y="1659770"/>
            <a:ext cx="8782624" cy="97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  <a:endParaRPr lang="ru-RU" sz="900" b="1" i="1" spc="1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1.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Стимулирование органов местного самоуправления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наращиванию  социально-экономического потенциала муниципального</a:t>
            </a:r>
            <a:r>
              <a:rPr lang="ru-RU" sz="900" b="1" i="1" spc="-6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образования;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2.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Повышение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профессиональной компетенции муниципальных служащих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 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Мелеузовском районе; повышение привлекательности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муниципальной 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службы;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3.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Организовать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исполнение полномочий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 части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первичного воинского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учета  на территориях сельских</a:t>
            </a:r>
            <a:r>
              <a:rPr lang="ru-RU" sz="900" b="1" i="1" spc="-6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поселений;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4. 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Обеспечить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проведение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выборов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представительный орган</a:t>
            </a:r>
            <a:r>
              <a:rPr lang="ru-RU" sz="900" b="1" i="1" spc="-5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местного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самоуправления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.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83820">
              <a:buAutoNum type="arabicPeriod"/>
              <a:tabLst>
                <a:tab pos="197485" algn="l"/>
              </a:tabLst>
            </a:pPr>
            <a:endParaRPr lang="ru-RU" sz="880" b="1" i="1" spc="-5" dirty="0" smtClean="0">
              <a:solidFill>
                <a:schemeClr val="tx2">
                  <a:lumMod val="50000"/>
                </a:schemeClr>
              </a:solidFill>
              <a:cs typeface="Times New Roman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943381"/>
              </p:ext>
            </p:extLst>
          </p:nvPr>
        </p:nvGraphicFramePr>
        <p:xfrm>
          <a:off x="295577" y="3322637"/>
          <a:ext cx="10088419" cy="3733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95370"/>
                <a:gridCol w="635774"/>
                <a:gridCol w="635774"/>
                <a:gridCol w="635774"/>
                <a:gridCol w="741221"/>
                <a:gridCol w="667511"/>
                <a:gridCol w="667511"/>
                <a:gridCol w="709484"/>
              </a:tblGrid>
              <a:tr h="167918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2605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425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00" dirty="0"/>
                    </a:p>
                    <a:p>
                      <a:pPr marL="68580" marR="609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/>
                        <a:t>Доля муниципальных служащих, прошедших повышение квалификации относительно количества муниципальных  служащих, которым подлежит </a:t>
                      </a:r>
                      <a:r>
                        <a:rPr sz="1000" dirty="0"/>
                        <a:t>пройти </a:t>
                      </a:r>
                      <a:r>
                        <a:rPr sz="1000" spc="-5" dirty="0"/>
                        <a:t>повышение</a:t>
                      </a:r>
                      <a:r>
                        <a:rPr sz="1000" spc="-15" dirty="0"/>
                        <a:t> </a:t>
                      </a:r>
                      <a:r>
                        <a:rPr sz="1000" spc="-5" dirty="0"/>
                        <a:t>квалификации,%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35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18,2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35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20,2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35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20,2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426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/>
                    </a:p>
                    <a:p>
                      <a:pPr marL="68580" marR="62865">
                        <a:lnSpc>
                          <a:spcPct val="100000"/>
                        </a:lnSpc>
                      </a:pPr>
                      <a:r>
                        <a:rPr sz="1000" spc="-5" dirty="0"/>
                        <a:t>Доля муниципальных служащих соблюдающих запреты и ограничения, направленных на </a:t>
                      </a:r>
                      <a:r>
                        <a:rPr sz="1000" spc="-10" dirty="0"/>
                        <a:t>предупреждение  </a:t>
                      </a:r>
                      <a:r>
                        <a:rPr sz="1000" spc="-5" dirty="0"/>
                        <a:t>коррупции,%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26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/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000" spc="-5" dirty="0"/>
                        <a:t>Доля </a:t>
                      </a:r>
                      <a:r>
                        <a:rPr sz="1000" dirty="0"/>
                        <a:t>участия </a:t>
                      </a:r>
                      <a:r>
                        <a:rPr sz="1000" spc="-5" dirty="0"/>
                        <a:t>муниципальных служащих в проведении семинаров-совещаний, видеоконференций </a:t>
                      </a:r>
                      <a:r>
                        <a:rPr sz="1000" spc="-5" dirty="0" err="1"/>
                        <a:t>по</a:t>
                      </a:r>
                      <a:r>
                        <a:rPr sz="1000" spc="55" dirty="0"/>
                        <a:t> </a:t>
                      </a:r>
                      <a:r>
                        <a:rPr sz="1000" spc="-5" dirty="0" err="1" smtClean="0"/>
                        <a:t>актуальным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проблемам</a:t>
                      </a:r>
                      <a:r>
                        <a:rPr sz="1000" spc="-5" dirty="0" smtClean="0"/>
                        <a:t> </a:t>
                      </a:r>
                      <a:r>
                        <a:rPr sz="1000" spc="-5" dirty="0"/>
                        <a:t>применения законодательства в сфере муниципальной</a:t>
                      </a:r>
                      <a:r>
                        <a:rPr sz="1000" spc="-70" dirty="0"/>
                        <a:t> </a:t>
                      </a:r>
                      <a:r>
                        <a:rPr sz="1000" spc="-5" dirty="0"/>
                        <a:t>службы,%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67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/>
                    </a:p>
                    <a:p>
                      <a:pPr marL="68580" marR="60325" algn="just">
                        <a:lnSpc>
                          <a:spcPct val="100000"/>
                        </a:lnSpc>
                        <a:tabLst>
                          <a:tab pos="1510030" algn="l"/>
                          <a:tab pos="3459479" algn="l"/>
                          <a:tab pos="5560060" algn="l"/>
                        </a:tabLst>
                      </a:pPr>
                      <a:r>
                        <a:rPr sz="1000" dirty="0" err="1" smtClean="0"/>
                        <a:t>Доля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sz="1000" spc="-15" dirty="0" err="1" smtClean="0"/>
                        <a:t>р</a:t>
                      </a:r>
                      <a:r>
                        <a:rPr sz="1000" spc="5" dirty="0" err="1" smtClean="0"/>
                        <a:t>а</a:t>
                      </a:r>
                      <a:r>
                        <a:rPr sz="1000" spc="-5" dirty="0" err="1" smtClean="0"/>
                        <a:t>з</a:t>
                      </a:r>
                      <a:r>
                        <a:rPr sz="1000" dirty="0" err="1" smtClean="0"/>
                        <a:t>ме</a:t>
                      </a:r>
                      <a:r>
                        <a:rPr sz="1000" spc="10" dirty="0" err="1" smtClean="0"/>
                        <a:t>щ</a:t>
                      </a:r>
                      <a:r>
                        <a:rPr sz="1000" dirty="0" err="1" smtClean="0"/>
                        <a:t>ен</a:t>
                      </a:r>
                      <a:r>
                        <a:rPr sz="1000" spc="-5" dirty="0" err="1" smtClean="0"/>
                        <a:t>н</a:t>
                      </a:r>
                      <a:r>
                        <a:rPr sz="1000" dirty="0" err="1" smtClean="0"/>
                        <a:t>ых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sz="1000" spc="-5" dirty="0" err="1" smtClean="0"/>
                        <a:t>м</a:t>
                      </a:r>
                      <a:r>
                        <a:rPr sz="1000" spc="5" dirty="0" err="1" smtClean="0"/>
                        <a:t>у</a:t>
                      </a:r>
                      <a:r>
                        <a:rPr sz="1000" dirty="0" err="1" smtClean="0"/>
                        <a:t>ни</a:t>
                      </a:r>
                      <a:r>
                        <a:rPr sz="1000" spc="-10" dirty="0" err="1" smtClean="0"/>
                        <a:t>ц</a:t>
                      </a:r>
                      <a:r>
                        <a:rPr sz="1000" dirty="0" err="1" smtClean="0"/>
                        <a:t>ип</a:t>
                      </a:r>
                      <a:r>
                        <a:rPr sz="1000" spc="5" dirty="0" err="1" smtClean="0"/>
                        <a:t>ал</a:t>
                      </a:r>
                      <a:r>
                        <a:rPr sz="1000" dirty="0" err="1" smtClean="0"/>
                        <a:t>ьных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sz="1000" spc="-5" dirty="0" err="1" smtClean="0"/>
                        <a:t>н</a:t>
                      </a:r>
                      <a:r>
                        <a:rPr sz="1000" spc="5" dirty="0" err="1" smtClean="0"/>
                        <a:t>о</a:t>
                      </a:r>
                      <a:r>
                        <a:rPr sz="1000" spc="-15" dirty="0" err="1" smtClean="0"/>
                        <a:t>р</a:t>
                      </a:r>
                      <a:r>
                        <a:rPr sz="1000" dirty="0" err="1" smtClean="0"/>
                        <a:t>м</a:t>
                      </a:r>
                      <a:r>
                        <a:rPr sz="1000" spc="-10" dirty="0" err="1" smtClean="0"/>
                        <a:t>а</a:t>
                      </a:r>
                      <a:r>
                        <a:rPr sz="1000" spc="10" dirty="0" err="1" smtClean="0"/>
                        <a:t>т</a:t>
                      </a:r>
                      <a:r>
                        <a:rPr sz="1000" spc="-15" dirty="0" err="1" smtClean="0"/>
                        <a:t>и</a:t>
                      </a:r>
                      <a:r>
                        <a:rPr sz="1000" dirty="0" err="1" smtClean="0"/>
                        <a:t>вн</a:t>
                      </a:r>
                      <a:r>
                        <a:rPr sz="1000" spc="10" dirty="0" err="1" smtClean="0"/>
                        <a:t>о</a:t>
                      </a:r>
                      <a:r>
                        <a:rPr sz="1000" dirty="0" err="1" smtClean="0"/>
                        <a:t>-</a:t>
                      </a:r>
                      <a:r>
                        <a:rPr sz="1000" spc="-5" dirty="0" err="1" smtClean="0"/>
                        <a:t>п</a:t>
                      </a:r>
                      <a:r>
                        <a:rPr sz="1000" spc="-15" dirty="0" err="1" smtClean="0"/>
                        <a:t>р</a:t>
                      </a:r>
                      <a:r>
                        <a:rPr sz="1000" spc="5" dirty="0" err="1" smtClean="0"/>
                        <a:t>а</a:t>
                      </a:r>
                      <a:r>
                        <a:rPr sz="1000" dirty="0" err="1" smtClean="0"/>
                        <a:t>в</a:t>
                      </a:r>
                      <a:r>
                        <a:rPr sz="1000" spc="5" dirty="0" err="1" smtClean="0"/>
                        <a:t>о</a:t>
                      </a:r>
                      <a:r>
                        <a:rPr sz="1000" spc="-10" dirty="0" err="1" smtClean="0"/>
                        <a:t>в</a:t>
                      </a:r>
                      <a:r>
                        <a:rPr sz="1000" dirty="0" err="1" smtClean="0"/>
                        <a:t>ых</a:t>
                      </a:r>
                      <a:r>
                        <a:rPr sz="1000" dirty="0" smtClean="0"/>
                        <a:t>  </a:t>
                      </a:r>
                      <a:r>
                        <a:rPr sz="1000" spc="-5" dirty="0"/>
                        <a:t>актов в сфере муниципальной службы на официальном сайте органа местного самоуправления </a:t>
                      </a:r>
                      <a:r>
                        <a:rPr sz="1000" spc="-10" dirty="0"/>
                        <a:t>от </a:t>
                      </a:r>
                      <a:r>
                        <a:rPr sz="1000" spc="-5" dirty="0"/>
                        <a:t>общего  </a:t>
                      </a:r>
                      <a:r>
                        <a:rPr sz="1000" dirty="0"/>
                        <a:t>количества, </a:t>
                      </a:r>
                      <a:r>
                        <a:rPr sz="1000" spc="-5" dirty="0"/>
                        <a:t>подлежащего</a:t>
                      </a:r>
                      <a:r>
                        <a:rPr sz="1000" spc="-20" dirty="0"/>
                        <a:t> </a:t>
                      </a:r>
                      <a:r>
                        <a:rPr sz="1000" spc="-5" dirty="0"/>
                        <a:t>размещению,%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  <a:tr h="4270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/>
                    </a:p>
                    <a:p>
                      <a:pPr marL="68580" marR="59055">
                        <a:lnSpc>
                          <a:spcPct val="100000"/>
                        </a:lnSpc>
                      </a:pPr>
                      <a:r>
                        <a:rPr sz="1000" spc="-5" dirty="0"/>
                        <a:t>Организация выборов в представительный орган муниципального образования на всех </a:t>
                      </a:r>
                      <a:r>
                        <a:rPr sz="1000" dirty="0"/>
                        <a:t>участках </a:t>
                      </a:r>
                      <a:r>
                        <a:rPr sz="1000" spc="-5" dirty="0"/>
                        <a:t>избирательных  комиссий,%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х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264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 dirty="0"/>
                    </a:p>
                    <a:p>
                      <a:pPr marL="68580" marR="6159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spc="-5" dirty="0"/>
                        <a:t>Организация </a:t>
                      </a:r>
                      <a:r>
                        <a:rPr sz="1000" spc="-10" dirty="0"/>
                        <a:t>первичного </a:t>
                      </a:r>
                      <a:r>
                        <a:rPr sz="1000" spc="-5" dirty="0"/>
                        <a:t>воинского учета в сельских поселениях, на территориях </a:t>
                      </a:r>
                      <a:r>
                        <a:rPr sz="1000" spc="-10" dirty="0"/>
                        <a:t>которых отсутствуют </a:t>
                      </a:r>
                      <a:r>
                        <a:rPr sz="1000" spc="-5" dirty="0"/>
                        <a:t>воинские  комиссариаты </a:t>
                      </a:r>
                      <a:r>
                        <a:rPr sz="1000" dirty="0"/>
                        <a:t>от общего количества </a:t>
                      </a:r>
                      <a:r>
                        <a:rPr sz="1000" spc="-5" dirty="0"/>
                        <a:t>сельских</a:t>
                      </a:r>
                      <a:r>
                        <a:rPr sz="1000" spc="-70" dirty="0"/>
                        <a:t> </a:t>
                      </a:r>
                      <a:r>
                        <a:rPr sz="1000" spc="-5" dirty="0"/>
                        <a:t>поселений,%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386512">
                <a:tc>
                  <a:txBody>
                    <a:bodyPr/>
                    <a:lstStyle/>
                    <a:p>
                      <a:pPr marL="68580" marR="60325" algn="just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lang="en-US" sz="1000" dirty="0" smtClean="0"/>
                        <a:t>Предоставление доплаты к пенсии</a:t>
                      </a:r>
                      <a:r>
                        <a:rPr lang="en-US" sz="1000" baseline="0" dirty="0" smtClean="0"/>
                        <a:t> муниципальным служащим за выслугу лет, 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/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pic>
        <p:nvPicPr>
          <p:cNvPr id="10" name="Picture 2" descr="https://french-online.ru/images/nat/entreti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5" y="314878"/>
            <a:ext cx="963922" cy="86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02286" y="2883697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90922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42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enjeneering.ru/ckeditor_images/inzhenernye-kommunikaci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9" y="300632"/>
            <a:ext cx="847919" cy="98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bject 55"/>
          <p:cNvSpPr txBox="1"/>
          <p:nvPr/>
        </p:nvSpPr>
        <p:spPr>
          <a:xfrm>
            <a:off x="1094443" y="830700"/>
            <a:ext cx="9113319" cy="282708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Развитие системы жилищно-коммунального хозяйства, строительного комплекса и управления</a:t>
            </a: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муниципальной собственностью муниципального район Мелеузовский район 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094443" y="1218105"/>
            <a:ext cx="94495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Цели программы </a:t>
            </a: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endParaRPr lang="en-US" sz="900" b="1" i="1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9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9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создать </a:t>
            </a:r>
            <a:r>
              <a:rPr lang="ru-RU" sz="9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условия для обеспечения устойчивого роста объектов ввода жилья, повысить уровень обеспеченности жилыми помещениями</a:t>
            </a:r>
          </a:p>
          <a:p>
            <a:r>
              <a:rPr lang="ru-RU" sz="9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18 кв. м на 1 </a:t>
            </a:r>
            <a:r>
              <a:rPr lang="ru-RU" sz="9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проживающего;</a:t>
            </a:r>
          </a:p>
          <a:p>
            <a:r>
              <a:rPr lang="ru-RU" sz="9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создать благоприятные и комфортные условия для проживания населения;</a:t>
            </a:r>
          </a:p>
          <a:p>
            <a:r>
              <a:rPr lang="ru-RU" sz="9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повышение качества оказания услуг и эффективности управления</a:t>
            </a:r>
          </a:p>
          <a:p>
            <a:r>
              <a:rPr lang="ru-RU" sz="9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9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сфере жилищно-коммунального хозяйства;</a:t>
            </a:r>
          </a:p>
          <a:p>
            <a:r>
              <a:rPr lang="ru-RU" sz="900" b="1" i="1" dirty="0" smtClean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9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обеспечить гарантированность поставок коммунальных ресурсов при минимальных показателях потерь.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7715" y="3877831"/>
            <a:ext cx="9936368" cy="3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76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 Отдел жилищно-коммунального хозяйства администрации муниципального района Мелеузовский район Республики Башкортостан.</a:t>
            </a:r>
            <a:endParaRPr lang="ru-RU" sz="900" dirty="0"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406522" y="2150242"/>
            <a:ext cx="9801239" cy="17275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  <a:endParaRPr lang="ru-RU" sz="900" b="1" i="1" spc="1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405"/>
              </a:spcBef>
              <a:buAutoNum type="arabicPeriod"/>
              <a:tabLst>
                <a:tab pos="209550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Обеспечивать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инфраструктурой,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земельными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участками для жилищной 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застройки;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lnSpc>
                <a:spcPts val="1240"/>
              </a:lnSpc>
              <a:tabLst>
                <a:tab pos="177800" algn="l"/>
              </a:tabLst>
            </a:pPr>
            <a:r>
              <a:rPr lang="ru-RU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2. Обеспечить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переселение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граждан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из аварийного</a:t>
            </a:r>
            <a:r>
              <a:rPr lang="ru-RU" sz="900" b="1" i="1" spc="114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жилья;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lnSpc>
                <a:spcPts val="1305"/>
              </a:lnSpc>
              <a:tabLst>
                <a:tab pos="266700" algn="l"/>
                <a:tab pos="267335" algn="l"/>
                <a:tab pos="1257935" algn="l"/>
                <a:tab pos="2208530" algn="l"/>
                <a:tab pos="3106420" algn="l"/>
                <a:tab pos="4264660" algn="l"/>
                <a:tab pos="4479925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3. Обеспечить подготовку проектной документации и осуществление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надзора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 сфере</a:t>
            </a:r>
            <a:r>
              <a:rPr lang="ru-RU" sz="900" b="1" i="1" spc="3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строительства;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5080">
              <a:lnSpc>
                <a:spcPts val="1250"/>
              </a:lnSpc>
              <a:spcBef>
                <a:spcPts val="195"/>
              </a:spcBef>
              <a:buAutoNum type="arabicPeriod" startAt="4"/>
              <a:tabLst>
                <a:tab pos="198755" algn="l"/>
              </a:tabLst>
            </a:pPr>
            <a:r>
              <a:rPr lang="ru-RU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Повысить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уровень благоустройства населенных пунктов муниципального  района Мелеузовский район Республики</a:t>
            </a:r>
            <a:r>
              <a:rPr lang="ru-RU" sz="900" b="1" i="1" spc="5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Башкортостан;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6350">
              <a:lnSpc>
                <a:spcPts val="1250"/>
              </a:lnSpc>
              <a:spcBef>
                <a:spcPts val="90"/>
              </a:spcBef>
              <a:buAutoNum type="arabicPeriod" startAt="4"/>
              <a:tabLst>
                <a:tab pos="358140" algn="l"/>
                <a:tab pos="358775" algn="l"/>
                <a:tab pos="1438910" algn="l"/>
                <a:tab pos="2082164" algn="l"/>
                <a:tab pos="4107815" algn="l"/>
                <a:tab pos="5057775" algn="l"/>
              </a:tabLst>
            </a:pPr>
            <a:r>
              <a:rPr lang="ru-RU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Обеспе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чить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феру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ж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илищн</a:t>
            </a: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-к</a:t>
            </a:r>
            <a:r>
              <a:rPr lang="ru-RU" sz="900" b="1" i="1" spc="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</a:t>
            </a:r>
            <a:r>
              <a:rPr lang="ru-RU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мму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ального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х</a:t>
            </a:r>
            <a:r>
              <a:rPr lang="ru-RU" sz="900" b="1" i="1" spc="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</a:t>
            </a:r>
            <a:r>
              <a:rPr lang="ru-RU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зя</a:t>
            </a:r>
            <a:r>
              <a:rPr lang="ru-RU" sz="900" b="1" i="1" spc="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й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ства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района 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профессиональными</a:t>
            </a:r>
            <a:r>
              <a:rPr lang="ru-RU" sz="90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кадрами;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065">
              <a:lnSpc>
                <a:spcPts val="1210"/>
              </a:lnSpc>
              <a:tabLst>
                <a:tab pos="403860" algn="l"/>
                <a:tab pos="404495" algn="l"/>
                <a:tab pos="1958975" algn="l"/>
                <a:tab pos="3123565" algn="l"/>
                <a:tab pos="3780154" algn="l"/>
                <a:tab pos="4745355" algn="l"/>
                <a:tab pos="5470525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6. Модерн</a:t>
            </a:r>
            <a:r>
              <a:rPr lang="ru-RU" sz="900" b="1" i="1" spc="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</a:t>
            </a:r>
            <a:r>
              <a:rPr lang="ru-RU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зи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ов</a:t>
            </a:r>
            <a:r>
              <a:rPr lang="ru-RU" sz="900" b="1" i="1" spc="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а</a:t>
            </a:r>
            <a:r>
              <a:rPr lang="ru-RU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т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ь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ин</a:t>
            </a:r>
            <a:r>
              <a:rPr lang="ru-RU" sz="900" b="1" i="1" spc="-1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ж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енерн</a:t>
            </a:r>
            <a:r>
              <a:rPr lang="ru-RU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ы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е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сети,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повысить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энерго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ресурс эффективность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жилищно-коммунального</a:t>
            </a:r>
            <a:r>
              <a:rPr lang="ru-RU" sz="900" b="1" i="1" spc="3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хозяйства;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5080" algn="just">
              <a:lnSpc>
                <a:spcPts val="1250"/>
              </a:lnSpc>
              <a:spcBef>
                <a:spcPts val="195"/>
              </a:spcBef>
              <a:buAutoNum type="arabicPeriod" startAt="7"/>
              <a:tabLst>
                <a:tab pos="331470" algn="l"/>
              </a:tabLst>
            </a:pPr>
            <a:r>
              <a:rPr lang="en-US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Обеспечить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жилыми помещениями граждан, перед которыми  государство имеет обязательства в соответствии с</a:t>
            </a:r>
            <a:r>
              <a:rPr lang="ru-RU" sz="900" b="1" i="1" spc="7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законодательством;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105"/>
              </a:spcBef>
              <a:buAutoNum type="arabicPeriod" startAt="7"/>
              <a:tabLst>
                <a:tab pos="28702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Повышение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эффективности управления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объектов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муниципальной  собственности,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создания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условий для обеспечения гарантийной защиты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прав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муниципальной собственности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на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объекты</a:t>
            </a:r>
            <a:r>
              <a:rPr lang="ru-RU" sz="900" b="1" i="1" spc="6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недвижимости;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105"/>
              </a:spcBef>
              <a:buAutoNum type="arabicPeriod" startAt="7"/>
              <a:tabLst>
                <a:tab pos="250825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Повышение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эффективности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управления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 распоряжения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земельными 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участками</a:t>
            </a:r>
            <a:endParaRPr lang="ru-RU" sz="900" b="1" i="1" spc="-5" dirty="0" smtClean="0">
              <a:solidFill>
                <a:schemeClr val="tx2">
                  <a:lumMod val="50000"/>
                </a:schemeClr>
              </a:solidFill>
              <a:cs typeface="Times New Roman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893084"/>
              </p:ext>
            </p:extLst>
          </p:nvPr>
        </p:nvGraphicFramePr>
        <p:xfrm>
          <a:off x="406522" y="4618037"/>
          <a:ext cx="9801239" cy="232803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41783"/>
                <a:gridCol w="617675"/>
                <a:gridCol w="617675"/>
                <a:gridCol w="617675"/>
                <a:gridCol w="720122"/>
                <a:gridCol w="648510"/>
                <a:gridCol w="648510"/>
                <a:gridCol w="689289"/>
              </a:tblGrid>
              <a:tr h="208728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3238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314210"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+mn-lt"/>
                        </a:rPr>
                        <a:t>Доля инженерных </a:t>
                      </a:r>
                      <a:r>
                        <a:rPr sz="1000" dirty="0">
                          <a:latin typeface="+mn-lt"/>
                        </a:rPr>
                        <a:t>сетей, </a:t>
                      </a:r>
                      <a:r>
                        <a:rPr sz="1000" spc="-5" dirty="0">
                          <a:latin typeface="+mn-lt"/>
                        </a:rPr>
                        <a:t>введенных в эксплуатацию, к </a:t>
                      </a:r>
                      <a:r>
                        <a:rPr sz="1000" dirty="0">
                          <a:latin typeface="+mn-lt"/>
                        </a:rPr>
                        <a:t>общему </a:t>
                      </a:r>
                      <a:r>
                        <a:rPr sz="1000" spc="-5" dirty="0">
                          <a:latin typeface="+mn-lt"/>
                        </a:rPr>
                        <a:t>объему ввода инженерных </a:t>
                      </a:r>
                      <a:r>
                        <a:rPr sz="1000" dirty="0">
                          <a:latin typeface="+mn-lt"/>
                        </a:rPr>
                        <a:t>сетей,</a:t>
                      </a:r>
                      <a:r>
                        <a:rPr sz="1000" spc="10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>
                          <a:latin typeface="+mn-lt"/>
                        </a:rPr>
                        <a:t>49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>
                          <a:latin typeface="+mn-lt"/>
                        </a:rPr>
                        <a:t>48,7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>
                          <a:latin typeface="+mn-lt"/>
                        </a:rPr>
                        <a:t>50,5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en-US" sz="1000" dirty="0" smtClean="0">
                          <a:latin typeface="+mn-lt"/>
                        </a:rPr>
                        <a:t>50,5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50,7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50,7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53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626998"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+mn-lt"/>
                        </a:rPr>
                        <a:t>Доля расселенного аварийного и </a:t>
                      </a:r>
                      <a:r>
                        <a:rPr sz="1000" dirty="0">
                          <a:latin typeface="+mn-lt"/>
                        </a:rPr>
                        <a:t>ветхого </a:t>
                      </a:r>
                      <a:r>
                        <a:rPr sz="1000" spc="-10" dirty="0">
                          <a:latin typeface="+mn-lt"/>
                        </a:rPr>
                        <a:t>жилья </a:t>
                      </a:r>
                      <a:r>
                        <a:rPr sz="1000" spc="-5" dirty="0">
                          <a:latin typeface="+mn-lt"/>
                        </a:rPr>
                        <a:t>в </a:t>
                      </a:r>
                      <a:r>
                        <a:rPr sz="1000" dirty="0">
                          <a:latin typeface="+mn-lt"/>
                        </a:rPr>
                        <a:t>общей </a:t>
                      </a:r>
                      <a:r>
                        <a:rPr sz="1000" spc="-5" dirty="0">
                          <a:latin typeface="+mn-lt"/>
                        </a:rPr>
                        <a:t>площади аварийного и </a:t>
                      </a:r>
                      <a:r>
                        <a:rPr sz="1000" dirty="0">
                          <a:latin typeface="+mn-lt"/>
                        </a:rPr>
                        <a:t>ветхого </a:t>
                      </a:r>
                      <a:r>
                        <a:rPr sz="1000" spc="-5" dirty="0">
                          <a:latin typeface="+mn-lt"/>
                        </a:rPr>
                        <a:t>жилья,</a:t>
                      </a:r>
                      <a:r>
                        <a:rPr sz="1000" spc="-30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72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72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74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74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76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76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78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21674">
                <a:tc>
                  <a:txBody>
                    <a:bodyPr/>
                    <a:lstStyle/>
                    <a:p>
                      <a:pPr marL="68580" marR="189865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+mn-lt"/>
                        </a:rPr>
                        <a:t>Обеспеченность </a:t>
                      </a:r>
                      <a:r>
                        <a:rPr sz="1000" dirty="0">
                          <a:latin typeface="+mn-lt"/>
                        </a:rPr>
                        <a:t>государственной </a:t>
                      </a:r>
                      <a:r>
                        <a:rPr sz="1000" spc="-5" dirty="0">
                          <a:latin typeface="+mn-lt"/>
                        </a:rPr>
                        <a:t>экспертизой </a:t>
                      </a:r>
                      <a:r>
                        <a:rPr sz="1000" dirty="0">
                          <a:latin typeface="+mn-lt"/>
                        </a:rPr>
                        <a:t>проектов </a:t>
                      </a:r>
                      <a:r>
                        <a:rPr sz="1000" spc="-5" dirty="0">
                          <a:latin typeface="+mn-lt"/>
                        </a:rPr>
                        <a:t>документов территориального планирования,  </a:t>
                      </a:r>
                      <a:r>
                        <a:rPr sz="1000" dirty="0">
                          <a:latin typeface="+mn-lt"/>
                        </a:rPr>
                        <a:t>проектной </a:t>
                      </a:r>
                      <a:r>
                        <a:rPr sz="1000" spc="-5" dirty="0">
                          <a:latin typeface="+mn-lt"/>
                        </a:rPr>
                        <a:t>документации, результатов инженерных изысканий, а также проверки </a:t>
                      </a:r>
                      <a:r>
                        <a:rPr sz="1000" dirty="0">
                          <a:latin typeface="+mn-lt"/>
                        </a:rPr>
                        <a:t>достоверности  </a:t>
                      </a:r>
                      <a:r>
                        <a:rPr sz="1000" spc="-5" dirty="0">
                          <a:latin typeface="+mn-lt"/>
                        </a:rPr>
                        <a:t>определения </a:t>
                      </a:r>
                      <a:r>
                        <a:rPr sz="1000" dirty="0">
                          <a:latin typeface="+mn-lt"/>
                        </a:rPr>
                        <a:t>сметной стоимости объектов </a:t>
                      </a:r>
                      <a:r>
                        <a:rPr sz="1000" spc="-5" dirty="0">
                          <a:latin typeface="+mn-lt"/>
                        </a:rPr>
                        <a:t>капитального </a:t>
                      </a:r>
                      <a:r>
                        <a:rPr sz="1000" dirty="0">
                          <a:latin typeface="+mn-lt"/>
                        </a:rPr>
                        <a:t>строительства, </a:t>
                      </a:r>
                      <a:r>
                        <a:rPr sz="1000" spc="-5" dirty="0">
                          <a:latin typeface="+mn-lt"/>
                        </a:rPr>
                        <a:t>строящихся за счет </a:t>
                      </a:r>
                      <a:r>
                        <a:rPr sz="1000" dirty="0">
                          <a:latin typeface="+mn-lt"/>
                        </a:rPr>
                        <a:t>средств  </a:t>
                      </a:r>
                      <a:r>
                        <a:rPr sz="1000" spc="-5" dirty="0">
                          <a:latin typeface="+mn-lt"/>
                        </a:rPr>
                        <a:t>бюджетов всех уровней,</a:t>
                      </a:r>
                      <a:r>
                        <a:rPr sz="1000" spc="-10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25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25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243988"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sz="1000" dirty="0">
                          <a:latin typeface="+mn-lt"/>
                        </a:rPr>
                        <a:t>Обеспеченность семей </a:t>
                      </a:r>
                      <a:r>
                        <a:rPr sz="1000" spc="-5" dirty="0">
                          <a:latin typeface="+mn-lt"/>
                        </a:rPr>
                        <a:t>обособленными </a:t>
                      </a:r>
                      <a:r>
                        <a:rPr sz="1000" spc="-10" dirty="0">
                          <a:latin typeface="+mn-lt"/>
                        </a:rPr>
                        <a:t>жилыми </a:t>
                      </a:r>
                      <a:r>
                        <a:rPr sz="1000" spc="-5" dirty="0">
                          <a:latin typeface="+mn-lt"/>
                        </a:rPr>
                        <a:t>помещениями,</a:t>
                      </a:r>
                      <a:r>
                        <a:rPr sz="1000" spc="-60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31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31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95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95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96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50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97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02286" y="4234617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0930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43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225867"/>
              </p:ext>
            </p:extLst>
          </p:nvPr>
        </p:nvGraphicFramePr>
        <p:xfrm>
          <a:off x="491136" y="1231492"/>
          <a:ext cx="9798463" cy="590114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40301"/>
                <a:gridCol w="617500"/>
                <a:gridCol w="617500"/>
                <a:gridCol w="617500"/>
                <a:gridCol w="719917"/>
                <a:gridCol w="648326"/>
                <a:gridCol w="648326"/>
                <a:gridCol w="689093"/>
              </a:tblGrid>
              <a:tr h="194785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>
                          <a:latin typeface="+mn-lt"/>
                        </a:rPr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3649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+mn-lt"/>
                        </a:rPr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>
                          <a:latin typeface="+mn-lt"/>
                        </a:rPr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>
                          <a:latin typeface="+mn-lt"/>
                        </a:rPr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>
                          <a:latin typeface="+mn-lt"/>
                        </a:rPr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>
                          <a:latin typeface="+mn-lt"/>
                        </a:rPr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>
                          <a:latin typeface="+mn-lt"/>
                        </a:rPr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>
                          <a:latin typeface="+mn-lt"/>
                        </a:rPr>
                        <a:t>202</a:t>
                      </a:r>
                      <a:r>
                        <a:rPr lang="ru-RU" sz="1000" spc="-5" dirty="0" smtClean="0">
                          <a:latin typeface="+mn-lt"/>
                        </a:rPr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613642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+mn-lt"/>
                        </a:rPr>
                        <a:t>Выдача градостроительных планов земельных </a:t>
                      </a:r>
                      <a:r>
                        <a:rPr sz="1000" dirty="0">
                          <a:latin typeface="+mn-lt"/>
                        </a:rPr>
                        <a:t>участков,</a:t>
                      </a:r>
                      <a:r>
                        <a:rPr sz="1000" spc="-95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13642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>
                          <a:latin typeface="+mn-lt"/>
                        </a:rPr>
                        <a:t>Выдача разрешений на </a:t>
                      </a:r>
                      <a:r>
                        <a:rPr sz="1000" dirty="0">
                          <a:latin typeface="+mn-lt"/>
                        </a:rPr>
                        <a:t>установку </a:t>
                      </a:r>
                      <a:r>
                        <a:rPr sz="1000" spc="-5" dirty="0">
                          <a:latin typeface="+mn-lt"/>
                        </a:rPr>
                        <a:t>рекламных конструкций,</a:t>
                      </a:r>
                      <a:r>
                        <a:rPr sz="1000" spc="-105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13642">
                <a:tc>
                  <a:txBody>
                    <a:bodyPr/>
                    <a:lstStyle/>
                    <a:p>
                      <a:pPr marL="68580" marR="177165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+mn-lt"/>
                        </a:rPr>
                        <a:t>Доля </a:t>
                      </a:r>
                      <a:r>
                        <a:rPr sz="1000" dirty="0">
                          <a:latin typeface="+mn-lt"/>
                        </a:rPr>
                        <a:t>сетей </a:t>
                      </a:r>
                      <a:r>
                        <a:rPr sz="1000" spc="-5" dirty="0">
                          <a:latin typeface="+mn-lt"/>
                        </a:rPr>
                        <a:t>теплоснабжения, водоснабжения и водоотведения, нуждающихся в замене, в их суммарной  протяженности по Мелеузовскому району Республики Башкортостан,</a:t>
                      </a:r>
                      <a:r>
                        <a:rPr sz="1000" spc="-75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12,1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12,1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11,8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11,9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13642">
                <a:tc>
                  <a:txBody>
                    <a:bodyPr/>
                    <a:lstStyle/>
                    <a:p>
                      <a:pPr marL="68580" marR="580390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+mn-lt"/>
                        </a:rPr>
                        <a:t>Доля </a:t>
                      </a:r>
                      <a:r>
                        <a:rPr sz="1000" dirty="0">
                          <a:latin typeface="+mn-lt"/>
                        </a:rPr>
                        <a:t>потерь тепловой </a:t>
                      </a:r>
                      <a:r>
                        <a:rPr sz="1000" spc="-5" dirty="0">
                          <a:latin typeface="+mn-lt"/>
                        </a:rPr>
                        <a:t>энергии в суммарном объеме </a:t>
                      </a:r>
                      <a:r>
                        <a:rPr sz="1000" dirty="0">
                          <a:latin typeface="+mn-lt"/>
                        </a:rPr>
                        <a:t>отпуска тепловой </a:t>
                      </a:r>
                      <a:r>
                        <a:rPr sz="1000" spc="-5" dirty="0">
                          <a:latin typeface="+mn-lt"/>
                        </a:rPr>
                        <a:t>энергии коммунальными  предприятиями Мелеузовского района Республики Башкортостан,</a:t>
                      </a:r>
                      <a:r>
                        <a:rPr sz="1000" spc="-80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13,61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13,61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12,89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12,89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12,23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12,23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11,49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13642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dirty="0">
                          <a:latin typeface="+mn-lt"/>
                        </a:rPr>
                        <a:t>Доля </a:t>
                      </a:r>
                      <a:r>
                        <a:rPr sz="1000" spc="-5" dirty="0">
                          <a:latin typeface="+mn-lt"/>
                        </a:rPr>
                        <a:t>организаций </a:t>
                      </a:r>
                      <a:r>
                        <a:rPr sz="1000" dirty="0">
                          <a:latin typeface="+mn-lt"/>
                        </a:rPr>
                        <a:t>Мелеузовского </a:t>
                      </a:r>
                      <a:r>
                        <a:rPr sz="1000" spc="-5" dirty="0">
                          <a:latin typeface="+mn-lt"/>
                        </a:rPr>
                        <a:t>района Республики Башкортостан, </a:t>
                      </a:r>
                      <a:r>
                        <a:rPr sz="1000" spc="-5" dirty="0" err="1">
                          <a:latin typeface="+mn-lt"/>
                        </a:rPr>
                        <a:t>своевременно</a:t>
                      </a:r>
                      <a:r>
                        <a:rPr sz="1000" spc="-60" dirty="0">
                          <a:latin typeface="+mn-lt"/>
                        </a:rPr>
                        <a:t> </a:t>
                      </a:r>
                      <a:r>
                        <a:rPr sz="1000" spc="-5" dirty="0" err="1" smtClean="0">
                          <a:latin typeface="+mn-lt"/>
                        </a:rPr>
                        <a:t>получивших</a:t>
                      </a:r>
                      <a:r>
                        <a:rPr lang="en-US" sz="1000" spc="0" baseline="0" dirty="0" smtClean="0">
                          <a:latin typeface="+mn-lt"/>
                        </a:rPr>
                        <a:t> </a:t>
                      </a:r>
                      <a:r>
                        <a:rPr sz="1000" dirty="0" err="1" smtClean="0">
                          <a:latin typeface="+mn-lt"/>
                        </a:rPr>
                        <a:t>паспорта</a:t>
                      </a:r>
                      <a:r>
                        <a:rPr sz="1000" dirty="0" smtClean="0">
                          <a:latin typeface="+mn-lt"/>
                        </a:rPr>
                        <a:t> </a:t>
                      </a:r>
                      <a:r>
                        <a:rPr sz="1000" dirty="0">
                          <a:latin typeface="+mn-lt"/>
                        </a:rPr>
                        <a:t>готовности </a:t>
                      </a:r>
                      <a:r>
                        <a:rPr sz="1000" spc="-5" dirty="0">
                          <a:latin typeface="+mn-lt"/>
                        </a:rPr>
                        <a:t>к прохождению очередного осенне-зимнего периода, в </a:t>
                      </a:r>
                      <a:r>
                        <a:rPr sz="1000" dirty="0">
                          <a:latin typeface="+mn-lt"/>
                        </a:rPr>
                        <a:t>общем </a:t>
                      </a:r>
                      <a:r>
                        <a:rPr sz="1000" spc="-5" dirty="0">
                          <a:latin typeface="+mn-lt"/>
                        </a:rPr>
                        <a:t>количестве  организаций Мелеузовского района Республики Башкортостан,</a:t>
                      </a:r>
                      <a:r>
                        <a:rPr sz="1000" spc="-60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13642">
                <a:tc>
                  <a:txBody>
                    <a:bodyPr/>
                    <a:lstStyle/>
                    <a:p>
                      <a:pPr marL="68580" marR="237490">
                        <a:lnSpc>
                          <a:spcPts val="1200"/>
                        </a:lnSpc>
                        <a:spcBef>
                          <a:spcPts val="5"/>
                        </a:spcBef>
                      </a:pPr>
                      <a:r>
                        <a:rPr sz="1000" spc="-5" dirty="0">
                          <a:latin typeface="+mn-lt"/>
                        </a:rPr>
                        <a:t>Доля молодых семей, получивших </a:t>
                      </a:r>
                      <a:r>
                        <a:rPr sz="1000" dirty="0">
                          <a:latin typeface="+mn-lt"/>
                        </a:rPr>
                        <a:t>свидетельство </a:t>
                      </a:r>
                      <a:r>
                        <a:rPr sz="1000" spc="-5" dirty="0">
                          <a:latin typeface="+mn-lt"/>
                        </a:rPr>
                        <a:t>о праве на получение социальной </a:t>
                      </a:r>
                      <a:r>
                        <a:rPr sz="1000" dirty="0">
                          <a:latin typeface="+mn-lt"/>
                        </a:rPr>
                        <a:t>выплаты </a:t>
                      </a:r>
                      <a:r>
                        <a:rPr sz="1000" spc="-10" dirty="0">
                          <a:latin typeface="+mn-lt"/>
                        </a:rPr>
                        <a:t>на  </a:t>
                      </a:r>
                      <a:r>
                        <a:rPr sz="1000" spc="-5" dirty="0">
                          <a:latin typeface="+mn-lt"/>
                        </a:rPr>
                        <a:t>приобретение (строительство) жилого помещения, в </a:t>
                      </a:r>
                      <a:r>
                        <a:rPr sz="1000" dirty="0">
                          <a:latin typeface="+mn-lt"/>
                        </a:rPr>
                        <a:t>общем </a:t>
                      </a:r>
                      <a:r>
                        <a:rPr sz="1000" spc="-5" dirty="0">
                          <a:latin typeface="+mn-lt"/>
                        </a:rPr>
                        <a:t>количестве молодых семей, нуждающихся в  улучшении жилищных </a:t>
                      </a:r>
                      <a:r>
                        <a:rPr sz="1000" dirty="0">
                          <a:latin typeface="+mn-lt"/>
                        </a:rPr>
                        <a:t>условий </a:t>
                      </a:r>
                      <a:r>
                        <a:rPr sz="1000" spc="-5" dirty="0">
                          <a:latin typeface="+mn-lt"/>
                        </a:rPr>
                        <a:t>по </a:t>
                      </a:r>
                      <a:r>
                        <a:rPr sz="1000" dirty="0">
                          <a:latin typeface="+mn-lt"/>
                        </a:rPr>
                        <a:t>состоянию </a:t>
                      </a:r>
                      <a:r>
                        <a:rPr sz="1000" spc="-5" dirty="0">
                          <a:latin typeface="+mn-lt"/>
                        </a:rPr>
                        <a:t>на 1 </a:t>
                      </a:r>
                      <a:r>
                        <a:rPr sz="1000" spc="-5" dirty="0" err="1">
                          <a:latin typeface="+mn-lt"/>
                        </a:rPr>
                        <a:t>января</a:t>
                      </a:r>
                      <a:r>
                        <a:rPr sz="1000" spc="-5" dirty="0">
                          <a:latin typeface="+mn-lt"/>
                        </a:rPr>
                        <a:t> </a:t>
                      </a:r>
                      <a:r>
                        <a:rPr lang="en-US" sz="1000" spc="0" dirty="0" err="1" smtClean="0">
                          <a:latin typeface="+mn-lt"/>
                        </a:rPr>
                        <a:t>текущего</a:t>
                      </a:r>
                      <a:r>
                        <a:rPr lang="en-US" sz="1000" spc="0" baseline="0" dirty="0" smtClean="0">
                          <a:latin typeface="+mn-lt"/>
                        </a:rPr>
                        <a:t> </a:t>
                      </a:r>
                      <a:r>
                        <a:rPr lang="en-US" sz="1000" spc="0" baseline="0" dirty="0" err="1" smtClean="0">
                          <a:latin typeface="+mn-lt"/>
                        </a:rPr>
                        <a:t>года</a:t>
                      </a:r>
                      <a:r>
                        <a:rPr sz="1000" spc="-5" dirty="0" smtClean="0">
                          <a:latin typeface="+mn-lt"/>
                        </a:rPr>
                        <a:t>. </a:t>
                      </a:r>
                      <a:r>
                        <a:rPr sz="1000" spc="-5" dirty="0">
                          <a:latin typeface="+mn-lt"/>
                        </a:rPr>
                        <a:t>(процентов) в Мелеузовском районе  Республики Башкортостан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3,5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4,1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3,5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3,5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3,5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13642"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+mn-lt"/>
                        </a:rPr>
                        <a:t>Объем вводимого </a:t>
                      </a:r>
                      <a:r>
                        <a:rPr sz="1000" spc="-10" dirty="0">
                          <a:latin typeface="+mn-lt"/>
                        </a:rPr>
                        <a:t>жилья </a:t>
                      </a:r>
                      <a:r>
                        <a:rPr sz="1000" spc="-5" dirty="0">
                          <a:latin typeface="+mn-lt"/>
                        </a:rPr>
                        <a:t>участниками Программы,</a:t>
                      </a:r>
                      <a:r>
                        <a:rPr sz="1000" spc="-30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кв.м.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428,4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428,4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111,3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111,3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111,3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288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111,3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13642"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+mn-lt"/>
                        </a:rPr>
                        <a:t>Обеспечение потребности муниципального района Мелеузовский район в технической </a:t>
                      </a:r>
                      <a:r>
                        <a:rPr sz="1000" spc="-5" dirty="0" err="1">
                          <a:latin typeface="+mn-lt"/>
                        </a:rPr>
                        <a:t>документации</a:t>
                      </a:r>
                      <a:r>
                        <a:rPr sz="1000" spc="40" dirty="0">
                          <a:latin typeface="+mn-lt"/>
                        </a:rPr>
                        <a:t> </a:t>
                      </a:r>
                      <a:r>
                        <a:rPr sz="1000" spc="-10" dirty="0" err="1" smtClean="0">
                          <a:latin typeface="+mn-lt"/>
                        </a:rPr>
                        <a:t>на</a:t>
                      </a:r>
                      <a:r>
                        <a:rPr lang="en-US" sz="1000" spc="0" baseline="0" dirty="0" smtClean="0">
                          <a:latin typeface="+mn-lt"/>
                        </a:rPr>
                        <a:t> </a:t>
                      </a:r>
                      <a:r>
                        <a:rPr sz="1000" dirty="0" err="1" smtClean="0">
                          <a:latin typeface="+mn-lt"/>
                        </a:rPr>
                        <a:t>объекты</a:t>
                      </a:r>
                      <a:r>
                        <a:rPr sz="1000" dirty="0" smtClean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муниципальной </a:t>
                      </a:r>
                      <a:r>
                        <a:rPr sz="1000" dirty="0">
                          <a:latin typeface="+mn-lt"/>
                        </a:rPr>
                        <a:t>собственности </a:t>
                      </a:r>
                      <a:r>
                        <a:rPr sz="1000" spc="-5" dirty="0">
                          <a:latin typeface="+mn-lt"/>
                        </a:rPr>
                        <a:t>в целях обеспечения </a:t>
                      </a:r>
                      <a:r>
                        <a:rPr sz="1000" dirty="0">
                          <a:latin typeface="+mn-lt"/>
                        </a:rPr>
                        <a:t>государственной </a:t>
                      </a:r>
                      <a:r>
                        <a:rPr sz="1000" spc="-5" dirty="0">
                          <a:latin typeface="+mn-lt"/>
                        </a:rPr>
                        <a:t>регистрации права,</a:t>
                      </a:r>
                      <a:r>
                        <a:rPr sz="1000" spc="-140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63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35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50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32313">
                <a:tc>
                  <a:txBody>
                    <a:bodyPr/>
                    <a:lstStyle/>
                    <a:p>
                      <a:pPr marL="68580">
                        <a:lnSpc>
                          <a:spcPts val="1165"/>
                        </a:lnSpc>
                      </a:pPr>
                      <a:r>
                        <a:rPr sz="1000" spc="-5" dirty="0">
                          <a:latin typeface="+mn-lt"/>
                        </a:rPr>
                        <a:t>Доля сельских поселений, в которых кадастровые </a:t>
                      </a:r>
                      <a:r>
                        <a:rPr sz="1000" dirty="0">
                          <a:latin typeface="+mn-lt"/>
                        </a:rPr>
                        <a:t>работы </a:t>
                      </a:r>
                      <a:r>
                        <a:rPr sz="1000" spc="-5" dirty="0">
                          <a:latin typeface="+mn-lt"/>
                        </a:rPr>
                        <a:t>проведены,</a:t>
                      </a:r>
                      <a:r>
                        <a:rPr sz="1000" spc="-65" dirty="0">
                          <a:latin typeface="+mn-lt"/>
                        </a:rPr>
                        <a:t> </a:t>
                      </a:r>
                      <a:r>
                        <a:rPr sz="1000" spc="-5" dirty="0">
                          <a:latin typeface="+mn-lt"/>
                        </a:rPr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18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18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18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en-US" sz="1000" dirty="0" smtClean="0">
                          <a:latin typeface="+mn-lt"/>
                        </a:rPr>
                        <a:t>18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97906" y="884237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72348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44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5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3-ap-southeast-2.amazonaws.com/os-data-2/hsc/images/pageattached/1312/shareskale_adobestock_135420131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414202"/>
            <a:ext cx="989806" cy="621928"/>
          </a:xfrm>
          <a:prstGeom prst="rect">
            <a:avLst/>
          </a:prstGeom>
          <a:noFill/>
        </p:spPr>
      </p:pic>
      <p:sp>
        <p:nvSpPr>
          <p:cNvPr id="59" name="object 55"/>
          <p:cNvSpPr txBox="1"/>
          <p:nvPr/>
        </p:nvSpPr>
        <p:spPr>
          <a:xfrm>
            <a:off x="1058981" y="981195"/>
            <a:ext cx="9113319" cy="241030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Дорожное хозяйство и транспортное обслуживание муниципального район Мелеузовский район 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058981" y="1430916"/>
            <a:ext cx="9449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Цель </a:t>
            </a:r>
            <a:r>
              <a:rPr lang="ru-RU" sz="900" b="1" i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endParaRPr lang="ru-RU" sz="900" b="1" i="1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 обеспечение устойчивости и сохранения существующей сети автомобильных дорог общего пользования, повышение их доступности для населения муниципального района Мелеузовский район Республики Башкортостан.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9532" y="2652267"/>
            <a:ext cx="9936368" cy="3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776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Строительный отдел </a:t>
            </a:r>
            <a:r>
              <a:rPr lang="ru-RU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администрации муниципального </a:t>
            </a:r>
            <a:r>
              <a:rPr lang="ru-RU" sz="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района Мелеузовский район Республики </a:t>
            </a:r>
            <a:r>
              <a:rPr lang="ru-RU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Башкортостан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900" dirty="0"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532898" y="2106391"/>
            <a:ext cx="9801239" cy="4585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  <a:endParaRPr lang="ru-RU" sz="900" b="1" i="1" spc="10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5080">
              <a:spcBef>
                <a:spcPts val="95"/>
              </a:spcBef>
              <a:buAutoNum type="arabicPeriod"/>
              <a:tabLst>
                <a:tab pos="215265" algn="l"/>
              </a:tabLst>
            </a:pP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Формирование единой дорожной  сети круглогодичной доступности  для населения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муниципального 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района Мелеузовский</a:t>
            </a:r>
            <a:r>
              <a:rPr lang="ru-RU" sz="900" b="1" i="1" spc="2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Республики</a:t>
            </a:r>
            <a:r>
              <a:rPr lang="ru-RU" sz="900" b="1" i="1" spc="3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Башкортостан;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113664">
              <a:buAutoNum type="arabicPeriod" startAt="2"/>
              <a:tabLst>
                <a:tab pos="215265" algn="l"/>
              </a:tabLst>
            </a:pPr>
            <a:r>
              <a:rPr lang="ru-RU" sz="900" b="1" i="1" spc="-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Оказание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мер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социальной 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поддержки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населению района при  проезде на общественном  транспорте.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804006"/>
              </p:ext>
            </p:extLst>
          </p:nvPr>
        </p:nvGraphicFramePr>
        <p:xfrm>
          <a:off x="439246" y="3554884"/>
          <a:ext cx="9931000" cy="161807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11182"/>
                <a:gridCol w="625853"/>
                <a:gridCol w="625853"/>
                <a:gridCol w="625853"/>
                <a:gridCol w="729655"/>
                <a:gridCol w="657095"/>
                <a:gridCol w="657095"/>
                <a:gridCol w="698414"/>
              </a:tblGrid>
              <a:tr h="208728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3238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314210">
                <a:tc>
                  <a:txBody>
                    <a:bodyPr/>
                    <a:lstStyle/>
                    <a:p>
                      <a:pPr marL="68580" marR="59055" algn="just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spc="-5" dirty="0"/>
                        <a:t>Доля протяженности автомобильных дорог общего пользования местного значения, не отвечающих  </a:t>
                      </a:r>
                      <a:r>
                        <a:rPr sz="1000" spc="-10" dirty="0"/>
                        <a:t>нормативным </a:t>
                      </a:r>
                      <a:r>
                        <a:rPr sz="1000" spc="-5" dirty="0"/>
                        <a:t>требованиям, в </a:t>
                      </a:r>
                      <a:r>
                        <a:rPr sz="1000" dirty="0"/>
                        <a:t>общей </a:t>
                      </a:r>
                      <a:r>
                        <a:rPr sz="1000" spc="-5" dirty="0"/>
                        <a:t>протяженности автомобильных </a:t>
                      </a:r>
                      <a:r>
                        <a:rPr sz="1000" spc="-10" dirty="0"/>
                        <a:t>дорог </a:t>
                      </a:r>
                      <a:r>
                        <a:rPr sz="1000" dirty="0"/>
                        <a:t>общего </a:t>
                      </a:r>
                      <a:r>
                        <a:rPr sz="1000" spc="-5" dirty="0"/>
                        <a:t>пользования  </a:t>
                      </a:r>
                      <a:r>
                        <a:rPr sz="1000" dirty="0"/>
                        <a:t>местного </a:t>
                      </a:r>
                      <a:r>
                        <a:rPr sz="1000" spc="-5" dirty="0"/>
                        <a:t>значения,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10,5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9,5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626998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  <a:tabLst>
                          <a:tab pos="487680" algn="l"/>
                          <a:tab pos="1319530" algn="l"/>
                          <a:tab pos="2101215" algn="l"/>
                          <a:tab pos="3095625" algn="l"/>
                          <a:tab pos="3914140" algn="l"/>
                          <a:tab pos="4110354" algn="l"/>
                          <a:tab pos="4603115" algn="l"/>
                          <a:tab pos="5464175" algn="l"/>
                        </a:tabLst>
                      </a:pPr>
                      <a:r>
                        <a:rPr sz="1000" dirty="0"/>
                        <a:t>Доля	</a:t>
                      </a:r>
                      <a:r>
                        <a:rPr sz="1000" spc="-5" dirty="0"/>
                        <a:t>социальных	</a:t>
                      </a:r>
                      <a:r>
                        <a:rPr sz="1000" spc="-10" dirty="0"/>
                        <a:t>маршрутов	</a:t>
                      </a:r>
                      <a:r>
                        <a:rPr sz="1000" spc="-5" dirty="0"/>
                        <a:t>общественного	транспорта,	в	</a:t>
                      </a:r>
                      <a:r>
                        <a:rPr sz="1000" dirty="0" err="1" smtClean="0"/>
                        <a:t>общей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sz="1000" dirty="0" err="1" smtClean="0"/>
                        <a:t>численности</a:t>
                      </a:r>
                      <a:r>
                        <a:rPr sz="1000" dirty="0"/>
                        <a:t>	</a:t>
                      </a:r>
                      <a:r>
                        <a:rPr sz="1000" spc="-10" dirty="0" err="1" smtClean="0"/>
                        <a:t>маршрутов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dirty="0" err="1" smtClean="0"/>
                        <a:t>общественного</a:t>
                      </a:r>
                      <a:r>
                        <a:rPr sz="1000" dirty="0" smtClean="0"/>
                        <a:t> </a:t>
                      </a:r>
                      <a:r>
                        <a:rPr sz="1000" spc="-5" dirty="0"/>
                        <a:t>транспорта муниципального района Мелеузовский район Республики Башкортостан,</a:t>
                      </a:r>
                      <a:r>
                        <a:rPr sz="1000" spc="1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en-US" sz="1000" dirty="0" smtClean="0"/>
                        <a:t>10</a:t>
                      </a:r>
                      <a:endParaRPr lang="en-US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5020895" y="5501839"/>
            <a:ext cx="4599146" cy="32607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cs typeface="Times New Roman" panose="02020603050405020304" pitchFamily="18" charset="0"/>
              </a:rPr>
              <a:t>В сельских населенных </a:t>
            </a:r>
            <a:r>
              <a:rPr lang="ru-RU" sz="1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пунктах 19,9 </a:t>
            </a:r>
            <a:r>
              <a:rPr lang="ru-RU" sz="1000" dirty="0">
                <a:solidFill>
                  <a:schemeClr val="tx1"/>
                </a:solidFill>
                <a:cs typeface="Times New Roman" panose="02020603050405020304" pitchFamily="18" charset="0"/>
              </a:rPr>
              <a:t>км. на 27,7 млн.руб.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369094" y="5171712"/>
            <a:ext cx="9502970" cy="339136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ремонт </a:t>
            </a:r>
            <a:r>
              <a:rPr lang="ru-RU" sz="1000" dirty="0">
                <a:solidFill>
                  <a:schemeClr val="tx1"/>
                </a:solidFill>
                <a:cs typeface="Times New Roman" panose="02020603050405020304" pitchFamily="18" charset="0"/>
              </a:rPr>
              <a:t>29,4 км. на 54,9 млн. руб.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32" y="6695157"/>
            <a:ext cx="9461208" cy="30075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доля автомобильных дорог общего пользования местного значения, отвечающих нормативным требованиям увеличилась до 89,5 % </a:t>
            </a:r>
            <a:endParaRPr lang="ru-RU" sz="1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4584" y="5492829"/>
            <a:ext cx="2867401" cy="326074"/>
          </a:xfrm>
          <a:prstGeom prst="roundRect">
            <a:avLst>
              <a:gd name="adj" fmla="val 26667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cs typeface="Times New Roman" panose="02020603050405020304" pitchFamily="18" charset="0"/>
              </a:rPr>
              <a:t>В городе Мелеуз 9,5 км. на 27,3 млн.руб.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6D2F9BF-0FC8-4B61-AB7A-33B2E5EC9D40}"/>
              </a:ext>
            </a:extLst>
          </p:cNvPr>
          <p:cNvSpPr txBox="1"/>
          <p:nvPr/>
        </p:nvSpPr>
        <p:spPr>
          <a:xfrm>
            <a:off x="556710" y="6018663"/>
            <a:ext cx="308506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cs typeface="Times New Roman" panose="02020603050405020304" pitchFamily="18" charset="0"/>
              </a:rPr>
              <a:t>ул. Смоленская – 0,5 км.;</a:t>
            </a:r>
          </a:p>
          <a:p>
            <a:r>
              <a:rPr lang="ru-RU" sz="1000" dirty="0">
                <a:cs typeface="Times New Roman" panose="02020603050405020304" pitchFamily="18" charset="0"/>
              </a:rPr>
              <a:t>мкр. Солнечный – 4,5 км.;</a:t>
            </a:r>
          </a:p>
          <a:p>
            <a:r>
              <a:rPr lang="ru-RU" sz="1000" dirty="0">
                <a:cs typeface="Times New Roman" panose="02020603050405020304" pitchFamily="18" charset="0"/>
              </a:rPr>
              <a:t>мкр. Тугайлы, Питомник – 4,5 км.</a:t>
            </a:r>
          </a:p>
          <a:p>
            <a:r>
              <a:rPr lang="ru-RU" sz="1000" dirty="0">
                <a:cs typeface="Times New Roman" panose="02020603050405020304" pitchFamily="18" charset="0"/>
              </a:rPr>
              <a:t>межквартальные проезды МКД – 6 219,8 кв. м.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F7CB27E-8902-4E2A-9468-158CFAA700D6}"/>
              </a:ext>
            </a:extLst>
          </p:cNvPr>
          <p:cNvSpPr txBox="1"/>
          <p:nvPr/>
        </p:nvSpPr>
        <p:spPr>
          <a:xfrm>
            <a:off x="4993749" y="5983068"/>
            <a:ext cx="283484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cs typeface="Times New Roman" panose="02020603050405020304" pitchFamily="18" charset="0"/>
              </a:rPr>
              <a:t>д. Верхнеюлдашево – 6,0 км.;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д. Петропавловка – 2,0 км.;</a:t>
            </a:r>
          </a:p>
          <a:p>
            <a:r>
              <a:rPr lang="ru-RU" sz="1000" dirty="0" smtClean="0">
                <a:cs typeface="Times New Roman" panose="02020603050405020304" pitchFamily="18" charset="0"/>
              </a:rPr>
              <a:t>с. Зирган – 2,3 км;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62374" y="5954805"/>
            <a:ext cx="5343525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cs typeface="Times New Roman" panose="02020603050405020304" pitchFamily="18" charset="0"/>
              </a:rPr>
              <a:t>с. Антоновка – 2,8 км.;</a:t>
            </a:r>
          </a:p>
          <a:p>
            <a:r>
              <a:rPr lang="ru-RU" sz="1000" dirty="0">
                <a:cs typeface="Times New Roman" panose="02020603050405020304" pitchFamily="18" charset="0"/>
              </a:rPr>
              <a:t>д. Аптраково – 1,4 км.; </a:t>
            </a:r>
          </a:p>
          <a:p>
            <a:r>
              <a:rPr lang="ru-RU" sz="1000" dirty="0">
                <a:cs typeface="Times New Roman" panose="02020603050405020304" pitchFamily="18" charset="0"/>
              </a:rPr>
              <a:t>д. Дарьино – 1,3 км.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38904" y="3167256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980178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45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5"/>
          <p:cNvSpPr txBox="1"/>
          <p:nvPr/>
        </p:nvSpPr>
        <p:spPr>
          <a:xfrm>
            <a:off x="1058981" y="877514"/>
            <a:ext cx="9113319" cy="282708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Снижение рисков и смягчение последствий чрезвычайных ситуаций природного и техногенного</a:t>
            </a: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характера в муниципальном районе Мелеузовский район 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242219" y="1134694"/>
            <a:ext cx="9449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Цели программы </a:t>
            </a: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endParaRPr lang="ru-RU" sz="900" b="1" i="1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 </a:t>
            </a:r>
            <a:r>
              <a:rPr lang="ru-RU" sz="900" b="1" i="1" dirty="0">
                <a:solidFill>
                  <a:srgbClr val="003279"/>
                </a:solidFill>
                <a:latin typeface="Calibri" panose="020F0502020204030204" pitchFamily="34" charset="0"/>
              </a:rPr>
              <a:t>последовательное снижение рисков чрезвычайных ситуаций, повышение безопасности населения муниципального района;     </a:t>
            </a:r>
          </a:p>
          <a:p>
            <a:r>
              <a:rPr lang="ru-RU" sz="900" b="1" i="1" dirty="0" smtClean="0">
                <a:solidFill>
                  <a:srgbClr val="003279"/>
                </a:solidFill>
                <a:latin typeface="Calibri" panose="020F0502020204030204" pitchFamily="34" charset="0"/>
              </a:rPr>
              <a:t>  </a:t>
            </a:r>
            <a:r>
              <a:rPr lang="ru-RU" sz="900" b="1" i="1" dirty="0">
                <a:solidFill>
                  <a:srgbClr val="003279"/>
                </a:solidFill>
                <a:latin typeface="Calibri" panose="020F0502020204030204" pitchFamily="34" charset="0"/>
              </a:rPr>
              <a:t>- обеспечение необходимых условий для безопасности жизнедеятельности и устойчивого социально-экономического развития муниципального района</a:t>
            </a:r>
            <a:r>
              <a:rPr lang="ru-RU" sz="900" dirty="0">
                <a:solidFill>
                  <a:srgbClr val="003279"/>
                </a:solidFill>
              </a:rPr>
              <a:t>.</a:t>
            </a:r>
            <a:endParaRPr lang="ru-RU" sz="900" b="1" i="1" dirty="0">
              <a:solidFill>
                <a:srgbClr val="0032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8829" y="2876065"/>
            <a:ext cx="9936368" cy="504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76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dirty="0" smtClean="0">
                <a:ea typeface="Calibri" panose="020F0502020204030204" pitchFamily="34" charset="0"/>
                <a:cs typeface="Calibri" panose="020F0502020204030204" pitchFamily="34" charset="0"/>
              </a:rPr>
              <a:t>Ответственный 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исполнитель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900" dirty="0">
                <a:latin typeface="Calibri" panose="020F0502020204030204" pitchFamily="34" charset="0"/>
              </a:rPr>
              <a:t>Отдел по мобилизационной работе, </a:t>
            </a:r>
            <a:r>
              <a:rPr lang="ru-RU" sz="900" dirty="0" smtClean="0">
                <a:latin typeface="Calibri" panose="020F0502020204030204" pitchFamily="34" charset="0"/>
              </a:rPr>
              <a:t>гражданской </a:t>
            </a:r>
            <a:r>
              <a:rPr lang="ru-RU" sz="900" dirty="0">
                <a:latin typeface="Calibri" panose="020F0502020204030204" pitchFamily="34" charset="0"/>
              </a:rPr>
              <a:t>обороне, предупреждению и ликвидации чрезвычайных ситуаций администрации муниципального района Мелеузовский район Республики </a:t>
            </a:r>
            <a:r>
              <a:rPr lang="ru-RU" sz="900" dirty="0" smtClean="0">
                <a:latin typeface="Calibri" panose="020F0502020204030204" pitchFamily="34" charset="0"/>
              </a:rPr>
              <a:t>Башкортостан</a:t>
            </a:r>
            <a:r>
              <a:rPr lang="ru-RU" sz="9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900" dirty="0"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95851"/>
              </p:ext>
            </p:extLst>
          </p:nvPr>
        </p:nvGraphicFramePr>
        <p:xfrm>
          <a:off x="434159" y="3932237"/>
          <a:ext cx="9905346" cy="272781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97462"/>
                <a:gridCol w="624236"/>
                <a:gridCol w="624236"/>
                <a:gridCol w="624236"/>
                <a:gridCol w="727770"/>
                <a:gridCol w="655398"/>
                <a:gridCol w="655398"/>
                <a:gridCol w="696610"/>
              </a:tblGrid>
              <a:tr h="208728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201</a:t>
                      </a:r>
                      <a:r>
                        <a:rPr lang="ru-RU" sz="1000" spc="-5" dirty="0" smtClean="0"/>
                        <a:t>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spc="-5" dirty="0" smtClean="0"/>
                        <a:t>20</a:t>
                      </a:r>
                      <a:r>
                        <a:rPr lang="ru-RU" sz="1000" spc="-5" dirty="0" smtClean="0"/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3238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3142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Снижение</a:t>
                      </a:r>
                      <a:r>
                        <a:rPr sz="1000" spc="75" dirty="0"/>
                        <a:t> </a:t>
                      </a:r>
                      <a:r>
                        <a:rPr sz="1000" spc="-5" dirty="0"/>
                        <a:t>косвенного</a:t>
                      </a:r>
                      <a:r>
                        <a:rPr sz="1000" spc="80" dirty="0"/>
                        <a:t> </a:t>
                      </a:r>
                      <a:r>
                        <a:rPr sz="1000" spc="-5" dirty="0"/>
                        <a:t>экономического</a:t>
                      </a:r>
                      <a:r>
                        <a:rPr sz="1000" spc="85" dirty="0"/>
                        <a:t> </a:t>
                      </a:r>
                      <a:r>
                        <a:rPr sz="1000" spc="-5" dirty="0"/>
                        <a:t>ущерба,</a:t>
                      </a:r>
                      <a:r>
                        <a:rPr sz="1000" spc="75" dirty="0"/>
                        <a:t> </a:t>
                      </a:r>
                      <a:r>
                        <a:rPr sz="1000" spc="-5" dirty="0"/>
                        <a:t>увеличение</a:t>
                      </a:r>
                      <a:r>
                        <a:rPr sz="1000" spc="75" dirty="0"/>
                        <a:t> </a:t>
                      </a:r>
                      <a:r>
                        <a:rPr sz="1000" spc="-5" dirty="0"/>
                        <a:t>объема</a:t>
                      </a:r>
                      <a:r>
                        <a:rPr sz="1000" spc="80" dirty="0"/>
                        <a:t> </a:t>
                      </a:r>
                      <a:r>
                        <a:rPr sz="1000" spc="-10" dirty="0"/>
                        <a:t>резерва</a:t>
                      </a:r>
                      <a:r>
                        <a:rPr sz="1000" spc="75" dirty="0"/>
                        <a:t> </a:t>
                      </a:r>
                      <a:r>
                        <a:rPr sz="1000" spc="-5" dirty="0"/>
                        <a:t>материальных</a:t>
                      </a:r>
                      <a:r>
                        <a:rPr sz="1000" spc="70" dirty="0"/>
                        <a:t> </a:t>
                      </a:r>
                      <a:r>
                        <a:rPr sz="1000" spc="-5" dirty="0" err="1"/>
                        <a:t>ресурсов</a:t>
                      </a:r>
                      <a:r>
                        <a:rPr sz="1000" spc="70" dirty="0"/>
                        <a:t> </a:t>
                      </a:r>
                      <a:r>
                        <a:rPr sz="1000" spc="-5" dirty="0" err="1" smtClean="0"/>
                        <a:t>для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ликвидации</a:t>
                      </a:r>
                      <a:r>
                        <a:rPr sz="1000" spc="-5" dirty="0" smtClean="0"/>
                        <a:t> </a:t>
                      </a:r>
                      <a:r>
                        <a:rPr sz="1000" spc="-5" dirty="0"/>
                        <a:t>чрезвычайных </a:t>
                      </a:r>
                      <a:r>
                        <a:rPr sz="1000" dirty="0"/>
                        <a:t>ситуаций,</a:t>
                      </a:r>
                      <a:r>
                        <a:rPr sz="1000" spc="-35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62699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Количество погибших </a:t>
                      </a:r>
                      <a:r>
                        <a:rPr sz="1000" dirty="0"/>
                        <a:t>от </a:t>
                      </a:r>
                      <a:r>
                        <a:rPr sz="1000" spc="-5" dirty="0"/>
                        <a:t>ЧС, пожаров, </a:t>
                      </a:r>
                      <a:r>
                        <a:rPr sz="1000" spc="-10" dirty="0"/>
                        <a:t>ДТП </a:t>
                      </a:r>
                      <a:r>
                        <a:rPr sz="1000" spc="-5" dirty="0"/>
                        <a:t>и несчастных </a:t>
                      </a:r>
                      <a:r>
                        <a:rPr sz="1000" dirty="0"/>
                        <a:t>случаев </a:t>
                      </a:r>
                      <a:r>
                        <a:rPr sz="1000" spc="-5" dirty="0"/>
                        <a:t>на воде,</a:t>
                      </a:r>
                      <a:r>
                        <a:rPr sz="1000" spc="20" dirty="0"/>
                        <a:t> </a:t>
                      </a:r>
                      <a:r>
                        <a:rPr sz="1000" spc="-5" dirty="0"/>
                        <a:t>люди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202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20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19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18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2699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spc="-5" dirty="0"/>
                        <a:t>Увеличение доли </a:t>
                      </a:r>
                      <a:r>
                        <a:rPr sz="1000" dirty="0"/>
                        <a:t>неработающего </a:t>
                      </a:r>
                      <a:r>
                        <a:rPr sz="1000" spc="-5" dirty="0"/>
                        <a:t>населения, обученного </a:t>
                      </a:r>
                      <a:r>
                        <a:rPr sz="1000" dirty="0"/>
                        <a:t>действиям </a:t>
                      </a:r>
                      <a:r>
                        <a:rPr sz="1000" spc="-5" dirty="0"/>
                        <a:t>по </a:t>
                      </a:r>
                      <a:r>
                        <a:rPr sz="1000" spc="-5" dirty="0" err="1"/>
                        <a:t>сигналам</a:t>
                      </a:r>
                      <a:r>
                        <a:rPr sz="1000" spc="-60" dirty="0"/>
                        <a:t> </a:t>
                      </a:r>
                      <a:r>
                        <a:rPr sz="1000" spc="-5" dirty="0" err="1" smtClean="0"/>
                        <a:t>экстренного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оповещения</a:t>
                      </a:r>
                      <a:r>
                        <a:rPr sz="1000" spc="-5" dirty="0"/>
                        <a:t>, правилам поведения в чрезвычайных </a:t>
                      </a:r>
                      <a:r>
                        <a:rPr sz="1000" dirty="0"/>
                        <a:t>ситуациях,</a:t>
                      </a:r>
                      <a:r>
                        <a:rPr sz="1000" spc="-50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65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2699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000" spc="-5" dirty="0"/>
                        <a:t>Доля населения муниципального района, охваченного комплексной </a:t>
                      </a:r>
                      <a:r>
                        <a:rPr sz="1000" dirty="0" err="1"/>
                        <a:t>системой</a:t>
                      </a:r>
                      <a:r>
                        <a:rPr sz="1000" spc="-90" dirty="0"/>
                        <a:t> </a:t>
                      </a:r>
                      <a:r>
                        <a:rPr sz="1000" spc="-5" dirty="0" err="1" smtClean="0"/>
                        <a:t>экстренного</a:t>
                      </a:r>
                      <a:r>
                        <a:rPr lang="en-US" sz="1000" spc="0" baseline="0" dirty="0" smtClean="0"/>
                        <a:t> </a:t>
                      </a:r>
                      <a:r>
                        <a:rPr sz="1000" spc="-5" dirty="0" err="1" smtClean="0"/>
                        <a:t>оповещения</a:t>
                      </a:r>
                      <a:r>
                        <a:rPr sz="1000" spc="-5" dirty="0" smtClean="0"/>
                        <a:t> </a:t>
                      </a:r>
                      <a:r>
                        <a:rPr sz="1000" spc="-5" dirty="0"/>
                        <a:t>населения,</a:t>
                      </a:r>
                      <a:r>
                        <a:rPr sz="1000" spc="-25" dirty="0"/>
                        <a:t> </a:t>
                      </a:r>
                      <a:r>
                        <a:rPr sz="1000" dirty="0"/>
                        <a:t>%</a:t>
                      </a:r>
                      <a:endParaRPr sz="1000" dirty="0">
                        <a:latin typeface="+mn-lt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85</a:t>
                      </a:r>
                      <a:endParaRPr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>
                          <a:latin typeface="+mn-lt"/>
                          <a:cs typeface="Microsoft Sans Serif"/>
                        </a:rPr>
                        <a:t>85</a:t>
                      </a:r>
                      <a:endParaRPr lang="ru-RU" sz="1000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pic>
        <p:nvPicPr>
          <p:cNvPr id="9" name="Picture 4" descr="https://www.tourismsafety.ru/pic/news/pozharnye_prover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8" y="428567"/>
            <a:ext cx="999490" cy="6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8"/>
          <p:cNvSpPr txBox="1"/>
          <p:nvPr/>
        </p:nvSpPr>
        <p:spPr>
          <a:xfrm>
            <a:off x="574661" y="1856629"/>
            <a:ext cx="9801239" cy="83324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1.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Снижение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экономического ущерба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повышение  эффективности работы экстренных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служб 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муниципального района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критических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условиях 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чрезвычайных</a:t>
            </a:r>
            <a:r>
              <a:rPr lang="ru-RU" sz="900" b="1" i="1" spc="-4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ситуациях;</a:t>
            </a:r>
            <a:endParaRPr lang="ru-RU" sz="900" b="1" i="1" dirty="0" smtClean="0">
              <a:solidFill>
                <a:schemeClr val="tx2">
                  <a:lumMod val="50000"/>
                </a:schemeClr>
              </a:solidFill>
              <a:cs typeface="Times New Roman"/>
            </a:endParaRP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2.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Создание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(развитие)</a:t>
            </a:r>
            <a:r>
              <a:rPr lang="ru-RU" sz="900" b="1" i="1" spc="7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информационного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обеспечения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, совершенствование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системы 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связи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оповещения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при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чрезвычайных  ситуациях. Развитие единой </a:t>
            </a:r>
            <a:r>
              <a:rPr lang="ru-RU" sz="900" b="1" i="1" spc="-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системы 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экстренного оповещения «Служба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112»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на базе 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МКУ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«ЕДДС муниципального</a:t>
            </a:r>
            <a:r>
              <a:rPr lang="ru-RU" sz="900" b="1" i="1" spc="-3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района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»;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3.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Обучение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населения действиям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</a:t>
            </a:r>
            <a:r>
              <a:rPr lang="ru-RU" sz="900" b="1" i="1" spc="37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области</a:t>
            </a:r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защиты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от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чрезвычайных ситуаций  природного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и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техногенного характера,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а 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также правилам поведения </a:t>
            </a:r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в </a:t>
            </a:r>
            <a:r>
              <a:rPr lang="ru-RU" sz="900" b="1" i="1" spc="-5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чрезвычайных  ситуациях.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6506" y="3491218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29811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46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55"/>
          <p:cNvSpPr txBox="1"/>
          <p:nvPr/>
        </p:nvSpPr>
        <p:spPr>
          <a:xfrm>
            <a:off x="1058981" y="877514"/>
            <a:ext cx="9113319" cy="282708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Обеспечение общественной безопасности в муниципальном районе </a:t>
            </a: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Мелеузовский район 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058981" y="1232811"/>
            <a:ext cx="9449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Цель </a:t>
            </a:r>
            <a:r>
              <a:rPr lang="ru-RU" sz="900" b="1" i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программы </a:t>
            </a: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endParaRPr lang="ru-RU" sz="900" b="1" i="1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ru-RU" sz="900" b="1" i="1" dirty="0">
                <a:solidFill>
                  <a:srgbClr val="003279"/>
                </a:solidFill>
                <a:latin typeface="Calibri" panose="020F0502020204030204" pitchFamily="34" charset="0"/>
              </a:rPr>
              <a:t>обеспечить комплексную безопасность населения и объектов социальной инфраструктуры на территории муниципального района Мелеузовский район Республики Башкортостан.</a:t>
            </a:r>
            <a:endParaRPr lang="ru-RU" sz="900" b="1" i="1" dirty="0">
              <a:solidFill>
                <a:srgbClr val="0032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136" y="2670188"/>
            <a:ext cx="9936368" cy="781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76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dirty="0" smtClean="0">
                <a:ea typeface="Calibri" panose="020F0502020204030204" pitchFamily="34" charset="0"/>
                <a:cs typeface="Calibri" panose="020F0502020204030204" pitchFamily="34" charset="0"/>
              </a:rPr>
              <a:t>Ответственные исполнители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dirty="0" smtClean="0">
                <a:ea typeface="Calibri" panose="020F0502020204030204" pitchFamily="34" charset="0"/>
                <a:cs typeface="Calibri" panose="020F0502020204030204" pitchFamily="34" charset="0"/>
              </a:rPr>
              <a:t>программы:</a:t>
            </a:r>
          </a:p>
          <a:p>
            <a:r>
              <a:rPr lang="ru-RU" sz="900" dirty="0" smtClean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900" dirty="0" smtClean="0">
                <a:latin typeface="Calibri" panose="020F0502020204030204" pitchFamily="34" charset="0"/>
              </a:rPr>
              <a:t>- </a:t>
            </a:r>
            <a:r>
              <a:rPr lang="ru-RU" sz="900" dirty="0">
                <a:latin typeface="Calibri" panose="020F0502020204030204" pitchFamily="34" charset="0"/>
              </a:rPr>
              <a:t>Отдел по мобилизационной работе, гражданской обороне, </a:t>
            </a:r>
            <a:r>
              <a:rPr lang="ru-RU" sz="900" dirty="0" smtClean="0">
                <a:latin typeface="Calibri" panose="020F0502020204030204" pitchFamily="34" charset="0"/>
              </a:rPr>
              <a:t>предупреждению и </a:t>
            </a:r>
            <a:r>
              <a:rPr lang="ru-RU" sz="900" dirty="0">
                <a:latin typeface="Calibri" panose="020F0502020204030204" pitchFamily="34" charset="0"/>
              </a:rPr>
              <a:t>ликвидации чрезвычайных ситуаций администрации муниципального района Мелеузовский </a:t>
            </a:r>
            <a:r>
              <a:rPr lang="ru-RU" sz="900" dirty="0" smtClean="0">
                <a:latin typeface="Calibri" panose="020F0502020204030204" pitchFamily="34" charset="0"/>
              </a:rPr>
              <a:t>район </a:t>
            </a:r>
            <a:r>
              <a:rPr lang="ru-RU" sz="900" dirty="0">
                <a:latin typeface="Calibri" panose="020F0502020204030204" pitchFamily="34" charset="0"/>
              </a:rPr>
              <a:t>Республики Башкортостан;</a:t>
            </a:r>
          </a:p>
          <a:p>
            <a:r>
              <a:rPr lang="ru-RU" sz="900" dirty="0">
                <a:latin typeface="Calibri" panose="020F0502020204030204" pitchFamily="34" charset="0"/>
              </a:rPr>
              <a:t> </a:t>
            </a:r>
            <a:r>
              <a:rPr lang="ru-RU" sz="900" dirty="0" smtClean="0">
                <a:latin typeface="Calibri" panose="020F0502020204030204" pitchFamily="34" charset="0"/>
              </a:rPr>
              <a:t>- </a:t>
            </a:r>
            <a:r>
              <a:rPr lang="ru-RU" sz="900" dirty="0">
                <a:latin typeface="Calibri" panose="020F0502020204030204" pitchFamily="34" charset="0"/>
              </a:rPr>
              <a:t>Отдел муниципального контроля и жизнеобеспечения администрации муниципального района Мелеузовский район Республики Башкортостан.</a:t>
            </a:r>
            <a:endParaRPr lang="ru-RU" sz="900" dirty="0"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600983" y="1824123"/>
            <a:ext cx="9801239" cy="846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1. </a:t>
            </a: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Снизить уровень преступности в муниципальном района Мелеузовский район Республики Башкортостан к 2021 году на 10% к уровню 2015 года;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2. </a:t>
            </a: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П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редотвратить проявление терроризма и экстремизма в </a:t>
            </a:r>
            <a:r>
              <a:rPr lang="ru-RU" sz="90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муниципальном района Мелеузовский район Республики Башкортостан </a:t>
            </a: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;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3. </a:t>
            </a: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Обеспечить состояние наркоситуации в </a:t>
            </a:r>
            <a:r>
              <a:rPr lang="ru-RU" sz="90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муниципальном района Мелеузовский район Республики Башкортостан </a:t>
            </a: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к 2021 году как «удовлетворительное»;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4. </a:t>
            </a: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Организация отдыха несовершеннолетних в муниципальном </a:t>
            </a:r>
            <a:r>
              <a:rPr lang="ru-RU" sz="900" b="1" i="1" spc="10" dirty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района Мелеузовский район Республики </a:t>
            </a: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Башкортостан. 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cs typeface="Times New Roman"/>
            </a:endParaRP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31949"/>
              </p:ext>
            </p:extLst>
          </p:nvPr>
        </p:nvGraphicFramePr>
        <p:xfrm>
          <a:off x="271052" y="4008440"/>
          <a:ext cx="9870482" cy="312419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78816"/>
                <a:gridCol w="622039"/>
                <a:gridCol w="622039"/>
                <a:gridCol w="622039"/>
                <a:gridCol w="725209"/>
                <a:gridCol w="653091"/>
                <a:gridCol w="653091"/>
                <a:gridCol w="694158"/>
              </a:tblGrid>
              <a:tr h="194380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900" spc="-5" dirty="0" smtClean="0"/>
                        <a:t>Наименование целевых индикаторов муниципальной программы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5" dirty="0" smtClean="0"/>
                        <a:t>201</a:t>
                      </a:r>
                      <a:r>
                        <a:rPr lang="ru-RU" sz="900" spc="-5" dirty="0" smtClean="0"/>
                        <a:t>8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5" dirty="0" smtClean="0"/>
                        <a:t>201</a:t>
                      </a:r>
                      <a:r>
                        <a:rPr lang="ru-RU" sz="900" spc="-5" dirty="0" smtClean="0"/>
                        <a:t>9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5" dirty="0" smtClean="0"/>
                        <a:t>20</a:t>
                      </a:r>
                      <a:r>
                        <a:rPr lang="ru-RU" sz="900" spc="-5" dirty="0" smtClean="0"/>
                        <a:t>20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/>
                        <a:t>План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3016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900" dirty="0"/>
                        <a:t>План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40" dirty="0"/>
                        <a:t>Факт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900" dirty="0"/>
                        <a:t>План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40" dirty="0"/>
                        <a:t>Факт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dirty="0"/>
                        <a:t>План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900" spc="-40" dirty="0"/>
                        <a:t>Факт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900" spc="-5" dirty="0" smtClean="0"/>
                        <a:t>202</a:t>
                      </a:r>
                      <a:r>
                        <a:rPr lang="ru-RU" sz="900" spc="-5" dirty="0" smtClean="0"/>
                        <a:t>1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292611">
                <a:tc>
                  <a:txBody>
                    <a:bodyPr/>
                    <a:lstStyle/>
                    <a:p>
                      <a:pPr marL="68580">
                        <a:lnSpc>
                          <a:spcPts val="1180"/>
                        </a:lnSpc>
                      </a:pPr>
                      <a:r>
                        <a:rPr sz="1000" spc="-5" dirty="0"/>
                        <a:t>Показатель </a:t>
                      </a:r>
                      <a:r>
                        <a:rPr sz="1000" spc="-10" dirty="0"/>
                        <a:t>снижения </a:t>
                      </a:r>
                      <a:r>
                        <a:rPr sz="1000" dirty="0"/>
                        <a:t>преступности </a:t>
                      </a:r>
                      <a:r>
                        <a:rPr sz="1000" spc="-5" dirty="0"/>
                        <a:t>на </a:t>
                      </a:r>
                      <a:r>
                        <a:rPr sz="1000" dirty="0"/>
                        <a:t>1000</a:t>
                      </a:r>
                      <a:r>
                        <a:rPr sz="1000" spc="225" dirty="0"/>
                        <a:t> </a:t>
                      </a:r>
                      <a:r>
                        <a:rPr sz="1000" spc="-5" dirty="0"/>
                        <a:t>чел.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-0,14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0,01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-0,17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60"/>
                        </a:lnSpc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-0,20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-0,21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0,03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-0,23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583898">
                <a:tc>
                  <a:txBody>
                    <a:bodyPr/>
                    <a:lstStyle/>
                    <a:p>
                      <a:pPr marL="68580">
                        <a:lnSpc>
                          <a:spcPts val="1185"/>
                        </a:lnSpc>
                      </a:pPr>
                      <a:r>
                        <a:rPr sz="1000" spc="-5" dirty="0"/>
                        <a:t>Уровень проявлений терроризма и экстремизма в муниципальном</a:t>
                      </a:r>
                      <a:r>
                        <a:rPr sz="1000" spc="-55" dirty="0"/>
                        <a:t> </a:t>
                      </a:r>
                      <a:r>
                        <a:rPr sz="1000" spc="-5" dirty="0"/>
                        <a:t>районе.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83898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spc="-5" dirty="0"/>
                        <a:t>Уровень наркоситуации в </a:t>
                      </a:r>
                      <a:r>
                        <a:rPr sz="1000" dirty="0"/>
                        <a:t>муниципальном</a:t>
                      </a:r>
                      <a:r>
                        <a:rPr sz="1000" spc="-65" dirty="0"/>
                        <a:t> </a:t>
                      </a:r>
                      <a:r>
                        <a:rPr sz="1000" spc="-5" dirty="0"/>
                        <a:t>районе.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83898">
                <a:tc>
                  <a:txBody>
                    <a:bodyPr/>
                    <a:lstStyle/>
                    <a:p>
                      <a:pPr marL="68580" marR="60960">
                        <a:lnSpc>
                          <a:spcPts val="1200"/>
                        </a:lnSpc>
                        <a:spcBef>
                          <a:spcPts val="10"/>
                        </a:spcBef>
                      </a:pPr>
                      <a:r>
                        <a:rPr sz="1000" spc="-5" dirty="0"/>
                        <a:t>Доля несовершеннолетних </a:t>
                      </a:r>
                      <a:r>
                        <a:rPr sz="1000" dirty="0"/>
                        <a:t>детей, </a:t>
                      </a:r>
                      <a:r>
                        <a:rPr sz="1000" spc="-5" dirty="0"/>
                        <a:t>охваченных организованным </a:t>
                      </a:r>
                      <a:r>
                        <a:rPr sz="1000" spc="-10" dirty="0"/>
                        <a:t>отдыхом </a:t>
                      </a:r>
                      <a:r>
                        <a:rPr sz="1000" spc="-5" dirty="0"/>
                        <a:t>в каникулярное время в  сравнении с прошлым годом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1,03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9715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1,03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1,03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1,03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1,03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0,18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1,04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583898">
                <a:tc>
                  <a:txBody>
                    <a:bodyPr/>
                    <a:lstStyle/>
                    <a:p>
                      <a:pPr marL="68580">
                        <a:lnSpc>
                          <a:spcPts val="1170"/>
                        </a:lnSpc>
                      </a:pPr>
                      <a:r>
                        <a:rPr sz="1000" dirty="0"/>
                        <a:t>Готовность </a:t>
                      </a:r>
                      <a:r>
                        <a:rPr sz="1000" spc="-5" dirty="0"/>
                        <a:t>функционирования </a:t>
                      </a:r>
                      <a:r>
                        <a:rPr sz="1000" dirty="0"/>
                        <a:t>системы </a:t>
                      </a:r>
                      <a:r>
                        <a:rPr sz="1000" spc="-5" dirty="0"/>
                        <a:t>видеонаблюдения «Безопасный город»,</a:t>
                      </a:r>
                      <a:r>
                        <a:rPr sz="1000" spc="-80" dirty="0"/>
                        <a:t> </a:t>
                      </a:r>
                      <a:r>
                        <a:rPr sz="1000" spc="-5" dirty="0"/>
                        <a:t>%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900" dirty="0" smtClean="0">
                          <a:latin typeface="Microsoft Sans Serif"/>
                          <a:cs typeface="Microsoft Sans Serif"/>
                        </a:rPr>
                        <a:t>100</a:t>
                      </a:r>
                      <a:endParaRPr lang="ru-RU"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pic>
        <p:nvPicPr>
          <p:cNvPr id="10" name="Picture 2" descr="https://pbs.twimg.com/media/EA9pKc5XYAE4sI2.jpg:lar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72" y="286822"/>
            <a:ext cx="1015715" cy="76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84408" y="3599734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29811" y="7154291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47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ds04.infourok.ru/uploads/ex/0c2d/00150744-6591cfe2/4/img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59" y="211820"/>
            <a:ext cx="1120162" cy="93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object 55"/>
          <p:cNvSpPr txBox="1"/>
          <p:nvPr/>
        </p:nvSpPr>
        <p:spPr>
          <a:xfrm>
            <a:off x="1238392" y="950041"/>
            <a:ext cx="9113319" cy="282708"/>
          </a:xfrm>
          <a:prstGeom prst="rect">
            <a:avLst/>
          </a:prstGeom>
        </p:spPr>
        <p:txBody>
          <a:bodyPr vert="horz" wrap="square" lIns="0" tIns="10099" rIns="0" bIns="0" rtlCol="0">
            <a:spAutoFit/>
          </a:bodyPr>
          <a:lstStyle/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Муниципальная</a:t>
            </a:r>
            <a:r>
              <a:rPr sz="1500" spc="-55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err="1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программа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 </a:t>
            </a:r>
            <a:r>
              <a:rPr sz="1500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«</a:t>
            </a: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Укрепление единства российской нации и этнокультурное развитие народов в </a:t>
            </a:r>
          </a:p>
          <a:p>
            <a:pPr marL="95948" algn="ctr">
              <a:lnSpc>
                <a:spcPts val="943"/>
              </a:lnSpc>
              <a:spcBef>
                <a:spcPts val="80"/>
              </a:spcBef>
            </a:pPr>
            <a:r>
              <a:rPr lang="ru-RU" sz="1500" spc="-4" dirty="0" smtClean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муниципальном районе Мелеузовский район Республики Башкортостан</a:t>
            </a:r>
            <a:r>
              <a:rPr sz="15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  <a:cs typeface="Calibri"/>
              </a:rPr>
              <a:t>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D53F639C-976B-4E08-A99B-1FCA65E2A10F}"/>
              </a:ext>
            </a:extLst>
          </p:cNvPr>
          <p:cNvSpPr/>
          <p:nvPr/>
        </p:nvSpPr>
        <p:spPr>
          <a:xfrm>
            <a:off x="1058981" y="1232811"/>
            <a:ext cx="94495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i="1" u="sng" dirty="0">
                <a:solidFill>
                  <a:schemeClr val="tx2"/>
                </a:solidFill>
                <a:cs typeface="Times New Roman" panose="02020603050405020304" pitchFamily="18" charset="0"/>
              </a:rPr>
              <a:t>Цели программы </a:t>
            </a:r>
            <a:r>
              <a:rPr lang="ru-RU" sz="900" b="1" i="1" u="sng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endParaRPr lang="ru-RU" sz="900" b="1" i="1" u="sng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rgbClr val="00327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900" dirty="0">
                <a:solidFill>
                  <a:srgbClr val="003279"/>
                </a:solidFill>
                <a:latin typeface="Calibri" panose="020F0502020204030204" pitchFamily="34" charset="0"/>
              </a:rPr>
              <a:t>укрепить общероссийское гражданское самосознание, единство и духовную общность многонационального народа муниципального района Мелеузовский район Республики </a:t>
            </a:r>
            <a:r>
              <a:rPr lang="ru-RU" sz="900" dirty="0" smtClean="0">
                <a:solidFill>
                  <a:srgbClr val="003279"/>
                </a:solidFill>
                <a:latin typeface="Calibri" panose="020F0502020204030204" pitchFamily="34" charset="0"/>
              </a:rPr>
              <a:t>Башкортостан</a:t>
            </a:r>
            <a:r>
              <a:rPr lang="ru-RU" sz="900" dirty="0" smtClean="0">
                <a:solidFill>
                  <a:srgbClr val="003279"/>
                </a:solidFill>
              </a:rPr>
              <a:t>.</a:t>
            </a:r>
            <a:endParaRPr lang="ru-RU" sz="900" b="1" i="1" dirty="0">
              <a:solidFill>
                <a:srgbClr val="00327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532" y="2497650"/>
            <a:ext cx="9936368" cy="3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76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Ответственный исполнитель 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муниципальной</a:t>
            </a:r>
            <a:r>
              <a:rPr lang="ru-RU" sz="900" dirty="0">
                <a:ea typeface="Calibri" panose="020F0502020204030204" pitchFamily="34" charset="0"/>
                <a:cs typeface="Calibri" panose="020F0502020204030204" pitchFamily="34" charset="0"/>
              </a:rPr>
              <a:t> программы -</a:t>
            </a:r>
            <a:r>
              <a:rPr lang="ru-RU" sz="900" dirty="0"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900" dirty="0">
                <a:latin typeface="Calibri" panose="020F0502020204030204" pitchFamily="34" charset="0"/>
              </a:rPr>
              <a:t>Отдел культуры администрации </a:t>
            </a:r>
            <a:r>
              <a:rPr lang="ru-RU" sz="900" dirty="0" smtClean="0">
                <a:latin typeface="Calibri" panose="020F0502020204030204" pitchFamily="34" charset="0"/>
              </a:rPr>
              <a:t>муниципального </a:t>
            </a:r>
            <a:r>
              <a:rPr lang="ru-RU" sz="900" dirty="0">
                <a:latin typeface="Calibri" panose="020F0502020204030204" pitchFamily="34" charset="0"/>
              </a:rPr>
              <a:t>района Мелеузовский район Республики Башкортостан.</a:t>
            </a:r>
          </a:p>
        </p:txBody>
      </p:sp>
      <p:sp>
        <p:nvSpPr>
          <p:cNvPr id="18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Муниципальные программы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 района 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bject 8"/>
          <p:cNvSpPr txBox="1"/>
          <p:nvPr/>
        </p:nvSpPr>
        <p:spPr>
          <a:xfrm>
            <a:off x="574661" y="1820926"/>
            <a:ext cx="9801239" cy="676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ru-RU" sz="900" b="1" i="1" spc="10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ЗАДАЧИ: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1.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Укрепить гражданское единство и обеспечить гармонизацию межнациональных отношений;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2.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Обеспечить сохранение и развитие этнической уникальности башкирского народа;</a:t>
            </a:r>
          </a:p>
          <a:p>
            <a:pPr marL="12700" marR="8890">
              <a:lnSpc>
                <a:spcPct val="112999"/>
              </a:lnSpc>
              <a:spcBef>
                <a:spcPts val="95"/>
              </a:spcBef>
              <a:tabLst>
                <a:tab pos="209550" algn="l"/>
              </a:tabLst>
            </a:pPr>
            <a:r>
              <a:rPr lang="en-US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3. </a:t>
            </a:r>
            <a:r>
              <a:rPr lang="ru-RU" sz="900" b="1" i="1" spc="-5" dirty="0" smtClean="0">
                <a:solidFill>
                  <a:schemeClr val="tx2">
                    <a:lumMod val="50000"/>
                  </a:schemeClr>
                </a:solidFill>
                <a:cs typeface="Times New Roman"/>
              </a:rPr>
              <a:t>Сохранять многообразие культуры и языка народов муниципального района Мелеузовский район Республики Башкортостан.</a:t>
            </a:r>
          </a:p>
        </p:txBody>
      </p:sp>
      <p:graphicFrame>
        <p:nvGraphicFramePr>
          <p:cNvPr id="22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27974"/>
              </p:ext>
            </p:extLst>
          </p:nvPr>
        </p:nvGraphicFramePr>
        <p:xfrm>
          <a:off x="249159" y="3322637"/>
          <a:ext cx="9829006" cy="365331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635"/>
                <a:gridCol w="619425"/>
                <a:gridCol w="619425"/>
                <a:gridCol w="619425"/>
                <a:gridCol w="722161"/>
                <a:gridCol w="650347"/>
                <a:gridCol w="650347"/>
                <a:gridCol w="691241"/>
              </a:tblGrid>
              <a:tr h="208728">
                <a:tc rowSpan="2">
                  <a:txBody>
                    <a:bodyPr/>
                    <a:lstStyle/>
                    <a:p>
                      <a:pPr marL="906780" marR="670560" indent="-230504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lang="ru-RU" sz="1000" spc="-5" dirty="0" smtClean="0"/>
                        <a:t>Наименование целевых индикаторов муниципальной программы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9525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5" dirty="0" smtClean="0"/>
                        <a:t>201</a:t>
                      </a:r>
                      <a:r>
                        <a:rPr lang="ru-RU" sz="900" spc="-5" dirty="0" smtClean="0"/>
                        <a:t>8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5" dirty="0" smtClean="0"/>
                        <a:t>201</a:t>
                      </a:r>
                      <a:r>
                        <a:rPr lang="ru-RU" sz="900" spc="-5" dirty="0" smtClean="0"/>
                        <a:t>9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spc="-5" dirty="0" smtClean="0"/>
                        <a:t>20</a:t>
                      </a:r>
                      <a:r>
                        <a:rPr lang="ru-RU" sz="900" spc="-5" dirty="0" smtClean="0"/>
                        <a:t>20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dirty="0"/>
                        <a:t>План</a:t>
                      </a:r>
                      <a:endParaRPr sz="9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7305" marB="0"/>
                </a:tc>
              </a:tr>
              <a:tr h="3238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0" marB="0">
                    <a:solidFill>
                      <a:srgbClr val="206C45"/>
                    </a:solidFill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dirty="0"/>
                        <a:t>План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dirty="0"/>
                        <a:t>План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000" spc="-40" dirty="0"/>
                        <a:t>Факт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000" spc="-5" dirty="0" smtClean="0"/>
                        <a:t>202</a:t>
                      </a:r>
                      <a:r>
                        <a:rPr lang="ru-RU" sz="1000" spc="-5" dirty="0" smtClean="0"/>
                        <a:t>1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75565" marB="0"/>
                </a:tc>
              </a:tr>
              <a:tr h="3142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spc="-5" dirty="0" smtClean="0"/>
                        <a:t>Доля населения муниципального района Мелеузовский район Республики Башкортостан, положительно оценивающего состояние межнациональных отношений в муниципальном районе Мелеузовский район Республики Башкортостан</a:t>
                      </a:r>
                      <a:r>
                        <a:rPr sz="1000" dirty="0" smtClean="0"/>
                        <a:t>,</a:t>
                      </a:r>
                      <a:r>
                        <a:rPr sz="1000" spc="-35" dirty="0" smtClean="0"/>
                        <a:t> </a:t>
                      </a:r>
                      <a:r>
                        <a:rPr lang="ru-RU" sz="1000" spc="-35" dirty="0" smtClean="0"/>
                        <a:t> в общем количестве опрошенного населения </a:t>
                      </a:r>
                      <a:r>
                        <a:rPr lang="ru-RU" sz="1000" spc="-5" dirty="0" smtClean="0"/>
                        <a:t>муниципального района Мелеузовский район Республики Башкортостан</a:t>
                      </a:r>
                      <a:r>
                        <a:rPr sz="1000" spc="-5" dirty="0" smtClean="0"/>
                        <a:t>%</a:t>
                      </a:r>
                      <a:endParaRPr sz="1000" b="1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spc="-5" dirty="0" smtClean="0"/>
                        <a:t>68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spc="-5" dirty="0" smtClean="0"/>
                        <a:t>68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75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75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90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90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060"/>
                        </a:lnSpc>
                      </a:pPr>
                      <a:r>
                        <a:rPr lang="ru-RU" sz="1000" dirty="0" smtClean="0"/>
                        <a:t>90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45291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spc="-5" dirty="0" smtClean="0"/>
                        <a:t>Уровень удовлетворенности башкирского населения развитием культуры, языка, истории башкирского этноса, в общем количестве опрошенного башкирского населения,%</a:t>
                      </a:r>
                      <a:endParaRPr sz="1000" b="1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75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75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80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80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85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85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85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39348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ru-RU" sz="1000" spc="-5" dirty="0" smtClean="0"/>
                        <a:t>Уровень толерантного</a:t>
                      </a:r>
                      <a:r>
                        <a:rPr lang="ru-RU" sz="1000" spc="-5" baseline="0" dirty="0" smtClean="0"/>
                        <a:t> отношения к представителям другой национальности,%</a:t>
                      </a:r>
                      <a:endParaRPr sz="1000" b="1" dirty="0">
                        <a:latin typeface="+mn-lt"/>
                        <a:cs typeface="Times New Roman"/>
                      </a:endParaRPr>
                    </a:p>
                  </a:txBody>
                  <a:tcPr marL="0" marR="0" marT="508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82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82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84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84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86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86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88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2699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spc="-5" dirty="0" smtClean="0"/>
                        <a:t>Прирост количества мероприятий,</a:t>
                      </a:r>
                      <a:r>
                        <a:rPr lang="ru-RU" sz="1000" spc="-5" baseline="0" dirty="0" smtClean="0"/>
                        <a:t> направленных на укрепление гражданского единства и гармонизацию межнациональных отношений </a:t>
                      </a:r>
                      <a:r>
                        <a:rPr lang="ru-RU" sz="1000" spc="-5" dirty="0" smtClean="0"/>
                        <a:t>в муниципальном районе Мелеузовский район Республики Башкортостан</a:t>
                      </a:r>
                      <a:r>
                        <a:rPr sz="1000" spc="-5" dirty="0" smtClean="0"/>
                        <a:t>,</a:t>
                      </a:r>
                      <a:r>
                        <a:rPr sz="1000" spc="-25" dirty="0" smtClean="0"/>
                        <a:t> </a:t>
                      </a:r>
                      <a:r>
                        <a:rPr sz="1000" dirty="0"/>
                        <a:t>%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1,1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1,1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1,2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1,2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1,3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1,3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1,4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40562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/>
                        <a:t>Прирост количества мероприятий, направленных на популяризацию башкирской культуры, %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1,2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1,2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1,3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1,3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1,4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1,4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1,5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  <a:tr h="62699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000" dirty="0" smtClean="0"/>
                        <a:t>Прирост количества</a:t>
                      </a:r>
                      <a:r>
                        <a:rPr lang="ru-RU" sz="1000" baseline="0" dirty="0" smtClean="0"/>
                        <a:t> мероприятий, направленных на этнокультурное развитие народов Республики Башкортостан и поддержку языкового многообразия в</a:t>
                      </a:r>
                      <a:r>
                        <a:rPr lang="ru-RU" sz="1000" spc="-5" dirty="0" smtClean="0"/>
                        <a:t> муниципальном районе Мелеузовский район Республики Башкортостан, %</a:t>
                      </a:r>
                      <a:endParaRPr sz="1000" b="1" dirty="0">
                        <a:latin typeface="+mn-lt"/>
                        <a:cs typeface="Calibri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1,1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1,1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1,2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1,2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1,3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1,3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lang="ru-RU" sz="1000" dirty="0" smtClean="0"/>
                        <a:t>1,4</a:t>
                      </a:r>
                      <a:endParaRPr sz="1000" b="1" dirty="0">
                        <a:latin typeface="+mn-lt"/>
                        <a:cs typeface="Microsoft Sans Serif"/>
                      </a:endParaRPr>
                    </a:p>
                  </a:txBody>
                  <a:tcPr marL="0" marR="0" marT="381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993106" y="2863263"/>
            <a:ext cx="6462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значения целевых индикаторов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66733" y="7154291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48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8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81BDB1ED-5AD3-47B0-86BC-01B9C1B4FF67}"/>
              </a:ext>
            </a:extLst>
          </p:cNvPr>
          <p:cNvSpPr/>
          <p:nvPr/>
        </p:nvSpPr>
        <p:spPr>
          <a:xfrm>
            <a:off x="1974770" y="1832886"/>
            <a:ext cx="1989401" cy="3866933"/>
          </a:xfrm>
          <a:prstGeom prst="round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7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долга Администрации муниципального района Мелеузовский район Республики Башкортостан</a:t>
            </a: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xmlns="" id="{6D6BC0C1-B0E0-4CA6-8C76-595E1D68A35E}"/>
              </a:ext>
            </a:extLst>
          </p:cNvPr>
          <p:cNvSpPr/>
          <p:nvPr/>
        </p:nvSpPr>
        <p:spPr>
          <a:xfrm>
            <a:off x="4209249" y="2079550"/>
            <a:ext cx="2273315" cy="82091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28" dirty="0"/>
              <a:t>на 1 января </a:t>
            </a:r>
            <a:r>
              <a:rPr lang="ru-RU" sz="1228" dirty="0" smtClean="0"/>
              <a:t>202</a:t>
            </a:r>
            <a:r>
              <a:rPr lang="en-US" sz="1228" dirty="0" smtClean="0"/>
              <a:t>1</a:t>
            </a:r>
            <a:r>
              <a:rPr lang="ru-RU" sz="1228" dirty="0" smtClean="0"/>
              <a:t> </a:t>
            </a:r>
            <a:r>
              <a:rPr lang="ru-RU" sz="1228" dirty="0"/>
              <a:t>года</a:t>
            </a: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D356F1B9-3271-4902-BF6B-5320FC1E8B45}"/>
              </a:ext>
            </a:extLst>
          </p:cNvPr>
          <p:cNvSpPr/>
          <p:nvPr/>
        </p:nvSpPr>
        <p:spPr>
          <a:xfrm>
            <a:off x="4209249" y="3450613"/>
            <a:ext cx="2273315" cy="63147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28" dirty="0"/>
              <a:t>на 1 января </a:t>
            </a:r>
            <a:r>
              <a:rPr lang="ru-RU" sz="1228" dirty="0" smtClean="0"/>
              <a:t>202</a:t>
            </a:r>
            <a:r>
              <a:rPr lang="en-US" sz="1228" dirty="0" smtClean="0"/>
              <a:t>2</a:t>
            </a:r>
            <a:r>
              <a:rPr lang="ru-RU" sz="1228" dirty="0" smtClean="0"/>
              <a:t> </a:t>
            </a:r>
            <a:r>
              <a:rPr lang="ru-RU" sz="1228" dirty="0"/>
              <a:t>года</a:t>
            </a:r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xmlns="" id="{54843B73-1C35-4875-89FE-3F47F450697C}"/>
              </a:ext>
            </a:extLst>
          </p:cNvPr>
          <p:cNvSpPr/>
          <p:nvPr/>
        </p:nvSpPr>
        <p:spPr>
          <a:xfrm>
            <a:off x="4209249" y="4623722"/>
            <a:ext cx="2273315" cy="64072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28" dirty="0"/>
              <a:t>на 1 января </a:t>
            </a:r>
            <a:r>
              <a:rPr lang="ru-RU" sz="1228" dirty="0" smtClean="0"/>
              <a:t>202</a:t>
            </a:r>
            <a:r>
              <a:rPr lang="en-US" sz="1228" dirty="0" smtClean="0"/>
              <a:t>3</a:t>
            </a:r>
            <a:r>
              <a:rPr lang="ru-RU" sz="1228" dirty="0" smtClean="0"/>
              <a:t> </a:t>
            </a:r>
            <a:r>
              <a:rPr lang="ru-RU" sz="1228" dirty="0"/>
              <a:t>года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9F35C36-BE13-4F03-BBA9-EEAB6676EBF8}"/>
              </a:ext>
            </a:extLst>
          </p:cNvPr>
          <p:cNvSpPr/>
          <p:nvPr/>
        </p:nvSpPr>
        <p:spPr>
          <a:xfrm>
            <a:off x="7159163" y="2308951"/>
            <a:ext cx="1389248" cy="3788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76" dirty="0">
                <a:solidFill>
                  <a:schemeClr val="accent4">
                    <a:lumMod val="75000"/>
                  </a:schemeClr>
                </a:solidFill>
              </a:rPr>
              <a:t>0 рублей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FF9FD043-3012-436A-9A8C-2D368FC8E9C7}"/>
              </a:ext>
            </a:extLst>
          </p:cNvPr>
          <p:cNvSpPr/>
          <p:nvPr/>
        </p:nvSpPr>
        <p:spPr>
          <a:xfrm>
            <a:off x="7159163" y="3543966"/>
            <a:ext cx="1389248" cy="3337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76" dirty="0">
                <a:solidFill>
                  <a:schemeClr val="accent4">
                    <a:lumMod val="75000"/>
                  </a:schemeClr>
                </a:solidFill>
              </a:rPr>
              <a:t>0 рублей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3257666A-C6EC-4FB2-9551-58504E14D10E}"/>
              </a:ext>
            </a:extLst>
          </p:cNvPr>
          <p:cNvSpPr/>
          <p:nvPr/>
        </p:nvSpPr>
        <p:spPr>
          <a:xfrm>
            <a:off x="7164630" y="4944086"/>
            <a:ext cx="1389248" cy="374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76" dirty="0">
                <a:solidFill>
                  <a:schemeClr val="accent4">
                    <a:lumMod val="75000"/>
                  </a:schemeClr>
                </a:solidFill>
              </a:rPr>
              <a:t>0 рублей</a:t>
            </a:r>
          </a:p>
        </p:txBody>
      </p:sp>
      <p:sp>
        <p:nvSpPr>
          <p:cNvPr id="16" name="object 18"/>
          <p:cNvSpPr txBox="1">
            <a:spLocks/>
          </p:cNvSpPr>
          <p:nvPr/>
        </p:nvSpPr>
        <p:spPr>
          <a:xfrm>
            <a:off x="491136" y="88825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Объем муниципального долга в муниципальном районе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Мелеузовский район Республики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72348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49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>
            <a:extLst>
              <a:ext uri="{FF2B5EF4-FFF2-40B4-BE49-F238E27FC236}">
                <a16:creationId xmlns:a16="http://schemas.microsoft.com/office/drawing/2014/main" xmlns="" id="{04961988-0D87-447C-8C59-A1CFCCC8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077" y="524977"/>
            <a:ext cx="8732125" cy="499496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 sz="2646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aphicFrame>
        <p:nvGraphicFramePr>
          <p:cNvPr id="30723" name="Object 5">
            <a:extLst>
              <a:ext uri="{FF2B5EF4-FFF2-40B4-BE49-F238E27FC236}">
                <a16:creationId xmlns:a16="http://schemas.microsoft.com/office/drawing/2014/main" xmlns="" id="{983634B5-8A5F-433C-975B-2D338DA9BE5A}"/>
              </a:ext>
            </a:extLst>
          </p:cNvPr>
          <p:cNvGraphicFramePr>
            <a:graphicFrameLocks noGrp="1" noChangeAspect="1"/>
          </p:cNvGraphicFramePr>
          <p:nvPr>
            <p:ph type="ctrTitle" idx="4294967295"/>
            <p:extLst>
              <p:ext uri="{D42A27DB-BD31-4B8C-83A1-F6EECF244321}">
                <p14:modId xmlns:p14="http://schemas.microsoft.com/office/powerpoint/2010/main" val="2499361204"/>
              </p:ext>
            </p:extLst>
          </p:nvPr>
        </p:nvGraphicFramePr>
        <p:xfrm>
          <a:off x="1030087" y="-667017"/>
          <a:ext cx="9188854" cy="505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" name="Диаграмма" r:id="rId3" imgW="7867530" imgH="4324260" progId="MSGraph.Chart.8">
                  <p:embed followColorScheme="full"/>
                </p:oleObj>
              </mc:Choice>
              <mc:Fallback>
                <p:oleObj name="Диаграмма" r:id="rId3" imgW="7867530" imgH="432426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087" y="-667017"/>
                        <a:ext cx="9188854" cy="5050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ject 18"/>
          <p:cNvSpPr txBox="1">
            <a:spLocks/>
          </p:cNvSpPr>
          <p:nvPr/>
        </p:nvSpPr>
        <p:spPr>
          <a:xfrm>
            <a:off x="271995" y="106690"/>
            <a:ext cx="10134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 defTabSz="914400">
              <a:spcBef>
                <a:spcPts val="100"/>
              </a:spcBef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/>
                <a:cs typeface="Arial Narrow"/>
              </a:rPr>
              <a:t>Административное устройство муниципального района Мелеузовский район Республики Башкортостан</a:t>
            </a:r>
            <a:endParaRPr lang="ru-RU" sz="2400" kern="0" dirty="0">
              <a:solidFill>
                <a:srgbClr val="820000"/>
              </a:solidFill>
              <a:latin typeface="Arial Narrow"/>
              <a:cs typeface="Arial Narrow"/>
            </a:endParaRPr>
          </a:p>
        </p:txBody>
      </p:sp>
      <p:sp useBgFill="1">
        <p:nvSpPr>
          <p:cNvPr id="11" name="Rectangle 6">
            <a:extLst>
              <a:ext uri="{FF2B5EF4-FFF2-40B4-BE49-F238E27FC236}">
                <a16:creationId xmlns:lc="http://schemas.openxmlformats.org/drawingml/2006/lockedCanvas" xmlns:a16="http://schemas.microsoft.com/office/drawing/2014/main" xmlns="" id="{4FD20FD9-9CDF-4CF7-B7D4-BA417142F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21" y="1845074"/>
            <a:ext cx="4851394" cy="277646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 altLang="ru-RU" sz="2400" dirty="0">
              <a:solidFill>
                <a:srgbClr val="006600"/>
              </a:solidFill>
            </a:endParaRPr>
          </a:p>
          <a:p>
            <a:pPr algn="ctr" eaLnBrk="1" hangingPunct="1">
              <a:defRPr/>
            </a:pPr>
            <a:endParaRPr lang="ru-RU" altLang="ru-RU" sz="2400" dirty="0">
              <a:solidFill>
                <a:srgbClr val="006600"/>
              </a:solidFill>
            </a:endParaRPr>
          </a:p>
          <a:p>
            <a:pPr algn="ctr" eaLnBrk="1" hangingPunct="1">
              <a:defRPr/>
            </a:pPr>
            <a:endParaRPr lang="ru-RU" altLang="ru-RU" sz="2400" dirty="0">
              <a:solidFill>
                <a:srgbClr val="006600"/>
              </a:solidFill>
            </a:endParaRPr>
          </a:p>
          <a:p>
            <a:pPr algn="ctr" eaLnBrk="1" hangingPunct="1">
              <a:defRPr/>
            </a:pPr>
            <a:endParaRPr lang="ru-RU" altLang="ru-RU" sz="2400" dirty="0">
              <a:solidFill>
                <a:srgbClr val="006600"/>
              </a:solidFill>
            </a:endParaRPr>
          </a:p>
          <a:p>
            <a:pPr algn="just" eaLnBrk="1" hangingPunct="1">
              <a:defRPr/>
            </a:pPr>
            <a:endParaRPr lang="ru-RU" altLang="ru-RU" sz="2400" dirty="0">
              <a:solidFill>
                <a:srgbClr val="006600"/>
              </a:solidFill>
            </a:endParaRPr>
          </a:p>
          <a:p>
            <a:pPr algn="just" eaLnBrk="1" hangingPunct="1"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Мелеузовский  район  находится  на юге  Республики Башкортостан.  Площадь  района  составляет  3254  км².      </a:t>
            </a:r>
          </a:p>
          <a:p>
            <a:pPr algn="just" eaLnBrk="1" hangingPunct="1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Мелеузовский  район  Республики  Башкортостан был образован 20 августа  1930  года. </a:t>
            </a:r>
          </a:p>
          <a:p>
            <a:pPr algn="just" eaLnBrk="1" hangingPunct="1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Деление муниципального района Мелеузовский район Республики Башкортостан на территории производится в соответствии с общероссийским классификатором территорий муниципальных образований – ОКТМО (Общероссийский классификатор территорий муниципальных образований) – ОКТМО (для муниципального района Мелеузовский район Республики Башкортостан «ОК 033-2013. Общероссийский классификатор территорий муниципальных образований» (Том 5. Приволжский федеральный округ) (утв. Приказом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 стандарта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14.06.2013 «159-ст)(с учетом Изменений 1/2013-208/2016).</a:t>
            </a:r>
          </a:p>
          <a:p>
            <a:pPr algn="just" eaLnBrk="1" hangingPunct="1">
              <a:defRPr/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Район 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   промышленно - сельскохозяйственный. Предприятия    обрабатывающей    промышленности  сосредоточены   в   городе  Мелеуз.                </a:t>
            </a:r>
          </a:p>
          <a:p>
            <a:pPr algn="just" eaLnBrk="1" hangingPunct="1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Сельскохозяйственные  угодья  занимают 184,2 тыс. га, из  них  пашня —  108,2 тыс. га,  сенокосы и пастбища  —  67,3 тыс. га.        Растениеводство  представлено зерновым  хозяйством,   возделыванием   свёклы  сахарной, подсолнечника,   картофеля;   животноводство  —  молочно-мясным  скотоводством,   свиноводством,  овцеводством. </a:t>
            </a:r>
          </a:p>
          <a:p>
            <a:pPr algn="just" eaLnBrk="1" hangingPunct="1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 районе  41  общеобразовательная  школа,  в  том числе   17  средних;   31  массовая   библиотека,  47  клубных учреждений,  одна  участковая   больница. </a:t>
            </a:r>
          </a:p>
          <a:p>
            <a:pPr algn="just" eaLnBrk="1" hangingPunct="1"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Издаются  газеты на  русском языке - «Путь Октября», «Метро-Мелеуз», «Пульс-М» и   башкирском языке  —   «Кунгак».   Имеется   телерадиокомпания   «Сатурн».</a:t>
            </a:r>
          </a:p>
          <a:p>
            <a:pPr algn="just" eaLnBrk="1" hangingPunct="1">
              <a:defRPr/>
            </a:pPr>
            <a:endParaRPr lang="ru-RU" altLang="ru-RU" sz="1200" b="1" dirty="0">
              <a:solidFill>
                <a:schemeClr val="folHlink"/>
              </a:solidFill>
            </a:endParaRPr>
          </a:p>
          <a:p>
            <a:pPr algn="ctr" eaLnBrk="1" hangingPunct="1">
              <a:defRPr/>
            </a:pPr>
            <a:endParaRPr lang="ru-RU" altLang="ru-RU" sz="2800" b="1" dirty="0">
              <a:solidFill>
                <a:schemeClr val="folHlink"/>
              </a:solidFill>
            </a:endParaRPr>
          </a:p>
          <a:p>
            <a:pPr algn="ctr" eaLnBrk="1" hangingPunct="1">
              <a:defRPr/>
            </a:pPr>
            <a:endParaRPr lang="ru-RU" altLang="ru-RU" sz="2800" b="1" dirty="0">
              <a:solidFill>
                <a:schemeClr val="folHlink"/>
              </a:solidFill>
            </a:endParaRPr>
          </a:p>
          <a:p>
            <a:pPr algn="ctr" eaLnBrk="1" hangingPunct="1">
              <a:defRPr/>
            </a:pPr>
            <a:endParaRPr lang="ru-RU" altLang="ru-RU" sz="2800" b="1" dirty="0">
              <a:solidFill>
                <a:schemeClr val="folHlink"/>
              </a:solidFill>
            </a:endParaRPr>
          </a:p>
          <a:p>
            <a:pPr algn="ctr" eaLnBrk="1" hangingPunct="1">
              <a:defRPr/>
            </a:pPr>
            <a:r>
              <a:rPr lang="ru-RU" altLang="ru-RU" sz="2400" dirty="0"/>
              <a:t>           </a:t>
            </a:r>
          </a:p>
        </p:txBody>
      </p:sp>
      <p:sp>
        <p:nvSpPr>
          <p:cNvPr id="13" name="CustomShape 3"/>
          <p:cNvSpPr/>
          <p:nvPr/>
        </p:nvSpPr>
        <p:spPr>
          <a:xfrm>
            <a:off x="5520369" y="1201190"/>
            <a:ext cx="4698572" cy="795610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000" b="0" i="1" strike="noStrike" spc="-1" dirty="0" smtClean="0">
                <a:solidFill>
                  <a:srgbClr val="000000"/>
                </a:solidFill>
                <a:latin typeface="Times New Roman"/>
              </a:rPr>
              <a:t>На территории района расположены 17 муниципальных образований, имеющих статус поселений: одно городское поселение — г. Мелеуз и 16 сельских поселений с 96 населенными пунктами</a:t>
            </a:r>
            <a:endParaRPr lang="ru-RU" sz="1000" b="0" strike="noStrike" spc="-1" dirty="0">
              <a:latin typeface="Arial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303753299"/>
              </p:ext>
            </p:extLst>
          </p:nvPr>
        </p:nvGraphicFramePr>
        <p:xfrm>
          <a:off x="1388983" y="5560641"/>
          <a:ext cx="3598989" cy="100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092570"/>
              </p:ext>
            </p:extLst>
          </p:nvPr>
        </p:nvGraphicFramePr>
        <p:xfrm>
          <a:off x="5520369" y="2027185"/>
          <a:ext cx="4698571" cy="4837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4604"/>
                <a:gridCol w="2337548"/>
                <a:gridCol w="824826"/>
                <a:gridCol w="1111593"/>
              </a:tblGrid>
              <a:tr h="659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№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Городское и сельские поселения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Количество населенных пунктов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Население на 01.01.2021г., чел.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Городское поселение город Мелеуз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56036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Абитовский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1428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Александровский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693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Аптраковский сельсовет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698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Араслановский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1217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Воскресенский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1481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Денисовский сельсовет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4706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Зирганский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1447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Иштугановский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555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Корнеевский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2633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Мелеузовский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1341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Нордовский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1235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Нугушевский сельсовет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1541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Партизанский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2522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Первомайский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601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Сарышевский сельсовет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1554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17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Шевченковский сельсовет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555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7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</a:rPr>
                        <a:t>ВСЕГО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1" marR="661" marT="6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96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effectLst/>
                        </a:rPr>
                        <a:t>80243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1" marR="661" marT="66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056380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888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7443" y="186067"/>
            <a:ext cx="972845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01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Региональные проекты муниципального района Мелеузовский район Республики Башкортостан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351" y="1800264"/>
            <a:ext cx="2769524" cy="1306948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850" y="2481209"/>
            <a:ext cx="1342525" cy="1354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Выноска со стрелкой вниз 13"/>
          <p:cNvSpPr/>
          <p:nvPr/>
        </p:nvSpPr>
        <p:spPr>
          <a:xfrm>
            <a:off x="6961174" y="3911150"/>
            <a:ext cx="2828937" cy="644654"/>
          </a:xfrm>
          <a:prstGeom prst="downArrowCallout">
            <a:avLst>
              <a:gd name="adj1" fmla="val 25000"/>
              <a:gd name="adj2" fmla="val 25000"/>
              <a:gd name="adj3" fmla="val 45732"/>
              <a:gd name="adj4" fmla="val 420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4" b="1" dirty="0">
                <a:solidFill>
                  <a:schemeClr val="tx1"/>
                </a:solidFill>
              </a:rPr>
              <a:t>22,5 млн.руб.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9895" y="4600074"/>
            <a:ext cx="2763536" cy="116955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микрорайон,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11, 13, 14, 15, 18, 21, 22, 23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дворовой территории 36,5 тыс. кв. м.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– 1316 жителей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958925" y="1201524"/>
            <a:ext cx="4572798" cy="358966"/>
          </a:xfrm>
          <a:prstGeom prst="rect">
            <a:avLst/>
          </a:prstGeom>
          <a:noFill/>
        </p:spPr>
        <p:txBody>
          <a:bodyPr wrap="square" lIns="80189" tIns="40094" rIns="80189" bIns="40094">
            <a:spAutoFit/>
          </a:bodyPr>
          <a:lstStyle/>
          <a:p>
            <a:pPr algn="ctr"/>
            <a:r>
              <a:rPr lang="ru-RU" sz="18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«Башкирский комфортный дворик»</a:t>
            </a:r>
            <a:endParaRPr lang="ru-RU" sz="1800" b="1" dirty="0">
              <a:ln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6" descr="https://www.smolnews.ru/img/c3cb66438005760606b4ad1e9701b3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31" y="961050"/>
            <a:ext cx="1904675" cy="92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105385" y="2064488"/>
            <a:ext cx="245754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набережной р. «Мелеузка» - 57 млн. руб.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23" y="2231617"/>
            <a:ext cx="1857124" cy="116102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C2C4C0A9-57DF-454E-9B01-6EB5487744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265" y="2589944"/>
            <a:ext cx="2466782" cy="173755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82F6DAC-5B53-4338-A5B8-4673B816FBFB}"/>
              </a:ext>
            </a:extLst>
          </p:cNvPr>
          <p:cNvSpPr txBox="1"/>
          <p:nvPr/>
        </p:nvSpPr>
        <p:spPr>
          <a:xfrm>
            <a:off x="317031" y="3450749"/>
            <a:ext cx="235842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центральной площади проект «Березовый тракт»  на 90 млн. руб.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(2021 г. – 37 млн. руб.)</a:t>
            </a:r>
          </a:p>
        </p:txBody>
      </p:sp>
      <p:sp>
        <p:nvSpPr>
          <p:cNvPr id="37" name="Выноска со стрелкой вниз 36"/>
          <p:cNvSpPr/>
          <p:nvPr/>
        </p:nvSpPr>
        <p:spPr>
          <a:xfrm>
            <a:off x="621374" y="5554652"/>
            <a:ext cx="2417807" cy="644654"/>
          </a:xfrm>
          <a:prstGeom prst="downArrowCallout">
            <a:avLst>
              <a:gd name="adj1" fmla="val 25000"/>
              <a:gd name="adj2" fmla="val 25000"/>
              <a:gd name="adj3" fmla="val 45732"/>
              <a:gd name="adj4" fmla="val 420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4" b="1" dirty="0">
                <a:solidFill>
                  <a:schemeClr val="tx1"/>
                </a:solidFill>
              </a:rPr>
              <a:t>2020 г. – 12,7 млн.руб.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1300" y="6295636"/>
            <a:ext cx="3153749" cy="36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76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Богородское (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</a:t>
            </a:r>
            <a:r>
              <a:rPr lang="ru-RU" sz="1776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BE9DE05-5C45-4C79-858E-C98FDADD4ACD}"/>
              </a:ext>
            </a:extLst>
          </p:cNvPr>
          <p:cNvSpPr txBox="1"/>
          <p:nvPr/>
        </p:nvSpPr>
        <p:spPr>
          <a:xfrm>
            <a:off x="3248432" y="6323796"/>
            <a:ext cx="3943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Самойловка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Ташлыкуль (водоснабжение, газоснабжение, освещение, транспортная сеть)</a:t>
            </a:r>
          </a:p>
        </p:txBody>
      </p:sp>
      <p:sp>
        <p:nvSpPr>
          <p:cNvPr id="40" name="Выноска со стрелкой вниз 13">
            <a:extLst>
              <a:ext uri="{FF2B5EF4-FFF2-40B4-BE49-F238E27FC236}">
                <a16:creationId xmlns:a16="http://schemas.microsoft.com/office/drawing/2014/main" xmlns="" id="{F8882439-01E0-43D6-A7F3-C7EB528B9471}"/>
              </a:ext>
            </a:extLst>
          </p:cNvPr>
          <p:cNvSpPr/>
          <p:nvPr/>
        </p:nvSpPr>
        <p:spPr>
          <a:xfrm>
            <a:off x="3479124" y="5554652"/>
            <a:ext cx="3482050" cy="784233"/>
          </a:xfrm>
          <a:prstGeom prst="downArrowCallout">
            <a:avLst>
              <a:gd name="adj1" fmla="val 25000"/>
              <a:gd name="adj2" fmla="val 25000"/>
              <a:gd name="adj3" fmla="val 45732"/>
              <a:gd name="adj4" fmla="val 4207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4" b="1" dirty="0">
                <a:solidFill>
                  <a:schemeClr val="tx1"/>
                </a:solidFill>
              </a:rPr>
              <a:t>2021 – 2025 годы 150 млн.руб.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020D8E46-C6D2-4BF9-850F-CF96B898F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2" y="4339855"/>
            <a:ext cx="5875426" cy="1140304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857814"/>
              </p:ext>
            </p:extLst>
          </p:nvPr>
        </p:nvGraphicFramePr>
        <p:xfrm>
          <a:off x="2221706" y="1037346"/>
          <a:ext cx="3889619" cy="8709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7285"/>
                <a:gridCol w="857285"/>
                <a:gridCol w="857285"/>
                <a:gridCol w="645259"/>
                <a:gridCol w="672505"/>
              </a:tblGrid>
              <a:tr h="5620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11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8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35 248,9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185 733,5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132 872,2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39 931,2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39 931,2</a:t>
                      </a:r>
                      <a:endParaRPr lang="ru-RU" sz="1100" b="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41" marR="60141" marT="0" marB="0"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0090922" y="7139051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50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9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/>
          <p:nvPr/>
        </p:nvGrpSpPr>
        <p:grpSpPr>
          <a:xfrm>
            <a:off x="1383506" y="2027237"/>
            <a:ext cx="3011607" cy="1611343"/>
            <a:chOff x="0" y="5075786"/>
            <a:chExt cx="4520395" cy="1782213"/>
          </a:xfrm>
          <a:scene3d>
            <a:camera prst="perspectiveHeroicExtremeRightFacing" zoom="82000">
              <a:rot lat="21300000" lon="20400000" rev="180000"/>
            </a:camera>
            <a:lightRig rig="morning" dir="t">
              <a:rot lat="0" lon="0" rev="20400000"/>
            </a:lightRig>
          </a:scene3d>
        </p:grpSpPr>
        <p:sp>
          <p:nvSpPr>
            <p:cNvPr id="32" name="Пирог 31"/>
            <p:cNvSpPr/>
            <p:nvPr/>
          </p:nvSpPr>
          <p:spPr>
            <a:xfrm>
              <a:off x="0" y="5075786"/>
              <a:ext cx="1782213" cy="1782213"/>
            </a:xfrm>
            <a:prstGeom prst="pie">
              <a:avLst>
                <a:gd name="adj1" fmla="val 5400000"/>
                <a:gd name="adj2" fmla="val 16200000"/>
              </a:avLst>
            </a:prstGeom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Полилиния 32"/>
            <p:cNvSpPr/>
            <p:nvPr/>
          </p:nvSpPr>
          <p:spPr>
            <a:xfrm>
              <a:off x="891106" y="5075786"/>
              <a:ext cx="3629289" cy="1782213"/>
            </a:xfrm>
            <a:custGeom>
              <a:avLst/>
              <a:gdLst>
                <a:gd name="connsiteX0" fmla="*/ 0 w 3629289"/>
                <a:gd name="connsiteY0" fmla="*/ 0 h 1782213"/>
                <a:gd name="connsiteX1" fmla="*/ 3629289 w 3629289"/>
                <a:gd name="connsiteY1" fmla="*/ 0 h 1782213"/>
                <a:gd name="connsiteX2" fmla="*/ 3629289 w 3629289"/>
                <a:gd name="connsiteY2" fmla="*/ 1782213 h 1782213"/>
                <a:gd name="connsiteX3" fmla="*/ 0 w 3629289"/>
                <a:gd name="connsiteY3" fmla="*/ 1782213 h 1782213"/>
                <a:gd name="connsiteX4" fmla="*/ 0 w 3629289"/>
                <a:gd name="connsiteY4" fmla="*/ 0 h 17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9289" h="1782213">
                  <a:moveTo>
                    <a:pt x="0" y="0"/>
                  </a:moveTo>
                  <a:lnTo>
                    <a:pt x="3629289" y="0"/>
                  </a:lnTo>
                  <a:lnTo>
                    <a:pt x="3629289" y="1782213"/>
                  </a:lnTo>
                  <a:lnTo>
                    <a:pt x="0" y="1782213"/>
                  </a:lnTo>
                  <a:lnTo>
                    <a:pt x="0" y="0"/>
                  </a:lnTo>
                  <a:close/>
                </a:path>
              </a:pathLst>
            </a:custGeom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118" tIns="50118" rIns="50118" bIns="1144159" numCol="1" spcCol="1270" anchor="ctr" anchorCtr="0">
              <a:noAutofit/>
            </a:bodyPr>
            <a:lstStyle/>
            <a:p>
              <a:pPr algn="ctr" defTabSz="5847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16" dirty="0"/>
                <a:t>Республиканский бюджет – </a:t>
              </a:r>
              <a:r>
                <a:rPr lang="en-US" sz="1316" dirty="0" smtClean="0"/>
                <a:t>       </a:t>
              </a:r>
              <a:r>
                <a:rPr lang="ru-RU" sz="1316" dirty="0" smtClean="0"/>
                <a:t>10 011 </a:t>
              </a:r>
              <a:r>
                <a:rPr lang="ru-RU" sz="1316" dirty="0"/>
                <a:t>тыс. руб. </a:t>
              </a:r>
            </a:p>
          </p:txBody>
        </p:sp>
        <p:sp>
          <p:nvSpPr>
            <p:cNvPr id="34" name="Пирог 33"/>
            <p:cNvSpPr/>
            <p:nvPr/>
          </p:nvSpPr>
          <p:spPr>
            <a:xfrm>
              <a:off x="311888" y="5610451"/>
              <a:ext cx="1158437" cy="1158437"/>
            </a:xfrm>
            <a:prstGeom prst="pie">
              <a:avLst>
                <a:gd name="adj1" fmla="val 5400000"/>
                <a:gd name="adj2" fmla="val 16200000"/>
              </a:avLst>
            </a:prstGeom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олилиния 34"/>
            <p:cNvSpPr/>
            <p:nvPr/>
          </p:nvSpPr>
          <p:spPr>
            <a:xfrm>
              <a:off x="891106" y="5610451"/>
              <a:ext cx="3629289" cy="1158437"/>
            </a:xfrm>
            <a:custGeom>
              <a:avLst/>
              <a:gdLst>
                <a:gd name="connsiteX0" fmla="*/ 0 w 3629289"/>
                <a:gd name="connsiteY0" fmla="*/ 0 h 1158437"/>
                <a:gd name="connsiteX1" fmla="*/ 3629289 w 3629289"/>
                <a:gd name="connsiteY1" fmla="*/ 0 h 1158437"/>
                <a:gd name="connsiteX2" fmla="*/ 3629289 w 3629289"/>
                <a:gd name="connsiteY2" fmla="*/ 1158437 h 1158437"/>
                <a:gd name="connsiteX3" fmla="*/ 0 w 3629289"/>
                <a:gd name="connsiteY3" fmla="*/ 1158437 h 1158437"/>
                <a:gd name="connsiteX4" fmla="*/ 0 w 3629289"/>
                <a:gd name="connsiteY4" fmla="*/ 0 h 115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9289" h="1158437">
                  <a:moveTo>
                    <a:pt x="0" y="0"/>
                  </a:moveTo>
                  <a:lnTo>
                    <a:pt x="3629289" y="0"/>
                  </a:lnTo>
                  <a:lnTo>
                    <a:pt x="3629289" y="1158437"/>
                  </a:lnTo>
                  <a:lnTo>
                    <a:pt x="0" y="1158437"/>
                  </a:lnTo>
                  <a:lnTo>
                    <a:pt x="0" y="0"/>
                  </a:lnTo>
                  <a:close/>
                </a:path>
              </a:pathLst>
            </a:custGeom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accent5">
                <a:hueOff val="-3676672"/>
                <a:satOff val="-5114"/>
                <a:lumOff val="-196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118" tIns="50118" rIns="50118" bIns="597138" numCol="1" spcCol="1270" anchor="ctr" anchorCtr="0">
              <a:noAutofit/>
            </a:bodyPr>
            <a:lstStyle/>
            <a:p>
              <a:pPr algn="ctr" defTabSz="5847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16" dirty="0"/>
                <a:t>Местный бюджет – </a:t>
              </a:r>
              <a:r>
                <a:rPr lang="ru-RU" sz="1316" dirty="0" smtClean="0"/>
                <a:t>9 930 </a:t>
              </a:r>
              <a:r>
                <a:rPr lang="ru-RU" sz="1316" dirty="0" err="1" smtClean="0"/>
                <a:t>тыс.руб</a:t>
              </a:r>
              <a:r>
                <a:rPr lang="ru-RU" sz="1316" dirty="0"/>
                <a:t>.</a:t>
              </a:r>
            </a:p>
          </p:txBody>
        </p:sp>
        <p:sp>
          <p:nvSpPr>
            <p:cNvPr id="36" name="Пирог 35"/>
            <p:cNvSpPr/>
            <p:nvPr/>
          </p:nvSpPr>
          <p:spPr>
            <a:xfrm>
              <a:off x="623775" y="6145114"/>
              <a:ext cx="534663" cy="534663"/>
            </a:xfrm>
            <a:prstGeom prst="pie">
              <a:avLst>
                <a:gd name="adj1" fmla="val 5400000"/>
                <a:gd name="adj2" fmla="val 16200000"/>
              </a:avLst>
            </a:prstGeom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Полилиния 36"/>
            <p:cNvSpPr/>
            <p:nvPr/>
          </p:nvSpPr>
          <p:spPr>
            <a:xfrm>
              <a:off x="891106" y="6145114"/>
              <a:ext cx="3629289" cy="534663"/>
            </a:xfrm>
            <a:custGeom>
              <a:avLst/>
              <a:gdLst>
                <a:gd name="connsiteX0" fmla="*/ 0 w 3629289"/>
                <a:gd name="connsiteY0" fmla="*/ 0 h 534663"/>
                <a:gd name="connsiteX1" fmla="*/ 3629289 w 3629289"/>
                <a:gd name="connsiteY1" fmla="*/ 0 h 534663"/>
                <a:gd name="connsiteX2" fmla="*/ 3629289 w 3629289"/>
                <a:gd name="connsiteY2" fmla="*/ 534663 h 534663"/>
                <a:gd name="connsiteX3" fmla="*/ 0 w 3629289"/>
                <a:gd name="connsiteY3" fmla="*/ 534663 h 534663"/>
                <a:gd name="connsiteX4" fmla="*/ 0 w 3629289"/>
                <a:gd name="connsiteY4" fmla="*/ 0 h 53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9289" h="534663">
                  <a:moveTo>
                    <a:pt x="0" y="0"/>
                  </a:moveTo>
                  <a:lnTo>
                    <a:pt x="3629289" y="0"/>
                  </a:lnTo>
                  <a:lnTo>
                    <a:pt x="3629289" y="534663"/>
                  </a:lnTo>
                  <a:lnTo>
                    <a:pt x="0" y="534663"/>
                  </a:lnTo>
                  <a:lnTo>
                    <a:pt x="0" y="0"/>
                  </a:lnTo>
                  <a:close/>
                </a:path>
              </a:pathLst>
            </a:custGeom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118" tIns="50118" rIns="50118" bIns="50118" numCol="1" spcCol="1270" anchor="ctr" anchorCtr="0">
              <a:noAutofit/>
            </a:bodyPr>
            <a:lstStyle/>
            <a:p>
              <a:pPr algn="ctr" defTabSz="5847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16" dirty="0"/>
                <a:t>Средства физ. и юр. лиц. – </a:t>
              </a:r>
              <a:r>
                <a:rPr lang="ru-RU" sz="1316" dirty="0" smtClean="0"/>
                <a:t>2 125 </a:t>
              </a:r>
              <a:r>
                <a:rPr lang="ru-RU" sz="1316" dirty="0"/>
                <a:t>тыс.руб.</a:t>
              </a:r>
            </a:p>
          </p:txBody>
        </p:sp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368971473"/>
              </p:ext>
            </p:extLst>
          </p:nvPr>
        </p:nvGraphicFramePr>
        <p:xfrm>
          <a:off x="469106" y="4846637"/>
          <a:ext cx="3200400" cy="212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/>
          </p:nvPr>
        </p:nvGraphicFramePr>
        <p:xfrm>
          <a:off x="-1004919" y="47417"/>
          <a:ext cx="3621380" cy="2368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69708363"/>
              </p:ext>
            </p:extLst>
          </p:nvPr>
        </p:nvGraphicFramePr>
        <p:xfrm>
          <a:off x="-1207294" y="3005752"/>
          <a:ext cx="4520300" cy="178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067986" y="122238"/>
            <a:ext cx="6323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82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местных инициатив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B2BC0EED-7F0D-4BA0-8A04-A944B1D0B8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79392" y="1045568"/>
          <a:ext cx="6077934" cy="5743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492">
                  <a:extLst>
                    <a:ext uri="{9D8B030D-6E8A-4147-A177-3AD203B41FA5}">
                      <a16:colId xmlns="" xmlns:a16="http://schemas.microsoft.com/office/drawing/2014/main" val="659780272"/>
                    </a:ext>
                  </a:extLst>
                </a:gridCol>
                <a:gridCol w="5140505">
                  <a:extLst>
                    <a:ext uri="{9D8B030D-6E8A-4147-A177-3AD203B41FA5}">
                      <a16:colId xmlns="" xmlns:a16="http://schemas.microsoft.com/office/drawing/2014/main" val="525366368"/>
                    </a:ext>
                  </a:extLst>
                </a:gridCol>
                <a:gridCol w="701937">
                  <a:extLst>
                    <a:ext uri="{9D8B030D-6E8A-4147-A177-3AD203B41FA5}">
                      <a16:colId xmlns="" xmlns:a16="http://schemas.microsoft.com/office/drawing/2014/main" val="3397374867"/>
                    </a:ext>
                  </a:extLst>
                </a:gridCol>
              </a:tblGrid>
              <a:tr h="2825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проекта , руб.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3183009193"/>
                  </a:ext>
                </a:extLst>
              </a:tr>
              <a:tr h="2410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детской спортивной площадки на территории МОБУ СОШ д. Восточный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598 400,00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3037024957"/>
                  </a:ext>
                </a:extLst>
              </a:tr>
              <a:tr h="4387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изгороди кладбища в с. Александровка сельского поселения Александровский сельсовет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651 328,46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720525986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детской спортивной площадки в д.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Муллагулово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986 450,00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2827758891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ограждения кладбища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д.Малошарипово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Араслановский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380 069,60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3886674301"/>
                  </a:ext>
                </a:extLst>
              </a:tr>
              <a:tr h="1981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ограждения территории кладбища в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д.Новая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Казанковка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478 346,75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1788101982"/>
                  </a:ext>
                </a:extLst>
              </a:tr>
              <a:tr h="294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ограждения передней части кладбища в д.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Нурдавлетово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Зирганский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326 267,40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674926937"/>
                  </a:ext>
                </a:extLst>
              </a:tr>
              <a:tr h="375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детской спортивной площадки в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д.Сыртланово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330 000,00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791702682"/>
                  </a:ext>
                </a:extLst>
              </a:tr>
              <a:tr h="283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и восстановление дорожного полотна с обустройством прилегающей территории в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д.Даниловка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3 879 000,00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1427581255"/>
                  </a:ext>
                </a:extLst>
              </a:tr>
              <a:tr h="4233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трактора МТЗ-82 с навесным оборудованием для нужд сельского поселения Мелеузовский сельсовет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1 798 812,50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2363318890"/>
                  </a:ext>
                </a:extLst>
              </a:tr>
              <a:tr h="279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и восстановление дорожного полотна в д. Дмитриевка по ул. Крестьянская, Механизаторов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2 767 463,15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3604682997"/>
                  </a:ext>
                </a:extLst>
              </a:tr>
              <a:tr h="294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трактора МТЗ-82 со снеговым отвалом и щеточным оборудованием, для нужд сельского поселения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Нугушевский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1 778 469,95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1122405681"/>
                  </a:ext>
                </a:extLst>
              </a:tr>
              <a:tr h="3428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памятника погибшим воинам в Великой Отечественной войне 1941-1945гг. в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с.Васильевка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 Партизанский сельсовет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897 991,20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3031822182"/>
                  </a:ext>
                </a:extLst>
              </a:tr>
              <a:tr h="294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и восстановление дорожного полотна с обустройством прилегающей территории по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ул.Школьная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Кленовая и Молодежная в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д.Кизрай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4 475 582,63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2550247616"/>
                  </a:ext>
                </a:extLst>
              </a:tr>
              <a:tr h="294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детской спортивной площадки в д.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Сарышево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542 392,60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3028704786"/>
                  </a:ext>
                </a:extLst>
              </a:tr>
              <a:tr h="2942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напольного покрытия в здании филиала МОБУ села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Зирган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ООШ д. Антоновка муниципального района Мелеузовский район Республики Башкортостан.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467 677,20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2698382677"/>
                  </a:ext>
                </a:extLst>
              </a:tr>
              <a:tr h="416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и восстановление дорожного полотна с заменой бортового камня на территории МАДОУ Д/с № 12 "Малышок" МР </a:t>
                      </a:r>
                      <a:r>
                        <a:rPr lang="ru-RU" sz="9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</a:t>
                      </a:r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РБ с заменой ворот и калиток, расположенного по адресу: РБ, г. Мелеуз, 32 микрорайон, д. 19. </a:t>
                      </a:r>
                      <a:endParaRPr lang="ru-RU" sz="900" b="0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1 708 325,45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" marR="3876" marT="3876" marB="0" anchor="ctr"/>
                </a:tc>
                <a:extLst>
                  <a:ext uri="{0D108BD9-81ED-4DB2-BD59-A6C34878D82A}">
                    <a16:rowId xmlns="" xmlns:a16="http://schemas.microsoft.com/office/drawing/2014/main" val="2801011756"/>
                  </a:ext>
                </a:extLst>
              </a:tr>
            </a:tbl>
          </a:graphicData>
        </a:graphic>
      </p:graphicFrame>
      <p:pic>
        <p:nvPicPr>
          <p:cNvPr id="14" name="Picture 16" descr="http://storage.inovaco.ru/media/cache/81/fd/b6/a0/9a/cc/81fdb6a09acc7655cfb0915844f35bd5.png">
            <a:extLst>
              <a:ext uri="{FF2B5EF4-FFF2-40B4-BE49-F238E27FC236}">
                <a16:creationId xmlns="" xmlns:a16="http://schemas.microsoft.com/office/drawing/2014/main" id="{A7CF9016-51DE-468F-991A-422573071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377322" y="229013"/>
            <a:ext cx="1939997" cy="709780"/>
          </a:xfrm>
          <a:prstGeom prst="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010719" y="7166483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51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521BEDE-85DF-4D90-AC40-7653E8594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321521"/>
              </p:ext>
            </p:extLst>
          </p:nvPr>
        </p:nvGraphicFramePr>
        <p:xfrm>
          <a:off x="500874" y="3360259"/>
          <a:ext cx="9679233" cy="33165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217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1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96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59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91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 том числе: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Республики Башкортостан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местные бюджеты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676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по замене окон 4 школ, приобретение оборудования для игровой площадки Д/с № 9, устройство площадки для сдачи норм ГТО на территории гимназии № 3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1 212,3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1 120,9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91,4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984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зданий сельских домов культуры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1 838,0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1 640,0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198,0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обелисков, приобретение и установка ограждения для обелиска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638,4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570,0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68,4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общественного центра и общественной территории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385,0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7461159"/>
                  </a:ext>
                </a:extLst>
              </a:tr>
              <a:tr h="32984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4 073,7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3 680,9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392,8</a:t>
                      </a:r>
                    </a:p>
                  </a:txBody>
                  <a:tcPr marL="100813" marR="100813" marT="50372" marB="5037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0217" name="TextBox 1">
            <a:extLst>
              <a:ext uri="{FF2B5EF4-FFF2-40B4-BE49-F238E27FC236}">
                <a16:creationId xmlns:a16="http://schemas.microsoft.com/office/drawing/2014/main" xmlns="" id="{4F30E533-2A68-4A57-9F36-0EB88E8EE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89237"/>
            <a:ext cx="1007081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232" b="1" dirty="0">
                <a:solidFill>
                  <a:srgbClr val="000000"/>
                </a:solidFill>
              </a:rPr>
              <a:t>Исполнение наказов избирателей в 2020 году, тыс. рублей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DD4B190-1498-4EDC-9AF4-2CDDC7260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614906"/>
              </p:ext>
            </p:extLst>
          </p:nvPr>
        </p:nvGraphicFramePr>
        <p:xfrm>
          <a:off x="423585" y="1103139"/>
          <a:ext cx="9593245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ject 18"/>
          <p:cNvSpPr txBox="1">
            <a:spLocks/>
          </p:cNvSpPr>
          <p:nvPr/>
        </p:nvSpPr>
        <p:spPr>
          <a:xfrm>
            <a:off x="398109" y="198437"/>
            <a:ext cx="9884764" cy="677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Исполнение наказов избирателей, адресованных депутатам законодательного органа в 2020 году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97895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52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48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CustomShape 1"/>
          <p:cNvSpPr/>
          <p:nvPr/>
        </p:nvSpPr>
        <p:spPr>
          <a:xfrm>
            <a:off x="1336371" y="772765"/>
            <a:ext cx="8018544" cy="6683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926" tIns="39463" rIns="78926" bIns="39463">
            <a:spAutoFit/>
          </a:bodyPr>
          <a:lstStyle/>
          <a:p>
            <a:pPr algn="ctr">
              <a:spcBef>
                <a:spcPts val="790"/>
              </a:spcBef>
            </a:pPr>
            <a:r>
              <a:rPr lang="ru-RU" sz="1579" b="1" spc="-1" dirty="0">
                <a:solidFill>
                  <a:srgbClr val="FFFFFF"/>
                </a:solidFill>
                <a:latin typeface="Arial"/>
              </a:rPr>
              <a:t>        </a:t>
            </a:r>
            <a:endParaRPr lang="ru-RU" sz="1579" spc="-1" dirty="0">
              <a:latin typeface="Arial"/>
            </a:endParaRPr>
          </a:p>
          <a:p>
            <a:pPr>
              <a:spcBef>
                <a:spcPts val="790"/>
              </a:spcBef>
            </a:pPr>
            <a:endParaRPr lang="ru-RU" sz="1579" spc="-1" dirty="0">
              <a:latin typeface="Arial"/>
            </a:endParaRPr>
          </a:p>
        </p:txBody>
      </p:sp>
      <p:sp>
        <p:nvSpPr>
          <p:cNvPr id="1259" name="Freeform 2"/>
          <p:cNvSpPr/>
          <p:nvPr/>
        </p:nvSpPr>
        <p:spPr>
          <a:xfrm>
            <a:off x="2315051" y="3400993"/>
            <a:ext cx="316" cy="316"/>
          </a:xfrm>
          <a:custGeom>
            <a:avLst/>
            <a:gdLst/>
            <a:ahLst/>
            <a:cxnLst/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60">
            <a:solidFill>
              <a:schemeClr val="tx1"/>
            </a:solidFill>
            <a:round/>
          </a:ln>
        </p:spPr>
      </p:sp>
      <p:sp>
        <p:nvSpPr>
          <p:cNvPr id="1260" name="CustomShape 3"/>
          <p:cNvSpPr/>
          <p:nvPr/>
        </p:nvSpPr>
        <p:spPr>
          <a:xfrm>
            <a:off x="1747101" y="3971829"/>
            <a:ext cx="7450594" cy="808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926" tIns="39463" rIns="78926" bIns="39463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579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579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579" spc="-1" dirty="0">
                <a:solidFill>
                  <a:srgbClr val="000000"/>
                </a:solidFill>
                <a:latin typeface="Arial"/>
              </a:rPr>
              <a:t>                                 </a:t>
            </a:r>
            <a:endParaRPr lang="ru-RU" sz="1579" spc="-1" dirty="0">
              <a:latin typeface="Arial"/>
            </a:endParaRPr>
          </a:p>
        </p:txBody>
      </p:sp>
      <p:sp>
        <p:nvSpPr>
          <p:cNvPr id="1261" name="CustomShape 4"/>
          <p:cNvSpPr/>
          <p:nvPr/>
        </p:nvSpPr>
        <p:spPr>
          <a:xfrm>
            <a:off x="1840391" y="2863771"/>
            <a:ext cx="7010504" cy="7275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926" tIns="39463" rIns="78926" bIns="39463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210" b="1" i="1" spc="-1" dirty="0">
                <a:solidFill>
                  <a:srgbClr val="FF0000"/>
                </a:solidFill>
                <a:latin typeface="Arial"/>
              </a:rPr>
              <a:t>Спасибо за внимание!</a:t>
            </a:r>
            <a:endParaRPr lang="ru-RU" sz="4210" spc="-1" dirty="0">
              <a:latin typeface="Arial"/>
            </a:endParaRPr>
          </a:p>
        </p:txBody>
      </p:sp>
      <p:sp>
        <p:nvSpPr>
          <p:cNvPr id="1262" name="CustomShape 5"/>
          <p:cNvSpPr/>
          <p:nvPr/>
        </p:nvSpPr>
        <p:spPr>
          <a:xfrm>
            <a:off x="1840391" y="3730322"/>
            <a:ext cx="7766613" cy="256824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DFDE2"/>
              </a:gs>
              <a:gs pos="100000">
                <a:srgbClr val="F6F6DA"/>
              </a:gs>
            </a:gsLst>
            <a:lin ang="5400000"/>
          </a:gradFill>
          <a:ln w="12600">
            <a:solidFill>
              <a:srgbClr val="BCBCB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926" tIns="39463" rIns="78926" bIns="39463" anchor="ctr">
            <a:noAutofit/>
          </a:bodyPr>
          <a:lstStyle/>
          <a:p>
            <a:pPr>
              <a:lnSpc>
                <a:spcPts val="1228"/>
              </a:lnSpc>
            </a:pPr>
            <a:endParaRPr lang="ru-RU" sz="1052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ts val="1228"/>
              </a:lnSpc>
            </a:pPr>
            <a:r>
              <a:rPr lang="ru-RU" sz="1052" spc="-1" dirty="0">
                <a:solidFill>
                  <a:srgbClr val="003279"/>
                </a:solidFill>
                <a:latin typeface="Franklin Gothic Heavy"/>
              </a:rPr>
              <a:t>Адрес: </a:t>
            </a:r>
            <a:r>
              <a:rPr lang="ru-RU" sz="1052" i="1" spc="-1" dirty="0">
                <a:solidFill>
                  <a:srgbClr val="003279"/>
                </a:solidFill>
                <a:latin typeface="Franklin Gothic Heavy"/>
              </a:rPr>
              <a:t>453850, Республика Башкортостан, Город Мелеуз, </a:t>
            </a:r>
            <a:r>
              <a:rPr lang="ru-RU" sz="1052" i="1" spc="-1" dirty="0" smtClean="0">
                <a:solidFill>
                  <a:srgbClr val="003279"/>
                </a:solidFill>
                <a:latin typeface="Franklin Gothic Heavy"/>
              </a:rPr>
              <a:t>ул.Воровского,11</a:t>
            </a:r>
            <a:endParaRPr lang="ru-RU" sz="1052" spc="-1" dirty="0">
              <a:solidFill>
                <a:srgbClr val="003279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052" i="1" spc="-1" dirty="0">
                <a:solidFill>
                  <a:srgbClr val="003279"/>
                </a:solidFill>
                <a:latin typeface="Franklin Gothic Heavy"/>
              </a:rPr>
              <a:t>График </a:t>
            </a:r>
            <a:r>
              <a:rPr lang="ru-RU" sz="1052" i="1" spc="-1" dirty="0">
                <a:solidFill>
                  <a:srgbClr val="003279"/>
                </a:solidFill>
                <a:latin typeface="Franklin Gothic Demi Cond"/>
              </a:rPr>
              <a:t>работы : </a:t>
            </a:r>
            <a:r>
              <a:rPr lang="ru-RU" sz="1052" spc="-1" dirty="0">
                <a:solidFill>
                  <a:srgbClr val="003279"/>
                </a:solidFill>
                <a:latin typeface="Franklin Gothic Demi Cond"/>
              </a:rPr>
              <a:t>с понедельника по пятницу - с 8-00 до 17-00; суббота, воскресенье – выходные дни. Обеденный перерыв – с 13-00          до 14-00. Прием граждан осуществляется по средам с 9.00 до 11.00 в кабинете 201</a:t>
            </a:r>
            <a:r>
              <a:rPr lang="ru-RU" sz="1052" spc="-1" dirty="0" smtClean="0">
                <a:solidFill>
                  <a:srgbClr val="003279"/>
                </a:solidFill>
                <a:latin typeface="Franklin Gothic Demi Cond"/>
              </a:rPr>
              <a:t>.</a:t>
            </a:r>
          </a:p>
          <a:p>
            <a:r>
              <a:rPr lang="ru-RU" sz="1050" dirty="0"/>
              <a:t>Телефон приемной</a:t>
            </a:r>
            <a:r>
              <a:rPr lang="ru-RU" sz="1050" dirty="0" smtClean="0"/>
              <a:t>: +</a:t>
            </a:r>
            <a:r>
              <a:rPr lang="ru-RU" sz="1050" dirty="0"/>
              <a:t>7(34764)3-14-42</a:t>
            </a:r>
          </a:p>
          <a:p>
            <a:r>
              <a:rPr lang="ru-RU" sz="1050" dirty="0"/>
              <a:t>Телефон канцелярии</a:t>
            </a:r>
            <a:r>
              <a:rPr lang="ru-RU" sz="1050" dirty="0" smtClean="0"/>
              <a:t>:+</a:t>
            </a:r>
            <a:r>
              <a:rPr lang="ru-RU" sz="1050" dirty="0"/>
              <a:t>7(34764)3-04-32</a:t>
            </a:r>
          </a:p>
          <a:p>
            <a:r>
              <a:rPr lang="ru-RU" sz="1050" dirty="0"/>
              <a:t>Обратная связь</a:t>
            </a:r>
            <a:r>
              <a:rPr lang="ru-RU" sz="1050" dirty="0" smtClean="0"/>
              <a:t>:</a:t>
            </a:r>
            <a:r>
              <a:rPr lang="ru-RU" sz="1052" spc="-1" dirty="0">
                <a:solidFill>
                  <a:srgbClr val="003279"/>
                </a:solidFill>
                <a:latin typeface="Franklin Gothic Heavy"/>
              </a:rPr>
              <a:t> </a:t>
            </a:r>
            <a:r>
              <a:rPr lang="en-US" sz="1050" dirty="0" smtClean="0">
                <a:hlinkClick r:id="rId3"/>
              </a:rPr>
              <a:t>adm54@bashkortostan.ru</a:t>
            </a:r>
            <a:r>
              <a:rPr lang="ru-RU" sz="1050" dirty="0" smtClean="0"/>
              <a:t> </a:t>
            </a:r>
          </a:p>
          <a:p>
            <a:r>
              <a:rPr lang="ru-RU" sz="1052" i="1" spc="-1" dirty="0">
                <a:solidFill>
                  <a:srgbClr val="003279"/>
                </a:solidFill>
                <a:latin typeface="Franklin Gothic Heavy"/>
              </a:rPr>
              <a:t>П</a:t>
            </a:r>
            <a:r>
              <a:rPr lang="ru-RU" sz="1052" i="1" spc="-1" dirty="0" smtClean="0">
                <a:solidFill>
                  <a:srgbClr val="003279"/>
                </a:solidFill>
                <a:latin typeface="Franklin Gothic Heavy"/>
              </a:rPr>
              <a:t>ринять участие в опросах граждан на бюджетную тематику можно на сайте: </a:t>
            </a:r>
            <a:r>
              <a:rPr lang="en-US" sz="1052" i="1" spc="-1" dirty="0">
                <a:solidFill>
                  <a:srgbClr val="003279"/>
                </a:solidFill>
                <a:latin typeface="Franklin Gothic Heavy"/>
                <a:hlinkClick r:id="rId4"/>
              </a:rPr>
              <a:t>https://meleuz.bashkortostan.ru/vote/771</a:t>
            </a:r>
            <a:r>
              <a:rPr lang="en-US" sz="1052" i="1" spc="-1" dirty="0" smtClean="0">
                <a:solidFill>
                  <a:srgbClr val="003279"/>
                </a:solidFill>
                <a:latin typeface="Franklin Gothic Heavy"/>
                <a:hlinkClick r:id="rId4"/>
              </a:rPr>
              <a:t>/</a:t>
            </a:r>
            <a:endParaRPr lang="ru-RU" sz="1052" i="1" spc="-1" dirty="0" smtClean="0">
              <a:solidFill>
                <a:srgbClr val="003279"/>
              </a:solidFill>
              <a:latin typeface="Franklin Gothic Heavy"/>
            </a:endParaRPr>
          </a:p>
          <a:p>
            <a:pPr>
              <a:lnSpc>
                <a:spcPts val="1228"/>
              </a:lnSpc>
            </a:pPr>
            <a:endParaRPr lang="ru-RU" sz="1052" spc="-1" dirty="0">
              <a:solidFill>
                <a:srgbClr val="003279"/>
              </a:solidFill>
              <a:latin typeface="Arial"/>
            </a:endParaRPr>
          </a:p>
        </p:txBody>
      </p:sp>
      <p:sp>
        <p:nvSpPr>
          <p:cNvPr id="9" name="Текст 64"/>
          <p:cNvSpPr txBox="1">
            <a:spLocks/>
          </p:cNvSpPr>
          <p:nvPr/>
        </p:nvSpPr>
        <p:spPr>
          <a:xfrm>
            <a:off x="3084102" y="1428582"/>
            <a:ext cx="4523082" cy="32612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57582">
              <a:spcBef>
                <a:spcPts val="316"/>
              </a:spcBef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Администрация муниципального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района Мелеузовский район Республики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Башкортостан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Текст 24"/>
          <p:cNvSpPr txBox="1">
            <a:spLocks/>
          </p:cNvSpPr>
          <p:nvPr/>
        </p:nvSpPr>
        <p:spPr>
          <a:xfrm>
            <a:off x="4171884" y="859839"/>
            <a:ext cx="2130010" cy="2843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57582">
              <a:spcBef>
                <a:spcPts val="631"/>
              </a:spcBef>
              <a:buNone/>
            </a:pPr>
            <a:r>
              <a:rPr lang="ru-RU" sz="1754" b="1">
                <a:solidFill>
                  <a:srgbClr val="DF5327">
                    <a:lumMod val="75000"/>
                  </a:srgbClr>
                </a:solidFill>
                <a:latin typeface="Calibri"/>
              </a:rPr>
              <a:t>Кто мы?</a:t>
            </a:r>
            <a:endParaRPr lang="ru-RU" sz="1754" b="1" dirty="0">
              <a:solidFill>
                <a:srgbClr val="DF5327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1" name="Текст 25"/>
          <p:cNvSpPr txBox="1">
            <a:spLocks/>
          </p:cNvSpPr>
          <p:nvPr/>
        </p:nvSpPr>
        <p:spPr>
          <a:xfrm>
            <a:off x="4164206" y="1144211"/>
            <a:ext cx="2130010" cy="200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57582">
              <a:lnSpc>
                <a:spcPct val="100000"/>
              </a:lnSpc>
              <a:spcBef>
                <a:spcPts val="379"/>
              </a:spcBef>
              <a:buNone/>
            </a:pPr>
            <a:r>
              <a:rPr lang="ru-RU" sz="1052" b="1">
                <a:latin typeface="Calibri"/>
              </a:rPr>
              <a:t>О нас</a:t>
            </a:r>
            <a:endParaRPr lang="ru-RU" sz="1052" b="1" dirty="0">
              <a:latin typeface="Calibri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485" y="1506652"/>
            <a:ext cx="458617" cy="50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1\Pictures\biznessovetnik19032018biznes_sovetni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52" y="1194459"/>
            <a:ext cx="1748572" cy="15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069846" y="713587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</a:rPr>
              <a:t>53</a:t>
            </a:r>
            <a:endParaRPr lang="ru-RU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xmlns="" id="{CD2A218A-8B83-4A4A-995F-DD896A93E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94770"/>
              </p:ext>
            </p:extLst>
          </p:nvPr>
        </p:nvGraphicFramePr>
        <p:xfrm>
          <a:off x="424920" y="1505548"/>
          <a:ext cx="9840383" cy="5264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668">
                  <a:extLst>
                    <a:ext uri="{9D8B030D-6E8A-4147-A177-3AD203B41FA5}">
                      <a16:colId xmlns:a16="http://schemas.microsoft.com/office/drawing/2014/main" xmlns="" val="474343639"/>
                    </a:ext>
                  </a:extLst>
                </a:gridCol>
                <a:gridCol w="2481122">
                  <a:extLst>
                    <a:ext uri="{9D8B030D-6E8A-4147-A177-3AD203B41FA5}">
                      <a16:colId xmlns:a16="http://schemas.microsoft.com/office/drawing/2014/main" xmlns="" val="753169453"/>
                    </a:ext>
                  </a:extLst>
                </a:gridCol>
                <a:gridCol w="2060593">
                  <a:extLst>
                    <a:ext uri="{9D8B030D-6E8A-4147-A177-3AD203B41FA5}">
                      <a16:colId xmlns:a16="http://schemas.microsoft.com/office/drawing/2014/main" xmlns="" val="2307543921"/>
                    </a:ext>
                  </a:extLst>
                </a:gridCol>
              </a:tblGrid>
              <a:tr h="70363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Республиканский этап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Федеральный этап</a:t>
                      </a:r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xmlns="" val="575310647"/>
                  </a:ext>
                </a:extLst>
              </a:tr>
              <a:tr h="794536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Финансовое управление администрации МР Мелеузовский район РБ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xmlns="" val="1805746213"/>
                  </a:ext>
                </a:extLst>
              </a:tr>
              <a:tr h="703631">
                <a:tc>
                  <a:txBody>
                    <a:bodyPr/>
                    <a:lstStyle/>
                    <a:p>
                      <a:r>
                        <a:rPr lang="ru-RU" sz="1400" b="0" dirty="0"/>
                        <a:t>1) Лучшая информационная панель (дашборд) по бюджету для граждан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 место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 место</a:t>
                      </a:r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xmlns="" val="884684713"/>
                  </a:ext>
                </a:extLst>
              </a:tr>
              <a:tr h="397704">
                <a:tc>
                  <a:txBody>
                    <a:bodyPr/>
                    <a:lstStyle/>
                    <a:p>
                      <a:r>
                        <a:rPr lang="ru-RU" sz="1400" b="0" dirty="0"/>
                        <a:t>2) Бюджет и национальные проекты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 место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xmlns="" val="2858282137"/>
                  </a:ext>
                </a:extLst>
              </a:tr>
              <a:tr h="703631">
                <a:tc>
                  <a:txBody>
                    <a:bodyPr/>
                    <a:lstStyle/>
                    <a:p>
                      <a:r>
                        <a:rPr lang="ru-RU" sz="1400" b="0" dirty="0"/>
                        <a:t>3) Лучший проект отраслевого бюджета для граждан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 место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xmlns="" val="326989944"/>
                  </a:ext>
                </a:extLst>
              </a:tr>
              <a:tr h="553766">
                <a:tc>
                  <a:txBody>
                    <a:bodyPr/>
                    <a:lstStyle/>
                    <a:p>
                      <a:r>
                        <a:rPr lang="ru-RU" sz="1400" b="0" dirty="0"/>
                        <a:t>4) Бюджет и комфортная городская среда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 место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 место</a:t>
                      </a:r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xmlns="" val="2166116114"/>
                  </a:ext>
                </a:extLst>
              </a:tr>
              <a:tr h="703631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МКУ Централизованная бухгалтерия образовательных учреждений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xmlns="" val="2799654941"/>
                  </a:ext>
                </a:extLst>
              </a:tr>
              <a:tr h="703631">
                <a:tc>
                  <a:txBody>
                    <a:bodyPr/>
                    <a:lstStyle/>
                    <a:p>
                      <a:r>
                        <a:rPr lang="ru-RU" sz="1400" dirty="0"/>
                        <a:t>1) Лучший проект отраслевого бюджета для граждан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 место</a:t>
                      </a:r>
                    </a:p>
                  </a:txBody>
                  <a:tcPr marL="100796" marR="100796" marT="50398" marB="50398"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 marL="100796" marR="100796" marT="50398" marB="50398"/>
                </a:tc>
                <a:extLst>
                  <a:ext uri="{0D108BD9-81ED-4DB2-BD59-A6C34878D82A}">
                    <a16:rowId xmlns:a16="http://schemas.microsoft.com/office/drawing/2014/main" xmlns="" val="30729433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127BCF-919F-41D1-89AE-4B005A12F945}"/>
              </a:ext>
            </a:extLst>
          </p:cNvPr>
          <p:cNvSpPr txBox="1"/>
          <p:nvPr/>
        </p:nvSpPr>
        <p:spPr>
          <a:xfrm>
            <a:off x="1916906" y="808037"/>
            <a:ext cx="7887484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32" b="1" dirty="0"/>
              <a:t> </a:t>
            </a:r>
            <a:r>
              <a:rPr lang="ru-RU" sz="2000" b="1" dirty="0"/>
              <a:t>Конкурс по представлению бюджета для граждан:</a:t>
            </a:r>
          </a:p>
        </p:txBody>
      </p:sp>
      <p:sp>
        <p:nvSpPr>
          <p:cNvPr id="8" name="object 18"/>
          <p:cNvSpPr txBox="1">
            <a:spLocks/>
          </p:cNvSpPr>
          <p:nvPr/>
        </p:nvSpPr>
        <p:spPr>
          <a:xfrm>
            <a:off x="200416" y="122238"/>
            <a:ext cx="1017548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Достижения в сфере управления муниципальными финансами 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90922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14203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56395696"/>
              </p:ext>
            </p:extLst>
          </p:nvPr>
        </p:nvGraphicFramePr>
        <p:xfrm>
          <a:off x="-171053" y="1592580"/>
          <a:ext cx="10691813" cy="709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4" name="CustomShape 28"/>
          <p:cNvSpPr/>
          <p:nvPr/>
        </p:nvSpPr>
        <p:spPr>
          <a:xfrm>
            <a:off x="371340" y="1149990"/>
            <a:ext cx="9957430" cy="18617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78926" tIns="39463" rIns="78926" bIns="39463">
            <a:spAutoFit/>
          </a:bodyPr>
          <a:lstStyle/>
          <a:p>
            <a:pPr marL="11050" indent="153756" algn="just">
              <a:spcBef>
                <a:spcPts val="1302"/>
              </a:spcBef>
            </a:pPr>
            <a:r>
              <a:rPr lang="ru-RU" sz="965" spc="-6" dirty="0">
                <a:solidFill>
                  <a:srgbClr val="000000"/>
                </a:solidFill>
                <a:latin typeface="Times New Roman"/>
              </a:rPr>
              <a:t>Основные направления бюджетной </a:t>
            </a:r>
            <a:r>
              <a:rPr lang="ru-RU" sz="965" spc="-1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965" spc="-6" dirty="0">
                <a:solidFill>
                  <a:srgbClr val="000000"/>
                </a:solidFill>
                <a:latin typeface="Times New Roman"/>
              </a:rPr>
              <a:t>налоговой политики </a:t>
            </a:r>
            <a:r>
              <a:rPr lang="ru-RU" sz="965" spc="-1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965" spc="-13" dirty="0">
                <a:solidFill>
                  <a:srgbClr val="000000"/>
                </a:solidFill>
                <a:latin typeface="Times New Roman"/>
              </a:rPr>
              <a:t>это </a:t>
            </a:r>
            <a:r>
              <a:rPr lang="ru-RU" sz="965" spc="-11" dirty="0">
                <a:solidFill>
                  <a:srgbClr val="000000"/>
                </a:solidFill>
                <a:latin typeface="Times New Roman"/>
              </a:rPr>
              <a:t>ежегодно  </a:t>
            </a:r>
            <a:r>
              <a:rPr lang="ru-RU" sz="965" spc="-6" dirty="0">
                <a:solidFill>
                  <a:srgbClr val="000000"/>
                </a:solidFill>
                <a:latin typeface="Times New Roman"/>
              </a:rPr>
              <a:t>разрабатываемый </a:t>
            </a:r>
            <a:r>
              <a:rPr lang="ru-RU" sz="965" spc="-11" dirty="0">
                <a:solidFill>
                  <a:srgbClr val="000000"/>
                </a:solidFill>
                <a:latin typeface="Times New Roman"/>
              </a:rPr>
              <a:t>документ, который </a:t>
            </a:r>
            <a:r>
              <a:rPr lang="ru-RU" sz="965" spc="-6" dirty="0">
                <a:solidFill>
                  <a:srgbClr val="000000"/>
                </a:solidFill>
                <a:latin typeface="Times New Roman"/>
              </a:rPr>
              <a:t>определяет условия </a:t>
            </a:r>
            <a:r>
              <a:rPr lang="ru-RU" sz="965" spc="-1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sz="965" spc="-11" dirty="0">
                <a:solidFill>
                  <a:srgbClr val="000000"/>
                </a:solidFill>
                <a:latin typeface="Times New Roman"/>
              </a:rPr>
              <a:t>подходы </a:t>
            </a:r>
            <a:r>
              <a:rPr lang="ru-RU" sz="965" spc="-6" dirty="0">
                <a:solidFill>
                  <a:srgbClr val="000000"/>
                </a:solidFill>
                <a:latin typeface="Times New Roman"/>
              </a:rPr>
              <a:t>для составления  </a:t>
            </a:r>
            <a:r>
              <a:rPr lang="ru-RU" sz="965" spc="-1" dirty="0">
                <a:solidFill>
                  <a:srgbClr val="000000"/>
                </a:solidFill>
                <a:latin typeface="Times New Roman"/>
              </a:rPr>
              <a:t>проекта бюджета на очередной </a:t>
            </a:r>
            <a:r>
              <a:rPr lang="ru-RU" sz="965" spc="-11" dirty="0">
                <a:solidFill>
                  <a:srgbClr val="000000"/>
                </a:solidFill>
                <a:latin typeface="Times New Roman"/>
              </a:rPr>
              <a:t>год </a:t>
            </a:r>
            <a:r>
              <a:rPr lang="ru-RU" sz="965" spc="-1" dirty="0">
                <a:solidFill>
                  <a:srgbClr val="000000"/>
                </a:solidFill>
                <a:latin typeface="Times New Roman"/>
              </a:rPr>
              <a:t>и плановый</a:t>
            </a:r>
            <a:r>
              <a:rPr lang="ru-RU" sz="965" spc="-11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965" spc="-6" dirty="0">
                <a:solidFill>
                  <a:srgbClr val="000000"/>
                </a:solidFill>
                <a:latin typeface="Times New Roman"/>
              </a:rPr>
              <a:t>период.</a:t>
            </a:r>
            <a:endParaRPr lang="ru-RU" sz="965" spc="-1" dirty="0">
              <a:latin typeface="Arial"/>
            </a:endParaRPr>
          </a:p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Основные направления бюджетной политики) разработаны в соответствии с Основными направлениями бюджетной политики Республики Башкортостан на  2021 год и на плановый период  2022 и  2023 годов,  Стратегией социально-экономического развития муниципального района Мелеузовский район Республики Башкортостан до 2030 года, муниципальной программой «Управление муниципальными финансами и муниципальным долгом муниципального района Мелеузовский район Республики Башкортостан», утвержденной постановлением главы Администрации муниципального района Мелеузовский район Республики Башкортостан от 17 декабря 2015 года № 2336 (с последующими изменениями).</a:t>
            </a:r>
          </a:p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 подготовке Основных направлений бюджетной политики учтены положения Указов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(далее – Указ № 204) и от 21 июля 2020 года № 474 «О национальных целях развития Российской Федерации на период до 2030 года» (далее – Указ № 474), Послания Президента Российской Федерации Федеральному Собранию от 15 января 2020 года, Указа Главы Республики Башкортостан от 23 сентября 2019 года № УГ-310 «О стратегических направлениях социально-экономического развития Республики Башкортостан до 2024 года» (далее – Указ № УГ-310), новации бюджетного и налогового законодательства Российской Федерации  и Республики Башкортостан, нормативных правовых актов муниципального района Мелеузовский район Республики Башкортостан, итоги реализации бюджетной политики за предыдущие периоды. </a:t>
            </a:r>
          </a:p>
        </p:txBody>
      </p:sp>
      <p:sp>
        <p:nvSpPr>
          <p:cNvPr id="16" name="CustomShape 15"/>
          <p:cNvSpPr/>
          <p:nvPr/>
        </p:nvSpPr>
        <p:spPr>
          <a:xfrm>
            <a:off x="2890920" y="3123327"/>
            <a:ext cx="4556657" cy="306548"/>
          </a:xfrm>
          <a:custGeom>
            <a:avLst/>
            <a:gdLst/>
            <a:ahLst/>
            <a:cxnLst/>
            <a:rect l="l" t="t" r="r" b="b"/>
            <a:pathLst>
              <a:path w="2057400" h="277495">
                <a:moveTo>
                  <a:pt x="0" y="138684"/>
                </a:moveTo>
                <a:lnTo>
                  <a:pt x="7070" y="94853"/>
                </a:lnTo>
                <a:lnTo>
                  <a:pt x="26757" y="56784"/>
                </a:lnTo>
                <a:lnTo>
                  <a:pt x="56778" y="26761"/>
                </a:lnTo>
                <a:lnTo>
                  <a:pt x="94848" y="7071"/>
                </a:lnTo>
                <a:lnTo>
                  <a:pt x="138683" y="0"/>
                </a:lnTo>
                <a:lnTo>
                  <a:pt x="1918716" y="0"/>
                </a:lnTo>
                <a:lnTo>
                  <a:pt x="1962546" y="7071"/>
                </a:lnTo>
                <a:lnTo>
                  <a:pt x="2000615" y="26761"/>
                </a:lnTo>
                <a:lnTo>
                  <a:pt x="2030638" y="56784"/>
                </a:lnTo>
                <a:lnTo>
                  <a:pt x="2050328" y="94853"/>
                </a:lnTo>
                <a:lnTo>
                  <a:pt x="2057400" y="138684"/>
                </a:lnTo>
                <a:lnTo>
                  <a:pt x="2050328" y="182514"/>
                </a:lnTo>
                <a:lnTo>
                  <a:pt x="2030638" y="220583"/>
                </a:lnTo>
                <a:lnTo>
                  <a:pt x="2000615" y="250606"/>
                </a:lnTo>
                <a:lnTo>
                  <a:pt x="1962546" y="270296"/>
                </a:lnTo>
                <a:lnTo>
                  <a:pt x="1918716" y="277368"/>
                </a:lnTo>
                <a:lnTo>
                  <a:pt x="138683" y="277368"/>
                </a:lnTo>
                <a:lnTo>
                  <a:pt x="94848" y="270296"/>
                </a:lnTo>
                <a:lnTo>
                  <a:pt x="56778" y="250606"/>
                </a:lnTo>
                <a:lnTo>
                  <a:pt x="26757" y="220583"/>
                </a:lnTo>
                <a:lnTo>
                  <a:pt x="7070" y="182514"/>
                </a:lnTo>
                <a:lnTo>
                  <a:pt x="0" y="138684"/>
                </a:lnTo>
                <a:close/>
              </a:path>
            </a:pathLst>
          </a:custGeom>
          <a:noFill/>
          <a:ln w="4716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sz="1776" dirty="0"/>
          </a:p>
        </p:txBody>
      </p:sp>
      <p:sp>
        <p:nvSpPr>
          <p:cNvPr id="17" name="CustomShape 16"/>
          <p:cNvSpPr/>
          <p:nvPr/>
        </p:nvSpPr>
        <p:spPr>
          <a:xfrm>
            <a:off x="3620393" y="3162432"/>
            <a:ext cx="3408890" cy="196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7577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62" algn="ctr">
              <a:spcBef>
                <a:spcPts val="60"/>
              </a:spcBef>
            </a:pPr>
            <a:r>
              <a:rPr lang="ru-RU" sz="1228" spc="-4" dirty="0">
                <a:solidFill>
                  <a:srgbClr val="002060"/>
                </a:solidFill>
                <a:latin typeface="Times New Roman"/>
              </a:rPr>
              <a:t>БЮДЖЕТНАЯ ПОЛИТИКА</a:t>
            </a:r>
            <a:endParaRPr lang="ru-RU" sz="1228" spc="-1" dirty="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056" y="3647181"/>
            <a:ext cx="10124989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сбалансированности бюджета района.</a:t>
            </a:r>
          </a:p>
          <a:p>
            <a:r>
              <a:rPr lang="ru-RU" sz="9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долгосрочных, стратегических планов, национальных  и региональных проектов, направленных на повышение уровня жизни граждан, создание комфортных условий для их проживания.</a:t>
            </a:r>
          </a:p>
          <a:p>
            <a:r>
              <a:rPr lang="ru-RU" sz="9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достойного эффективного труда людей.</a:t>
            </a:r>
          </a:p>
          <a:p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развития доходного потенциала за счет роста инвестиционной привлекательности и предпринимательской активности  в районе, повышения эффективности использования земли и имущества.</a:t>
            </a:r>
          </a:p>
          <a:p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использования бюджетных средств,  в том числе путем актуализации норм и правил определения расходных обязательств, роста операционной эффективности бюджетных расходов</a:t>
            </a:r>
          </a:p>
        </p:txBody>
      </p:sp>
      <p:sp>
        <p:nvSpPr>
          <p:cNvPr id="21" name="CustomShape 15"/>
          <p:cNvSpPr/>
          <p:nvPr/>
        </p:nvSpPr>
        <p:spPr>
          <a:xfrm>
            <a:off x="2890921" y="5188716"/>
            <a:ext cx="4556657" cy="306548"/>
          </a:xfrm>
          <a:custGeom>
            <a:avLst/>
            <a:gdLst/>
            <a:ahLst/>
            <a:cxnLst/>
            <a:rect l="l" t="t" r="r" b="b"/>
            <a:pathLst>
              <a:path w="2057400" h="277495">
                <a:moveTo>
                  <a:pt x="0" y="138684"/>
                </a:moveTo>
                <a:lnTo>
                  <a:pt x="7070" y="94853"/>
                </a:lnTo>
                <a:lnTo>
                  <a:pt x="26757" y="56784"/>
                </a:lnTo>
                <a:lnTo>
                  <a:pt x="56778" y="26761"/>
                </a:lnTo>
                <a:lnTo>
                  <a:pt x="94848" y="7071"/>
                </a:lnTo>
                <a:lnTo>
                  <a:pt x="138683" y="0"/>
                </a:lnTo>
                <a:lnTo>
                  <a:pt x="1918716" y="0"/>
                </a:lnTo>
                <a:lnTo>
                  <a:pt x="1962546" y="7071"/>
                </a:lnTo>
                <a:lnTo>
                  <a:pt x="2000615" y="26761"/>
                </a:lnTo>
                <a:lnTo>
                  <a:pt x="2030638" y="56784"/>
                </a:lnTo>
                <a:lnTo>
                  <a:pt x="2050328" y="94853"/>
                </a:lnTo>
                <a:lnTo>
                  <a:pt x="2057400" y="138684"/>
                </a:lnTo>
                <a:lnTo>
                  <a:pt x="2050328" y="182514"/>
                </a:lnTo>
                <a:lnTo>
                  <a:pt x="2030638" y="220583"/>
                </a:lnTo>
                <a:lnTo>
                  <a:pt x="2000615" y="250606"/>
                </a:lnTo>
                <a:lnTo>
                  <a:pt x="1962546" y="270296"/>
                </a:lnTo>
                <a:lnTo>
                  <a:pt x="1918716" y="277368"/>
                </a:lnTo>
                <a:lnTo>
                  <a:pt x="138683" y="277368"/>
                </a:lnTo>
                <a:lnTo>
                  <a:pt x="94848" y="270296"/>
                </a:lnTo>
                <a:lnTo>
                  <a:pt x="56778" y="250606"/>
                </a:lnTo>
                <a:lnTo>
                  <a:pt x="26757" y="220583"/>
                </a:lnTo>
                <a:lnTo>
                  <a:pt x="7070" y="182514"/>
                </a:lnTo>
                <a:lnTo>
                  <a:pt x="0" y="138684"/>
                </a:lnTo>
                <a:close/>
              </a:path>
            </a:pathLst>
          </a:custGeom>
          <a:noFill/>
          <a:ln w="4716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sz="1776" dirty="0"/>
          </a:p>
        </p:txBody>
      </p:sp>
      <p:sp>
        <p:nvSpPr>
          <p:cNvPr id="22" name="CustomShape 16"/>
          <p:cNvSpPr/>
          <p:nvPr/>
        </p:nvSpPr>
        <p:spPr>
          <a:xfrm>
            <a:off x="3583435" y="5243699"/>
            <a:ext cx="3408890" cy="196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7577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62" algn="ctr">
              <a:spcBef>
                <a:spcPts val="60"/>
              </a:spcBef>
            </a:pPr>
            <a:r>
              <a:rPr lang="ru-RU" sz="1228" spc="-4" dirty="0">
                <a:solidFill>
                  <a:srgbClr val="002060"/>
                </a:solidFill>
                <a:latin typeface="Times New Roman"/>
              </a:rPr>
              <a:t>НАЛОГОВАЯ ПОЛИТИКА</a:t>
            </a:r>
            <a:endParaRPr lang="ru-RU" sz="1228" spc="-1" dirty="0"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056" y="5651392"/>
            <a:ext cx="9849714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прогрессивной шкалы налога на доходы физических лиц (повышение ставки налога с 13 процентов до 15 процентов для тех налогоплательщиков, чей доход превышает 5,0 млн. </a:t>
            </a:r>
            <a:r>
              <a:rPr lang="ru-RU" sz="9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год) и зачисление дополнительных поступлений в федеральный бюджет для дальнейшего их направления на лечение детей с орфанными заболеваниями, закупку дорогостоящих лекарств и средств реабилитации, а также проведение высокотехнологичных операций.</a:t>
            </a:r>
          </a:p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налогообложения доходов физических лиц с процентов по вкладам в банках, при котором налоговая база будет определяться как превышение суммы доходов в виде процентов, полученных гражданином в течение года по всем вкладам и остаткам на счетах в банках, над суммой процентов, рассчитанной как произведение 1 млн. рублей на ключевую ставку Банка России, действующую на первое число налогового периода.</a:t>
            </a:r>
          </a:p>
          <a:p>
            <a:pPr algn="just"/>
            <a:endParaRPr lang="ru-RU" sz="9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8"/>
          <p:cNvSpPr txBox="1">
            <a:spLocks/>
          </p:cNvSpPr>
          <p:nvPr/>
        </p:nvSpPr>
        <p:spPr>
          <a:xfrm>
            <a:off x="200416" y="122238"/>
            <a:ext cx="10175484" cy="754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направления бюджетной политики муниципального района Мелеузовский район Республики 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90922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7599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5560" y="1388762"/>
            <a:ext cx="9645196" cy="321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поэтапной передачи в региональные бюджеты акцизов на нефтепродукты, с доведением к 2024 году норматива до 100 процентов (в настоящее время акцизы зачисляются в бюджеты субъектов РФ: по нормативу 66,6 процента, в 2021 г. - по нормативу 74,9 процента).</a:t>
            </a:r>
          </a:p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единого налога на вмененный доход и переход налогоплательщиков, ранее уплачивающих указанный налог, на другие налоговые системы (патентную, упрощенную или общую).</a:t>
            </a:r>
          </a:p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законодательство Республики Башкортостан  по патентной системе налогообложения в связи с отменой с 2021 года единого налога на вмененный доход, продление «налоговых каникул» до 2024 года и установления нулевой ставки налогообложения для налогоплательщиков – индивидуальных предпринимателей применяющих патентную и упрощенную систему налогообложения, зарегистрированных впервые после вступления в силу указанного закона, осуществляющих предпринимательскую деятельность в производственной, социальной или научной сферах, а также в сфере бытовых услуг населению и услуг по предоставлению мест для временного проживания.</a:t>
            </a:r>
          </a:p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повышенных (8 и 20 процентов) ставок по налогу, взимаемому в связи с применением упрощенной системы налогообложения, вместо общеустановленных (6 и 15 процентов), в случае допущения налогоплательщиками превышения критериев нахождения на данном режиме налогообложения (по объему доходов – не более чем на 50 млн. рублей  и (или) средней численности – на 30 человек), и сохранение за ними права применения упрощенной системы налогообложения.</a:t>
            </a:r>
          </a:p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налогоплательщиков, применяющих упрощенную систему налогообложения, на онлайн-систему, при которой налоговый орган будет исчислять налог самостоятельно на основе данных, полученных от онлайн-касс.</a:t>
            </a:r>
          </a:p>
          <a:p>
            <a:pPr lvl="0"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уплаты налога на имущество бюджетных, казенных  и автономных учреждений Республики Башкортостан и муниципальных образований.</a:t>
            </a:r>
          </a:p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действия льготы по налогу на имущество организаций  до 2024 года, предоставленной организациям народных художественных промыслов, в отношении автомобильных дорог общего пользования, телерадиовещания, а также организациям – в отношении имущества, используемого для оздоровления детей.</a:t>
            </a:r>
          </a:p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уплаты налога на имущество организаций, заключивших концессионное соглашение с муниципальным образованием или соглашение о муниципально-частном партнерстве.</a:t>
            </a:r>
          </a:p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для организаций обязанности по представлению налоговых деклараций по транспортному и земельному налогам.</a:t>
            </a:r>
          </a:p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результатов государственной кадастровой оценки земельных участков в составе земель лесного фонда и объектов капитального строительства в Республике Башкортостан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1183" y="5346383"/>
            <a:ext cx="9645196" cy="1072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высокой степени долговой устойчивости, укрепление имиджа надежного заемщика.</a:t>
            </a:r>
          </a:p>
          <a:p>
            <a:pPr algn="just"/>
            <a:endParaRPr lang="ru-RU" sz="9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4839" algn="just">
              <a:lnSpc>
                <a:spcPct val="115000"/>
              </a:lnSpc>
            </a:pPr>
            <a:r>
              <a:rPr lang="ru-RU" sz="9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</a:t>
            </a:r>
            <a:r>
              <a:rPr lang="ru-RU" sz="96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96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96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муниципальный район Мелеузовский район Республики Башкортостан относится к группе заемщиков с высоким уровнем долговой устойчивости, что характеризуется следующими показателями:</a:t>
            </a:r>
            <a:endParaRPr lang="ru-RU" sz="96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94839" algn="just">
              <a:lnSpc>
                <a:spcPct val="115000"/>
              </a:lnSpc>
            </a:pPr>
            <a:r>
              <a:rPr lang="ru-RU" sz="9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муниципального района Мелеузовский район Республики Башкортостан (далее – муниципальный, долг) составил 0,0 тыс. рублей;</a:t>
            </a:r>
            <a:endParaRPr lang="ru-RU" sz="96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94839" algn="just">
              <a:lnSpc>
                <a:spcPct val="115000"/>
              </a:lnSpc>
            </a:pPr>
            <a:r>
              <a:rPr lang="ru-RU" sz="9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расходы на обслуживание муниципального долга составили 0,0 тыс. рублей.</a:t>
            </a:r>
            <a:endParaRPr lang="ru-RU" sz="965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CustomShape 15"/>
          <p:cNvSpPr/>
          <p:nvPr/>
        </p:nvSpPr>
        <p:spPr>
          <a:xfrm>
            <a:off x="3167340" y="4824481"/>
            <a:ext cx="4556657" cy="306548"/>
          </a:xfrm>
          <a:custGeom>
            <a:avLst/>
            <a:gdLst/>
            <a:ahLst/>
            <a:cxnLst/>
            <a:rect l="l" t="t" r="r" b="b"/>
            <a:pathLst>
              <a:path w="2057400" h="277495">
                <a:moveTo>
                  <a:pt x="0" y="138684"/>
                </a:moveTo>
                <a:lnTo>
                  <a:pt x="7070" y="94853"/>
                </a:lnTo>
                <a:lnTo>
                  <a:pt x="26757" y="56784"/>
                </a:lnTo>
                <a:lnTo>
                  <a:pt x="56778" y="26761"/>
                </a:lnTo>
                <a:lnTo>
                  <a:pt x="94848" y="7071"/>
                </a:lnTo>
                <a:lnTo>
                  <a:pt x="138683" y="0"/>
                </a:lnTo>
                <a:lnTo>
                  <a:pt x="1918716" y="0"/>
                </a:lnTo>
                <a:lnTo>
                  <a:pt x="1962546" y="7071"/>
                </a:lnTo>
                <a:lnTo>
                  <a:pt x="2000615" y="26761"/>
                </a:lnTo>
                <a:lnTo>
                  <a:pt x="2030638" y="56784"/>
                </a:lnTo>
                <a:lnTo>
                  <a:pt x="2050328" y="94853"/>
                </a:lnTo>
                <a:lnTo>
                  <a:pt x="2057400" y="138684"/>
                </a:lnTo>
                <a:lnTo>
                  <a:pt x="2050328" y="182514"/>
                </a:lnTo>
                <a:lnTo>
                  <a:pt x="2030638" y="220583"/>
                </a:lnTo>
                <a:lnTo>
                  <a:pt x="2000615" y="250606"/>
                </a:lnTo>
                <a:lnTo>
                  <a:pt x="1962546" y="270296"/>
                </a:lnTo>
                <a:lnTo>
                  <a:pt x="1918716" y="277368"/>
                </a:lnTo>
                <a:lnTo>
                  <a:pt x="138683" y="277368"/>
                </a:lnTo>
                <a:lnTo>
                  <a:pt x="94848" y="270296"/>
                </a:lnTo>
                <a:lnTo>
                  <a:pt x="56778" y="250606"/>
                </a:lnTo>
                <a:lnTo>
                  <a:pt x="26757" y="220583"/>
                </a:lnTo>
                <a:lnTo>
                  <a:pt x="7070" y="182514"/>
                </a:lnTo>
                <a:lnTo>
                  <a:pt x="0" y="138684"/>
                </a:lnTo>
                <a:close/>
              </a:path>
            </a:pathLst>
          </a:custGeom>
          <a:noFill/>
          <a:ln w="4716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sz="1776" dirty="0"/>
          </a:p>
        </p:txBody>
      </p:sp>
      <p:sp>
        <p:nvSpPr>
          <p:cNvPr id="15" name="CustomShape 16"/>
          <p:cNvSpPr/>
          <p:nvPr/>
        </p:nvSpPr>
        <p:spPr>
          <a:xfrm>
            <a:off x="3741223" y="4863959"/>
            <a:ext cx="3408890" cy="196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7577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62" algn="ctr">
              <a:spcBef>
                <a:spcPts val="60"/>
              </a:spcBef>
            </a:pPr>
            <a:r>
              <a:rPr lang="ru-RU" sz="1228" spc="-4" dirty="0">
                <a:solidFill>
                  <a:srgbClr val="002060"/>
                </a:solidFill>
                <a:latin typeface="Times New Roman"/>
              </a:rPr>
              <a:t>ДОЛГОВАЯ ПОЛИТИКА</a:t>
            </a:r>
            <a:endParaRPr lang="ru-RU" sz="1228" spc="-1" dirty="0">
              <a:latin typeface="Arial"/>
            </a:endParaRPr>
          </a:p>
        </p:txBody>
      </p:sp>
      <p:sp>
        <p:nvSpPr>
          <p:cNvPr id="11" name="object 18"/>
          <p:cNvSpPr txBox="1">
            <a:spLocks/>
          </p:cNvSpPr>
          <p:nvPr/>
        </p:nvSpPr>
        <p:spPr>
          <a:xfrm>
            <a:off x="200416" y="122238"/>
            <a:ext cx="10175484" cy="754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направления бюджетной политики муниципального района Мелеузовский район Республики Башкортостан</a:t>
            </a:r>
            <a:endParaRPr lang="ru-RU" sz="2400" dirty="0">
              <a:solidFill>
                <a:srgbClr val="82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72348" y="7132638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8816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/>
          </p:cNvSpPr>
          <p:nvPr/>
        </p:nvSpPr>
        <p:spPr>
          <a:xfrm>
            <a:off x="241300" y="122238"/>
            <a:ext cx="10134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kern="0" spc="-5" dirty="0" smtClean="0">
                <a:solidFill>
                  <a:srgbClr val="820000"/>
                </a:solidFill>
                <a:latin typeface="Arial Narrow" panose="020B0606020202030204" pitchFamily="34" charset="0"/>
                <a:cs typeface="Arial Narrow"/>
              </a:rPr>
              <a:t>Основные показатели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социально-экономического развития муниципального                                                                                                                                                   района Мелеузовский район Республики Башкортостан за </a:t>
            </a:r>
            <a:r>
              <a:rPr lang="ru-RU" sz="2400" dirty="0" smtClean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2019-2023 </a:t>
            </a:r>
            <a:r>
              <a:rPr lang="ru-RU" sz="2400" dirty="0">
                <a:solidFill>
                  <a:srgbClr val="82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годы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05816"/>
              </p:ext>
            </p:extLst>
          </p:nvPr>
        </p:nvGraphicFramePr>
        <p:xfrm>
          <a:off x="316706" y="1036637"/>
          <a:ext cx="9905207" cy="599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7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1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24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07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7456"/>
                <a:gridCol w="1065088"/>
                <a:gridCol w="1010735"/>
              </a:tblGrid>
              <a:tr h="1221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CD4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C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9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C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C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C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CD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fontAlgn="t"/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CD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8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Отгружено товаров собственного производства, выполнено работ и услуг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10 629,60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11 343,10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12 196,7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13 255,4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14 447,6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3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Оборот розничной торговли  (во всех каналах реализации)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10 595,42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10 318,24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11 170,92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11 966,39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12 781,06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1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Объем реализации платных услуг населению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092,08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026,56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970,09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958,45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981,46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3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Оборот общественного питания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295,60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260,31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275,08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291,26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308,69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46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Объем инвестиций в основной капитал за счет всех источников      </a:t>
                      </a:r>
                    </a:p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финансирования       </a:t>
                      </a:r>
                    </a:p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(без субъектов малого предпринимательства)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694,08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924,62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1 706,29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1 857,81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1 956,37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31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Продукция сельского хозяйства во всех категориях  хозяйств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4 380,79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7 731,95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7 439,90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7 979,82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8 503,47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18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Количество субъектов малого и среднего предпринимательства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единиц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1 963,00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1 904,00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2 294,00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2 452,00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2 578,00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37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Сальдированный финансовый результат по всем видам экономической  </a:t>
                      </a:r>
                      <a:r>
                        <a:rPr lang="ru-RU" sz="1000" u="none" strike="noStrike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млн.руб.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927,38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195,51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819,34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875,88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931,06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52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Среднегодовая численность населения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81 534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80 908,00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80 966,00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81 042,00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1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Коэффициент миграционного прироста на 10 тыс. чел. населения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чел. на 10 тыс.чел.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-84,26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-85,7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9,52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10,25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10,61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83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Численность занятых в экономике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35 399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35 015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741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37 007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38 108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83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Среднемесячная заработная плата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29 401,20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903,5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31 693,40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33 595,00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35 644,30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187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Уровень зарегистрированной безработицы 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%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3,31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1,47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1,11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0,83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261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Ввод жилья за счет всех источников финансирования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тыс.кв.м общей площади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53,05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52,034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52,475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54,311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56,212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931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Общая площадь жилый помещений, приходящаяся на 1 жителя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кв.м.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30,3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32,07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32,72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33,38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40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  Ввод жилых домов, на душу населения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кв.м на 1 чел. в год</a:t>
                      </a:r>
                      <a:endParaRPr lang="ru-RU" sz="10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0,67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0,69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AE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78820" y="7161974"/>
            <a:ext cx="284978" cy="21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910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3826</TotalTime>
  <Words>13652</Words>
  <Application>Microsoft Office PowerPoint</Application>
  <PresentationFormat>Произвольный</PresentationFormat>
  <Paragraphs>3371</Paragraphs>
  <Slides>53</Slides>
  <Notes>23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6" baseType="lpstr">
      <vt:lpstr>Microsoft JhengHei UI</vt:lpstr>
      <vt:lpstr>Arial</vt:lpstr>
      <vt:lpstr>Arial Narrow</vt:lpstr>
      <vt:lpstr>Calibri</vt:lpstr>
      <vt:lpstr>Franklin Gothic Demi Cond</vt:lpstr>
      <vt:lpstr>Franklin Gothic Heavy</vt:lpstr>
      <vt:lpstr>Microsoft Sans Serif</vt:lpstr>
      <vt:lpstr>Monotype Corsiva</vt:lpstr>
      <vt:lpstr>Times New Roman</vt:lpstr>
      <vt:lpstr>Tw Cen MT</vt:lpstr>
      <vt:lpstr>Wingdings</vt:lpstr>
      <vt:lpstr>Office Theme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507</cp:revision>
  <cp:lastPrinted>2021-04-16T05:52:45Z</cp:lastPrinted>
  <dcterms:created xsi:type="dcterms:W3CDTF">2020-10-27T04:50:11Z</dcterms:created>
  <dcterms:modified xsi:type="dcterms:W3CDTF">2021-04-27T06:00:32Z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reated" pid="2">
    <vt:filetime>2018-11-20T00:00:00Z</vt:filetime>
  </property>
  <property fmtid="{D5CDD505-2E9C-101B-9397-08002B2CF9AE}" name="Creator" pid="3">
    <vt:lpwstr>Microsoft® PowerPoint® 2016</vt:lpwstr>
  </property>
  <property fmtid="{D5CDD505-2E9C-101B-9397-08002B2CF9AE}" name="LastSaved" pid="4">
    <vt:filetime>2020-10-27T00:00:00Z</vt:filetime>
  </property>
  <property fmtid="{D5CDD505-2E9C-101B-9397-08002B2CF9AE}" name="NXPowerLiteLastOptimized" pid="5">
    <vt:lpwstr>2025666</vt:lpwstr>
  </property>
  <property fmtid="{D5CDD505-2E9C-101B-9397-08002B2CF9AE}" name="NXPowerLiteSettings" pid="6">
    <vt:lpwstr>C7000400038000</vt:lpwstr>
  </property>
  <property fmtid="{D5CDD505-2E9C-101B-9397-08002B2CF9AE}" name="NXPowerLiteVersion" pid="7">
    <vt:lpwstr>S9.0.3</vt:lpwstr>
  </property>
</Properties>
</file>