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08" r:id="rId1"/>
  </p:sldMasterIdLst>
  <p:notesMasterIdLst>
    <p:notesMasterId r:id="rId13"/>
  </p:notesMasterIdLst>
  <p:sldIdLst>
    <p:sldId id="256" r:id="rId2"/>
    <p:sldId id="302" r:id="rId3"/>
    <p:sldId id="304" r:id="rId4"/>
    <p:sldId id="311" r:id="rId5"/>
    <p:sldId id="305" r:id="rId6"/>
    <p:sldId id="307" r:id="rId7"/>
    <p:sldId id="259" r:id="rId8"/>
    <p:sldId id="310" r:id="rId9"/>
    <p:sldId id="313" r:id="rId10"/>
    <p:sldId id="309" r:id="rId11"/>
    <p:sldId id="314" r:id="rId12"/>
  </p:sldIdLst>
  <p:sldSz cx="12192000" cy="6858000"/>
  <p:notesSz cx="9926638" cy="679767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QTJFK+Times New Roman Bold" panose="020B0604020202020204" charset="0"/>
      <p:regular r:id="rId20"/>
    </p:embeddedFont>
    <p:embeddedFont>
      <p:font typeface="KPHLGR+CenturyGothic" panose="020B0604020202020204"/>
      <p:regular r:id="rId21"/>
    </p:embeddedFont>
    <p:embeddedFont>
      <p:font typeface="Microsoft Sans Serif" panose="020B0604020202020204" pitchFamily="34" charset="0"/>
      <p:regular r:id="rId22"/>
    </p:embeddedFont>
    <p:embeddedFont>
      <p:font typeface="Times New Roman" panose="02020603050405020304" pitchFamily="18" charset="0"/>
      <p:regular r:id="rId23"/>
    </p:embeddedFont>
    <p:embeddedFont>
      <p:font typeface="VMWPRA+CenturyGothic-Bold" panose="020B0604020202020204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47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770" autoAdjust="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32F0E-7B9A-4926-87E0-1EF9B99A518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C2784-60C9-4B58-8AFC-9DFB49579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5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C2784-60C9-4B58-8AFC-9DFB49579B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5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C2784-60C9-4B58-8AFC-9DFB49579B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6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C2784-60C9-4B58-8AFC-9DFB49579B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2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0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9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2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0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8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2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1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0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0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admmeleuz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AA1424-68E5-4075-9020-9EACDFCC0C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ject 3"/>
          <p:cNvSpPr txBox="1"/>
          <p:nvPr/>
        </p:nvSpPr>
        <p:spPr>
          <a:xfrm>
            <a:off x="1320237" y="325365"/>
            <a:ext cx="10026456" cy="236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VMWPRA+CenturyGothic-Bold"/>
              <a:cs typeface="VMWPRA+CenturyGothic-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-384720" y="2760308"/>
            <a:ext cx="10464396" cy="301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762" marR="0" algn="ctr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В 2030 ГОДУ 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03912" y="6061971"/>
            <a:ext cx="1127170" cy="295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55B8976-88FC-4F0C-9D1C-8BA5A0DB495A}"/>
              </a:ext>
            </a:extLst>
          </p:cNvPr>
          <p:cNvCxnSpPr>
            <a:cxnSpLocks/>
          </p:cNvCxnSpPr>
          <p:nvPr/>
        </p:nvCxnSpPr>
        <p:spPr>
          <a:xfrm>
            <a:off x="3287688" y="653866"/>
            <a:ext cx="8904312" cy="0"/>
          </a:xfrm>
          <a:prstGeom prst="line">
            <a:avLst/>
          </a:prstGeom>
          <a:ln w="317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DA6FE41-EEF9-4AE3-9D6D-18C58651356D}"/>
              </a:ext>
            </a:extLst>
          </p:cNvPr>
          <p:cNvCxnSpPr>
            <a:cxnSpLocks/>
          </p:cNvCxnSpPr>
          <p:nvPr/>
        </p:nvCxnSpPr>
        <p:spPr>
          <a:xfrm>
            <a:off x="0" y="5445224"/>
            <a:ext cx="544792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A3BDC55-AE44-4C92-988C-8FF5B3C17D6C}"/>
              </a:ext>
            </a:extLst>
          </p:cNvPr>
          <p:cNvSpPr txBox="1"/>
          <p:nvPr/>
        </p:nvSpPr>
        <p:spPr>
          <a:xfrm>
            <a:off x="-1216155" y="2834494"/>
            <a:ext cx="22617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endParaRPr lang="ru-RU" sz="1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167B27-38D3-4BE5-97BC-6EA641D20A36}"/>
              </a:ext>
            </a:extLst>
          </p:cNvPr>
          <p:cNvSpPr/>
          <p:nvPr/>
        </p:nvSpPr>
        <p:spPr>
          <a:xfrm>
            <a:off x="7671842" y="1738736"/>
            <a:ext cx="170824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D7F6FA5-1841-4948-81EA-B175C5F0717D}"/>
              </a:ext>
            </a:extLst>
          </p:cNvPr>
          <p:cNvSpPr/>
          <p:nvPr/>
        </p:nvSpPr>
        <p:spPr>
          <a:xfrm>
            <a:off x="7725427" y="3847190"/>
            <a:ext cx="2579626" cy="494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EA0312D-693A-4CA9-B1C5-F5F0A9F90272}"/>
              </a:ext>
            </a:extLst>
          </p:cNvPr>
          <p:cNvSpPr/>
          <p:nvPr/>
        </p:nvSpPr>
        <p:spPr>
          <a:xfrm>
            <a:off x="7758626" y="4769165"/>
            <a:ext cx="25922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сервисы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B65EEC-C3B4-4729-967B-132B7CF5926C}"/>
              </a:ext>
            </a:extLst>
          </p:cNvPr>
          <p:cNvSpPr txBox="1"/>
          <p:nvPr/>
        </p:nvSpPr>
        <p:spPr>
          <a:xfrm>
            <a:off x="1919536" y="302584"/>
            <a:ext cx="9506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«Бюджет для граждан» используемые для </a:t>
            </a:r>
            <a:r>
              <a:rPr lang="ru-RU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групп населения </a:t>
            </a:r>
            <a:r>
              <a:rPr lang="ru-RU" sz="18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AA4D219F-B5B2-486D-9259-1FA72DAA6A89}"/>
              </a:ext>
            </a:extLst>
          </p:cNvPr>
          <p:cNvSpPr txBox="1"/>
          <p:nvPr/>
        </p:nvSpPr>
        <p:spPr>
          <a:xfrm>
            <a:off x="11176953" y="6442325"/>
            <a:ext cx="236859" cy="17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8888"/>
                </a:solidFill>
                <a:latin typeface="KPHLGR+CenturyGothic"/>
                <a:cs typeface="KPHLGR+CenturyGothic"/>
              </a:rPr>
              <a:t>11</a:t>
            </a:r>
            <a:endParaRPr sz="1200" dirty="0">
              <a:solidFill>
                <a:srgbClr val="888888"/>
              </a:solidFill>
              <a:latin typeface="KPHLGR+CenturyGothic"/>
              <a:cs typeface="KPHLGR+CenturyGothic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D8B2F10A-FEB9-4CB6-BF89-650E19F9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53" y="1775631"/>
            <a:ext cx="443790" cy="45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E0E10C-5EA2-470F-B2C4-BD1D7C39BE6C}"/>
              </a:ext>
            </a:extLst>
          </p:cNvPr>
          <p:cNvSpPr txBox="1"/>
          <p:nvPr/>
        </p:nvSpPr>
        <p:spPr>
          <a:xfrm>
            <a:off x="3088441" y="1794962"/>
            <a:ext cx="161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население</a:t>
            </a: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07F4A028-BCF6-4E95-A544-3B0DBE63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09" y="2473916"/>
            <a:ext cx="584392" cy="58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039F0A-448E-4AE4-8F13-0B62A8CE7DB3}"/>
              </a:ext>
            </a:extLst>
          </p:cNvPr>
          <p:cNvSpPr txBox="1"/>
          <p:nvPr/>
        </p:nvSpPr>
        <p:spPr>
          <a:xfrm>
            <a:off x="3056324" y="2581446"/>
            <a:ext cx="11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</a:p>
        </p:txBody>
      </p:sp>
      <p:pic>
        <p:nvPicPr>
          <p:cNvPr id="37" name="Picture 12">
            <a:extLst>
              <a:ext uri="{FF2B5EF4-FFF2-40B4-BE49-F238E27FC236}">
                <a16:creationId xmlns:a16="http://schemas.microsoft.com/office/drawing/2014/main" id="{0158F996-CCE4-48C1-8250-49544AE2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04" y="3268205"/>
            <a:ext cx="584392" cy="5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4">
            <a:extLst>
              <a:ext uri="{FF2B5EF4-FFF2-40B4-BE49-F238E27FC236}">
                <a16:creationId xmlns:a16="http://schemas.microsoft.com/office/drawing/2014/main" id="{AF860939-1275-4ADA-A5FA-493ACC5CF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92" y="4049142"/>
            <a:ext cx="584392" cy="58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D8595-12CF-4634-89A2-5938D379F816}"/>
              </a:ext>
            </a:extLst>
          </p:cNvPr>
          <p:cNvSpPr txBox="1"/>
          <p:nvPr/>
        </p:nvSpPr>
        <p:spPr>
          <a:xfrm flipH="1">
            <a:off x="3049380" y="4124953"/>
            <a:ext cx="134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BAC72-A59D-403E-9ED9-4E2400C250CC}"/>
              </a:ext>
            </a:extLst>
          </p:cNvPr>
          <p:cNvSpPr txBox="1"/>
          <p:nvPr/>
        </p:nvSpPr>
        <p:spPr>
          <a:xfrm>
            <a:off x="3056324" y="3320218"/>
            <a:ext cx="133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DED35-C20D-4D75-B7C8-1F71B2577E64}"/>
              </a:ext>
            </a:extLst>
          </p:cNvPr>
          <p:cNvSpPr txBox="1"/>
          <p:nvPr/>
        </p:nvSpPr>
        <p:spPr>
          <a:xfrm>
            <a:off x="3034637" y="4821931"/>
            <a:ext cx="220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население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8058C6-52A9-4261-A379-220C6E272A2E}"/>
              </a:ext>
            </a:extLst>
          </p:cNvPr>
          <p:cNvSpPr txBox="1"/>
          <p:nvPr/>
        </p:nvSpPr>
        <p:spPr>
          <a:xfrm>
            <a:off x="7698710" y="2768918"/>
            <a:ext cx="1140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B38363D-E7DA-43B4-856D-045D8707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06" y="4762127"/>
            <a:ext cx="1176338" cy="6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690339C5-4890-4850-8889-F27C9B9759C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88" y="3767881"/>
            <a:ext cx="825405" cy="5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>
            <a:extLst>
              <a:ext uri="{FF2B5EF4-FFF2-40B4-BE49-F238E27FC236}">
                <a16:creationId xmlns:a16="http://schemas.microsoft.com/office/drawing/2014/main" id="{5E3BBF7E-7B8E-421C-8220-7487185D004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784" y="2768918"/>
            <a:ext cx="584392" cy="4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A0E31008-2847-400C-AC1B-7D2CDF83C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" r="416" b="14900"/>
          <a:stretch/>
        </p:blipFill>
        <p:spPr bwMode="auto">
          <a:xfrm>
            <a:off x="6744030" y="1580211"/>
            <a:ext cx="825405" cy="6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A243710-AA5D-4A7C-9B1A-EC6B6E3DE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81" y="4598448"/>
            <a:ext cx="779919" cy="7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3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AA1424-68E5-4075-9020-9EACDFCC0C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" y="-13584"/>
            <a:ext cx="12192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ject 3"/>
          <p:cNvSpPr txBox="1"/>
          <p:nvPr/>
        </p:nvSpPr>
        <p:spPr>
          <a:xfrm>
            <a:off x="1320237" y="325365"/>
            <a:ext cx="10026456" cy="236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VMWPRA+CenturyGothic-Bold"/>
              <a:cs typeface="VMWPRA+CenturyGothic-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416" y="3056169"/>
            <a:ext cx="7872108" cy="301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762" marR="0" algn="ctr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55B8976-88FC-4F0C-9D1C-8BA5A0DB495A}"/>
              </a:ext>
            </a:extLst>
          </p:cNvPr>
          <p:cNvCxnSpPr>
            <a:cxnSpLocks/>
          </p:cNvCxnSpPr>
          <p:nvPr/>
        </p:nvCxnSpPr>
        <p:spPr>
          <a:xfrm>
            <a:off x="3287688" y="653866"/>
            <a:ext cx="8904312" cy="0"/>
          </a:xfrm>
          <a:prstGeom prst="line">
            <a:avLst/>
          </a:prstGeom>
          <a:ln w="317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DA6FE41-EEF9-4AE3-9D6D-18C58651356D}"/>
              </a:ext>
            </a:extLst>
          </p:cNvPr>
          <p:cNvCxnSpPr>
            <a:cxnSpLocks/>
          </p:cNvCxnSpPr>
          <p:nvPr/>
        </p:nvCxnSpPr>
        <p:spPr>
          <a:xfrm>
            <a:off x="0" y="5445224"/>
            <a:ext cx="544792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FCD784-3A76-4EFF-BC3D-C1CECFF106B9}"/>
              </a:ext>
            </a:extLst>
          </p:cNvPr>
          <p:cNvSpPr txBox="1"/>
          <p:nvPr/>
        </p:nvSpPr>
        <p:spPr>
          <a:xfrm>
            <a:off x="6888088" y="4568061"/>
            <a:ext cx="46805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муниципального района Мелеузовский район </a:t>
            </a:r>
          </a:p>
          <a:p>
            <a:pPr algn="just">
              <a:defRPr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Аминистрации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Мелеузовского района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Адрес:453850,Республики Башкортостан,г.Мелеуз,ул.Воровского,4. </a:t>
            </a:r>
          </a:p>
          <a:p>
            <a:pPr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(34764) 3-19-30 факс. (34764) 3-50-29 </a:t>
            </a:r>
          </a:p>
          <a:p>
            <a:pPr>
              <a:defRPr/>
            </a:pP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meleuz_gfu@ufamts.ru</a:t>
            </a:r>
          </a:p>
          <a:p>
            <a:pPr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http://finance.admmeleuz.ru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2790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176953" y="6442325"/>
            <a:ext cx="236859" cy="22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88888"/>
                </a:solidFill>
                <a:latin typeface="KPHLGR+CenturyGothic"/>
                <a:cs typeface="KPHLGR+CenturyGothic"/>
              </a:rPr>
              <a:t>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495C69-E4D2-41D8-BC60-96106675FA0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88" y="1458694"/>
            <a:ext cx="141940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9DEF46-C801-40C6-9F60-098B72839E6F}"/>
              </a:ext>
            </a:extLst>
          </p:cNvPr>
          <p:cNvSpPr txBox="1"/>
          <p:nvPr/>
        </p:nvSpPr>
        <p:spPr>
          <a:xfrm>
            <a:off x="8846908" y="1572036"/>
            <a:ext cx="1411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приложения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BE6C7074-787A-4508-BF8F-FD14245A6E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5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C38AF9-944E-4369-BA37-6B605CB1067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993" y="1537098"/>
            <a:ext cx="967105" cy="90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DEEDD59-C08F-480F-A125-20DE56DAF47E}"/>
              </a:ext>
            </a:extLst>
          </p:cNvPr>
          <p:cNvSpPr txBox="1"/>
          <p:nvPr/>
        </p:nvSpPr>
        <p:spPr>
          <a:xfrm>
            <a:off x="1591476" y="1865314"/>
            <a:ext cx="1741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859483-590E-4DD3-A40F-8D1DB7929AF0}"/>
              </a:ext>
            </a:extLst>
          </p:cNvPr>
          <p:cNvSpPr txBox="1"/>
          <p:nvPr/>
        </p:nvSpPr>
        <p:spPr>
          <a:xfrm>
            <a:off x="5469052" y="1642131"/>
            <a:ext cx="1823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визуализация 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071A91-7595-49FF-A6F6-E56BCB5EB47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48" y="1512988"/>
            <a:ext cx="900000" cy="90000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02F4A34-DC87-4621-8006-BF54C8736A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24" y="4877964"/>
            <a:ext cx="900000" cy="9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3E718E4-FE4A-469E-B104-733EC2A79231}"/>
              </a:ext>
            </a:extLst>
          </p:cNvPr>
          <p:cNvSpPr txBox="1"/>
          <p:nvPr/>
        </p:nvSpPr>
        <p:spPr>
          <a:xfrm>
            <a:off x="3332828" y="4955073"/>
            <a:ext cx="1249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Цветовая     палитра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E5D8D3-3707-474E-9DB0-B8FC52657033}"/>
              </a:ext>
            </a:extLst>
          </p:cNvPr>
          <p:cNvSpPr txBox="1"/>
          <p:nvPr/>
        </p:nvSpPr>
        <p:spPr>
          <a:xfrm>
            <a:off x="6995195" y="5001908"/>
            <a:ext cx="1277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</a:t>
            </a:r>
            <a:endParaRPr lang="ru-RU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5DD899CE-111D-43CA-9039-177B7B8A686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56" y="4683960"/>
            <a:ext cx="124929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9956E0E-F270-413D-BEEB-871AACB0F19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74" y="4736574"/>
            <a:ext cx="132391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3D2F962-8CA2-4B7C-A67C-357F5316532C}"/>
              </a:ext>
            </a:extLst>
          </p:cNvPr>
          <p:cNvSpPr txBox="1"/>
          <p:nvPr/>
        </p:nvSpPr>
        <p:spPr>
          <a:xfrm>
            <a:off x="10789076" y="5001908"/>
            <a:ext cx="754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5C86C3-2004-4F74-88E0-BC01B7779504}"/>
              </a:ext>
            </a:extLst>
          </p:cNvPr>
          <p:cNvSpPr txBox="1"/>
          <p:nvPr/>
        </p:nvSpPr>
        <p:spPr>
          <a:xfrm>
            <a:off x="2135560" y="444152"/>
            <a:ext cx="9505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изменений «Бюджет для граждан» в 2030 году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8198A2D-4E17-49E7-9C53-DAF344134A2B}"/>
              </a:ext>
            </a:extLst>
          </p:cNvPr>
          <p:cNvCxnSpPr>
            <a:cxnSpLocks/>
          </p:cNvCxnSpPr>
          <p:nvPr/>
        </p:nvCxnSpPr>
        <p:spPr>
          <a:xfrm>
            <a:off x="504993" y="3579566"/>
            <a:ext cx="11207631" cy="7294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FB66A44-9452-4802-A0D0-C9127EC5545C}"/>
              </a:ext>
            </a:extLst>
          </p:cNvPr>
          <p:cNvCxnSpPr>
            <a:cxnSpLocks/>
          </p:cNvCxnSpPr>
          <p:nvPr/>
        </p:nvCxnSpPr>
        <p:spPr>
          <a:xfrm>
            <a:off x="9984432" y="3668905"/>
            <a:ext cx="0" cy="92226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E2404409-9977-495C-BF57-98AE1F6878E6}"/>
              </a:ext>
            </a:extLst>
          </p:cNvPr>
          <p:cNvCxnSpPr/>
          <p:nvPr/>
        </p:nvCxnSpPr>
        <p:spPr>
          <a:xfrm>
            <a:off x="2711624" y="3652626"/>
            <a:ext cx="0" cy="1031334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630F0D5A-EE6C-4631-AA65-086975F53685}"/>
              </a:ext>
            </a:extLst>
          </p:cNvPr>
          <p:cNvCxnSpPr/>
          <p:nvPr/>
        </p:nvCxnSpPr>
        <p:spPr>
          <a:xfrm flipV="1">
            <a:off x="4582120" y="2534222"/>
            <a:ext cx="0" cy="1045344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8B949920-7BED-43E8-BB93-576FB374E449}"/>
              </a:ext>
            </a:extLst>
          </p:cNvPr>
          <p:cNvCxnSpPr>
            <a:cxnSpLocks/>
          </p:cNvCxnSpPr>
          <p:nvPr/>
        </p:nvCxnSpPr>
        <p:spPr>
          <a:xfrm flipH="1">
            <a:off x="6253316" y="3639893"/>
            <a:ext cx="7084" cy="97088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7E29BC48-771B-439A-8918-27F0C632DDEC}"/>
              </a:ext>
            </a:extLst>
          </p:cNvPr>
          <p:cNvCxnSpPr/>
          <p:nvPr/>
        </p:nvCxnSpPr>
        <p:spPr>
          <a:xfrm flipV="1">
            <a:off x="8216027" y="2564904"/>
            <a:ext cx="0" cy="1045344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166BFE0B-3C0B-4B18-80FE-8B6826EDF8B9}"/>
              </a:ext>
            </a:extLst>
          </p:cNvPr>
          <p:cNvCxnSpPr/>
          <p:nvPr/>
        </p:nvCxnSpPr>
        <p:spPr>
          <a:xfrm flipV="1">
            <a:off x="1303631" y="2564904"/>
            <a:ext cx="0" cy="1045344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83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45061CE-513F-42F9-BD2B-B947CEBF0DEC}"/>
              </a:ext>
            </a:extLst>
          </p:cNvPr>
          <p:cNvSpPr/>
          <p:nvPr/>
        </p:nvSpPr>
        <p:spPr>
          <a:xfrm>
            <a:off x="1094162" y="2655298"/>
            <a:ext cx="4650268" cy="1163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765CE0D-D7DF-40B3-875F-8B15BE90B38C}"/>
              </a:ext>
            </a:extLst>
          </p:cNvPr>
          <p:cNvSpPr/>
          <p:nvPr/>
        </p:nvSpPr>
        <p:spPr>
          <a:xfrm>
            <a:off x="6585886" y="2668476"/>
            <a:ext cx="4460585" cy="1139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7"/>
          <p:cNvSpPr txBox="1"/>
          <p:nvPr/>
        </p:nvSpPr>
        <p:spPr>
          <a:xfrm>
            <a:off x="11176953" y="6442325"/>
            <a:ext cx="236859" cy="17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8888"/>
                </a:solidFill>
                <a:latin typeface="KPHLGR+CenturyGothic"/>
                <a:cs typeface="KPHLGR+CenturyGothic"/>
              </a:rPr>
              <a:t>5</a:t>
            </a:r>
            <a:endParaRPr sz="1200" dirty="0">
              <a:solidFill>
                <a:srgbClr val="888888"/>
              </a:solidFill>
              <a:latin typeface="KPHLGR+CenturyGothic"/>
              <a:cs typeface="KPHLGR+Century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96708-6FA1-41A4-B685-D72FD011DC78}"/>
              </a:ext>
            </a:extLst>
          </p:cNvPr>
          <p:cNvSpPr txBox="1"/>
          <p:nvPr/>
        </p:nvSpPr>
        <p:spPr>
          <a:xfrm>
            <a:off x="1631504" y="424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1FB26-C47F-4D11-8BB4-C94692F033B0}"/>
              </a:ext>
            </a:extLst>
          </p:cNvPr>
          <p:cNvSpPr txBox="1"/>
          <p:nvPr/>
        </p:nvSpPr>
        <p:spPr>
          <a:xfrm>
            <a:off x="557" y="518389"/>
            <a:ext cx="11784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4024" marR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Визуализация, внешнее оформление, цветовая палитра бюджета для граждан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CC2D28-6F59-4C3A-9BFB-1BFDB9258F5E}"/>
              </a:ext>
            </a:extLst>
          </p:cNvPr>
          <p:cNvSpPr txBox="1"/>
          <p:nvPr/>
        </p:nvSpPr>
        <p:spPr>
          <a:xfrm>
            <a:off x="6446053" y="1052736"/>
            <a:ext cx="50505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5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C429D2-6C18-47F6-8B22-3F068E3694E0}"/>
              </a:ext>
            </a:extLst>
          </p:cNvPr>
          <p:cNvSpPr txBox="1"/>
          <p:nvPr/>
        </p:nvSpPr>
        <p:spPr>
          <a:xfrm>
            <a:off x="1919537" y="1342777"/>
            <a:ext cx="9257416" cy="100303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kern="12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Общество вступило в эпоху визуальной подачи информации. С каждым годом все меньше и меньше времени затрачивается на ознакомление, понимание и осмысление конкретного сегмента потока информации. Визуализация - это не просто набор графиков и диаграмм, это история с Сюжетом, которая позволяет «упаковывать большую картину мира в маленькую повестку дня», понятную для пользователя. 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id="{87E2C1C3-0F27-4826-B68D-2D9F83E6A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82" y="2834529"/>
            <a:ext cx="1170561" cy="7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E031DBC-13C7-4024-A4D5-8A3CF840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61" y="4032669"/>
            <a:ext cx="322207" cy="32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53E5AFA-3C36-4E63-96FC-BBD9A20C672E}"/>
              </a:ext>
            </a:extLst>
          </p:cNvPr>
          <p:cNvSpPr txBox="1"/>
          <p:nvPr/>
        </p:nvSpPr>
        <p:spPr>
          <a:xfrm>
            <a:off x="2401995" y="2711342"/>
            <a:ext cx="34908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none" strike="noStrike" baseline="0" dirty="0">
                <a:solidFill>
                  <a:srgbClr val="000000"/>
                </a:solidFill>
              </a:rPr>
              <a:t>Визуализация информации портала должна быть выполнена с использованием: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3B3C63F-D301-4D66-BBCD-C1EBC8E58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" r="416" b="14900"/>
          <a:stretch/>
        </p:blipFill>
        <p:spPr bwMode="auto">
          <a:xfrm>
            <a:off x="1871603" y="4581304"/>
            <a:ext cx="538292" cy="4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83A7807-B59F-48BC-9F70-FEDA9BFEFC42}"/>
              </a:ext>
            </a:extLst>
          </p:cNvPr>
          <p:cNvSpPr txBox="1"/>
          <p:nvPr/>
        </p:nvSpPr>
        <p:spPr>
          <a:xfrm>
            <a:off x="2507539" y="3931330"/>
            <a:ext cx="307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принципов последовательной </a:t>
            </a:r>
          </a:p>
          <a:p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детализации информации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54B23-BE0A-4C62-9608-5F3919053A1E}"/>
              </a:ext>
            </a:extLst>
          </p:cNvPr>
          <p:cNvSpPr txBox="1"/>
          <p:nvPr/>
        </p:nvSpPr>
        <p:spPr>
          <a:xfrm>
            <a:off x="2547834" y="4648933"/>
            <a:ext cx="17429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инфографики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EBAEE2-5D31-45BB-8531-10EF0E967441}"/>
              </a:ext>
            </a:extLst>
          </p:cNvPr>
          <p:cNvSpPr txBox="1"/>
          <p:nvPr/>
        </p:nvSpPr>
        <p:spPr>
          <a:xfrm>
            <a:off x="2507539" y="6076361"/>
            <a:ext cx="24254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виджетов, индикаторов</a:t>
            </a:r>
            <a:endParaRPr lang="ru-RU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3624C9-60AC-421F-BD19-814DDACC287D}"/>
              </a:ext>
            </a:extLst>
          </p:cNvPr>
          <p:cNvSpPr txBox="1"/>
          <p:nvPr/>
        </p:nvSpPr>
        <p:spPr>
          <a:xfrm>
            <a:off x="2513627" y="5249627"/>
            <a:ext cx="3358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аналитических таблиц, диаграмм, </a:t>
            </a:r>
          </a:p>
          <a:p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картограмм и картодиаграмм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31FDD066-06E3-483D-BCB0-1A7D359B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10" y="5334023"/>
            <a:ext cx="402916" cy="3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4CE72349-8FB7-41EA-9FF6-0B49A12A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30" y="6011119"/>
            <a:ext cx="595543" cy="5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58B34B76-FE94-44CB-BB90-EE20C8089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46" y="2885165"/>
            <a:ext cx="788818" cy="78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6D9203-51A0-48B0-82D6-88228D916922}"/>
              </a:ext>
            </a:extLst>
          </p:cNvPr>
          <p:cNvSpPr txBox="1"/>
          <p:nvPr/>
        </p:nvSpPr>
        <p:spPr>
          <a:xfrm>
            <a:off x="8040216" y="3043945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Внешнее оформление 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934E4894-59CF-416B-8436-220083B2B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67" y="4327110"/>
            <a:ext cx="565328" cy="6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DB429B-045E-475C-8509-6ED938E29321}"/>
              </a:ext>
            </a:extLst>
          </p:cNvPr>
          <p:cNvSpPr txBox="1"/>
          <p:nvPr/>
        </p:nvSpPr>
        <p:spPr>
          <a:xfrm>
            <a:off x="7593375" y="4279601"/>
            <a:ext cx="2987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Цветовая палитра станет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приглушенной, но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основные моменты выделены ярко</a:t>
            </a:r>
          </a:p>
        </p:txBody>
      </p:sp>
      <p:pic>
        <p:nvPicPr>
          <p:cNvPr id="43" name="Picture 10">
            <a:extLst>
              <a:ext uri="{FF2B5EF4-FFF2-40B4-BE49-F238E27FC236}">
                <a16:creationId xmlns:a16="http://schemas.microsoft.com/office/drawing/2014/main" id="{752CB309-0956-48F6-9E50-165182D2F01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88" y="5549549"/>
            <a:ext cx="640707" cy="4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CF57F85-BA91-4F25-A0C8-24A2C118009B}"/>
              </a:ext>
            </a:extLst>
          </p:cNvPr>
          <p:cNvSpPr txBox="1"/>
          <p:nvPr/>
        </p:nvSpPr>
        <p:spPr>
          <a:xfrm>
            <a:off x="7593374" y="5334023"/>
            <a:ext cx="311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станет более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 к чтению, также не будет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использоваться профессиональная лексика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id="{B6389521-CD29-4A2B-9F4C-FFC2889A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49" y="1519448"/>
            <a:ext cx="649687" cy="6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A3BDC55-AE44-4C92-988C-8FF5B3C17D6C}"/>
              </a:ext>
            </a:extLst>
          </p:cNvPr>
          <p:cNvSpPr txBox="1"/>
          <p:nvPr/>
        </p:nvSpPr>
        <p:spPr>
          <a:xfrm>
            <a:off x="-1216155" y="2834494"/>
            <a:ext cx="22617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endParaRPr lang="ru-RU" sz="1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97E960-E13F-4DC7-AC25-29C54CA2EC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67" y="2049590"/>
            <a:ext cx="3095238" cy="2247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519677-6A03-48D6-9DE2-FC675225F576}"/>
              </a:ext>
            </a:extLst>
          </p:cNvPr>
          <p:cNvSpPr txBox="1"/>
          <p:nvPr/>
        </p:nvSpPr>
        <p:spPr>
          <a:xfrm>
            <a:off x="1589640" y="2978578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</a:p>
          <a:p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6725,9 </a:t>
            </a:r>
            <a:r>
              <a:rPr lang="ru-RU" sz="1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млрд.р</a:t>
            </a:r>
            <a:endParaRPr lang="ru-RU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</a:p>
          <a:p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4641,8 </a:t>
            </a:r>
            <a:r>
              <a:rPr lang="ru-RU" sz="1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млрд.р</a:t>
            </a:r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81E66-45FA-4D4D-913F-0B66BF844F9D}"/>
              </a:ext>
            </a:extLst>
          </p:cNvPr>
          <p:cNvSpPr txBox="1"/>
          <p:nvPr/>
        </p:nvSpPr>
        <p:spPr>
          <a:xfrm>
            <a:off x="2843398" y="3035824"/>
            <a:ext cx="1059713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59,17 %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4BE52C-FCF0-497B-AA65-5ADC00FFDAD0}"/>
              </a:ext>
            </a:extLst>
          </p:cNvPr>
          <p:cNvSpPr txBox="1"/>
          <p:nvPr/>
        </p:nvSpPr>
        <p:spPr>
          <a:xfrm>
            <a:off x="2855641" y="3466019"/>
            <a:ext cx="1059713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40,83 %</a:t>
            </a:r>
          </a:p>
        </p:txBody>
      </p:sp>
      <p:pic>
        <p:nvPicPr>
          <p:cNvPr id="21" name="object 9">
            <a:extLst>
              <a:ext uri="{FF2B5EF4-FFF2-40B4-BE49-F238E27FC236}">
                <a16:creationId xmlns:a16="http://schemas.microsoft.com/office/drawing/2014/main" id="{A5E700E8-D333-4146-B110-E631D247050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2962" y="2023440"/>
            <a:ext cx="2886075" cy="2114550"/>
          </a:xfrm>
          <a:prstGeom prst="rect">
            <a:avLst/>
          </a:prstGeom>
        </p:spPr>
      </p:pic>
      <p:pic>
        <p:nvPicPr>
          <p:cNvPr id="22" name="object 10">
            <a:extLst>
              <a:ext uri="{FF2B5EF4-FFF2-40B4-BE49-F238E27FC236}">
                <a16:creationId xmlns:a16="http://schemas.microsoft.com/office/drawing/2014/main" id="{135A02BA-9BAB-49D2-8B29-10D26DD3E9A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2224" y="2023440"/>
            <a:ext cx="2886075" cy="21145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23630C-52E3-4001-BF5B-2BF5018F0A07}"/>
              </a:ext>
            </a:extLst>
          </p:cNvPr>
          <p:cNvSpPr txBox="1"/>
          <p:nvPr/>
        </p:nvSpPr>
        <p:spPr>
          <a:xfrm>
            <a:off x="263352" y="448375"/>
            <a:ext cx="1207266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2375"/>
              </a:lnSpc>
              <a:spcBef>
                <a:spcPts val="95"/>
              </a:spcBef>
            </a:pPr>
            <a:r>
              <a:rPr lang="ru-RU" sz="2400" b="1" i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Виджеты</a:t>
            </a:r>
            <a:r>
              <a:rPr lang="ru-RU" sz="2400" b="1" i="1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</a:t>
            </a:r>
            <a:r>
              <a:rPr lang="ru-RU" sz="2400" b="1" i="1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минимального</a:t>
            </a:r>
            <a:r>
              <a:rPr lang="ru-RU" sz="2400" b="1" i="1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r>
              <a:rPr lang="ru-RU" sz="2400" b="1" i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важной</a:t>
            </a:r>
          </a:p>
          <a:p>
            <a:pPr algn="ctr">
              <a:lnSpc>
                <a:spcPts val="2375"/>
              </a:lnSpc>
            </a:pPr>
            <a:r>
              <a:rPr lang="ru-RU" sz="2400" b="1" i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2400" b="1" i="1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быстрое</a:t>
            </a:r>
            <a:r>
              <a:rPr lang="ru-RU" sz="2400" b="1" i="1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  <a:r>
              <a:rPr lang="ru-RU" sz="2400" b="1" i="1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C7F8473E-211E-4C81-838B-10403BEFD903}"/>
              </a:ext>
            </a:extLst>
          </p:cNvPr>
          <p:cNvSpPr txBox="1"/>
          <p:nvPr/>
        </p:nvSpPr>
        <p:spPr>
          <a:xfrm>
            <a:off x="11176953" y="6442325"/>
            <a:ext cx="236859" cy="17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8888"/>
                </a:solidFill>
                <a:latin typeface="KPHLGR+CenturyGothic"/>
                <a:cs typeface="KPHLGR+CenturyGothic"/>
              </a:rPr>
              <a:t>6</a:t>
            </a:r>
            <a:endParaRPr sz="1200" dirty="0">
              <a:solidFill>
                <a:srgbClr val="888888"/>
              </a:solidFill>
              <a:latin typeface="KPHLGR+CenturyGothic"/>
              <a:cs typeface="KPHLGR+Century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885D2-9B73-4881-BBDE-63F36CECE1E7}"/>
              </a:ext>
            </a:extLst>
          </p:cNvPr>
          <p:cNvSpPr txBox="1"/>
          <p:nvPr/>
        </p:nvSpPr>
        <p:spPr>
          <a:xfrm>
            <a:off x="2159474" y="4277182"/>
            <a:ext cx="2139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Информация</a:t>
            </a:r>
          </a:p>
          <a:p>
            <a:r>
              <a:rPr lang="ru-RU" dirty="0"/>
              <a:t>в виде процентного соотношения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E6502C-280E-4D79-AC0C-89D6D0110A10}"/>
              </a:ext>
            </a:extLst>
          </p:cNvPr>
          <p:cNvSpPr txBox="1"/>
          <p:nvPr/>
        </p:nvSpPr>
        <p:spPr>
          <a:xfrm>
            <a:off x="5765516" y="4272224"/>
            <a:ext cx="1687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Информация</a:t>
            </a:r>
          </a:p>
          <a:p>
            <a:r>
              <a:rPr lang="ru-RU" dirty="0"/>
              <a:t>в виде графика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158AEA-4B49-497C-9026-7B6C46B3A34B}"/>
              </a:ext>
            </a:extLst>
          </p:cNvPr>
          <p:cNvSpPr txBox="1"/>
          <p:nvPr/>
        </p:nvSpPr>
        <p:spPr>
          <a:xfrm>
            <a:off x="9175275" y="4297209"/>
            <a:ext cx="1905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Информация</a:t>
            </a:r>
          </a:p>
          <a:p>
            <a:r>
              <a:rPr lang="ru-RU" dirty="0"/>
              <a:t>в виде фигуры указателя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3C2FC5-63B6-4B37-8459-925E2EE7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17" y="4472525"/>
            <a:ext cx="405073" cy="4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397462C-A137-4563-9D29-17F7E11C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83" y="4487486"/>
            <a:ext cx="691424" cy="4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27A3A2E-D8CD-4856-A242-359A4E8B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48" y="4472525"/>
            <a:ext cx="561249" cy="5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6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176953" y="6442325"/>
            <a:ext cx="236859" cy="17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8888"/>
                </a:solidFill>
                <a:latin typeface="KPHLGR+CenturyGothic"/>
                <a:cs typeface="KPHLGR+CenturyGothic"/>
              </a:rPr>
              <a:t>7</a:t>
            </a:r>
            <a:endParaRPr sz="1200" dirty="0">
              <a:solidFill>
                <a:srgbClr val="888888"/>
              </a:solidFill>
              <a:latin typeface="KPHLGR+CenturyGothic"/>
              <a:cs typeface="KPHLGR+Century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96708-6FA1-41A4-B685-D72FD011DC78}"/>
              </a:ext>
            </a:extLst>
          </p:cNvPr>
          <p:cNvSpPr txBox="1"/>
          <p:nvPr/>
        </p:nvSpPr>
        <p:spPr>
          <a:xfrm>
            <a:off x="1631504" y="424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" name="object 11">
            <a:extLst>
              <a:ext uri="{FF2B5EF4-FFF2-40B4-BE49-F238E27FC236}">
                <a16:creationId xmlns:a16="http://schemas.microsoft.com/office/drawing/2014/main" id="{C05A38F3-210D-4D25-AD12-6C762399FE9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7218" y="4155820"/>
            <a:ext cx="4913398" cy="24020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object 5">
            <a:extLst>
              <a:ext uri="{FF2B5EF4-FFF2-40B4-BE49-F238E27FC236}">
                <a16:creationId xmlns:a16="http://schemas.microsoft.com/office/drawing/2014/main" id="{E4452A9B-42B0-44A2-A22F-11A204177A7D}"/>
              </a:ext>
            </a:extLst>
          </p:cNvPr>
          <p:cNvPicPr/>
          <p:nvPr/>
        </p:nvPicPr>
        <p:blipFill rotWithShape="1">
          <a:blip r:embed="rId4" cstate="print"/>
          <a:srcRect l="21027" b="35087"/>
          <a:stretch/>
        </p:blipFill>
        <p:spPr>
          <a:xfrm>
            <a:off x="6672064" y="1117373"/>
            <a:ext cx="4913398" cy="257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ject 7">
            <a:extLst>
              <a:ext uri="{FF2B5EF4-FFF2-40B4-BE49-F238E27FC236}">
                <a16:creationId xmlns:a16="http://schemas.microsoft.com/office/drawing/2014/main" id="{DD70ADD1-C13D-4A51-8209-0C0ECA46E9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-78" r="6399"/>
          <a:stretch/>
        </p:blipFill>
        <p:spPr>
          <a:xfrm>
            <a:off x="405348" y="4155820"/>
            <a:ext cx="4913398" cy="2402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object 9">
            <a:extLst>
              <a:ext uri="{FF2B5EF4-FFF2-40B4-BE49-F238E27FC236}">
                <a16:creationId xmlns:a16="http://schemas.microsoft.com/office/drawing/2014/main" id="{72C31A6C-4429-4C90-A11D-1A72C6C833C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5348" y="1115611"/>
            <a:ext cx="4913398" cy="258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2F799C-2245-405D-B125-6D3DF17DA00D}"/>
              </a:ext>
            </a:extLst>
          </p:cNvPr>
          <p:cNvSpPr txBox="1"/>
          <p:nvPr/>
        </p:nvSpPr>
        <p:spPr>
          <a:xfrm>
            <a:off x="2351584" y="111003"/>
            <a:ext cx="7992888" cy="72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75"/>
              </a:lnSpc>
              <a:spcBef>
                <a:spcPts val="95"/>
              </a:spcBef>
            </a:pPr>
            <a:r>
              <a:rPr lang="ru-RU" sz="24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</a:t>
            </a:r>
            <a:r>
              <a:rPr lang="ru-RU" sz="2400" b="1" i="1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</a:t>
            </a:r>
            <a:r>
              <a:rPr lang="ru-RU" sz="2400" b="1" i="1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>
              <a:lnSpc>
                <a:spcPts val="2375"/>
              </a:lnSpc>
            </a:pPr>
            <a:r>
              <a:rPr lang="ru-RU" sz="24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(диаграммы,</a:t>
            </a:r>
            <a:r>
              <a:rPr lang="ru-RU" sz="2400" b="1" i="1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таблицы,</a:t>
            </a:r>
            <a:r>
              <a:rPr lang="ru-RU" sz="2400" b="1" i="1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</a:t>
            </a:r>
            <a:r>
              <a:rPr lang="ru-RU" sz="2400" b="1" i="1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панели)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BBD6FE02-3789-4BA4-839E-9B7DC56AB87D}"/>
              </a:ext>
            </a:extLst>
          </p:cNvPr>
          <p:cNvSpPr txBox="1"/>
          <p:nvPr/>
        </p:nvSpPr>
        <p:spPr>
          <a:xfrm>
            <a:off x="3796883" y="3029327"/>
            <a:ext cx="4512456" cy="1533753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22764" marR="110911" algn="just">
              <a:spcBef>
                <a:spcPts val="440"/>
              </a:spcBef>
            </a:pPr>
            <a:r>
              <a:rPr sz="1600" spc="-13" dirty="0">
                <a:latin typeface="Microsoft Sans Serif"/>
                <a:cs typeface="Microsoft Sans Serif"/>
              </a:rPr>
              <a:t>Наглядная</a:t>
            </a:r>
            <a:r>
              <a:rPr sz="1600" spc="-7" dirty="0">
                <a:latin typeface="Microsoft Sans Serif"/>
                <a:cs typeface="Microsoft Sans Serif"/>
              </a:rPr>
              <a:t> и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3" dirty="0">
                <a:latin typeface="Microsoft Sans Serif"/>
                <a:cs typeface="Microsoft Sans Serif"/>
              </a:rPr>
              <a:t>простая</a:t>
            </a:r>
            <a:r>
              <a:rPr sz="1600" spc="-7" dirty="0">
                <a:latin typeface="Microsoft Sans Serif"/>
                <a:cs typeface="Microsoft Sans Serif"/>
              </a:rPr>
              <a:t> </a:t>
            </a:r>
            <a:r>
              <a:rPr sz="1600" spc="-13" dirty="0">
                <a:latin typeface="Microsoft Sans Serif"/>
                <a:cs typeface="Microsoft Sans Serif"/>
              </a:rPr>
              <a:t>форма</a:t>
            </a:r>
            <a:r>
              <a:rPr sz="1600" spc="-7" dirty="0">
                <a:latin typeface="Microsoft Sans Serif"/>
                <a:cs typeface="Microsoft Sans Serif"/>
              </a:rPr>
              <a:t> </a:t>
            </a:r>
            <a:r>
              <a:rPr sz="1600" spc="-13" dirty="0">
                <a:latin typeface="Microsoft Sans Serif"/>
                <a:cs typeface="Microsoft Sans Serif"/>
              </a:rPr>
              <a:t>представления </a:t>
            </a:r>
            <a:r>
              <a:rPr sz="1600" spc="-407" dirty="0">
                <a:latin typeface="Microsoft Sans Serif"/>
                <a:cs typeface="Microsoft Sans Serif"/>
              </a:rPr>
              <a:t> </a:t>
            </a:r>
            <a:r>
              <a:rPr sz="1600" spc="-13" dirty="0" err="1">
                <a:latin typeface="Microsoft Sans Serif"/>
                <a:cs typeface="Microsoft Sans Serif"/>
              </a:rPr>
              <a:t>информации</a:t>
            </a:r>
            <a:r>
              <a:rPr sz="1600" spc="-13" dirty="0">
                <a:latin typeface="Microsoft Sans Serif"/>
                <a:cs typeface="Microsoft Sans Serif"/>
              </a:rPr>
              <a:t>.</a:t>
            </a:r>
            <a:r>
              <a:rPr lang="ru-RU" sz="1600" spc="-7" dirty="0">
                <a:latin typeface="Microsoft Sans Serif"/>
                <a:cs typeface="Microsoft Sans Serif"/>
              </a:rPr>
              <a:t> </a:t>
            </a:r>
            <a:r>
              <a:rPr sz="1600" spc="-13" dirty="0" err="1">
                <a:latin typeface="Microsoft Sans Serif"/>
                <a:cs typeface="Microsoft Sans Serif"/>
              </a:rPr>
              <a:t>Современные</a:t>
            </a:r>
            <a:r>
              <a:rPr sz="1600" spc="-7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технологии </a:t>
            </a:r>
            <a:r>
              <a:rPr sz="1600" spc="-407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визуализации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использованием </a:t>
            </a:r>
            <a:r>
              <a:rPr sz="1600" dirty="0">
                <a:latin typeface="Microsoft Sans Serif"/>
                <a:cs typeface="Microsoft Sans Serif"/>
              </a:rPr>
              <a:t>HTML5.</a:t>
            </a:r>
          </a:p>
          <a:p>
            <a:pPr marL="122764" marR="109217" algn="just"/>
            <a:r>
              <a:rPr sz="1600" spc="-20" dirty="0">
                <a:latin typeface="Microsoft Sans Serif"/>
                <a:cs typeface="Microsoft Sans Serif"/>
              </a:rPr>
              <a:t>Последовательная детализация: укрупненные </a:t>
            </a:r>
            <a:r>
              <a:rPr sz="1600" spc="-407" dirty="0">
                <a:latin typeface="Microsoft Sans Serif"/>
                <a:cs typeface="Microsoft Sans Serif"/>
              </a:rPr>
              <a:t> </a:t>
            </a:r>
            <a:r>
              <a:rPr sz="1600" spc="-7" dirty="0">
                <a:latin typeface="Microsoft Sans Serif"/>
                <a:cs typeface="Microsoft Sans Serif"/>
              </a:rPr>
              <a:t>сигналы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7" dirty="0">
                <a:latin typeface="Microsoft Sans Serif"/>
                <a:cs typeface="Microsoft Sans Serif"/>
              </a:rPr>
              <a:t>-&gt;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7" dirty="0">
                <a:latin typeface="Microsoft Sans Serif"/>
                <a:cs typeface="Microsoft Sans Serif"/>
              </a:rPr>
              <a:t>ситуационные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панели</a:t>
            </a:r>
            <a:r>
              <a:rPr sz="1600" spc="-13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&gt; </a:t>
            </a:r>
            <a:r>
              <a:rPr sz="1600" spc="-407" dirty="0">
                <a:latin typeface="Microsoft Sans Serif"/>
                <a:cs typeface="Microsoft Sans Serif"/>
              </a:rPr>
              <a:t> </a:t>
            </a:r>
            <a:r>
              <a:rPr sz="1600" spc="-13" dirty="0">
                <a:latin typeface="Microsoft Sans Serif"/>
                <a:cs typeface="Microsoft Sans Serif"/>
              </a:rPr>
              <a:t>детализированные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7" dirty="0">
                <a:latin typeface="Microsoft Sans Serif"/>
                <a:cs typeface="Microsoft Sans Serif"/>
              </a:rPr>
              <a:t>данные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6592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176953" y="6442325"/>
            <a:ext cx="236859" cy="17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8888"/>
                </a:solidFill>
                <a:latin typeface="KPHLGR+CenturyGothic"/>
                <a:cs typeface="KPHLGR+CenturyGothic"/>
              </a:rPr>
              <a:t>8</a:t>
            </a:r>
            <a:endParaRPr sz="1200" dirty="0">
              <a:solidFill>
                <a:srgbClr val="888888"/>
              </a:solidFill>
              <a:latin typeface="KPHLGR+CenturyGothic"/>
              <a:cs typeface="KPHLGR+Century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96708-6FA1-41A4-B685-D72FD011DC78}"/>
              </a:ext>
            </a:extLst>
          </p:cNvPr>
          <p:cNvSpPr txBox="1"/>
          <p:nvPr/>
        </p:nvSpPr>
        <p:spPr>
          <a:xfrm>
            <a:off x="1631504" y="424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1FB26-C47F-4D11-8BB4-C94692F033B0}"/>
              </a:ext>
            </a:extLst>
          </p:cNvPr>
          <p:cNvSpPr txBox="1"/>
          <p:nvPr/>
        </p:nvSpPr>
        <p:spPr>
          <a:xfrm>
            <a:off x="384366" y="310192"/>
            <a:ext cx="11377264" cy="407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75"/>
              </a:lnSpc>
              <a:spcBef>
                <a:spcPts val="95"/>
              </a:spcBef>
            </a:pPr>
            <a:r>
              <a:rPr lang="ru-RU" sz="24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2400" b="1" i="1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</a:t>
            </a:r>
            <a:r>
              <a:rPr lang="ru-RU" sz="2400" b="1" i="1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r>
              <a:rPr lang="ru-RU" sz="2400" b="1" i="1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подачи</a:t>
            </a:r>
            <a:r>
              <a:rPr lang="ru-RU" sz="2400" b="1" i="1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CC2D28-6F59-4C3A-9BFB-1BFDB9258F5E}"/>
              </a:ext>
            </a:extLst>
          </p:cNvPr>
          <p:cNvSpPr txBox="1"/>
          <p:nvPr/>
        </p:nvSpPr>
        <p:spPr>
          <a:xfrm>
            <a:off x="6446053" y="1052736"/>
            <a:ext cx="50505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5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78F654-330A-4933-BCCF-67322B01F989}"/>
              </a:ext>
            </a:extLst>
          </p:cNvPr>
          <p:cNvSpPr txBox="1"/>
          <p:nvPr/>
        </p:nvSpPr>
        <p:spPr>
          <a:xfrm>
            <a:off x="1124977" y="1012832"/>
            <a:ext cx="10642151" cy="10030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Инфографика должна быть неотъемлемой частью решения «Бюджет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граждан», так как является одним из лучших способов визуализации. «Числа в картинках» позволяют сделать числовые данные более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удобоваримыми и понятными, наглядно показывают соотношение предметов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фактов.</a:t>
            </a:r>
            <a:r>
              <a:rPr lang="ru-RU" sz="1400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если эти «числа в картинках» «отзывчивые» на действия пользователя (двигаются, меняются, исчезают, появляются), то этот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 решения может стать любимым для граждан.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77CE11-2697-4E5B-AE61-592B60CC6A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9EB"/>
              </a:clrFrom>
              <a:clrTo>
                <a:srgbClr val="E8E9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35" y="2636912"/>
            <a:ext cx="4553181" cy="28607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733E51-C150-4760-B1D8-F5AE0E968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4603688"/>
            <a:ext cx="3744416" cy="23042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43119D-872C-4833-8134-D921A3FFC1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254312"/>
            <a:ext cx="5643816" cy="2351590"/>
          </a:xfrm>
          <a:prstGeom prst="rect">
            <a:avLst/>
          </a:prstGeom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86EF0485-A3D6-4267-844B-A33515C35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5" y="1161725"/>
            <a:ext cx="636747" cy="6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9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C4422D3-EA35-43CA-8438-B42FA6A3409D}"/>
              </a:ext>
            </a:extLst>
          </p:cNvPr>
          <p:cNvSpPr/>
          <p:nvPr/>
        </p:nvSpPr>
        <p:spPr>
          <a:xfrm>
            <a:off x="5265937" y="1957215"/>
            <a:ext cx="304726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69161EC-AB7D-4697-8333-D55C9D5C32B8}"/>
              </a:ext>
            </a:extLst>
          </p:cNvPr>
          <p:cNvSpPr/>
          <p:nvPr/>
        </p:nvSpPr>
        <p:spPr>
          <a:xfrm>
            <a:off x="1065642" y="1962764"/>
            <a:ext cx="310340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76953" y="6442325"/>
            <a:ext cx="236859" cy="17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8888"/>
                </a:solidFill>
                <a:latin typeface="KPHLGR+CenturyGothic"/>
                <a:cs typeface="KPHLGR+CenturyGothic"/>
              </a:rPr>
              <a:t>9</a:t>
            </a:r>
            <a:endParaRPr sz="1200" dirty="0">
              <a:solidFill>
                <a:srgbClr val="888888"/>
              </a:solidFill>
              <a:latin typeface="KPHLGR+CenturyGothic"/>
              <a:cs typeface="KPHLGR+Century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1EA9E5-4F64-4EDF-8CC7-55EDC7850B7D}"/>
              </a:ext>
            </a:extLst>
          </p:cNvPr>
          <p:cNvSpPr txBox="1"/>
          <p:nvPr/>
        </p:nvSpPr>
        <p:spPr>
          <a:xfrm>
            <a:off x="3215680" y="225543"/>
            <a:ext cx="6375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2400" b="1" i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400" b="1" i="1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мобильных</a:t>
            </a:r>
            <a:r>
              <a:rPr lang="ru-RU" sz="2400" b="1" i="1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DB65E-D180-4244-B285-E62369E36896}"/>
              </a:ext>
            </a:extLst>
          </p:cNvPr>
          <p:cNvSpPr txBox="1"/>
          <p:nvPr/>
        </p:nvSpPr>
        <p:spPr>
          <a:xfrm>
            <a:off x="1847635" y="956125"/>
            <a:ext cx="9707879" cy="5539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ru-RU" sz="14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Использование в мобильном приложении ситуационных панелей и интерактивных сервисов позволит обеспечить заинтересованность граждан в бюджете и бюджетном процессе</a:t>
            </a:r>
            <a:r>
              <a:rPr lang="ru-RU" sz="14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0C529F-7BCF-4015-AA82-7AA8EA49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64" y="1779842"/>
            <a:ext cx="3273401" cy="4241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3F799-3E5C-4EF1-A39F-6DB0EF586F96}"/>
              </a:ext>
            </a:extLst>
          </p:cNvPr>
          <p:cNvSpPr txBox="1"/>
          <p:nvPr/>
        </p:nvSpPr>
        <p:spPr>
          <a:xfrm>
            <a:off x="1271464" y="2949269"/>
            <a:ext cx="2836033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0E7AD-9751-4062-AFC8-ECED45D22329}"/>
              </a:ext>
            </a:extLst>
          </p:cNvPr>
          <p:cNvSpPr txBox="1"/>
          <p:nvPr/>
        </p:nvSpPr>
        <p:spPr>
          <a:xfrm>
            <a:off x="5237869" y="2921048"/>
            <a:ext cx="284663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бюджет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061762A-FABF-4DF6-99D1-C67AEC8F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02" y="2233895"/>
            <a:ext cx="416022" cy="41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96A963F0-E505-443A-92F8-296F47399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" r="416" b="14900"/>
          <a:stretch/>
        </p:blipFill>
        <p:spPr bwMode="auto">
          <a:xfrm>
            <a:off x="1184309" y="2220388"/>
            <a:ext cx="538292" cy="4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83482033-B2D7-4F0B-A649-973E3350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956125"/>
            <a:ext cx="485170" cy="4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FC3CC92-6E98-403C-BC7E-4CD8329E1EA4}"/>
              </a:ext>
            </a:extLst>
          </p:cNvPr>
          <p:cNvSpPr txBox="1"/>
          <p:nvPr/>
        </p:nvSpPr>
        <p:spPr>
          <a:xfrm>
            <a:off x="1722601" y="2248609"/>
            <a:ext cx="3047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Направление анализа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10C951-B9AE-4C57-9B56-1C53CC201B1E}"/>
              </a:ext>
            </a:extLst>
          </p:cNvPr>
          <p:cNvSpPr txBox="1"/>
          <p:nvPr/>
        </p:nvSpPr>
        <p:spPr>
          <a:xfrm>
            <a:off x="5835450" y="2280585"/>
            <a:ext cx="2442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Объекты наблюдения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9F9A93C-C2B1-45E5-8E4C-F8970D41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42" y="4384835"/>
            <a:ext cx="2423798" cy="20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8C3537-F346-4305-AB82-7F4A682393B6}"/>
              </a:ext>
            </a:extLst>
          </p:cNvPr>
          <p:cNvSpPr txBox="1"/>
          <p:nvPr/>
        </p:nvSpPr>
        <p:spPr>
          <a:xfrm>
            <a:off x="3686166" y="4653136"/>
            <a:ext cx="3103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ЧАТ-БОТ 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и умный помощник мобильного приложения для быстрого поиска нужной информации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B9A42EC-FCFA-450D-9173-233F232E9C24}"/>
              </a:ext>
            </a:extLst>
          </p:cNvPr>
          <p:cNvSpPr/>
          <p:nvPr/>
        </p:nvSpPr>
        <p:spPr>
          <a:xfrm>
            <a:off x="4289003" y="1803086"/>
            <a:ext cx="3613994" cy="783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7"/>
          <p:cNvSpPr txBox="1"/>
          <p:nvPr/>
        </p:nvSpPr>
        <p:spPr>
          <a:xfrm>
            <a:off x="11176953" y="6442325"/>
            <a:ext cx="236859" cy="17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8888"/>
                </a:solidFill>
                <a:latin typeface="KPHLGR+CenturyGothic"/>
                <a:cs typeface="KPHLGR+CenturyGothic"/>
              </a:rPr>
              <a:t>10</a:t>
            </a:r>
            <a:endParaRPr sz="1200" dirty="0">
              <a:solidFill>
                <a:srgbClr val="888888"/>
              </a:solidFill>
              <a:latin typeface="KPHLGR+CenturyGothic"/>
              <a:cs typeface="KPHLGR+Century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1EA9E5-4F64-4EDF-8CC7-55EDC7850B7D}"/>
              </a:ext>
            </a:extLst>
          </p:cNvPr>
          <p:cNvSpPr txBox="1"/>
          <p:nvPr/>
        </p:nvSpPr>
        <p:spPr>
          <a:xfrm>
            <a:off x="4609" y="368919"/>
            <a:ext cx="11928648" cy="31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29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</a:t>
            </a:r>
            <a:r>
              <a:rPr lang="ru-RU" sz="2200" b="1" i="1" spc="6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(сервисы</a:t>
            </a:r>
            <a:r>
              <a:rPr lang="ru-RU" sz="2200" b="1" i="1" spc="6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«обратной</a:t>
            </a:r>
            <a:r>
              <a:rPr lang="ru-RU" sz="2200" b="1" i="1" spc="69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связи»,</a:t>
            </a:r>
            <a:r>
              <a:rPr lang="ru-RU" sz="2200" b="1" i="1" spc="69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форумы, опросы,</a:t>
            </a:r>
            <a:r>
              <a:rPr lang="ru-RU" sz="2200" b="1" i="1" spc="103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калькуляторы</a:t>
            </a:r>
            <a:r>
              <a:rPr lang="ru-RU" sz="2200" b="1" dirty="0">
                <a:solidFill>
                  <a:srgbClr val="002060"/>
                </a:solidFill>
                <a:latin typeface="GQTJFK+Times New Roman Bold"/>
                <a:cs typeface="GQTJFK+Times New Roman Bold"/>
              </a:rPr>
              <a:t>)</a:t>
            </a: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E8BDB-81E1-4F61-95CA-C196E0FE69D8}"/>
              </a:ext>
            </a:extLst>
          </p:cNvPr>
          <p:cNvSpPr txBox="1"/>
          <p:nvPr/>
        </p:nvSpPr>
        <p:spPr>
          <a:xfrm>
            <a:off x="1250351" y="989135"/>
            <a:ext cx="10148280" cy="502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ts val="1554"/>
              </a:lnSpc>
              <a:spcBef>
                <a:spcPts val="783"/>
              </a:spcBef>
              <a:spcAft>
                <a:spcPts val="0"/>
              </a:spcAft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Интерактивные сервисы - инструмент</a:t>
            </a:r>
            <a:r>
              <a:rPr lang="ru-RU" sz="1400" spc="10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</a:t>
            </a:r>
            <a:r>
              <a:rPr lang="ru-RU" sz="1400" spc="104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двустороннего взаимодействия</a:t>
            </a:r>
            <a:r>
              <a:rPr lang="ru-RU" sz="1400" spc="1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ru-RU" sz="1400" spc="126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государством</a:t>
            </a:r>
            <a:r>
              <a:rPr lang="ru-RU" sz="1400" spc="129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1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гражданами,</a:t>
            </a:r>
            <a:r>
              <a:rPr lang="ru-RU" sz="1400" spc="126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позволяющий</a:t>
            </a:r>
            <a:r>
              <a:rPr lang="ru-RU" sz="1400" spc="136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доверие</a:t>
            </a:r>
            <a:r>
              <a:rPr lang="ru-RU" sz="1400" spc="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ru-RU" sz="1400" spc="84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spc="96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ru-RU" sz="1400" spc="9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400" spc="9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lang="ru-RU" sz="1400" spc="9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1400" spc="9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</a:t>
            </a:r>
            <a:r>
              <a:rPr lang="ru-RU" sz="1400" spc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lang="ru-RU" sz="1400" spc="9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в обсуждении бюджета.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7CB1B4-9A3D-4FAB-A66F-0850B343B734}"/>
              </a:ext>
            </a:extLst>
          </p:cNvPr>
          <p:cNvSpPr txBox="1"/>
          <p:nvPr/>
        </p:nvSpPr>
        <p:spPr>
          <a:xfrm>
            <a:off x="5196142" y="4880930"/>
            <a:ext cx="4912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indent="-1270" algn="just">
              <a:lnSpc>
                <a:spcPct val="100000"/>
              </a:lnSpc>
              <a:spcBef>
                <a:spcPts val="95"/>
              </a:spcBef>
            </a:pPr>
            <a:r>
              <a:rPr lang="ru-RU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Видео-комментарии, </a:t>
            </a:r>
            <a:r>
              <a:rPr lang="ru-RU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разъясняющие</a:t>
            </a:r>
            <a:r>
              <a:rPr lang="ru-RU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</a:t>
            </a:r>
            <a:r>
              <a:rPr lang="ru-RU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</a:t>
            </a:r>
            <a:r>
              <a:rPr lang="ru-RU"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9A21104E-0FDF-43C1-8DDA-4CD29C397AD1}"/>
              </a:ext>
            </a:extLst>
          </p:cNvPr>
          <p:cNvSpPr/>
          <p:nvPr/>
        </p:nvSpPr>
        <p:spPr>
          <a:xfrm>
            <a:off x="2140078" y="5215547"/>
            <a:ext cx="710832" cy="246005"/>
          </a:xfrm>
          <a:custGeom>
            <a:avLst/>
            <a:gdLst/>
            <a:ahLst/>
            <a:cxnLst/>
            <a:rect l="l" t="t" r="r" b="b"/>
            <a:pathLst>
              <a:path w="433070" h="288289">
                <a:moveTo>
                  <a:pt x="384555" y="0"/>
                </a:moveTo>
                <a:lnTo>
                  <a:pt x="48132" y="0"/>
                </a:lnTo>
                <a:lnTo>
                  <a:pt x="29414" y="3768"/>
                </a:lnTo>
                <a:lnTo>
                  <a:pt x="14112" y="14049"/>
                </a:lnTo>
                <a:lnTo>
                  <a:pt x="3788" y="29307"/>
                </a:lnTo>
                <a:lnTo>
                  <a:pt x="0" y="48005"/>
                </a:lnTo>
                <a:lnTo>
                  <a:pt x="0" y="240284"/>
                </a:lnTo>
                <a:lnTo>
                  <a:pt x="3788" y="258982"/>
                </a:lnTo>
                <a:lnTo>
                  <a:pt x="14112" y="274240"/>
                </a:lnTo>
                <a:lnTo>
                  <a:pt x="29414" y="284521"/>
                </a:lnTo>
                <a:lnTo>
                  <a:pt x="48132" y="288289"/>
                </a:lnTo>
                <a:lnTo>
                  <a:pt x="384555" y="288289"/>
                </a:lnTo>
                <a:lnTo>
                  <a:pt x="403274" y="284521"/>
                </a:lnTo>
                <a:lnTo>
                  <a:pt x="418576" y="274240"/>
                </a:lnTo>
                <a:lnTo>
                  <a:pt x="428900" y="258982"/>
                </a:lnTo>
                <a:lnTo>
                  <a:pt x="432688" y="240284"/>
                </a:lnTo>
                <a:lnTo>
                  <a:pt x="432688" y="48005"/>
                </a:lnTo>
                <a:lnTo>
                  <a:pt x="428900" y="29307"/>
                </a:lnTo>
                <a:lnTo>
                  <a:pt x="418576" y="14049"/>
                </a:lnTo>
                <a:lnTo>
                  <a:pt x="403274" y="3768"/>
                </a:lnTo>
                <a:lnTo>
                  <a:pt x="384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18">
            <a:extLst>
              <a:ext uri="{FF2B5EF4-FFF2-40B4-BE49-F238E27FC236}">
                <a16:creationId xmlns:a16="http://schemas.microsoft.com/office/drawing/2014/main" id="{D2C98768-6F14-43E4-B704-53A1E9CE9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002066"/>
            <a:ext cx="410935" cy="4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D5971B0-15AF-4AE9-8619-605A85F98AFE}"/>
              </a:ext>
            </a:extLst>
          </p:cNvPr>
          <p:cNvSpPr txBox="1"/>
          <p:nvPr/>
        </p:nvSpPr>
        <p:spPr>
          <a:xfrm>
            <a:off x="5124921" y="2021816"/>
            <a:ext cx="2903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800" b="1" spc="-10" dirty="0">
                <a:cs typeface="Microsoft Sans Serif"/>
              </a:rPr>
              <a:t>Интерактивные</a:t>
            </a:r>
            <a:r>
              <a:rPr lang="ru-RU" sz="1800" b="1" spc="-20" dirty="0">
                <a:cs typeface="Microsoft Sans Serif"/>
              </a:rPr>
              <a:t> </a:t>
            </a:r>
            <a:r>
              <a:rPr lang="ru-RU" sz="1800" b="1" spc="-5" dirty="0">
                <a:cs typeface="Microsoft Sans Serif"/>
              </a:rPr>
              <a:t>сервисы</a:t>
            </a:r>
            <a:endParaRPr lang="ru-RU" sz="1800" b="1" dirty="0">
              <a:cs typeface="Microsoft Sans Serif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5A2148E-C444-44AD-B073-3BA9C023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41" y="3133905"/>
            <a:ext cx="396039" cy="39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1DFE9E7-A230-408A-90C8-21932D5F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27" y="2021816"/>
            <a:ext cx="678715" cy="5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37A483-5C05-4F94-836F-243DE11371CA}"/>
              </a:ext>
            </a:extLst>
          </p:cNvPr>
          <p:cNvSpPr txBox="1"/>
          <p:nvPr/>
        </p:nvSpPr>
        <p:spPr>
          <a:xfrm>
            <a:off x="1998361" y="3221542"/>
            <a:ext cx="1786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проведение опросов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111D4EB-E327-4698-82E7-E38CA752F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16" y="3689140"/>
            <a:ext cx="396039" cy="39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5F8EBB-624E-4073-9EAF-C6FDEF8E4C9C}"/>
              </a:ext>
            </a:extLst>
          </p:cNvPr>
          <p:cNvSpPr txBox="1"/>
          <p:nvPr/>
        </p:nvSpPr>
        <p:spPr>
          <a:xfrm>
            <a:off x="2035252" y="3739278"/>
            <a:ext cx="1553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ответы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EAB042D6-1209-472F-82F8-7E7D7988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15" y="4299437"/>
            <a:ext cx="423724" cy="4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B831CA-74B7-4CB1-A960-F0B2F35AEEF4}"/>
              </a:ext>
            </a:extLst>
          </p:cNvPr>
          <p:cNvSpPr txBox="1"/>
          <p:nvPr/>
        </p:nvSpPr>
        <p:spPr>
          <a:xfrm>
            <a:off x="2062501" y="4315791"/>
            <a:ext cx="1131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5895E605-D221-4B12-B18A-A5171D85E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9" y="3184000"/>
            <a:ext cx="425040" cy="4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872330-D142-4522-9070-1DB65CAC4012}"/>
              </a:ext>
            </a:extLst>
          </p:cNvPr>
          <p:cNvSpPr txBox="1"/>
          <p:nvPr/>
        </p:nvSpPr>
        <p:spPr>
          <a:xfrm>
            <a:off x="8839015" y="3184000"/>
            <a:ext cx="755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</a:p>
        </p:txBody>
      </p:sp>
      <p:pic>
        <p:nvPicPr>
          <p:cNvPr id="3086" name="Picture 14">
            <a:extLst>
              <a:ext uri="{FF2B5EF4-FFF2-40B4-BE49-F238E27FC236}">
                <a16:creationId xmlns:a16="http://schemas.microsoft.com/office/drawing/2014/main" id="{137EBC1B-365B-4698-884D-902C5B13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98" y="3175359"/>
            <a:ext cx="416696" cy="3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3C33A43-D246-490B-A1D8-75510418EABC}"/>
              </a:ext>
            </a:extLst>
          </p:cNvPr>
          <p:cNvSpPr txBox="1"/>
          <p:nvPr/>
        </p:nvSpPr>
        <p:spPr>
          <a:xfrm>
            <a:off x="5155165" y="3221541"/>
            <a:ext cx="1247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портала</a:t>
            </a:r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4CFFA140-14C1-4829-BB83-A803EEFE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31" y="3708229"/>
            <a:ext cx="423808" cy="4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05BA25-68C0-4241-BD6F-F80762AC1A4F}"/>
              </a:ext>
            </a:extLst>
          </p:cNvPr>
          <p:cNvSpPr txBox="1"/>
          <p:nvPr/>
        </p:nvSpPr>
        <p:spPr>
          <a:xfrm>
            <a:off x="5146380" y="3678000"/>
            <a:ext cx="2576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электронного письма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портала</a:t>
            </a:r>
          </a:p>
        </p:txBody>
      </p:sp>
      <p:pic>
        <p:nvPicPr>
          <p:cNvPr id="3090" name="Picture 18">
            <a:extLst>
              <a:ext uri="{FF2B5EF4-FFF2-40B4-BE49-F238E27FC236}">
                <a16:creationId xmlns:a16="http://schemas.microsoft.com/office/drawing/2014/main" id="{D7BB5FA7-4C40-423A-BAE7-973BE7DC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68" y="4281541"/>
            <a:ext cx="433926" cy="4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A48E425-C2F9-453C-909B-BB004B9C7238}"/>
              </a:ext>
            </a:extLst>
          </p:cNvPr>
          <p:cNvSpPr txBox="1"/>
          <p:nvPr/>
        </p:nvSpPr>
        <p:spPr>
          <a:xfrm>
            <a:off x="5165199" y="4391971"/>
            <a:ext cx="2100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путеводитель по порталу</a:t>
            </a:r>
          </a:p>
        </p:txBody>
      </p:sp>
      <p:pic>
        <p:nvPicPr>
          <p:cNvPr id="3092" name="Picture 20">
            <a:extLst>
              <a:ext uri="{FF2B5EF4-FFF2-40B4-BE49-F238E27FC236}">
                <a16:creationId xmlns:a16="http://schemas.microsoft.com/office/drawing/2014/main" id="{54506710-35C2-4A59-BC7C-B86D3BA7D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" b="17904"/>
          <a:stretch/>
        </p:blipFill>
        <p:spPr bwMode="auto">
          <a:xfrm>
            <a:off x="8355019" y="4281541"/>
            <a:ext cx="546750" cy="4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117C660-6650-413D-99D9-40B4255F5EE0}"/>
              </a:ext>
            </a:extLst>
          </p:cNvPr>
          <p:cNvSpPr txBox="1"/>
          <p:nvPr/>
        </p:nvSpPr>
        <p:spPr>
          <a:xfrm>
            <a:off x="8876880" y="4350369"/>
            <a:ext cx="952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pic>
        <p:nvPicPr>
          <p:cNvPr id="3094" name="Picture 22">
            <a:extLst>
              <a:ext uri="{FF2B5EF4-FFF2-40B4-BE49-F238E27FC236}">
                <a16:creationId xmlns:a16="http://schemas.microsoft.com/office/drawing/2014/main" id="{ECA3FCB4-D7B4-4D7E-B16F-410D0A378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86" y="4889288"/>
            <a:ext cx="458366" cy="4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1772AFA-6DEE-46BC-A332-4DAAA7CB8849}"/>
              </a:ext>
            </a:extLst>
          </p:cNvPr>
          <p:cNvSpPr txBox="1"/>
          <p:nvPr/>
        </p:nvSpPr>
        <p:spPr>
          <a:xfrm>
            <a:off x="2062241" y="4966755"/>
            <a:ext cx="2062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калькулятор</a:t>
            </a:r>
          </a:p>
        </p:txBody>
      </p:sp>
      <p:pic>
        <p:nvPicPr>
          <p:cNvPr id="3096" name="Picture 24">
            <a:extLst>
              <a:ext uri="{FF2B5EF4-FFF2-40B4-BE49-F238E27FC236}">
                <a16:creationId xmlns:a16="http://schemas.microsoft.com/office/drawing/2014/main" id="{1B025386-77F8-4C48-819C-EF87224A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94" y="3723590"/>
            <a:ext cx="482895" cy="48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DFD0D83-3CDB-41D9-BA86-67EB00FEE6A5}"/>
              </a:ext>
            </a:extLst>
          </p:cNvPr>
          <p:cNvSpPr txBox="1"/>
          <p:nvPr/>
        </p:nvSpPr>
        <p:spPr>
          <a:xfrm>
            <a:off x="8815732" y="3753178"/>
            <a:ext cx="687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</a:t>
            </a:r>
          </a:p>
        </p:txBody>
      </p:sp>
      <p:pic>
        <p:nvPicPr>
          <p:cNvPr id="3100" name="Picture 28">
            <a:extLst>
              <a:ext uri="{FF2B5EF4-FFF2-40B4-BE49-F238E27FC236}">
                <a16:creationId xmlns:a16="http://schemas.microsoft.com/office/drawing/2014/main" id="{B67BA9F4-6619-4B6F-9513-B3110D83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36" y="4792391"/>
            <a:ext cx="611759" cy="6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E61261C-4022-44F9-A371-F7C23078D198}"/>
              </a:ext>
            </a:extLst>
          </p:cNvPr>
          <p:cNvSpPr txBox="1"/>
          <p:nvPr/>
        </p:nvSpPr>
        <p:spPr>
          <a:xfrm>
            <a:off x="1241446" y="5813978"/>
            <a:ext cx="103271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сервисы в станут более эффективными, продуктивными и максимально упрощенными для более эффективного использования любой категории людей</a:t>
            </a:r>
          </a:p>
        </p:txBody>
      </p:sp>
    </p:spTree>
    <p:extLst>
      <p:ext uri="{BB962C8B-B14F-4D97-AF65-F5344CB8AC3E}">
        <p14:creationId xmlns:p14="http://schemas.microsoft.com/office/powerpoint/2010/main" val="297356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176953" y="6442325"/>
            <a:ext cx="236859" cy="17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888888"/>
                </a:solidFill>
                <a:latin typeface="KPHLGR+CenturyGothic"/>
                <a:cs typeface="KPHLGR+CenturyGothic"/>
              </a:rPr>
              <a:t>10</a:t>
            </a:r>
            <a:endParaRPr sz="1200" dirty="0">
              <a:solidFill>
                <a:srgbClr val="888888"/>
              </a:solidFill>
              <a:latin typeface="KPHLGR+CenturyGothic"/>
              <a:cs typeface="KPHLGR+Century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1EA9E5-4F64-4EDF-8CC7-55EDC7850B7D}"/>
              </a:ext>
            </a:extLst>
          </p:cNvPr>
          <p:cNvSpPr txBox="1"/>
          <p:nvPr/>
        </p:nvSpPr>
        <p:spPr>
          <a:xfrm>
            <a:off x="4871864" y="485907"/>
            <a:ext cx="1995111" cy="312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29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E8BDB-81E1-4F61-95CA-C196E0FE69D8}"/>
              </a:ext>
            </a:extLst>
          </p:cNvPr>
          <p:cNvSpPr txBox="1"/>
          <p:nvPr/>
        </p:nvSpPr>
        <p:spPr>
          <a:xfrm>
            <a:off x="1319154" y="1986772"/>
            <a:ext cx="1019110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49529" marR="0"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Игрофикация</a:t>
            </a:r>
            <a:r>
              <a:rPr lang="ru-RU" sz="1400" spc="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геймизация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spc="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ru-RU" sz="1400" spc="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подходов,</a:t>
            </a:r>
            <a:r>
              <a:rPr lang="ru-RU"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характерных</a:t>
            </a:r>
            <a:r>
              <a:rPr lang="ru-RU" sz="1400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компьютерных</a:t>
            </a:r>
            <a:r>
              <a:rPr lang="ru-RU" sz="1400" spc="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sz="1400" spc="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</a:t>
            </a:r>
            <a:r>
              <a:rPr lang="ru-RU" sz="1400" spc="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инструментах</a:t>
            </a:r>
            <a:r>
              <a:rPr lang="ru-RU" sz="14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400" spc="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неигровых</a:t>
            </a:r>
            <a:r>
              <a:rPr lang="ru-RU" sz="1400" spc="7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  <a:r>
              <a:rPr lang="ru-RU" sz="1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</a:t>
            </a:r>
            <a:r>
              <a:rPr lang="ru-RU" sz="1400" spc="1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</a:t>
            </a:r>
            <a:r>
              <a:rPr lang="ru-RU" sz="1400" spc="1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</a:t>
            </a:r>
            <a:r>
              <a:rPr lang="ru-RU" sz="1400" spc="1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1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потребителей,</a:t>
            </a:r>
            <a:r>
              <a:rPr lang="ru-RU" sz="1400" spc="120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</a:t>
            </a:r>
            <a:r>
              <a:rPr lang="ru-RU" sz="1400" spc="11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вовлечѐнности</a:t>
            </a:r>
            <a:r>
              <a:rPr lang="ru-RU" sz="1400" spc="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6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400" spc="6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прикладных</a:t>
            </a:r>
            <a:r>
              <a:rPr lang="ru-RU" sz="1400" spc="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задач,</a:t>
            </a:r>
            <a:r>
              <a:rPr lang="ru-RU" sz="1400" spc="6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400" spc="6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продуктов, услуг.</a:t>
            </a: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9A21104E-0FDF-43C1-8DDA-4CD29C397AD1}"/>
              </a:ext>
            </a:extLst>
          </p:cNvPr>
          <p:cNvSpPr/>
          <p:nvPr/>
        </p:nvSpPr>
        <p:spPr>
          <a:xfrm>
            <a:off x="2140078" y="5215547"/>
            <a:ext cx="710832" cy="246005"/>
          </a:xfrm>
          <a:custGeom>
            <a:avLst/>
            <a:gdLst/>
            <a:ahLst/>
            <a:cxnLst/>
            <a:rect l="l" t="t" r="r" b="b"/>
            <a:pathLst>
              <a:path w="433070" h="288289">
                <a:moveTo>
                  <a:pt x="384555" y="0"/>
                </a:moveTo>
                <a:lnTo>
                  <a:pt x="48132" y="0"/>
                </a:lnTo>
                <a:lnTo>
                  <a:pt x="29414" y="3768"/>
                </a:lnTo>
                <a:lnTo>
                  <a:pt x="14112" y="14049"/>
                </a:lnTo>
                <a:lnTo>
                  <a:pt x="3788" y="29307"/>
                </a:lnTo>
                <a:lnTo>
                  <a:pt x="0" y="48005"/>
                </a:lnTo>
                <a:lnTo>
                  <a:pt x="0" y="240284"/>
                </a:lnTo>
                <a:lnTo>
                  <a:pt x="3788" y="258982"/>
                </a:lnTo>
                <a:lnTo>
                  <a:pt x="14112" y="274240"/>
                </a:lnTo>
                <a:lnTo>
                  <a:pt x="29414" y="284521"/>
                </a:lnTo>
                <a:lnTo>
                  <a:pt x="48132" y="288289"/>
                </a:lnTo>
                <a:lnTo>
                  <a:pt x="384555" y="288289"/>
                </a:lnTo>
                <a:lnTo>
                  <a:pt x="403274" y="284521"/>
                </a:lnTo>
                <a:lnTo>
                  <a:pt x="418576" y="274240"/>
                </a:lnTo>
                <a:lnTo>
                  <a:pt x="428900" y="258982"/>
                </a:lnTo>
                <a:lnTo>
                  <a:pt x="432688" y="240284"/>
                </a:lnTo>
                <a:lnTo>
                  <a:pt x="432688" y="48005"/>
                </a:lnTo>
                <a:lnTo>
                  <a:pt x="428900" y="29307"/>
                </a:lnTo>
                <a:lnTo>
                  <a:pt x="418576" y="14049"/>
                </a:lnTo>
                <a:lnTo>
                  <a:pt x="403274" y="3768"/>
                </a:lnTo>
                <a:lnTo>
                  <a:pt x="384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18">
            <a:extLst>
              <a:ext uri="{FF2B5EF4-FFF2-40B4-BE49-F238E27FC236}">
                <a16:creationId xmlns:a16="http://schemas.microsoft.com/office/drawing/2014/main" id="{D2C98768-6F14-43E4-B704-53A1E9CE9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23" y="1069212"/>
            <a:ext cx="515463" cy="51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43A0FB6-34B3-4358-9AC0-42D02B5E9E29}"/>
              </a:ext>
            </a:extLst>
          </p:cNvPr>
          <p:cNvSpPr txBox="1"/>
          <p:nvPr/>
        </p:nvSpPr>
        <p:spPr>
          <a:xfrm>
            <a:off x="1305498" y="983642"/>
            <a:ext cx="101911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29" marR="0" algn="just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Еще</a:t>
            </a:r>
            <a:r>
              <a:rPr lang="ru-RU" sz="1400" spc="503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ru-RU" sz="1400" spc="494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</a:t>
            </a:r>
            <a:r>
              <a:rPr lang="ru-RU" sz="1400" spc="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sz="1400" spc="504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</a:t>
            </a:r>
            <a:r>
              <a:rPr lang="ru-RU" sz="1400" spc="504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400" spc="502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граждан»,</a:t>
            </a:r>
            <a:r>
              <a:rPr lang="ru-RU" sz="1400" spc="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позволяющей привлечь</a:t>
            </a:r>
            <a:r>
              <a:rPr lang="ru-RU" sz="1400" spc="224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spc="20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</a:t>
            </a:r>
            <a:r>
              <a:rPr lang="ru-RU" sz="1400" spc="223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</a:t>
            </a:r>
            <a:r>
              <a:rPr lang="ru-RU" sz="1400" spc="208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ru-RU" sz="1400" spc="22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</a:t>
            </a:r>
            <a:r>
              <a:rPr lang="ru-RU" sz="1400" spc="232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групп,</a:t>
            </a:r>
            <a:r>
              <a:rPr lang="ru-RU" sz="1400" spc="22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ru-RU" sz="1400" spc="22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специальные</a:t>
            </a:r>
            <a:r>
              <a:rPr lang="ru-RU" sz="1400" spc="13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</a:t>
            </a:r>
            <a:r>
              <a:rPr lang="ru-RU" sz="1400" spc="15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133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приложения,</a:t>
            </a:r>
            <a:r>
              <a:rPr lang="ru-RU" sz="1400" spc="12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12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ru-RU" sz="1400" spc="13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  <a:r>
              <a:rPr lang="ru-RU" sz="1400" spc="13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1400" spc="136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</a:t>
            </a:r>
            <a:r>
              <a:rPr lang="ru-RU" sz="1400" spc="-1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игр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28D5F4-5E64-4A0E-89AE-A7FA60CAF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217" y="4202294"/>
            <a:ext cx="2817154" cy="1584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4B67A8-769E-4641-81E4-B2482D5F751B}"/>
              </a:ext>
            </a:extLst>
          </p:cNvPr>
          <p:cNvSpPr txBox="1"/>
          <p:nvPr/>
        </p:nvSpPr>
        <p:spPr>
          <a:xfrm>
            <a:off x="1302713" y="3720539"/>
            <a:ext cx="300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Интерактивные приложения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C25C5D-9314-4B08-8238-9AE4033C1233}"/>
              </a:ext>
            </a:extLst>
          </p:cNvPr>
          <p:cNvSpPr txBox="1"/>
          <p:nvPr/>
        </p:nvSpPr>
        <p:spPr>
          <a:xfrm>
            <a:off x="5644807" y="3758428"/>
            <a:ext cx="158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Мультфильмы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DA556340-886F-438E-AC03-076F6A9A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0" y="4216919"/>
            <a:ext cx="2361494" cy="157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14CE133-2F08-4CAE-856A-C046DC45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134509"/>
            <a:ext cx="515463" cy="51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D67462E-1B71-4573-B701-97A0F714FCBC}"/>
              </a:ext>
            </a:extLst>
          </p:cNvPr>
          <p:cNvSpPr txBox="1"/>
          <p:nvPr/>
        </p:nvSpPr>
        <p:spPr>
          <a:xfrm>
            <a:off x="1308620" y="2918257"/>
            <a:ext cx="1025998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29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Использование</a:t>
            </a:r>
            <a:r>
              <a:rPr lang="ru-RU" sz="1400" spc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</a:t>
            </a:r>
            <a:r>
              <a:rPr lang="ru-RU" sz="1400" spc="77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геймизации</a:t>
            </a:r>
            <a:r>
              <a:rPr lang="ru-RU" sz="1400" spc="78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</a:t>
            </a:r>
            <a:r>
              <a:rPr lang="ru-RU" sz="1400" spc="77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77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  <a:r>
              <a:rPr lang="ru-RU" sz="1400" spc="78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передать</a:t>
            </a:r>
            <a:r>
              <a:rPr lang="ru-RU" sz="1400" spc="14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ru-RU" sz="1400" spc="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14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ru-RU" sz="1400" spc="16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16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</a:t>
            </a:r>
            <a:r>
              <a:rPr lang="ru-RU" sz="1400" spc="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</a:t>
            </a:r>
            <a:r>
              <a:rPr lang="ru-RU" sz="1400" spc="14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</a:t>
            </a:r>
            <a:r>
              <a:rPr lang="ru-RU" sz="1400" spc="15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ru-RU" sz="1400" spc="1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простоты и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оригинальности подачи информации.</a:t>
            </a:r>
          </a:p>
        </p:txBody>
      </p:sp>
      <p:pic>
        <p:nvPicPr>
          <p:cNvPr id="49" name="Picture 12">
            <a:extLst>
              <a:ext uri="{FF2B5EF4-FFF2-40B4-BE49-F238E27FC236}">
                <a16:creationId xmlns:a16="http://schemas.microsoft.com/office/drawing/2014/main" id="{E200C4AE-6715-40F4-B00F-E6AEA9CC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228189"/>
            <a:ext cx="1813627" cy="164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949751-54BF-46B4-B60C-68E1934478ED}"/>
              </a:ext>
            </a:extLst>
          </p:cNvPr>
          <p:cNvSpPr txBox="1"/>
          <p:nvPr/>
        </p:nvSpPr>
        <p:spPr>
          <a:xfrm>
            <a:off x="9552384" y="384266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Фильмы</a:t>
            </a:r>
          </a:p>
        </p:txBody>
      </p:sp>
    </p:spTree>
    <p:extLst>
      <p:ext uri="{BB962C8B-B14F-4D97-AF65-F5344CB8AC3E}">
        <p14:creationId xmlns:p14="http://schemas.microsoft.com/office/powerpoint/2010/main" val="179936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3830</TotalTime>
  <Words>664</Words>
  <Application>Microsoft Office PowerPoint</Application>
  <PresentationFormat>Широкоэкранный</PresentationFormat>
  <Paragraphs>113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KPHLGR+CenturyGothic</vt:lpstr>
      <vt:lpstr>Calibri</vt:lpstr>
      <vt:lpstr>Microsoft Sans Serif</vt:lpstr>
      <vt:lpstr>Arial</vt:lpstr>
      <vt:lpstr>VMWPRA+CenturyGothic-Bold</vt:lpstr>
      <vt:lpstr>GQTJFK+Times New Roman Bold</vt:lpstr>
      <vt:lpstr>Wingdings</vt:lpstr>
      <vt:lpstr>Times New Roman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pasha</cp:lastModifiedBy>
  <cp:revision>238</cp:revision>
  <cp:lastPrinted>2023-05-19T10:37:35Z</cp:lastPrinted>
  <dcterms:modified xsi:type="dcterms:W3CDTF">2024-04-22T06:26:13Z</dcterms:modified>
</cp:coreProperties>
</file>