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7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drawings/drawing3.xml" ContentType="application/vnd.openxmlformats-officedocument.drawingml.chartshapes+xml"/>
  <Override PartName="/ppt/charts/chart17.xml" ContentType="application/vnd.openxmlformats-officedocument.drawingml.chart+xml"/>
  <Override PartName="/ppt/theme/themeOverride4.xml" ContentType="application/vnd.openxmlformats-officedocument.themeOverride+xml"/>
  <Override PartName="/ppt/charts/chart18.xml" ContentType="application/vnd.openxmlformats-officedocument.drawingml.chart+xml"/>
  <Override PartName="/ppt/drawings/drawing4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9.xml" ContentType="application/vnd.openxmlformats-officedocument.drawingml.chart+xml"/>
  <Override PartName="/ppt/theme/themeOverride5.xml" ContentType="application/vnd.openxmlformats-officedocument.themeOverr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heme/themeOverride6.xml" ContentType="application/vnd.openxmlformats-officedocument.themeOverr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theme/themeOverride7.xml" ContentType="application/vnd.openxmlformats-officedocument.themeOverride+xml"/>
  <Override PartName="/ppt/charts/chart27.xml" ContentType="application/vnd.openxmlformats-officedocument.drawingml.chart+xml"/>
  <Override PartName="/ppt/theme/themeOverride8.xml" ContentType="application/vnd.openxmlformats-officedocument.themeOverr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theme/themeOverride9.xml" ContentType="application/vnd.openxmlformats-officedocument.themeOverride+xml"/>
  <Override PartName="/ppt/charts/chart33.xml" ContentType="application/vnd.openxmlformats-officedocument.drawingml.chart+xml"/>
  <Override PartName="/ppt/drawings/drawing5.xml" ContentType="application/vnd.openxmlformats-officedocument.drawingml.chartshapes+xml"/>
  <Override PartName="/ppt/charts/chart34.xml" ContentType="application/vnd.openxmlformats-officedocument.drawingml.chart+xml"/>
  <Override PartName="/ppt/drawings/drawing6.xml" ContentType="application/vnd.openxmlformats-officedocument.drawingml.chartshapes+xml"/>
  <Override PartName="/ppt/charts/chart35.xml" ContentType="application/vnd.openxmlformats-officedocument.drawingml.chart+xml"/>
  <Override PartName="/ppt/drawings/drawing7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0.xml" ContentType="application/vnd.openxmlformats-officedocument.presentationml.notesSlide+xml"/>
  <Override PartName="/ppt/charts/chart39.xml" ContentType="application/vnd.openxmlformats-officedocument.drawingml.chart+xml"/>
  <Override PartName="/ppt/theme/themeOverride10.xml" ContentType="application/vnd.openxmlformats-officedocument.themeOverride+xml"/>
  <Override PartName="/ppt/charts/chart40.xml" ContentType="application/vnd.openxmlformats-officedocument.drawingml.chart+xml"/>
  <Override PartName="/ppt/theme/themeOverride11.xml" ContentType="application/vnd.openxmlformats-officedocument.themeOverride+xml"/>
  <Override PartName="/ppt/charts/chart41.xml" ContentType="application/vnd.openxmlformats-officedocument.drawingml.chart+xml"/>
  <Override PartName="/ppt/theme/themeOverride12.xml" ContentType="application/vnd.openxmlformats-officedocument.themeOverr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4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notesSlides/notesSlide27.xml" ContentType="application/vnd.openxmlformats-officedocument.presentationml.notesSlide+xml"/>
  <Override PartName="/ppt/charts/chart5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8.xml" ContentType="application/vnd.openxmlformats-officedocument.presentationml.notesSlide+xml"/>
  <Override PartName="/ppt/charts/chart6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9.xml" ContentType="application/vnd.openxmlformats-officedocument.presentationml.notesSlide+xml"/>
  <Override PartName="/ppt/charts/chart6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6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6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7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7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0.xml" ContentType="application/vnd.openxmlformats-officedocument.presentationml.notesSlide+xml"/>
  <Override PartName="/ppt/charts/chart7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7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7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7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7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1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notesSlides/notesSlide32.xml" ContentType="application/vnd.openxmlformats-officedocument.presentationml.notesSlide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notesSlides/notesSlide33.xml" ContentType="application/vnd.openxmlformats-officedocument.presentationml.notesSlide+xml"/>
  <Override PartName="/ppt/charts/chart8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8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8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8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4.xml" ContentType="application/vnd.openxmlformats-officedocument.presentationml.notesSlide+xml"/>
  <Override PartName="/ppt/charts/chart8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8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88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89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92.xml" ContentType="application/vnd.openxmlformats-officedocument.drawingml.chart+xml"/>
  <Override PartName="/ppt/charts/chart93.xml" ContentType="application/vnd.openxmlformats-officedocument.drawingml.chart+xml"/>
  <Override PartName="/ppt/notesSlides/notesSlide41.xml" ContentType="application/vnd.openxmlformats-officedocument.presentationml.notesSlide+xml"/>
  <Override PartName="/ppt/charts/chart94.xml" ContentType="application/vnd.openxmlformats-officedocument.drawingml.chart+xml"/>
  <Override PartName="/ppt/charts/chart95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96.xml" ContentType="application/vnd.openxmlformats-officedocument.drawingml.chart+xml"/>
  <Override PartName="/ppt/charts/chart97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98.xml" ContentType="application/vnd.openxmlformats-officedocument.drawingml.chart+xml"/>
  <Override PartName="/ppt/charts/chart99.xml" ContentType="application/vnd.openxmlformats-officedocument.drawingml.chart+xml"/>
  <Override PartName="/ppt/notesSlides/notesSlide46.xml" ContentType="application/vnd.openxmlformats-officedocument.presentationml.notesSlide+xml"/>
  <Override PartName="/ppt/charts/chart100.xml" ContentType="application/vnd.openxmlformats-officedocument.drawingml.chart+xml"/>
  <Override PartName="/ppt/charts/chart101.xml" ContentType="application/vnd.openxmlformats-officedocument.drawingml.chart+xml"/>
  <Override PartName="/ppt/notesSlides/notesSlide47.xml" ContentType="application/vnd.openxmlformats-officedocument.presentationml.notesSlide+xml"/>
  <Override PartName="/ppt/charts/chart102.xml" ContentType="application/vnd.openxmlformats-officedocument.drawingml.chart+xml"/>
  <Override PartName="/ppt/charts/chart103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104.xml" ContentType="application/vnd.openxmlformats-officedocument.drawingml.chart+xml"/>
  <Override PartName="/ppt/charts/chart105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106.xml" ContentType="application/vnd.openxmlformats-officedocument.drawingml.chart+xml"/>
  <Override PartName="/ppt/charts/chart107.xml" ContentType="application/vnd.openxmlformats-officedocument.drawingml.chart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108.xml" ContentType="application/vnd.openxmlformats-officedocument.drawingml.chart+xml"/>
  <Override PartName="/ppt/charts/chart109.xml" ContentType="application/vnd.openxmlformats-officedocument.drawingml.chart+xml"/>
  <Override PartName="/ppt/notesSlides/notesSlide55.xml" ContentType="application/vnd.openxmlformats-officedocument.presentationml.notesSlide+xml"/>
  <Override PartName="/ppt/charts/chart110.xml" ContentType="application/vnd.openxmlformats-officedocument.drawingml.chart+xml"/>
  <Override PartName="/ppt/charts/chart111.xml" ContentType="application/vnd.openxmlformats-officedocument.drawingml.chart+xml"/>
  <Override PartName="/ppt/notesSlides/notesSlide5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12.xml" ContentType="application/vnd.openxmlformats-officedocument.drawingml.chart+xml"/>
  <Override PartName="/ppt/charts/chart113.xml" ContentType="application/vnd.openxmlformats-officedocument.drawingml.chart+xml"/>
  <Override PartName="/ppt/notesSlides/notesSlide57.xml" ContentType="application/vnd.openxmlformats-officedocument.presentationml.notesSlide+xml"/>
  <Override PartName="/ppt/charts/chart11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964" r:id="rId4"/>
  </p:sldMasterIdLst>
  <p:notesMasterIdLst>
    <p:notesMasterId r:id="rId78"/>
  </p:notesMasterIdLst>
  <p:handoutMasterIdLst>
    <p:handoutMasterId r:id="rId79"/>
  </p:handoutMasterIdLst>
  <p:sldIdLst>
    <p:sldId id="256" r:id="rId5"/>
    <p:sldId id="603" r:id="rId6"/>
    <p:sldId id="504" r:id="rId7"/>
    <p:sldId id="552" r:id="rId8"/>
    <p:sldId id="553" r:id="rId9"/>
    <p:sldId id="345" r:id="rId10"/>
    <p:sldId id="321" r:id="rId11"/>
    <p:sldId id="389" r:id="rId12"/>
    <p:sldId id="390" r:id="rId13"/>
    <p:sldId id="346" r:id="rId14"/>
    <p:sldId id="556" r:id="rId15"/>
    <p:sldId id="557" r:id="rId16"/>
    <p:sldId id="619" r:id="rId17"/>
    <p:sldId id="616" r:id="rId18"/>
    <p:sldId id="617" r:id="rId19"/>
    <p:sldId id="559" r:id="rId20"/>
    <p:sldId id="620" r:id="rId21"/>
    <p:sldId id="621" r:id="rId22"/>
    <p:sldId id="624" r:id="rId23"/>
    <p:sldId id="622" r:id="rId24"/>
    <p:sldId id="625" r:id="rId25"/>
    <p:sldId id="626" r:id="rId26"/>
    <p:sldId id="627" r:id="rId27"/>
    <p:sldId id="628" r:id="rId28"/>
    <p:sldId id="629" r:id="rId29"/>
    <p:sldId id="630" r:id="rId30"/>
    <p:sldId id="631" r:id="rId31"/>
    <p:sldId id="632" r:id="rId32"/>
    <p:sldId id="615" r:id="rId33"/>
    <p:sldId id="633" r:id="rId34"/>
    <p:sldId id="634" r:id="rId35"/>
    <p:sldId id="487" r:id="rId36"/>
    <p:sldId id="588" r:id="rId37"/>
    <p:sldId id="589" r:id="rId38"/>
    <p:sldId id="590" r:id="rId39"/>
    <p:sldId id="591" r:id="rId40"/>
    <p:sldId id="592" r:id="rId41"/>
    <p:sldId id="593" r:id="rId42"/>
    <p:sldId id="594" r:id="rId43"/>
    <p:sldId id="595" r:id="rId44"/>
    <p:sldId id="635" r:id="rId45"/>
    <p:sldId id="596" r:id="rId46"/>
    <p:sldId id="602" r:id="rId47"/>
    <p:sldId id="597" r:id="rId48"/>
    <p:sldId id="598" r:id="rId49"/>
    <p:sldId id="599" r:id="rId50"/>
    <p:sldId id="600" r:id="rId51"/>
    <p:sldId id="563" r:id="rId52"/>
    <p:sldId id="564" r:id="rId53"/>
    <p:sldId id="549" r:id="rId54"/>
    <p:sldId id="565" r:id="rId55"/>
    <p:sldId id="550" r:id="rId56"/>
    <p:sldId id="566" r:id="rId57"/>
    <p:sldId id="551" r:id="rId58"/>
    <p:sldId id="569" r:id="rId59"/>
    <p:sldId id="570" r:id="rId60"/>
    <p:sldId id="554" r:id="rId61"/>
    <p:sldId id="571" r:id="rId62"/>
    <p:sldId id="555" r:id="rId63"/>
    <p:sldId id="572" r:id="rId64"/>
    <p:sldId id="573" r:id="rId65"/>
    <p:sldId id="574" r:id="rId66"/>
    <p:sldId id="575" r:id="rId67"/>
    <p:sldId id="577" r:id="rId68"/>
    <p:sldId id="578" r:id="rId69"/>
    <p:sldId id="579" r:id="rId70"/>
    <p:sldId id="580" r:id="rId71"/>
    <p:sldId id="582" r:id="rId72"/>
    <p:sldId id="636" r:id="rId73"/>
    <p:sldId id="584" r:id="rId74"/>
    <p:sldId id="501" r:id="rId75"/>
    <p:sldId id="583" r:id="rId76"/>
    <p:sldId id="587" r:id="rId7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D37"/>
    <a:srgbClr val="00FF00"/>
    <a:srgbClr val="FFC100"/>
    <a:srgbClr val="00B1F1"/>
    <a:srgbClr val="961B1B"/>
    <a:srgbClr val="C42F1A"/>
    <a:srgbClr val="00B050"/>
    <a:srgbClr val="DAA510"/>
    <a:srgbClr val="FFFFCD"/>
    <a:srgbClr val="FFF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2" autoAdjust="0"/>
    <p:restoredTop sz="86212" autoAdjust="0"/>
  </p:normalViewPr>
  <p:slideViewPr>
    <p:cSldViewPr>
      <p:cViewPr varScale="1">
        <p:scale>
          <a:sx n="79" d="100"/>
          <a:sy n="79" d="100"/>
        </p:scale>
        <p:origin x="1236" y="96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1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2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3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4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5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6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8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9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0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1.xlsx"/></Relationships>
</file>

<file path=ppt/charts/_rels/chart1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2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2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3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4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4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6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7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8.xm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9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24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25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26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73;&#1077;&#1079;&#1074;&#1086;&#1079;&#1084;%2017-19.xls" TargetMode="External"/><Relationship Id="rId1" Type="http://schemas.openxmlformats.org/officeDocument/2006/relationships/themeOverride" Target="../theme/themeOverride10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73;&#1077;&#1079;&#1074;&#1086;&#1079;&#1084;%2017-19.xls" TargetMode="External"/><Relationship Id="rId1" Type="http://schemas.openxmlformats.org/officeDocument/2006/relationships/themeOverride" Target="../theme/themeOverride11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73;&#1077;&#1079;&#1074;&#1086;&#1079;&#1084;%2017-19.xls" TargetMode="External"/><Relationship Id="rId1" Type="http://schemas.openxmlformats.org/officeDocument/2006/relationships/themeOverride" Target="../theme/themeOverride12.xm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0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1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2.xm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0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1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2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3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4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5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6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3.xml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9551523888062"/>
          <c:y val="7.7652116728899157E-2"/>
          <c:w val="0.4875078191117489"/>
          <c:h val="0.5299363087297274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</c:spPr>
          <c:explosion val="10"/>
          <c:dPt>
            <c:idx val="0"/>
            <c:bubble3D val="0"/>
            <c:spPr>
              <a:solidFill>
                <a:srgbClr val="00B0F0"/>
              </a:solidFill>
              <a:ln w="18954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986-4975-A425-8119B781568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8954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86-4975-A425-8119B781568E}"/>
              </c:ext>
            </c:extLst>
          </c:dPt>
          <c:dLbls>
            <c:dLbl>
              <c:idx val="0"/>
              <c:layout>
                <c:manualLayout>
                  <c:x val="-0.2309523686322591"/>
                  <c:y val="3.35178690898931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597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43,9%</a:t>
                    </a:r>
                  </a:p>
                </c:rich>
              </c:tx>
              <c:spPr>
                <a:noFill/>
                <a:ln w="25314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986-4975-A425-8119B781568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472657459053828"/>
                  <c:y val="-3.66877716055046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597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56,1%</a:t>
                    </a:r>
                  </a:p>
                </c:rich>
              </c:tx>
              <c:spPr>
                <a:noFill/>
                <a:ln w="25314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986-4975-A425-8119B781568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1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7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Нетрудоспособное население</c:v>
                </c:pt>
                <c:pt idx="1">
                  <c:v>Трудоспособное население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37444</c:v>
                </c:pt>
                <c:pt idx="1">
                  <c:v>44556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986-4975-A425-8119B7815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357">
          <a:noFill/>
        </a:ln>
      </c:spPr>
    </c:plotArea>
    <c:legend>
      <c:legendPos val="r"/>
      <c:layout>
        <c:manualLayout>
          <c:xMode val="edge"/>
          <c:yMode val="edge"/>
          <c:x val="0.1006435205961949"/>
          <c:y val="0.70146189826830307"/>
          <c:w val="0.52138767628139748"/>
          <c:h val="0.26091995483804753"/>
        </c:manualLayout>
      </c:layout>
      <c:overlay val="0"/>
      <c:spPr>
        <a:noFill/>
        <a:ln w="25314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1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45001167703443E-2"/>
          <c:y val="3.9203187496961368E-2"/>
          <c:w val="0.92585083119254363"/>
          <c:h val="0.74129214632049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327-48C0-BFE2-42287B8271B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27-48C0-BFE2-42287B8271B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327-48C0-BFE2-42287B8271B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27-48C0-BFE2-42287B8271B3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327-48C0-BFE2-42287B8271B3}"/>
              </c:ext>
            </c:extLst>
          </c:dPt>
          <c:dLbls>
            <c:spPr>
              <a:noFill/>
              <a:ln w="25347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отчет</c:v>
                </c:pt>
                <c:pt idx="1">
                  <c:v>2019 план</c:v>
                </c:pt>
                <c:pt idx="2">
                  <c:v>2020 план</c:v>
                </c:pt>
                <c:pt idx="3">
                  <c:v>2021 план</c:v>
                </c:pt>
                <c:pt idx="4">
                  <c:v>2022 план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341992.33</c:v>
                </c:pt>
                <c:pt idx="1">
                  <c:v>328840</c:v>
                </c:pt>
                <c:pt idx="2">
                  <c:v>374530</c:v>
                </c:pt>
                <c:pt idx="3">
                  <c:v>437998</c:v>
                </c:pt>
                <c:pt idx="4">
                  <c:v>468683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327-48C0-BFE2-42287B827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76984"/>
        <c:axId val="345267592"/>
      </c:barChart>
      <c:catAx>
        <c:axId val="300876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8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45267592"/>
        <c:crosses val="autoZero"/>
        <c:auto val="1"/>
        <c:lblAlgn val="ctr"/>
        <c:lblOffset val="100"/>
        <c:noMultiLvlLbl val="0"/>
      </c:catAx>
      <c:valAx>
        <c:axId val="3452675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300876984"/>
        <c:crosses val="autoZero"/>
        <c:crossBetween val="between"/>
      </c:valAx>
      <c:spPr>
        <a:noFill/>
        <a:ln w="2534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79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0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907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,68</a:t>
            </a:r>
            <a:r>
              <a:rPr lang="ru-RU" sz="90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570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60F-4DAF-B27E-3B406016B674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570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0F-4DAF-B27E-3B406016B674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570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60F-4DAF-B27E-3B406016B674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3.7</c:v>
                </c:pt>
                <c:pt idx="1">
                  <c:v>96.3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60F-4DAF-B27E-3B406016B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7852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0938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20987618194"/>
          <c:y val="5.4076562043272283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B4-45D6-A8A8-16160FEE9D17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6B4-45D6-A8A8-16160FEE9D1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6B4-45D6-A8A8-16160FEE9D1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6B4-45D6-A8A8-16160FEE9D1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6B4-45D6-A8A8-16160FEE9D17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95863.9</c:v>
                </c:pt>
                <c:pt idx="1">
                  <c:v>100979.4</c:v>
                </c:pt>
                <c:pt idx="2">
                  <c:v>98085.5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6B4-45D6-A8A8-16160FEE9D1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6B4-45D6-A8A8-16160FEE9D1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6B4-45D6-A8A8-16160FEE9D1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6B4-45D6-A8A8-16160FEE9D1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6B4-45D6-A8A8-16160FEE9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553683024"/>
        <c:axId val="553683416"/>
        <c:axId val="0"/>
      </c:bar3DChart>
      <c:catAx>
        <c:axId val="553683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553683416"/>
        <c:crosses val="autoZero"/>
        <c:auto val="1"/>
        <c:lblAlgn val="ctr"/>
        <c:lblOffset val="100"/>
        <c:noMultiLvlLbl val="0"/>
      </c:catAx>
      <c:valAx>
        <c:axId val="553683416"/>
        <c:scaling>
          <c:orientation val="minMax"/>
          <c:max val="74500"/>
          <c:min val="71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553683024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95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7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74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7,75%</a:t>
            </a:r>
            <a:endParaRPr lang="ru-RU" sz="97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733567878479E-2"/>
          <c:y val="0.6187502094153124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86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7C9-4D31-B47D-17DEC8D7D66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86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C9-4D31-B47D-17DEC8D7D665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86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7C9-4D31-B47D-17DEC8D7D665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9.84</c:v>
                </c:pt>
                <c:pt idx="1">
                  <c:v>91.1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7C9-4D31-B47D-17DEC8D7D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432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48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20987618194"/>
          <c:y val="5.4076562043272283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85-45D5-AA4E-661077833891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485-45D5-AA4E-66107783389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229075176133471E-2"/>
                  <c:y val="-0.12649224184813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485-45D5-AA4E-66107783389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588288932257003E-2"/>
                  <c:y val="-0.1677515442787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485-45D5-AA4E-66107783389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1393723548536536E-2"/>
                  <c:y val="-0.16523428573453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485-45D5-AA4E-661077833891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2021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365294.7</c:v>
                </c:pt>
                <c:pt idx="1">
                  <c:v>137933.29999999999</c:v>
                </c:pt>
                <c:pt idx="2">
                  <c:v>127217.3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485-45D5-AA4E-6610778338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2021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485-45D5-AA4E-66107783389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2021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485-45D5-AA4E-66107783389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2021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485-45D5-AA4E-66107783389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2021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485-45D5-AA4E-6610778338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90664224"/>
        <c:axId val="290663832"/>
        <c:axId val="0"/>
      </c:bar3DChart>
      <c:catAx>
        <c:axId val="29066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90663832"/>
        <c:crosses val="autoZero"/>
        <c:auto val="1"/>
        <c:lblAlgn val="ctr"/>
        <c:lblOffset val="100"/>
        <c:noMultiLvlLbl val="0"/>
      </c:catAx>
      <c:valAx>
        <c:axId val="290663832"/>
        <c:scaling>
          <c:orientation val="minMax"/>
          <c:max val="400000"/>
          <c:min val="50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90664224"/>
        <c:crosses val="autoZero"/>
        <c:crossBetween val="between"/>
        <c:majorUnit val="150000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64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5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4,54 </a:t>
            </a:r>
            <a:r>
              <a:rPr lang="ru-RU" sz="9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c:rich>
      </c:tx>
      <c:layout>
        <c:manualLayout>
          <c:xMode val="edge"/>
          <c:yMode val="edge"/>
          <c:x val="4.3152733567878479E-2"/>
          <c:y val="0.6187502094153124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552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584-42EE-8FB4-4D3433490B40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552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84-42EE-8FB4-4D3433490B4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552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84-42EE-8FB4-4D3433490B40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7.56</c:v>
                </c:pt>
                <c:pt idx="1">
                  <c:v>94.22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584-42EE-8FB4-4D3433490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276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07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20987618194"/>
          <c:y val="5.4076562043272283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37A-4D94-9274-F14639AF6C8E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37A-4D94-9274-F14639AF6C8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37A-4D94-9274-F14639AF6C8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37A-4D94-9274-F14639AF6C8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37A-4D94-9274-F14639AF6C8E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112420.5</c:v>
                </c:pt>
                <c:pt idx="1">
                  <c:v>80841</c:v>
                </c:pt>
                <c:pt idx="2">
                  <c:v>107169.8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37A-4D94-9274-F14639AF6C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37A-4D94-9274-F14639AF6C8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37A-4D94-9274-F14639AF6C8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37A-4D94-9274-F14639AF6C8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237A-4D94-9274-F14639AF6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90663048"/>
        <c:axId val="290662656"/>
        <c:axId val="0"/>
      </c:bar3DChart>
      <c:catAx>
        <c:axId val="290663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90662656"/>
        <c:crosses val="autoZero"/>
        <c:auto val="1"/>
        <c:lblAlgn val="ctr"/>
        <c:lblOffset val="100"/>
        <c:noMultiLvlLbl val="0"/>
      </c:catAx>
      <c:valAx>
        <c:axId val="290662656"/>
        <c:scaling>
          <c:orientation val="minMax"/>
          <c:max val="103000"/>
          <c:min val="40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90663048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20987618194"/>
          <c:y val="5.4076562043272283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7F-4723-B36B-D685FF9EB353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17F-4723-B36B-D685FF9EB35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17F-4723-B36B-D685FF9EB35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17F-4723-B36B-D685FF9EB35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17F-4723-B36B-D685FF9EB35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4508.8999999999996</c:v>
                </c:pt>
                <c:pt idx="1">
                  <c:v>4738</c:v>
                </c:pt>
                <c:pt idx="2">
                  <c:v>4773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17F-4723-B36B-D685FF9EB35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17F-4723-B36B-D685FF9EB35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17F-4723-B36B-D685FF9EB35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17F-4723-B36B-D685FF9EB35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17F-4723-B36B-D685FF9EB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90661088"/>
        <c:axId val="290660696"/>
        <c:axId val="0"/>
      </c:bar3DChart>
      <c:catAx>
        <c:axId val="290661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90660696"/>
        <c:crosses val="autoZero"/>
        <c:auto val="1"/>
        <c:lblAlgn val="ctr"/>
        <c:lblOffset val="100"/>
        <c:noMultiLvlLbl val="0"/>
      </c:catAx>
      <c:valAx>
        <c:axId val="290660696"/>
        <c:scaling>
          <c:orientation val="minMax"/>
          <c:max val="5500"/>
          <c:min val="1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90661088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67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5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0,26 </a:t>
            </a:r>
            <a:r>
              <a:rPr lang="ru-RU" sz="9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c:rich>
      </c:tx>
      <c:layout>
        <c:manualLayout>
          <c:xMode val="edge"/>
          <c:yMode val="edge"/>
          <c:x val="4.3152733567878479E-2"/>
          <c:y val="0.6187502094153124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F3C-4FDE-B4CC-32EA27F26664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F3C-4FDE-B4CC-32EA27F26664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F3C-4FDE-B4CC-32EA27F26664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1</c:v>
                </c:pt>
                <c:pt idx="1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F3C-4FDE-B4CC-32EA27F26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289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10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20987618194"/>
          <c:y val="5.4076562043272283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34-415F-B6C3-8CE34BEE98C8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278702415203761E-2"/>
                  <c:y val="-0.244493367369523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90841530810348E-2"/>
                  <c:y val="-0.222033022974428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608025046764592E-2"/>
                  <c:y val="-0.23264582195924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C34-415F-B6C3-8CE34BEE98C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827.6</c:v>
                </c:pt>
                <c:pt idx="1">
                  <c:v>780</c:v>
                </c:pt>
                <c:pt idx="2">
                  <c:v>780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C34-415F-B6C3-8CE34BEE98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C34-415F-B6C3-8CE34BEE98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C34-415F-B6C3-8CE34BEE98C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C34-415F-B6C3-8CE34BEE98C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C34-415F-B6C3-8CE34BEE9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90646976"/>
        <c:axId val="290667360"/>
        <c:axId val="0"/>
      </c:bar3DChart>
      <c:catAx>
        <c:axId val="290646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90667360"/>
        <c:crosses val="autoZero"/>
        <c:auto val="1"/>
        <c:lblAlgn val="ctr"/>
        <c:lblOffset val="100"/>
        <c:noMultiLvlLbl val="0"/>
      </c:catAx>
      <c:valAx>
        <c:axId val="290667360"/>
        <c:scaling>
          <c:orientation val="minMax"/>
          <c:max val="1000"/>
          <c:min val="2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90646976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67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5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0,04%</a:t>
            </a:r>
            <a:endParaRPr lang="ru-RU" sz="9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733567878479E-2"/>
          <c:y val="0.6187502094153124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E9-4F66-A683-6CFF1AFF796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8E9-4F66-A683-6CFF1AFF7963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8E9-4F66-A683-6CFF1AFF7963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1</c:v>
                </c:pt>
                <c:pt idx="1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8E9-4F66-A683-6CFF1AFF7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289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10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15783971914898E-2"/>
          <c:y val="0.12422316852919908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17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6BB-491F-89D0-7A986A4FE1B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17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6BB-491F-89D0-7A986A4FE1B1}"/>
              </c:ext>
            </c:extLst>
          </c:dPt>
          <c:dLbls>
            <c:dLbl>
              <c:idx val="0"/>
              <c:layout>
                <c:manualLayout>
                  <c:x val="-0.10870519848217543"/>
                  <c:y val="-0.24263915242411235"/>
                </c:manualLayout>
              </c:layout>
              <c:spPr>
                <a:noFill/>
                <a:ln w="2525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94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6BB-491F-89D0-7A986A4FE1B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1041941339051532"/>
                      <c:h val="0.25003320893383241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6BB-491F-89D0-7A986A4FE1B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5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94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43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0.59</c:v>
                </c:pt>
                <c:pt idx="1">
                  <c:v>0.41000000000000003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6BB-491F-89D0-7A986A4FE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25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9702941890736306"/>
          <c:y val="7.7106727066149239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34-415F-B6C3-8CE34BEE98C8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278702415203761E-2"/>
                  <c:y val="-0.244493367369523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90841530810348E-2"/>
                  <c:y val="-0.222033022974428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608025046764592E-2"/>
                  <c:y val="-0.23264582195924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C34-415F-B6C3-8CE34BEE98C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200</c:v>
                </c:pt>
                <c:pt idx="1">
                  <c:v>250</c:v>
                </c:pt>
                <c:pt idx="2">
                  <c:v>450</c:v>
                </c:pt>
                <c:pt idx="3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C34-415F-B6C3-8CE34BEE98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C34-415F-B6C3-8CE34BEE98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C34-415F-B6C3-8CE34BEE98C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C34-415F-B6C3-8CE34BEE98C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C34-415F-B6C3-8CE34BEE9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90668536"/>
        <c:axId val="290668928"/>
        <c:axId val="0"/>
      </c:bar3DChart>
      <c:catAx>
        <c:axId val="290668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90668928"/>
        <c:crosses val="autoZero"/>
        <c:auto val="1"/>
        <c:lblAlgn val="ctr"/>
        <c:lblOffset val="100"/>
        <c:noMultiLvlLbl val="0"/>
      </c:catAx>
      <c:valAx>
        <c:axId val="290668928"/>
        <c:scaling>
          <c:orientation val="minMax"/>
          <c:max val="500"/>
          <c:min val="5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90668536"/>
        <c:crosses val="autoZero"/>
        <c:crossBetween val="between"/>
        <c:majorUnit val="100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67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5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0,01%</a:t>
            </a:r>
            <a:endParaRPr lang="ru-RU" sz="9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733567878479E-2"/>
          <c:y val="0.6187502094153124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E9-4F66-A683-6CFF1AFF796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8E9-4F66-A683-6CFF1AFF7963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8E9-4F66-A683-6CFF1AFF7963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1</c:v>
                </c:pt>
                <c:pt idx="1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8E9-4F66-A683-6CFF1AFF7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289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10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3944820524992174"/>
          <c:y val="8.3985796500261195E-2"/>
          <c:w val="0.79158139625900148"/>
          <c:h val="0.757486483090914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F9E-47F6-94E5-398E7D10B7BE}"/>
              </c:ext>
            </c:extLst>
          </c:dPt>
          <c:dLbls>
            <c:dLbl>
              <c:idx val="0"/>
              <c:layout>
                <c:manualLayout>
                  <c:x val="3.8743829798797771E-2"/>
                  <c:y val="-0.21387146317271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F9E-47F6-94E5-398E7D10B7BE}"/>
                </c:ext>
                <c:ext xmlns:c15="http://schemas.microsoft.com/office/drawing/2012/chart" uri="{CE6537A1-D6FC-4f65-9D91-7224C49458BB}">
                  <c15:layout>
                    <c:manualLayout>
                      <c:w val="0.22092403025541482"/>
                      <c:h val="0.1112868452941158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6495562993000777E-2"/>
                  <c:y val="0.17082507697970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F9E-47F6-94E5-398E7D10B7B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0319231668444815E-3"/>
                  <c:y val="-3.078239554235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F9E-47F6-94E5-398E7D10B7BE}"/>
                </c:ext>
                <c:ext xmlns:c15="http://schemas.microsoft.com/office/drawing/2012/chart" uri="{CE6537A1-D6FC-4f65-9D91-7224C49458BB}">
                  <c15:layout>
                    <c:manualLayout>
                      <c:w val="0.1868404735496195"/>
                      <c:h val="0.1027864559059213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1444214531718537E-2"/>
                  <c:y val="0.20511229008289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F9E-47F6-94E5-398E7D10B7B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66061.600000000006</c:v>
                </c:pt>
                <c:pt idx="1">
                  <c:v>60053.9</c:v>
                </c:pt>
                <c:pt idx="2">
                  <c:v>53174.400000000001</c:v>
                </c:pt>
                <c:pt idx="3">
                  <c:v>54505.4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F9E-47F6-94E5-398E7D10B7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F9E-47F6-94E5-398E7D10B7B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F9E-47F6-94E5-398E7D10B7B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F9E-47F6-94E5-398E7D10B7B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F9E-47F6-94E5-398E7D10B7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52538696"/>
        <c:axId val="252539088"/>
        <c:axId val="0"/>
      </c:bar3DChart>
      <c:catAx>
        <c:axId val="252538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 i="0">
                <a:latin typeface="Arial Narrow" panose="020B0606020202030204" pitchFamily="34" charset="0"/>
              </a:defRPr>
            </a:pPr>
            <a:endParaRPr lang="ru-RU"/>
          </a:p>
        </c:txPr>
        <c:crossAx val="252539088"/>
        <c:crosses val="autoZero"/>
        <c:auto val="1"/>
        <c:lblAlgn val="ctr"/>
        <c:lblOffset val="100"/>
        <c:noMultiLvlLbl val="0"/>
      </c:catAx>
      <c:valAx>
        <c:axId val="252539088"/>
        <c:scaling>
          <c:orientation val="minMax"/>
          <c:max val="30000"/>
          <c:min val="10000"/>
        </c:scaling>
        <c:delete val="1"/>
        <c:axPos val="l"/>
        <c:majorGridlines>
          <c:spPr>
            <a:ln>
              <a:solidFill>
                <a:schemeClr val="accent1">
                  <a:lumMod val="20000"/>
                  <a:lumOff val="8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crossAx val="252538696"/>
        <c:crosses val="autoZero"/>
        <c:crossBetween val="between"/>
        <c:majorUnit val="10100"/>
        <c:minorUnit val="500"/>
      </c:valAx>
      <c:spPr>
        <a:noFill/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3944820524992174"/>
          <c:y val="8.3985796500261195E-2"/>
          <c:w val="0.79158139625900148"/>
          <c:h val="0.757486483090914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29-479A-AE1D-4C27D8D4646F}"/>
              </c:ext>
            </c:extLst>
          </c:dPt>
          <c:dLbls>
            <c:dLbl>
              <c:idx val="0"/>
              <c:layout>
                <c:manualLayout>
                  <c:x val="3.8743829798797771E-2"/>
                  <c:y val="-0.21387146317271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F29-479A-AE1D-4C27D8D4646F}"/>
                </c:ext>
                <c:ext xmlns:c15="http://schemas.microsoft.com/office/drawing/2012/chart" uri="{CE6537A1-D6FC-4f65-9D91-7224C49458BB}">
                  <c15:layout>
                    <c:manualLayout>
                      <c:w val="0.22092403025541482"/>
                      <c:h val="0.1112868452941158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6495562993000777E-2"/>
                  <c:y val="0.17082507697970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F29-479A-AE1D-4C27D8D464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0319231668444815E-3"/>
                  <c:y val="-3.078239554235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F29-479A-AE1D-4C27D8D4646F}"/>
                </c:ext>
                <c:ext xmlns:c15="http://schemas.microsoft.com/office/drawing/2012/chart" uri="{CE6537A1-D6FC-4f65-9D91-7224C49458BB}">
                  <c15:layout>
                    <c:manualLayout>
                      <c:w val="0.1868404735496195"/>
                      <c:h val="0.1027864559059213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1444214531718537E-2"/>
                  <c:y val="0.20511229008289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F29-479A-AE1D-4C27D8D464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3640</c:v>
                </c:pt>
                <c:pt idx="1">
                  <c:v>3638.1</c:v>
                </c:pt>
                <c:pt idx="2">
                  <c:v>3638.1</c:v>
                </c:pt>
                <c:pt idx="3">
                  <c:v>3638.1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F29-479A-AE1D-4C27D8D464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F29-479A-AE1D-4C27D8D464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F29-479A-AE1D-4C27D8D4646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F29-479A-AE1D-4C27D8D4646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F29-479A-AE1D-4C27D8D464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52539872"/>
        <c:axId val="252540264"/>
        <c:axId val="0"/>
      </c:bar3DChart>
      <c:catAx>
        <c:axId val="252539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 i="0">
                <a:latin typeface="Arial Narrow" panose="020B0606020202030204" pitchFamily="34" charset="0"/>
              </a:defRPr>
            </a:pPr>
            <a:endParaRPr lang="ru-RU"/>
          </a:p>
        </c:txPr>
        <c:crossAx val="252540264"/>
        <c:crosses val="autoZero"/>
        <c:auto val="1"/>
        <c:lblAlgn val="ctr"/>
        <c:lblOffset val="100"/>
        <c:noMultiLvlLbl val="0"/>
      </c:catAx>
      <c:valAx>
        <c:axId val="252540264"/>
        <c:scaling>
          <c:orientation val="minMax"/>
          <c:max val="4000"/>
          <c:min val="1000"/>
        </c:scaling>
        <c:delete val="1"/>
        <c:axPos val="l"/>
        <c:majorGridlines>
          <c:spPr>
            <a:ln>
              <a:solidFill>
                <a:schemeClr val="accent1">
                  <a:lumMod val="20000"/>
                  <a:lumOff val="8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crossAx val="252539872"/>
        <c:crosses val="autoZero"/>
        <c:crossBetween val="between"/>
        <c:majorUnit val="1000"/>
        <c:minorUnit val="500"/>
      </c:valAx>
      <c:spPr>
        <a:noFill/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0813371663315146E-3"/>
                  <c:y val="-0.11198208286674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197-4636-915F-6E2ECEFC2C8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0813371663315146E-3"/>
                  <c:y val="-5.3751399776035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197-4636-915F-6E2ECEFC2C8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1220057494971613E-3"/>
                  <c:y val="-3.1354983202687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197-4636-915F-6E2ECEFC2C8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 (план)</c:v>
                </c:pt>
                <c:pt idx="1">
                  <c:v>2021 год (план)</c:v>
                </c:pt>
                <c:pt idx="2">
                  <c:v>2022 год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66.394999999999996</c:v>
                </c:pt>
                <c:pt idx="1">
                  <c:v>70.153999999999996</c:v>
                </c:pt>
                <c:pt idx="2">
                  <c:v>72.573999999999998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94-479C-819A-DC6D9A906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90670104"/>
        <c:axId val="290670496"/>
        <c:axId val="0"/>
      </c:bar3DChart>
      <c:catAx>
        <c:axId val="290670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670496"/>
        <c:crosses val="autoZero"/>
        <c:auto val="1"/>
        <c:lblAlgn val="ctr"/>
        <c:lblOffset val="100"/>
        <c:noMultiLvlLbl val="0"/>
      </c:catAx>
      <c:valAx>
        <c:axId val="29067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670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467191601049989E-4"/>
          <c:y val="0.19520784957312709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33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7E1-4C9D-9BA3-BB1708D7BCDF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33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7E1-4C9D-9BA3-BB1708D7BCDF}"/>
              </c:ext>
            </c:extLst>
          </c:dPt>
          <c:dLbls>
            <c:dLbl>
              <c:idx val="0"/>
              <c:layout>
                <c:manualLayout>
                  <c:x val="-0.20583359580052493"/>
                  <c:y val="-0.277841018209752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7E1-4C9D-9BA3-BB1708D7BCDF}"/>
                </c:ext>
                <c:ext xmlns:c15="http://schemas.microsoft.com/office/drawing/2012/chart" uri="{CE6537A1-D6FC-4f65-9D91-7224C49458BB}">
                  <c15:layout>
                    <c:manualLayout>
                      <c:w val="0.33416640419947508"/>
                      <c:h val="0.28514412416851437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7E1-4C9D-9BA3-BB1708D7BCD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4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0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0.64700000000000002</c:v>
                </c:pt>
                <c:pt idx="1">
                  <c:v>0.35299999999999998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7E1-4C9D-9BA3-BB1708D7B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467191601049989E-4"/>
          <c:y val="0.19520784957312709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33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58-4854-ADE3-3569E4254727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33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B58-4854-ADE3-3569E4254727}"/>
              </c:ext>
            </c:extLst>
          </c:dPt>
          <c:dLbls>
            <c:dLbl>
              <c:idx val="0"/>
              <c:layout>
                <c:manualLayout>
                  <c:x val="-0.17916692913385826"/>
                  <c:y val="-0.3044485570124133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B58-4854-ADE3-3569E4254727}"/>
                </c:ext>
                <c:ext xmlns:c15="http://schemas.microsoft.com/office/drawing/2012/chart" uri="{CE6537A1-D6FC-4f65-9D91-7224C49458BB}">
                  <c15:layout>
                    <c:manualLayout>
                      <c:w val="0.33416640419947508"/>
                      <c:h val="0.28514412416851437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B58-4854-ADE3-3569E425472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4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0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0.65300000000000002</c:v>
                </c:pt>
                <c:pt idx="1">
                  <c:v>0.34699999999999998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B58-4854-ADE3-3569E4254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95000"/>
                    </a:schemeClr>
                  </a:gs>
                  <a:gs pos="100000">
                    <a:schemeClr val="accent2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39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F09-46C5-A406-E302C8BCDB0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lumMod val="95000"/>
                    </a:schemeClr>
                  </a:gs>
                  <a:gs pos="100000">
                    <a:schemeClr val="accent6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39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F09-46C5-A406-E302C8BCDB00}"/>
              </c:ext>
            </c:extLst>
          </c:dPt>
          <c:dLbls>
            <c:dLbl>
              <c:idx val="0"/>
              <c:layout>
                <c:manualLayout>
                  <c:x val="8.8228914261849506E-2"/>
                  <c:y val="-0.176865952820889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 dirty="0">
                        <a:latin typeface="Arial Black" panose="020B0A04020102020204" pitchFamily="34" charset="0"/>
                      </a:rPr>
                      <a:t>16,8%</a:t>
                    </a: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F09-46C5-A406-E302C8BCDB00}"/>
                </c:ext>
                <c:ext xmlns:c15="http://schemas.microsoft.com/office/drawing/2012/chart" uri="{CE6537A1-D6FC-4f65-9D91-7224C49458BB}">
                  <c15:layout>
                    <c:manualLayout>
                      <c:w val="0.55408561031520942"/>
                      <c:h val="0.1490147765196182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F09-46C5-A406-E302C8BCDB0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0.16800000000000001</c:v>
                </c:pt>
                <c:pt idx="1">
                  <c:v>0.83199999999999996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F09-46C5-A406-E302C8BCD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25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95000"/>
                    </a:schemeClr>
                  </a:gs>
                  <a:gs pos="100000">
                    <a:schemeClr val="accent2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DCF-4B5E-96D0-65AA189D0F1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lumMod val="95000"/>
                    </a:schemeClr>
                  </a:gs>
                  <a:gs pos="100000">
                    <a:schemeClr val="accent6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CF-4B5E-96D0-65AA189D0F12}"/>
              </c:ext>
            </c:extLst>
          </c:dPt>
          <c:dLbls>
            <c:dLbl>
              <c:idx val="0"/>
              <c:layout>
                <c:manualLayout>
                  <c:x val="6.1940503983137329E-2"/>
                  <c:y val="-0.179968889994414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 dirty="0">
                        <a:latin typeface="Arial Black" panose="020B0A04020102020204" pitchFamily="34" charset="0"/>
                        <a:cs typeface="Times New Roman" panose="02020603050405020304" pitchFamily="18" charset="0"/>
                      </a:rPr>
                      <a:t>17,8%</a:t>
                    </a:r>
                  </a:p>
                </c:rich>
              </c:tx>
              <c:spPr>
                <a:noFill/>
                <a:ln w="25335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DCF-4B5E-96D0-65AA189D0F1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59370321867111531"/>
                      <c:h val="0.20754077995901846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DCF-4B5E-96D0-65AA189D0F1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3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88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0.17699999999999999</c:v>
                </c:pt>
                <c:pt idx="1">
                  <c:v>0.82299999999999995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DCF-4B5E-96D0-65AA189D0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30799572185585"/>
          <c:y val="0.21727108660710839"/>
          <c:w val="0.69134543468917797"/>
          <c:h val="0.584076915896939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95000"/>
                    </a:schemeClr>
                  </a:gs>
                  <a:gs pos="100000">
                    <a:schemeClr val="accent2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441-4E47-B640-44D4094077D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lumMod val="95000"/>
                    </a:schemeClr>
                  </a:gs>
                  <a:gs pos="100000">
                    <a:schemeClr val="accent6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41-4E47-B640-44D4094077D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0.20799999999999999</c:v>
                </c:pt>
                <c:pt idx="1">
                  <c:v>0.79200000000000004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441-4E47-B640-44D409407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36613904123491E-2"/>
          <c:y val="0.18389918722372739"/>
          <c:w val="0.96612677219175302"/>
          <c:h val="0.685292314273492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269-4DF3-83E7-AEDA3F078B7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69-4DF3-83E7-AEDA3F078B7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269-4DF3-83E7-AEDA3F078B7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69-4DF3-83E7-AEDA3F078B77}"/>
              </c:ext>
            </c:extLst>
          </c:dPt>
          <c:dLbls>
            <c:dLbl>
              <c:idx val="0"/>
              <c:layout>
                <c:manualLayout>
                  <c:x val="-7.6983506391955043E-3"/>
                  <c:y val="-0.3395504350628424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269-4DF3-83E7-AEDA3F078B7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2376328247652639E-3"/>
                  <c:y val="-0.3848234936786837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269-4DF3-83E7-AEDA3F078B7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793843462043275E-3"/>
                  <c:y val="-0.344075288749465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269-4DF3-83E7-AEDA3F078B7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6984608655105641E-3"/>
                  <c:y val="-0.3486025951803792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269-4DF3-83E7-AEDA3F078B7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778369793845166E-2"/>
                  <c:y val="-0.3485992716155362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269-4DF3-83E7-AEDA3F078B7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3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1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отчет</c:v>
                </c:pt>
                <c:pt idx="1">
                  <c:v>2019 оценка</c:v>
                </c:pt>
                <c:pt idx="2">
                  <c:v>2020 план</c:v>
                </c:pt>
                <c:pt idx="3">
                  <c:v>2021 план</c:v>
                </c:pt>
                <c:pt idx="4">
                  <c:v>2022 план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117950.98</c:v>
                </c:pt>
                <c:pt idx="1">
                  <c:v>141140.70000000001</c:v>
                </c:pt>
                <c:pt idx="2" formatCode="#,##0.00">
                  <c:v>127246</c:v>
                </c:pt>
                <c:pt idx="3">
                  <c:v>118708</c:v>
                </c:pt>
                <c:pt idx="4">
                  <c:v>117828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269-4DF3-83E7-AEDA3F078B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9459488"/>
        <c:axId val="299459880"/>
      </c:barChart>
      <c:catAx>
        <c:axId val="29945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7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1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9459880"/>
        <c:crosses val="autoZero"/>
        <c:auto val="1"/>
        <c:lblAlgn val="ctr"/>
        <c:lblOffset val="100"/>
        <c:noMultiLvlLbl val="0"/>
      </c:catAx>
      <c:valAx>
        <c:axId val="299459880"/>
        <c:scaling>
          <c:orientation val="minMax"/>
          <c:min val="0"/>
        </c:scaling>
        <c:delete val="1"/>
        <c:axPos val="l"/>
        <c:numFmt formatCode="#,##0.0" sourceLinked="1"/>
        <c:majorTickMark val="out"/>
        <c:minorTickMark val="none"/>
        <c:tickLblPos val="nextTo"/>
        <c:crossAx val="299459488"/>
        <c:crosses val="autoZero"/>
        <c:crossBetween val="between"/>
      </c:valAx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909313280734056"/>
          <c:y val="8.357112518918712E-2"/>
          <c:w val="0.7218137343853207"/>
          <c:h val="0.83285774962162651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1023239453008594E-3"/>
          <c:w val="0.83545286739797564"/>
          <c:h val="0.9246472974695708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3752755757371365E-2"/>
                  <c:y val="-9.2005210676099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A70-4F6D-99FC-573DD27712E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1633522605115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70-4F6D-99FC-573DD27712E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761955485298417E-2"/>
                  <c:y val="5.03312948498403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A70-4F6D-99FC-573DD27712E9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2019</c:v>
                </c:pt>
                <c:pt idx="1">
                  <c:v>Доходы на 2020 год</c:v>
                </c:pt>
                <c:pt idx="2">
                  <c:v>Доходы на 2021 год</c:v>
                </c:pt>
                <c:pt idx="3">
                  <c:v>Доходы на 2022 год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4"/>
                <c:pt idx="0" formatCode="#,##0.0">
                  <c:v>531609.4</c:v>
                </c:pt>
                <c:pt idx="1">
                  <c:v>544804</c:v>
                </c:pt>
                <c:pt idx="2">
                  <c:v>601761</c:v>
                </c:pt>
                <c:pt idx="3">
                  <c:v>632512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A70-4F6D-99FC-573DD27712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3.3679579750893508E-2"/>
                  <c:y val="-8.176161895419681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A70-4F6D-99FC-573DD27712E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396829572056651E-2"/>
                  <c:y val="1.18770593579046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A70-4F6D-99FC-573DD27712E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037814608509998E-2"/>
                  <c:y val="1.08885057786105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A70-4F6D-99FC-573DD27712E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7942957132227791E-2"/>
                  <c:y val="-1.0462192047539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A70-4F6D-99FC-573DD27712E9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2019</c:v>
                </c:pt>
                <c:pt idx="1">
                  <c:v>Доходы на 2020 год</c:v>
                </c:pt>
                <c:pt idx="2">
                  <c:v>Доходы на 2021 год</c:v>
                </c:pt>
                <c:pt idx="3">
                  <c:v>Доходы на 2022 год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4"/>
                <c:pt idx="0" formatCode="#,##0.0">
                  <c:v>102077.1</c:v>
                </c:pt>
                <c:pt idx="1">
                  <c:v>68403</c:v>
                </c:pt>
                <c:pt idx="2">
                  <c:v>68423</c:v>
                </c:pt>
                <c:pt idx="3">
                  <c:v>68443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A70-4F6D-99FC-573DD27712E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3888890407796541E-3"/>
                  <c:y val="-2.1193058446571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A70-4F6D-99FC-573DD27712E9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2019</c:v>
                </c:pt>
                <c:pt idx="1">
                  <c:v>Доходы на 2020 год</c:v>
                </c:pt>
                <c:pt idx="2">
                  <c:v>Доходы на 2021 год</c:v>
                </c:pt>
                <c:pt idx="3">
                  <c:v>Доходы на 2022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4"/>
                <c:pt idx="0" formatCode="#,##0">
                  <c:v>1308441</c:v>
                </c:pt>
                <c:pt idx="1">
                  <c:v>1164339.6000000001</c:v>
                </c:pt>
                <c:pt idx="2">
                  <c:v>1194330.6000000001</c:v>
                </c:pt>
                <c:pt idx="3">
                  <c:v>1229583.8999999999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A70-4F6D-99FC-573DD2771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1337648"/>
        <c:axId val="341337256"/>
        <c:axId val="0"/>
      </c:bar3DChart>
      <c:catAx>
        <c:axId val="341337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1337256"/>
        <c:crosses val="autoZero"/>
        <c:auto val="1"/>
        <c:lblAlgn val="ctr"/>
        <c:lblOffset val="100"/>
        <c:noMultiLvlLbl val="0"/>
      </c:catAx>
      <c:valAx>
        <c:axId val="341337256"/>
        <c:scaling>
          <c:orientation val="minMax"/>
        </c:scaling>
        <c:delete val="1"/>
        <c:axPos val="l"/>
        <c:majorGridlines/>
        <c:numFmt formatCode="#,##0.0" sourceLinked="1"/>
        <c:majorTickMark val="out"/>
        <c:minorTickMark val="none"/>
        <c:tickLblPos val="nextTo"/>
        <c:crossAx val="341337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670171268191816E-2"/>
          <c:y val="6.5439028279977968E-2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FF00"/>
            </a:solidFill>
          </c:spPr>
          <c:explosion val="2"/>
          <c:dPt>
            <c:idx val="0"/>
            <c:bubble3D val="0"/>
            <c:spPr>
              <a:solidFill>
                <a:srgbClr val="FFFF00"/>
              </a:solidFill>
              <a:ln w="25305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E27-425E-B530-363434929A93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305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27-425E-B530-363434929A93}"/>
              </c:ext>
            </c:extLst>
          </c:dPt>
          <c:dLbls>
            <c:dLbl>
              <c:idx val="0"/>
              <c:layout>
                <c:manualLayout>
                  <c:x val="-0.18122742559273439"/>
                  <c:y val="-1.225661214778778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3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E27-425E-B530-363434929A93}"/>
                </c:ext>
                <c:ext xmlns:c15="http://schemas.microsoft.com/office/drawing/2012/chart" uri="{CE6537A1-D6FC-4f65-9D91-7224C49458BB}">
                  <c15:layout>
                    <c:manualLayout>
                      <c:w val="0.39400431734324176"/>
                      <c:h val="0.17170344293909454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E27-425E-B530-363434929A93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8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3.2000000000000001E-2</c:v>
                </c:pt>
                <c:pt idx="1">
                  <c:v>0.96699999999999997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E27-425E-B530-363434929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0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15783971914898E-2"/>
          <c:y val="0.12422316852919908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FFFF0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AF3-439C-B70E-B1EA28742F4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AF3-439C-B70E-B1EA28742F41}"/>
              </c:ext>
            </c:extLst>
          </c:dPt>
          <c:dLbls>
            <c:dLbl>
              <c:idx val="0"/>
              <c:layout>
                <c:manualLayout>
                  <c:x val="-0.44221178630698066"/>
                  <c:y val="1.66696194225721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1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>
                        <a:latin typeface="Arial Black" panose="020B0A04020102020204" pitchFamily="34" charset="0"/>
                        <a:cs typeface="Times New Roman" panose="02020603050405020304" pitchFamily="18" charset="0"/>
                      </a:rPr>
                      <a:t>3,2%</a:t>
                    </a:r>
                  </a:p>
                </c:rich>
              </c:tx>
              <c:spPr>
                <a:noFill/>
                <a:ln w="2533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AF3-439C-B70E-B1EA28742F41}"/>
                </c:ext>
                <c:ext xmlns:c15="http://schemas.microsoft.com/office/drawing/2012/chart" uri="{CE6537A1-D6FC-4f65-9D91-7224C49458BB}">
                  <c15:layout>
                    <c:manualLayout>
                      <c:w val="0.29745889387144991"/>
                      <c:h val="0.26733333333333331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AF3-439C-B70E-B1EA28742F4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3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1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77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3.3000000000000002E-2</c:v>
                </c:pt>
                <c:pt idx="1">
                  <c:v>0.96699999999999997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AF3-439C-B70E-B1EA28742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863964134308278E-3"/>
          <c:y val="0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FF00"/>
            </a:solidFill>
          </c:spPr>
          <c:explosion val="2"/>
          <c:dPt>
            <c:idx val="0"/>
            <c:bubble3D val="0"/>
            <c:spPr>
              <a:solidFill>
                <a:srgbClr val="FFFF00"/>
              </a:solidFill>
              <a:ln w="2531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454-4AB3-8131-9632B6415F84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31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54-4AB3-8131-9632B6415F84}"/>
              </c:ext>
            </c:extLst>
          </c:dPt>
          <c:dLbls>
            <c:dLbl>
              <c:idx val="0"/>
              <c:layout>
                <c:manualLayout>
                  <c:x val="0.17267809719051389"/>
                  <c:y val="7.26030096620717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3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>
                        <a:latin typeface="Arial Black" panose="020B0A04020102020204" pitchFamily="34" charset="0"/>
                        <a:cs typeface="Times New Roman" panose="02020603050405020304" pitchFamily="18" charset="0"/>
                      </a:rPr>
                      <a:t>3,1%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454-4AB3-8131-9632B6415F8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8399478171737406"/>
                      <c:h val="0.15041226334633584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454-4AB3-8131-9632B6415F8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92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3.1E-2</c:v>
                </c:pt>
                <c:pt idx="1">
                  <c:v>0.96799999999999997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54-4AB3-8131-9632B6415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12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74295280322389"/>
          <c:y val="3.5096919707939517E-2"/>
          <c:w val="0.71340605463029361"/>
          <c:h val="0.74129214632049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355-4E68-BE73-81340484796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355-4E68-BE73-81340484796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355-4E68-BE73-81340484796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355-4E68-BE73-81340484796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355-4E68-BE73-813404847965}"/>
              </c:ext>
            </c:extLst>
          </c:dPt>
          <c:dLbls>
            <c:spPr>
              <a:noFill/>
              <a:ln w="25347">
                <a:noFill/>
              </a:ln>
            </c:spPr>
            <c:txPr>
              <a:bodyPr rot="0" vert="horz"/>
              <a:lstStyle/>
              <a:p>
                <a:pPr>
                  <a:defRPr sz="1200"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отчет</c:v>
                </c:pt>
                <c:pt idx="1">
                  <c:v>2019 оценка</c:v>
                </c:pt>
                <c:pt idx="2">
                  <c:v>2020 план</c:v>
                </c:pt>
                <c:pt idx="3">
                  <c:v>2021 план</c:v>
                </c:pt>
                <c:pt idx="4">
                  <c:v>2022 план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19935.57</c:v>
                </c:pt>
                <c:pt idx="1">
                  <c:v>22795.5</c:v>
                </c:pt>
                <c:pt idx="2">
                  <c:v>20298</c:v>
                </c:pt>
                <c:pt idx="3">
                  <c:v>21843</c:v>
                </c:pt>
                <c:pt idx="4">
                  <c:v>22295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355-4E68-BE73-813404847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1778232"/>
        <c:axId val="501778624"/>
      </c:barChart>
      <c:catAx>
        <c:axId val="501778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8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 b="1"/>
            </a:pPr>
            <a:endParaRPr lang="ru-RU"/>
          </a:p>
        </c:txPr>
        <c:crossAx val="501778624"/>
        <c:crosses val="autoZero"/>
        <c:auto val="1"/>
        <c:lblAlgn val="ctr"/>
        <c:lblOffset val="100"/>
        <c:noMultiLvlLbl val="0"/>
      </c:catAx>
      <c:valAx>
        <c:axId val="501778624"/>
        <c:scaling>
          <c:orientation val="minMax"/>
          <c:min val="0"/>
        </c:scaling>
        <c:delete val="0"/>
        <c:axPos val="l"/>
        <c:numFmt formatCode="#,##0.0" sourceLinked="1"/>
        <c:majorTickMark val="out"/>
        <c:minorTickMark val="none"/>
        <c:tickLblPos val="nextTo"/>
        <c:crossAx val="501778232"/>
        <c:crosses val="autoZero"/>
        <c:crossBetween val="between"/>
      </c:valAx>
      <c:spPr>
        <a:noFill/>
        <a:ln w="2534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767905773798612E-2"/>
          <c:y val="8.2282774739039069E-2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/>
            </a:solidFill>
          </c:spPr>
          <c:explosion val="2"/>
          <c:dPt>
            <c:idx val="0"/>
            <c:bubble3D val="0"/>
            <c:spPr>
              <a:solidFill>
                <a:schemeClr val="accent6"/>
              </a:solidFill>
              <a:ln w="2259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4BE-44FE-874A-24D2AFB932B0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259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BE-44FE-874A-24D2AFB932B0}"/>
              </c:ext>
            </c:extLst>
          </c:dPt>
          <c:dLbls>
            <c:dLbl>
              <c:idx val="0"/>
              <c:layout>
                <c:manualLayout>
                  <c:x val="-0.19592259144269986"/>
                  <c:y val="-7.6385017044065487E-2"/>
                </c:manualLayout>
              </c:layout>
              <c:numFmt formatCode="0.0%" sourceLinked="0"/>
              <c:spPr>
                <a:noFill/>
                <a:ln w="2267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4BE-44FE-874A-24D2AFB932B0}"/>
                </c:ext>
                <c:ext xmlns:c15="http://schemas.microsoft.com/office/drawing/2012/chart" uri="{CE6537A1-D6FC-4f65-9D91-7224C49458BB}">
                  <c15:layout>
                    <c:manualLayout>
                      <c:w val="0.36449660925636912"/>
                      <c:h val="0.22072722778022572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4BE-44FE-874A-24D2AFB932B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267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8472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1.6E-2</c:v>
                </c:pt>
                <c:pt idx="1">
                  <c:v>0.98399999999999999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4BE-44FE-874A-24D2AFB932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267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909313280734056"/>
          <c:y val="8.357112518918712E-2"/>
          <c:w val="0.7218137343853207"/>
          <c:h val="0.83285774962162651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15783971914898E-2"/>
          <c:y val="0.12422316852919908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C66FF"/>
            </a:solidFill>
          </c:spPr>
          <c:explosion val="2"/>
          <c:dPt>
            <c:idx val="0"/>
            <c:bubble3D val="0"/>
            <c:spPr>
              <a:solidFill>
                <a:schemeClr val="accent6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5EF-4C35-B63A-8831DB5395BB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EF-4C35-B63A-8831DB5395BB}"/>
              </c:ext>
            </c:extLst>
          </c:dPt>
          <c:dLbls>
            <c:dLbl>
              <c:idx val="0"/>
              <c:layout>
                <c:manualLayout>
                  <c:x val="-0.25199157280227868"/>
                  <c:y val="-2.7755575615628914E-17"/>
                </c:manualLayout>
              </c:layout>
              <c:numFmt formatCode="0.0%" sourceLinked="0"/>
              <c:spPr>
                <a:noFill/>
                <a:ln w="25336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5EF-4C35-B63A-8831DB5395BB}"/>
                </c:ext>
                <c:ext xmlns:c15="http://schemas.microsoft.com/office/drawing/2012/chart" uri="{CE6537A1-D6FC-4f65-9D91-7224C49458BB}">
                  <c15:layout>
                    <c:manualLayout>
                      <c:w val="0.50660687593423015"/>
                      <c:h val="0.26733333333333331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5EF-4C35-B63A-8831DB5395B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3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77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1.7000000000000001E-2</c:v>
                </c:pt>
                <c:pt idx="1">
                  <c:v>0.98299999999999998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5EF-4C35-B63A-8831DB5395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323486930997529E-2"/>
          <c:y val="0.18726543031583587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C66FF"/>
            </a:solidFill>
          </c:spPr>
          <c:explosion val="2"/>
          <c:dPt>
            <c:idx val="0"/>
            <c:bubble3D val="0"/>
            <c:spPr>
              <a:solidFill>
                <a:schemeClr val="accent6"/>
              </a:solidFill>
              <a:ln w="2522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741-4FA7-AF10-DAEA3A06D534}"/>
              </c:ext>
            </c:extLst>
          </c:dPt>
          <c:dPt>
            <c:idx val="1"/>
            <c:bubble3D val="0"/>
            <c:explosion val="11"/>
            <c:spPr>
              <a:solidFill>
                <a:schemeClr val="accent5">
                  <a:lumMod val="60000"/>
                  <a:lumOff val="40000"/>
                </a:schemeClr>
              </a:solidFill>
              <a:ln w="2522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41-4FA7-AF10-DAEA3A06D534}"/>
              </c:ext>
            </c:extLst>
          </c:dPt>
          <c:dLbls>
            <c:dLbl>
              <c:idx val="0"/>
              <c:layout>
                <c:manualLayout>
                  <c:x val="0.2463770209197223"/>
                  <c:y val="7.648183556405353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509E9146-3473-4DC2-9C96-E6B43343C423}" type="VALUE">
                      <a:rPr lang="en-US" sz="1600">
                        <a:latin typeface="Arial Black" panose="020B0A04020102020204" pitchFamily="34" charset="0"/>
                        <a:cs typeface="Times New Roman" panose="02020603050405020304" pitchFamily="18" charset="0"/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numFmt formatCode="0.0%" sourceLinked="0"/>
              <c:spPr>
                <a:noFill/>
                <a:ln w="25312">
                  <a:noFill/>
                </a:ln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741-4FA7-AF10-DAEA3A06D53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9156781437823229"/>
                      <c:h val="0.2449713193116635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741-4FA7-AF10-DAEA3A06D53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1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89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5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1.6E-2</c:v>
                </c:pt>
                <c:pt idx="1">
                  <c:v>0.98399999999999999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741-4FA7-AF10-DAEA3A06D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tx>
          <c:spPr>
            <a:solidFill>
              <a:srgbClr val="ED7E3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58333333333329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467-4EC0-9279-97BA9835486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749999999999999E-2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467-4EC0-9279-97BA9835486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499999999999924E-2"/>
                  <c:y val="-5.7291004836089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467-4EC0-9279-97BA9835486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749999999999999E-2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467-4EC0-9279-97BA98354860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9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Лист1!$B$1:$E$1</c:f>
              <c:strCache>
                <c:ptCount val="4"/>
                <c:pt idx="0">
                  <c:v>утвержденный бюджет 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740</c:v>
                </c:pt>
                <c:pt idx="1">
                  <c:v>782</c:v>
                </c:pt>
                <c:pt idx="2">
                  <c:v>839</c:v>
                </c:pt>
                <c:pt idx="3">
                  <c:v>875.8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467-4EC0-9279-97BA98354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gapDepth val="1"/>
        <c:shape val="cylinder"/>
        <c:axId val="341336080"/>
        <c:axId val="341350976"/>
        <c:axId val="0"/>
      </c:bar3DChart>
      <c:catAx>
        <c:axId val="34133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41350976"/>
        <c:crosses val="autoZero"/>
        <c:auto val="1"/>
        <c:lblAlgn val="ctr"/>
        <c:lblOffset val="100"/>
        <c:noMultiLvlLbl val="0"/>
      </c:catAx>
      <c:valAx>
        <c:axId val="341350976"/>
        <c:scaling>
          <c:orientation val="minMax"/>
          <c:min val="0"/>
        </c:scaling>
        <c:delete val="0"/>
        <c:axPos val="l"/>
        <c:majorGridlines>
          <c:spPr>
            <a:ln w="951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41336080"/>
        <c:crosses val="autoZero"/>
        <c:crossBetween val="between"/>
      </c:valAx>
      <c:spPr>
        <a:noFill/>
        <a:ln w="25379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35984013999401"/>
          <c:y val="9.669841064528123E-2"/>
          <c:w val="0.7932226580343571"/>
          <c:h val="0.74129214632049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19C-4050-88F0-45801F6FD07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9C-4050-88F0-45801F6FD07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19C-4050-88F0-45801F6FD07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9C-4050-88F0-45801F6FD07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19C-4050-88F0-45801F6FD074}"/>
              </c:ext>
            </c:extLst>
          </c:dPt>
          <c:dLbls>
            <c:numFmt formatCode="#,##0.0" sourceLinked="0"/>
            <c:spPr>
              <a:noFill/>
              <a:ln w="2534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план</c:v>
                </c:pt>
                <c:pt idx="1">
                  <c:v>2021 план</c:v>
                </c:pt>
                <c:pt idx="2">
                  <c:v>2022 план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10637</c:v>
                </c:pt>
                <c:pt idx="1">
                  <c:v>10986</c:v>
                </c:pt>
                <c:pt idx="2">
                  <c:v>11346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19C-4050-88F0-45801F6FD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942624"/>
        <c:axId val="300943016"/>
      </c:barChart>
      <c:catAx>
        <c:axId val="30094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8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0943016"/>
        <c:crosses val="autoZero"/>
        <c:auto val="1"/>
        <c:lblAlgn val="ctr"/>
        <c:lblOffset val="100"/>
        <c:noMultiLvlLbl val="0"/>
      </c:catAx>
      <c:valAx>
        <c:axId val="30094301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300942624"/>
        <c:crosses val="autoZero"/>
        <c:crossBetween val="between"/>
      </c:valAx>
      <c:spPr>
        <a:noFill/>
        <a:ln w="2534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809891732283464"/>
          <c:y val="9.9923623329417871E-2"/>
          <c:w val="0.78618405511811018"/>
          <c:h val="0.7292057086614173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B37-4018-A079-EB31EA2FBA4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37-4018-A079-EB31EA2FBA4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B37-4018-A079-EB31EA2FBA43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plastic">
                <a:bevelT w="50800"/>
                <a:contourClr>
                  <a:schemeClr val="accent4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B37-4018-A079-EB31EA2FBA43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3">
                      <a:lumMod val="95000"/>
                    </a:schemeClr>
                  </a:gs>
                  <a:gs pos="100000">
                    <a:schemeClr val="accent3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plastic">
                <a:bevelT w="50800"/>
                <a:contourClr>
                  <a:schemeClr val="accent3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B37-4018-A079-EB31EA2FBA43}"/>
              </c:ext>
            </c:extLst>
          </c:dPt>
          <c:dLbls>
            <c:dLbl>
              <c:idx val="4"/>
              <c:layout>
                <c:manualLayout>
                  <c:x val="7.883047846996869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B37-4018-A079-EB31EA2FBA43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отчет</c:v>
                </c:pt>
                <c:pt idx="1">
                  <c:v>2019 оценка</c:v>
                </c:pt>
                <c:pt idx="2">
                  <c:v>2020 план</c:v>
                </c:pt>
                <c:pt idx="3">
                  <c:v>2021 план</c:v>
                </c:pt>
                <c:pt idx="4">
                  <c:v>2022 план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10710</c:v>
                </c:pt>
                <c:pt idx="1">
                  <c:v>9762.7999999999993</c:v>
                </c:pt>
                <c:pt idx="2" formatCode="#,##0.00">
                  <c:v>10917</c:v>
                </c:pt>
                <c:pt idx="3" formatCode="#,##0.00">
                  <c:v>11026</c:v>
                </c:pt>
                <c:pt idx="4" formatCode="#,##0.00">
                  <c:v>11136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B37-4018-A079-EB31EA2FB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0944192"/>
        <c:axId val="186647760"/>
        <c:axId val="0"/>
      </c:bar3DChart>
      <c:catAx>
        <c:axId val="300944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647760"/>
        <c:crosses val="autoZero"/>
        <c:auto val="1"/>
        <c:lblAlgn val="ctr"/>
        <c:lblOffset val="100"/>
        <c:noMultiLvlLbl val="0"/>
      </c:catAx>
      <c:valAx>
        <c:axId val="18664776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300944192"/>
        <c:crosses val="autoZero"/>
        <c:crossBetween val="between"/>
      </c:valAx>
      <c:spPr>
        <a:noFill/>
        <a:ln w="2536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817451282871293"/>
          <c:y val="5.6737646260879453E-2"/>
          <c:w val="0.76252277072307861"/>
          <c:h val="0.88652470747824108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axId val="186648544"/>
        <c:axId val="186648936"/>
      </c:barChart>
      <c:catAx>
        <c:axId val="1866485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6648936"/>
        <c:crosses val="autoZero"/>
        <c:auto val="1"/>
        <c:lblAlgn val="ctr"/>
        <c:lblOffset val="100"/>
        <c:noMultiLvlLbl val="0"/>
      </c:catAx>
      <c:valAx>
        <c:axId val="1866489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866485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30799572185585"/>
          <c:y val="0.21727108660710839"/>
          <c:w val="0.69134543468917797"/>
          <c:h val="0.584076915896939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shade val="8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B7-4249-A5CD-E003AC409941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FB7-4249-A5CD-E003AC409941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1.7000000000000001E-2</c:v>
                </c:pt>
                <c:pt idx="1">
                  <c:v>0.98299999999999998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FB7-4249-A5CD-E003AC409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30799572185585"/>
          <c:y val="0.21727108660710839"/>
          <c:w val="0.69134543468917797"/>
          <c:h val="0.584076915896939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shade val="8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CA-4A37-ABDB-6789863FB71D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CA-4A37-ABDB-6789863FB71D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1.7000000000000001E-2</c:v>
                </c:pt>
                <c:pt idx="1">
                  <c:v>0.98299999999999998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2CA-4A37-ABDB-6789863FB7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30799572185585"/>
          <c:y val="0.21727108660710839"/>
          <c:w val="0.69134543468917797"/>
          <c:h val="0.584076915896939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shade val="8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59A-4EC3-BDF3-E2AAB10B4830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59A-4EC3-BDF3-E2AAB10B4830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1.7000000000000001E-2</c:v>
                </c:pt>
                <c:pt idx="1">
                  <c:v>0.98299999999999998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59A-4EC3-BDF3-E2AAB10B4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91418292458168"/>
          <c:y val="0.22616048361029667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6FB-4C90-BF13-765E06774DAC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6FB-4C90-BF13-765E06774DAC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6FB-4C90-BF13-765E06774DAC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6FB-4C90-BF13-765E06774DA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6FB-4C90-BF13-765E06774DAC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6FB-4C90-BF13-765E06774DAC}"/>
              </c:ext>
            </c:extLst>
          </c:dPt>
          <c:dLbls>
            <c:dLbl>
              <c:idx val="0"/>
              <c:layout>
                <c:manualLayout>
                  <c:x val="8.7511104263348058E-2"/>
                  <c:y val="0.1135684561960515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6FB-4C90-BF13-765E06774DA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6517322650823"/>
                  <c:y val="3.95020717203657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6FB-4C90-BF13-765E06774DA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001776682135694"/>
                  <c:y val="-4.93775896504572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6FB-4C90-BF13-765E06774DA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187009079858651E-2"/>
                  <c:y val="-1.132840767290440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6FB-4C90-BF13-765E06774DA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506662558008899E-2"/>
                  <c:y val="-0.118506215161097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6FB-4C90-BF13-765E06774DA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5505774216941054E-2"/>
                  <c:y val="-0.1431950099863258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6FB-4C90-BF13-765E06774DAC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56527</c:v>
                </c:pt>
                <c:pt idx="1">
                  <c:v>2270</c:v>
                </c:pt>
                <c:pt idx="2" formatCode="General">
                  <c:v>525</c:v>
                </c:pt>
                <c:pt idx="3">
                  <c:v>7350</c:v>
                </c:pt>
                <c:pt idx="4" formatCode="General">
                  <c:v>30</c:v>
                </c:pt>
                <c:pt idx="5">
                  <c:v>1701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6FB-4C90-BF13-765E06774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437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48686456812704"/>
          <c:y val="0.11940982325988485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600-45D7-AB3E-E3B4ADAF0F64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600-45D7-AB3E-E3B4ADAF0F64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600-45D7-AB3E-E3B4ADAF0F64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600-45D7-AB3E-E3B4ADAF0F6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600-45D7-AB3E-E3B4ADAF0F64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600-45D7-AB3E-E3B4ADAF0F64}"/>
              </c:ext>
            </c:extLst>
          </c:dPt>
          <c:dLbls>
            <c:dLbl>
              <c:idx val="0"/>
              <c:layout>
                <c:manualLayout>
                  <c:x val="8.7511104263348058E-2"/>
                  <c:y val="0.1135684561960515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600-45D7-AB3E-E3B4ADAF0F6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6517322650823"/>
                  <c:y val="3.95020717203657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600-45D7-AB3E-E3B4ADAF0F6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001776682135694"/>
                  <c:y val="-4.93775896504572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600-45D7-AB3E-E3B4ADAF0F6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221255370625063E-3"/>
                  <c:y val="8.080803449643368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600-45D7-AB3E-E3B4ADAF0F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506662558008899E-2"/>
                  <c:y val="-0.118506215161097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600-45D7-AB3E-E3B4ADAF0F6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5505774216941054E-2"/>
                  <c:y val="-0.1431950099863258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600-45D7-AB3E-E3B4ADAF0F64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 formatCode="#,##0.0">
                  <c:v>56547</c:v>
                </c:pt>
                <c:pt idx="1">
                  <c:v>2270</c:v>
                </c:pt>
                <c:pt idx="2" formatCode="General">
                  <c:v>525</c:v>
                </c:pt>
                <c:pt idx="3" formatCode="#,##0.0">
                  <c:v>7350</c:v>
                </c:pt>
                <c:pt idx="4" formatCode="General">
                  <c:v>30</c:v>
                </c:pt>
                <c:pt idx="5">
                  <c:v>1701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600-45D7-AB3E-E3B4ADAF0F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437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48686456812704"/>
          <c:y val="0.11940982325988485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48-4B92-9489-13E3178219D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48-4B92-9489-13E3178219D8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048-4B92-9489-13E3178219D8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048-4B92-9489-13E3178219D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048-4B92-9489-13E3178219D8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048-4B92-9489-13E3178219D8}"/>
              </c:ext>
            </c:extLst>
          </c:dPt>
          <c:dLbls>
            <c:dLbl>
              <c:idx val="0"/>
              <c:layout>
                <c:manualLayout>
                  <c:x val="8.7511104263348058E-2"/>
                  <c:y val="0.1135684561960515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048-4B92-9489-13E3178219D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6517322650823"/>
                  <c:y val="3.95020717203657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048-4B92-9489-13E3178219D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001776682135694"/>
                  <c:y val="-4.93775896504572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048-4B92-9489-13E3178219D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221255370625063E-3"/>
                  <c:y val="-1.618071045354127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048-4B92-9489-13E3178219D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506662558008899E-2"/>
                  <c:y val="-0.118506215161097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048-4B92-9489-13E3178219D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5505774216941054E-2"/>
                  <c:y val="-0.1431950099863258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048-4B92-9489-13E3178219D8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 formatCode="#,##0.0">
                  <c:v>56567</c:v>
                </c:pt>
                <c:pt idx="1">
                  <c:v>2270</c:v>
                </c:pt>
                <c:pt idx="2" formatCode="General">
                  <c:v>525</c:v>
                </c:pt>
                <c:pt idx="3" formatCode="#,##0.0">
                  <c:v>7350</c:v>
                </c:pt>
                <c:pt idx="4" formatCode="General">
                  <c:v>30</c:v>
                </c:pt>
                <c:pt idx="5">
                  <c:v>1701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D048-4B92-9489-13E317821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437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69573321584724"/>
          <c:y val="6.25E-2"/>
          <c:w val="0.73646857562170209"/>
          <c:h val="0.82273662551440363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>
      <a:bevelT w="63500" h="63500" prst="artDeco"/>
      <a:contourClr>
        <a:srgbClr val="000000"/>
      </a:contourClr>
    </a:sp3d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dPt>
            <c:idx val="0"/>
            <c:bubble3D val="0"/>
            <c:spPr>
              <a:solidFill>
                <a:srgbClr val="568BC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69A-4378-81E1-888B8A21BABD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14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9A-4378-81E1-888B8A21BABD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14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69A-4378-81E1-888B8A21BABD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2514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9A-4378-81E1-888B8A21BABD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 w="2514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69A-4378-81E1-888B8A21BABD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2514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69A-4378-81E1-888B8A21BABD}"/>
              </c:ext>
            </c:extLst>
          </c:dPt>
          <c:dLbls>
            <c:dLbl>
              <c:idx val="0"/>
              <c:layout>
                <c:manualLayout>
                  <c:x val="-1.7651442372440047E-2"/>
                  <c:y val="8.5543774605593753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69A-4378-81E1-888B8A21BAB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28406216611749074"/>
                  <c:y val="-6.56732290578034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69A-4378-81E1-888B8A21BABD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22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18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Налоги, сборы и регулярные платежи за пользование природными ресурсами</c:v>
                </c:pt>
                <c:pt idx="5">
                  <c:v>Государственная пошлина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374530</c:v>
                </c:pt>
                <c:pt idx="1">
                  <c:v>20298</c:v>
                </c:pt>
                <c:pt idx="2">
                  <c:v>127246</c:v>
                </c:pt>
                <c:pt idx="3">
                  <c:v>10637</c:v>
                </c:pt>
                <c:pt idx="4">
                  <c:v>1176</c:v>
                </c:pt>
                <c:pt idx="5">
                  <c:v>10917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69A-4378-81E1-888B8A21BA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14">
          <a:noFill/>
        </a:ln>
      </c:spPr>
    </c:plotArea>
    <c:plotVisOnly val="1"/>
    <c:dispBlanksAs val="gap"/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 sz="1218" baseline="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546729730745814E-2"/>
          <c:y val="9.9953277482620465E-2"/>
          <c:w val="0.73072811449672093"/>
          <c:h val="0.81669131439356157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59924151550514"/>
          <c:y val="9.4822634927341123E-2"/>
          <c:w val="0.71759338023790986"/>
          <c:h val="0.8480649039175314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>
      <a:bevelT w="63500" h="63500" prst="artDeco"/>
      <a:contourClr>
        <a:srgbClr val="000000"/>
      </a:contourClr>
    </a:sp3d>
  </c:sp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73201478712548"/>
          <c:y val="0.11466776305102556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B0F0"/>
              </a:solidFill>
              <a:ln w="18962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FFD-4A80-B9EB-1F6F409446CB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962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FFD-4A80-B9EB-1F6F409446CB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FFD-4A80-B9EB-1F6F409446CB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FD-4A80-B9EB-1F6F409446CB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FFD-4A80-B9EB-1F6F409446C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FFD-4A80-B9EB-1F6F409446CB}"/>
              </c:ext>
            </c:extLst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FFD-4A80-B9EB-1F6F409446CB}"/>
              </c:ext>
            </c:extLst>
          </c:dPt>
          <c:dLbls>
            <c:dLbl>
              <c:idx val="0"/>
              <c:layout>
                <c:manualLayout>
                  <c:x val="0.10376470844953926"/>
                  <c:y val="-0.109852783513008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FFD-4A80-B9EB-1F6F409446C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7138928605570403"/>
                  <c:y val="4.0311543441056086E-2"/>
                </c:manualLayout>
              </c:layout>
              <c:spPr>
                <a:noFill/>
                <a:ln w="2534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96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FFD-4A80-B9EB-1F6F409446CB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"/>
              <c:layout>
                <c:manualLayout>
                  <c:x val="-6.2098080779119248E-2"/>
                  <c:y val="0.175473777331655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FFD-4A80-B9EB-1F6F409446C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4710494283364686E-2"/>
                  <c:y val="-0.142274109521931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FFD-4A80-B9EB-1F6F409446C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20163684664104764"/>
                  <c:y val="9.485069044954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FFD-4A80-B9EB-1F6F409446C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081842332052383"/>
                  <c:y val="-0.12330589758440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FFD-4A80-B9EB-1F6F409446CB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7.258926479077718E-2"/>
                  <c:y val="-0.275067002303676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FFD-4A80-B9EB-1F6F409446C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4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96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>
                  <c:v>0.1014</c:v>
                </c:pt>
                <c:pt idx="1">
                  <c:v>0.19339999999999999</c:v>
                </c:pt>
                <c:pt idx="2">
                  <c:v>0.69240000000000002</c:v>
                </c:pt>
                <c:pt idx="3">
                  <c:v>1.2800000000000001E-2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FFD-4A80-B9EB-1F6F40944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4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73201478712548"/>
          <c:y val="0.11466776305102556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B0F0"/>
              </a:solidFill>
              <a:ln w="18962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803-48E0-9B49-FC41B637C07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962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03-48E0-9B49-FC41B637C07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803-48E0-9B49-FC41B637C073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03-48E0-9B49-FC41B637C07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803-48E0-9B49-FC41B637C0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03-48E0-9B49-FC41B637C073}"/>
              </c:ext>
            </c:extLst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3803-48E0-9B49-FC41B637C073}"/>
              </c:ext>
            </c:extLst>
          </c:dPt>
          <c:dLbls>
            <c:dLbl>
              <c:idx val="0"/>
              <c:layout>
                <c:manualLayout>
                  <c:x val="6.1659345213427266E-2"/>
                  <c:y val="-0.147789935596420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803-48E0-9B49-FC41B637C07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3193771831152683E-2"/>
                  <c:y val="-0.12566352714150864"/>
                </c:manualLayout>
              </c:layout>
              <c:spPr>
                <a:noFill/>
                <a:ln w="2534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96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03-48E0-9B49-FC41B637C07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"/>
              <c:layout>
                <c:manualLayout>
                  <c:x val="-6.2098080779119248E-2"/>
                  <c:y val="0.175473777331655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803-48E0-9B49-FC41B637C07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9652477650819961E-2"/>
                  <c:y val="-0.165984843053613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803-48E0-9B49-FC41B637C07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20163684664104764"/>
                  <c:y val="9.485069044954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803-48E0-9B49-FC41B637C07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081842332052383"/>
                  <c:y val="-0.12330589758440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803-48E0-9B49-FC41B637C07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7.258926479077718E-2"/>
                  <c:y val="-0.275067002303676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803-48E0-9B49-FC41B637C07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4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96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>
                  <c:v>9.6500000000000002E-2</c:v>
                </c:pt>
                <c:pt idx="1">
                  <c:v>0.1812</c:v>
                </c:pt>
                <c:pt idx="2">
                  <c:v>0.7127</c:v>
                </c:pt>
                <c:pt idx="3">
                  <c:v>9.5999999999999992E-3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803-48E0-9B49-FC41B637C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4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73201478712548"/>
          <c:y val="0.11466776305102556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B0F0"/>
              </a:solidFill>
              <a:ln w="1861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186-4CB3-9782-9AB9B0FFB606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61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86-4CB3-9782-9AB9B0FFB606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861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186-4CB3-9782-9AB9B0FFB60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861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86-4CB3-9782-9AB9B0FFB606}"/>
              </c:ext>
            </c:extLst>
          </c:dPt>
          <c:dLbls>
            <c:dLbl>
              <c:idx val="0"/>
              <c:layout>
                <c:manualLayout>
                  <c:x val="6.089354088905595E-2"/>
                  <c:y val="-0.157302472422263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186-4CB3-9782-9AB9B0FFB60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382926805744434"/>
                  <c:y val="-8.3057322461026914E-2"/>
                </c:manualLayout>
              </c:layout>
              <c:spPr>
                <a:noFill/>
                <a:ln w="24893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77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186-4CB3-9782-9AB9B0FFB60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"/>
              <c:layout>
                <c:manualLayout>
                  <c:x val="-6.2098080779119248E-2"/>
                  <c:y val="0.175473777331655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186-4CB3-9782-9AB9B0FFB60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3705477272069669E-2"/>
                  <c:y val="-0.151778145169576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186-4CB3-9782-9AB9B0FFB60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20163684664104764"/>
                  <c:y val="9.485069044954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186-4CB3-9782-9AB9B0FFB60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081842332052383"/>
                  <c:y val="-0.12330589758440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186-4CB3-9782-9AB9B0FFB60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7.258926479077718E-2"/>
                  <c:y val="-0.275067002303676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186-4CB3-9782-9AB9B0FFB60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489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7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7.9100000000000004E-2</c:v>
                </c:pt>
                <c:pt idx="1">
                  <c:v>0.18160000000000001</c:v>
                </c:pt>
                <c:pt idx="2">
                  <c:v>0.72989999999999999</c:v>
                </c:pt>
                <c:pt idx="3">
                  <c:v>9.4000000000000004E-3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186-4CB3-9782-9AB9B0FFB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489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263-4C9A-983B-2A665735811B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263-4C9A-983B-2A665735811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</c:v>
                </c:pt>
                <c:pt idx="1">
                  <c:v>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263-4C9A-983B-2A6657358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EE-4FB5-A3FA-7F25FEF65919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3EE-4FB5-A3FA-7F25FEF65919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21.6</c:v>
                </c:pt>
                <c:pt idx="1">
                  <c:v>78.400000000000006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EE-4FB5-A3FA-7F25FEF65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9027604724925"/>
          <c:y val="7.8771387705090096E-2"/>
          <c:w val="0.40344890413099349"/>
          <c:h val="0.9044541101006106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Другие вопросы в области образования</c:v>
                </c:pt>
                <c:pt idx="4">
                  <c:v>Молодежная политика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379380.8</c:v>
                </c:pt>
                <c:pt idx="1">
                  <c:v>566188.69999999995</c:v>
                </c:pt>
                <c:pt idx="2">
                  <c:v>104761.3</c:v>
                </c:pt>
                <c:pt idx="3">
                  <c:v>39247</c:v>
                </c:pt>
                <c:pt idx="4">
                  <c:v>32674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44-4704-ADAB-774B6B7383C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Другие вопросы в области образования</c:v>
                </c:pt>
                <c:pt idx="4">
                  <c:v>Молодежная политика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395280.8</c:v>
                </c:pt>
                <c:pt idx="1">
                  <c:v>592260.4</c:v>
                </c:pt>
                <c:pt idx="2">
                  <c:v>106982.7</c:v>
                </c:pt>
                <c:pt idx="3">
                  <c:v>39551</c:v>
                </c:pt>
                <c:pt idx="4">
                  <c:v>33478.5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44-4704-ADAB-774B6B7383C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Другие вопросы в области образования</c:v>
                </c:pt>
                <c:pt idx="4">
                  <c:v>Молодежная политика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411778.8</c:v>
                </c:pt>
                <c:pt idx="1">
                  <c:v>619363.19999999995</c:v>
                </c:pt>
                <c:pt idx="2">
                  <c:v>109270</c:v>
                </c:pt>
                <c:pt idx="3">
                  <c:v>39857</c:v>
                </c:pt>
                <c:pt idx="4">
                  <c:v>34387.699999999997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E44-4704-ADAB-774B6B7383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539793528"/>
        <c:axId val="539793136"/>
        <c:axId val="0"/>
      </c:bar3DChart>
      <c:catAx>
        <c:axId val="5397935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539793136"/>
        <c:crosses val="autoZero"/>
        <c:auto val="1"/>
        <c:lblAlgn val="ctr"/>
        <c:lblOffset val="100"/>
        <c:noMultiLvlLbl val="0"/>
      </c:catAx>
      <c:valAx>
        <c:axId val="539793136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5397935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2123866443412263"/>
          <c:y val="0.94862778508373979"/>
          <c:w val="0.41469242269702605"/>
          <c:h val="4.341949435925976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2020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41871901843808335"/>
          <c:y val="4.9604385163177556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060718986720457"/>
          <c:y val="0.25628872045549361"/>
          <c:w val="0.47761063521801955"/>
          <c:h val="0.3155196127371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7C8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1EC-45E0-A7AC-88512439837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EC-45E0-A7AC-88512439837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000" dirty="0" smtClean="0"/>
                      <a:t>77,20%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1EC-45E0-A7AC-8851243983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 dirty="0" smtClean="0"/>
                      <a:t>22,80 </a:t>
                    </a:r>
                    <a:r>
                      <a:rPr lang="en-US" sz="100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1EC-45E0-A7AC-88512439837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на социальную сферу</c:v>
                </c:pt>
                <c:pt idx="1">
                  <c:v>Иные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1372334.3</c:v>
                </c:pt>
                <c:pt idx="1">
                  <c:v>405212.3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1EC-45E0-A7AC-88512439837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9.9052604732530695E-3"/>
          <c:y val="0.52818499485133985"/>
          <c:w val="0.31906988824214394"/>
          <c:h val="0.42375883531763742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2021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3929668173098693"/>
          <c:y val="2.5904400085927953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533196154224806"/>
          <c:y val="0.11331464774019993"/>
          <c:w val="0.78716466577738242"/>
          <c:h val="0.664254054904878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explosion val="28"/>
          <c:dPt>
            <c:idx val="0"/>
            <c:bubble3D val="0"/>
            <c:spPr>
              <a:solidFill>
                <a:srgbClr val="FF7C8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8AF-4B80-8F56-678D59D30FC7}"/>
              </c:ext>
            </c:extLst>
          </c:dPt>
          <c:dPt>
            <c:idx val="1"/>
            <c:bubble3D val="0"/>
            <c:spPr>
              <a:solidFill>
                <a:srgbClr val="8CCDD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AF-4B80-8F56-678D59D30FC7}"/>
              </c:ext>
            </c:extLst>
          </c:dPt>
          <c:dLbls>
            <c:dLbl>
              <c:idx val="0"/>
              <c:layout>
                <c:manualLayout>
                  <c:x val="-0.2125681162430666"/>
                  <c:y val="-0.1689014552583191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75,8%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8AF-4B80-8F56-678D59D30FC7}"/>
                </c:ext>
                <c:ext xmlns:c15="http://schemas.microsoft.com/office/drawing/2012/chart" uri="{CE6537A1-D6FC-4f65-9D91-7224C49458BB}">
                  <c15:layout>
                    <c:manualLayout>
                      <c:w val="0.26448629777603239"/>
                      <c:h val="0.136296317495295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4442991153678437E-2"/>
                  <c:y val="-4.61730605499073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24,2%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8AF-4B80-8F56-678D59D30FC7}"/>
                </c:ext>
                <c:ext xmlns:c15="http://schemas.microsoft.com/office/drawing/2012/chart" uri="{CE6537A1-D6FC-4f65-9D91-7224C49458BB}">
                  <c15:layout>
                    <c:manualLayout>
                      <c:w val="0.25761652380782379"/>
                      <c:h val="0.1135802645794131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на социальную сферу</c:v>
                </c:pt>
                <c:pt idx="1">
                  <c:v>Иные рсходы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1413575.8</c:v>
                </c:pt>
                <c:pt idx="1">
                  <c:v>450938.8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8AF-4B80-8F56-678D59D30FC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C3C-404D-B47B-17964CC67E75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3C-404D-B47B-17964CC67E75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C3C-404D-B47B-17964CC67E75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C3C-404D-B47B-17964CC67E75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C3C-404D-B47B-17964CC67E75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C3C-404D-B47B-17964CC67E75}"/>
              </c:ext>
            </c:extLst>
          </c:dPt>
          <c:dLbls>
            <c:dLbl>
              <c:idx val="0"/>
              <c:layout>
                <c:manualLayout>
                  <c:x val="6.060200110684575E-2"/>
                  <c:y val="-5.60840516526350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147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68,35%</a:t>
                    </a:r>
                  </a:p>
                </c:rich>
              </c:tx>
              <c:numFmt formatCode="0.0%" sourceLinked="0"/>
              <c:spPr>
                <a:noFill/>
                <a:ln w="2527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C3C-404D-B47B-17964CC67E75}"/>
                </c:ext>
                <c:ext xmlns:c15="http://schemas.microsoft.com/office/drawing/2012/chart" uri="{CE6537A1-D6FC-4f65-9D91-7224C49458BB}">
                  <c15:layout>
                    <c:manualLayout>
                      <c:w val="0.22145260328364241"/>
                      <c:h val="0.2515873563847100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9458377621804276"/>
                  <c:y val="0.14954237687844271"/>
                </c:manualLayout>
              </c:layout>
              <c:numFmt formatCode="0.0%" sourceLinked="0"/>
              <c:spPr>
                <a:noFill/>
                <a:ln w="2527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C3C-404D-B47B-17964CC67E7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380009721502383"/>
                  <c:y val="-7.3079816610011126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C3C-404D-B47B-17964CC67E75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27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2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44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кв.5</c:v>
                </c:pt>
                <c:pt idx="5">
                  <c:v>кв.5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437998</c:v>
                </c:pt>
                <c:pt idx="1">
                  <c:v>21843</c:v>
                </c:pt>
                <c:pt idx="2" formatCode="#,##0.0">
                  <c:v>118708</c:v>
                </c:pt>
                <c:pt idx="3" formatCode="#,##0.0">
                  <c:v>10986</c:v>
                </c:pt>
                <c:pt idx="4">
                  <c:v>1200</c:v>
                </c:pt>
                <c:pt idx="5">
                  <c:v>11026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C3C-404D-B47B-17964CC67E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5">
          <a:noFill/>
        </a:ln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>
      <a:solidFill>
        <a:schemeClr val="accent6">
          <a:lumMod val="50000"/>
        </a:schemeClr>
      </a:solidFill>
    </a:ln>
    <a:effectLst/>
  </c:spPr>
  <c:txPr>
    <a:bodyPr/>
    <a:lstStyle/>
    <a:p>
      <a:pPr>
        <a:defRPr sz="1220" baseline="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2022год</a:t>
            </a:r>
            <a:endParaRPr lang="ru-RU" dirty="0"/>
          </a:p>
        </c:rich>
      </c:tx>
      <c:layout>
        <c:manualLayout>
          <c:xMode val="edge"/>
          <c:yMode val="edge"/>
          <c:x val="0.32672619501366368"/>
          <c:y val="2.1273726696265632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807185001275863"/>
          <c:y val="0.11415966754155728"/>
          <c:w val="0.71125948412073881"/>
          <c:h val="0.613559404369154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7C8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C58-4852-AE5F-689A5B4B787D}"/>
              </c:ext>
            </c:extLst>
          </c:dPt>
          <c:dPt>
            <c:idx val="1"/>
            <c:bubble3D val="0"/>
            <c:spPr>
              <a:solidFill>
                <a:srgbClr val="8CCDD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58-4852-AE5F-689A5B4B787D}"/>
              </c:ext>
            </c:extLst>
          </c:dPt>
          <c:dLbls>
            <c:dLbl>
              <c:idx val="0"/>
              <c:layout>
                <c:manualLayout>
                  <c:x val="-0.18357492542361456"/>
                  <c:y val="-0.1768530183727034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 smtClean="0"/>
                      <a:t>76,03%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C58-4852-AE5F-689A5B4B787D}"/>
                </c:ext>
                <c:ext xmlns:c15="http://schemas.microsoft.com/office/drawing/2012/chart" uri="{CE6537A1-D6FC-4f65-9D91-7224C49458BB}">
                  <c15:layout>
                    <c:manualLayout>
                      <c:w val="0.32279105677267328"/>
                      <c:h val="0.1611111111111111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4928211893064991"/>
                  <c:y val="1.652537708289567E-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 smtClean="0"/>
                      <a:t>23,97%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C58-4852-AE5F-689A5B4B787D}"/>
                </c:ext>
                <c:ext xmlns:c15="http://schemas.microsoft.com/office/drawing/2012/chart" uri="{CE6537A1-D6FC-4f65-9D91-7224C49458BB}">
                  <c15:layout>
                    <c:manualLayout>
                      <c:w val="0.29722344831543179"/>
                      <c:h val="0.138888888888888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на социальную сферу</c:v>
                </c:pt>
                <c:pt idx="1">
                  <c:v>Иные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1467910.8</c:v>
                </c:pt>
                <c:pt idx="1">
                  <c:v>462628.1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58-4852-AE5F-689A5B4B787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0054137483288452"/>
          <c:y val="3.437500000000001E-2"/>
          <c:w val="0.2703418295813465"/>
          <c:h val="0.8512152842950422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558689611179857E-2"/>
                  <c:y val="5.608834576919424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92 016,8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B4F-4CDD-A27B-A7D882D1EAB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10008,3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4F-4CDD-A27B-A7D882D1EAB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Культура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92016.8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B4F-4CDD-A27B-A7D882D1EA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0391264074533E-2"/>
                  <c:y val="-5.608834576919424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95062,4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4F-4CDD-A27B-A7D882D1EAB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9701,7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B4F-4CDD-A27B-A7D882D1EAB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Культура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95062.399999999994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B4F-4CDD-A27B-A7D882D1EAB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2.0692750938302199E-2"/>
                  <c:y val="1.12176691538387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98152,3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B4F-4CDD-A27B-A7D882D1EAB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9701,8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4F-4CDD-A27B-A7D882D1EAB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Культура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98152.3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B4F-4CDD-A27B-A7D882D1EA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539784120"/>
        <c:axId val="539789216"/>
        <c:axId val="0"/>
      </c:bar3DChart>
      <c:catAx>
        <c:axId val="5397841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539789216"/>
        <c:crosses val="autoZero"/>
        <c:auto val="1"/>
        <c:lblAlgn val="ctr"/>
        <c:lblOffset val="100"/>
        <c:noMultiLvlLbl val="0"/>
      </c:catAx>
      <c:valAx>
        <c:axId val="539789216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539784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743529342298065"/>
          <c:y val="6.4343785850860424E-2"/>
          <c:w val="0.5772201927096039"/>
          <c:h val="0.871312319565501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734010401532727E-2"/>
                  <c:y val="1.06080108116054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7997627257174557"/>
                      <c:h val="0.1309533156480949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4667513001915907E-2"/>
                  <c:y val="5.304109813302636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9971028297327829"/>
                      <c:h val="0.1044338106565811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Социальное обеспечение населения</c:v>
                </c:pt>
                <c:pt idx="1">
                  <c:v>Пенсионное обеспечение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13909.9</c:v>
                </c:pt>
                <c:pt idx="1">
                  <c:v>578</c:v>
                </c:pt>
                <c:pt idx="2">
                  <c:v>101576.8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AB-4B11-B547-4ABF8A0F7B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1.4800507801149545E-2"/>
                  <c:y val="-2.38675544923623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2931129857557739"/>
                      <c:h val="0.1203455136514894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Социальное обеспечение населения</c:v>
                </c:pt>
                <c:pt idx="1">
                  <c:v>Пенсионное обеспечение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3186.4</c:v>
                </c:pt>
                <c:pt idx="1">
                  <c:v>578</c:v>
                </c:pt>
                <c:pt idx="2">
                  <c:v>104395.6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AB-4B11-B547-4ABF8A0F7BC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2.9601015602299181E-2"/>
                  <c:y val="-4.24312079864220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9824305153062891"/>
                      <c:h val="0.1256494146497921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Социальное обеспечение населения</c:v>
                </c:pt>
                <c:pt idx="1">
                  <c:v>Пенсионное обеспечение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6083.3</c:v>
                </c:pt>
                <c:pt idx="1">
                  <c:v>578</c:v>
                </c:pt>
                <c:pt idx="2">
                  <c:v>105419.5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0AB-4B11-B547-4ABF8A0F7B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539790784"/>
        <c:axId val="539790392"/>
        <c:axId val="0"/>
      </c:bar3DChart>
      <c:catAx>
        <c:axId val="5397907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539790392"/>
        <c:crosses val="autoZero"/>
        <c:auto val="1"/>
        <c:lblAlgn val="ctr"/>
        <c:lblOffset val="100"/>
        <c:noMultiLvlLbl val="0"/>
      </c:catAx>
      <c:valAx>
        <c:axId val="539790392"/>
        <c:scaling>
          <c:orientation val="minMax"/>
        </c:scaling>
        <c:delete val="1"/>
        <c:axPos val="b"/>
        <c:numFmt formatCode="#,##0.00" sourceLinked="1"/>
        <c:majorTickMark val="out"/>
        <c:minorTickMark val="none"/>
        <c:tickLblPos val="nextTo"/>
        <c:crossAx val="539790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85957517356657"/>
          <c:y val="0.14441062649953948"/>
          <c:w val="0.60814042482643349"/>
          <c:h val="0.6630418715010748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0379632132012774E-2"/>
                  <c:y val="0.124483564738805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25A-44E1-8BDE-55E4F7067AF9}"/>
                </c:ext>
                <c:ext xmlns:c15="http://schemas.microsoft.com/office/drawing/2012/chart" uri="{CE6537A1-D6FC-4f65-9D91-7224C49458BB}">
                  <c15:layout>
                    <c:manualLayout>
                      <c:w val="0.30284724099009586"/>
                      <c:h val="0.1618286341604465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Физическая культура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42001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3C-4B48-96EB-A36DE44AE47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074075504007304E-2"/>
                  <c:y val="9.3362673554103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25A-44E1-8BDE-55E4F7067AF9}"/>
                </c:ext>
                <c:ext xmlns:c15="http://schemas.microsoft.com/office/drawing/2012/chart" uri="{CE6537A1-D6FC-4f65-9D91-7224C49458BB}">
                  <c15:layout>
                    <c:manualLayout>
                      <c:w val="0.25742038194862382"/>
                      <c:h val="0.1689241973505584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Физическая культура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42800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3C-4B48-96EB-A36DE44AE47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-6.6337967074020981E-2"/>
                  <c:y val="-0.149380277686566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25A-44E1-8BDE-55E4F7067AF9}"/>
                </c:ext>
                <c:ext xmlns:c15="http://schemas.microsoft.com/office/drawing/2012/chart" uri="{CE6537A1-D6FC-4f65-9D91-7224C49458BB}">
                  <c15:layout>
                    <c:manualLayout>
                      <c:w val="0.32883010349267922"/>
                      <c:h val="0.2249418014830207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Физическая культура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43021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23C-4B48-96EB-A36DE44AE4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539788432"/>
        <c:axId val="539792352"/>
        <c:axId val="0"/>
      </c:bar3DChart>
      <c:catAx>
        <c:axId val="5397884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539792352"/>
        <c:crosses val="autoZero"/>
        <c:auto val="1"/>
        <c:lblAlgn val="ctr"/>
        <c:lblOffset val="100"/>
        <c:noMultiLvlLbl val="0"/>
      </c:catAx>
      <c:valAx>
        <c:axId val="539792352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539788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7933065698951365E-2"/>
          <c:w val="0.51572029971353384"/>
          <c:h val="0.761311306990990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C2F-4A5A-9DC5-47BAA47F7D00}"/>
              </c:ext>
            </c:extLst>
          </c:dPt>
          <c:dPt>
            <c:idx val="1"/>
            <c:bubble3D val="0"/>
            <c:spPr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2F-4A5A-9DC5-47BAA47F7D0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C2F-4A5A-9DC5-47BAA47F7D00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C2F-4A5A-9DC5-47BAA47F7D00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C2F-4A5A-9DC5-47BAA47F7D00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C2F-4A5A-9DC5-47BAA47F7D00}"/>
              </c:ext>
            </c:extLst>
          </c:dPt>
          <c:dPt>
            <c:idx val="6"/>
            <c:bubble3D val="0"/>
            <c:spPr>
              <a:solidFill>
                <a:srgbClr val="CC66FF"/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1C2F-4A5A-9DC5-47BAA47F7D00}"/>
              </c:ext>
            </c:extLst>
          </c:dPt>
          <c:dPt>
            <c:idx val="7"/>
            <c:bubble3D val="0"/>
            <c:spPr>
              <a:solidFill>
                <a:srgbClr val="00FF00"/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C2F-4A5A-9DC5-47BAA47F7D00}"/>
              </c:ext>
            </c:extLst>
          </c:dPt>
          <c:dPt>
            <c:idx val="8"/>
            <c:bubble3D val="0"/>
            <c:spPr>
              <a:solidFill>
                <a:schemeClr val="accent6">
                  <a:lumMod val="50000"/>
                </a:schemeClr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1C2F-4A5A-9DC5-47BAA47F7D00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1C2F-4A5A-9DC5-47BAA47F7D00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1C2F-4A5A-9DC5-47BAA47F7D00}"/>
              </c:ext>
            </c:extLst>
          </c:dPt>
          <c:dPt>
            <c:idx val="1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1C2F-4A5A-9DC5-47BAA47F7D00}"/>
              </c:ext>
            </c:extLst>
          </c:dPt>
          <c:dLbls>
            <c:spPr>
              <a:noFill/>
              <a:ln w="2535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 </c:v>
                </c:pt>
                <c:pt idx="1">
                  <c:v>Национальная оборона  </c:v>
                </c:pt>
                <c:pt idx="2">
                  <c:v>Национальная безопасность и правоохранительная деятельность </c:v>
                </c:pt>
                <c:pt idx="3">
                  <c:v>Национальная экономика </c:v>
                </c:pt>
                <c:pt idx="4">
                  <c:v>Жилищно-коммунальное хозяйство </c:v>
                </c:pt>
                <c:pt idx="5">
                  <c:v>Образование </c:v>
                </c:pt>
                <c:pt idx="6">
                  <c:v>Культура </c:v>
                </c:pt>
                <c:pt idx="7">
                  <c:v>Социальная политика </c:v>
                </c:pt>
                <c:pt idx="8">
                  <c:v>Физическая культура и спорт </c:v>
                </c:pt>
                <c:pt idx="9">
                  <c:v>Средства массовой информации </c:v>
                </c:pt>
                <c:pt idx="10">
                  <c:v>Межбюджетные трансферты</c:v>
                </c:pt>
              </c:strCache>
            </c:strRef>
          </c:cat>
          <c:val>
            <c:numRef>
              <c:f>Лист1!$B$2:$B$12</c:f>
              <c:numCache>
                <c:formatCode>0.00</c:formatCode>
                <c:ptCount val="11"/>
                <c:pt idx="0">
                  <c:v>131.63999999999999</c:v>
                </c:pt>
                <c:pt idx="1">
                  <c:v>2.04</c:v>
                </c:pt>
                <c:pt idx="2">
                  <c:v>4.53</c:v>
                </c:pt>
                <c:pt idx="3">
                  <c:v>128.57</c:v>
                </c:pt>
                <c:pt idx="4">
                  <c:v>91.42</c:v>
                </c:pt>
                <c:pt idx="5">
                  <c:v>1167.55</c:v>
                </c:pt>
                <c:pt idx="6">
                  <c:v>95.06</c:v>
                </c:pt>
                <c:pt idx="7">
                  <c:v>108.16</c:v>
                </c:pt>
                <c:pt idx="8">
                  <c:v>42.8</c:v>
                </c:pt>
                <c:pt idx="9">
                  <c:v>4.5</c:v>
                </c:pt>
                <c:pt idx="10">
                  <c:v>70.150000000000006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1C2F-4A5A-9DC5-47BAA47F7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90" baseline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</a:defRPr>
            </a:pPr>
            <a:endParaRPr lang="ru-RU"/>
          </a:p>
        </c:txPr>
      </c:legendEntry>
      <c:layout>
        <c:manualLayout>
          <c:xMode val="edge"/>
          <c:yMode val="edge"/>
          <c:x val="0.54613270818010362"/>
          <c:y val="0"/>
          <c:w val="0.45163476913254363"/>
          <c:h val="1"/>
        </c:manualLayout>
      </c:layout>
      <c:overlay val="0"/>
      <c:txPr>
        <a:bodyPr/>
        <a:lstStyle/>
        <a:p>
          <a:pPr>
            <a:defRPr sz="1190"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45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840394570674912"/>
          <c:y val="9.9819106277679717E-2"/>
          <c:w val="0.79805838503877524"/>
          <c:h val="0.791343797681810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C17-4511-8268-2BEEF6BA0FC7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C17-4511-8268-2BEEF6BA0FC7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C17-4511-8268-2BEEF6BA0FC7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C17-4511-8268-2BEEF6BA0FC7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C17-4511-8268-2BEEF6BA0FC7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C17-4511-8268-2BEEF6BA0FC7}"/>
              </c:ext>
            </c:extLst>
          </c:dPt>
          <c:dPt>
            <c:idx val="6"/>
            <c:bubble3D val="0"/>
            <c:spPr>
              <a:solidFill>
                <a:srgbClr val="CC66FF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FC17-4511-8268-2BEEF6BA0FC7}"/>
              </c:ext>
            </c:extLst>
          </c:dPt>
          <c:dPt>
            <c:idx val="7"/>
            <c:bubble3D val="0"/>
            <c:spPr>
              <a:solidFill>
                <a:srgbClr val="00FF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C17-4511-8268-2BEEF6BA0FC7}"/>
              </c:ext>
            </c:extLst>
          </c:dPt>
          <c:dPt>
            <c:idx val="8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FC17-4511-8268-2BEEF6BA0FC7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FC17-4511-8268-2BEEF6BA0FC7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FC17-4511-8268-2BEEF6BA0FC7}"/>
              </c:ext>
            </c:extLst>
          </c:dPt>
          <c:dPt>
            <c:idx val="1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FC17-4511-8268-2BEEF6BA0FC7}"/>
              </c:ext>
            </c:extLst>
          </c:dPt>
          <c:dLbls>
            <c:dLbl>
              <c:idx val="10"/>
              <c:layout>
                <c:manualLayout>
                  <c:x val="4.4446466481342858E-2"/>
                  <c:y val="-4.4994368341242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C17-4511-8268-2BEEF6BA0F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0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  </c:v>
                </c:pt>
                <c:pt idx="1">
                  <c:v>Национальная оборона  </c:v>
                </c:pt>
                <c:pt idx="2">
                  <c:v>Национальная безопасность и правоохранительная деятельность </c:v>
                </c:pt>
                <c:pt idx="3">
                  <c:v>Национальная экономика</c:v>
                </c:pt>
                <c:pt idx="4">
                  <c:v>Жилищно-коммунальное хозяйство 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</c:v>
                </c:pt>
                <c:pt idx="8">
                  <c:v>Социальная политика </c:v>
                </c:pt>
                <c:pt idx="9">
                  <c:v>Физическая культура и спорт </c:v>
                </c:pt>
                <c:pt idx="10">
                  <c:v>Средства массовой информации </c:v>
                </c:pt>
                <c:pt idx="11">
                  <c:v>Межбюджетные трансферты</c:v>
                </c:pt>
                <c:pt idx="12">
                  <c:v>Условно утвержденные расходы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134.27000000000001</c:v>
                </c:pt>
                <c:pt idx="1">
                  <c:v>2.02</c:v>
                </c:pt>
                <c:pt idx="2">
                  <c:v>4.49</c:v>
                </c:pt>
                <c:pt idx="3">
                  <c:v>100.69</c:v>
                </c:pt>
                <c:pt idx="4">
                  <c:v>91.15</c:v>
                </c:pt>
                <c:pt idx="5">
                  <c:v>1.68</c:v>
                </c:pt>
                <c:pt idx="6">
                  <c:v>1122.25</c:v>
                </c:pt>
                <c:pt idx="7">
                  <c:v>92.02</c:v>
                </c:pt>
                <c:pt idx="8">
                  <c:v>116.06</c:v>
                </c:pt>
                <c:pt idx="9" formatCode="0.00">
                  <c:v>42</c:v>
                </c:pt>
                <c:pt idx="10" formatCode="0.00">
                  <c:v>4.5</c:v>
                </c:pt>
                <c:pt idx="11">
                  <c:v>66.39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C17-4511-8268-2BEEF6BA0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4">
          <a:noFill/>
        </a:ln>
      </c:spPr>
    </c:plotArea>
    <c:plotVisOnly val="1"/>
    <c:dispBlanksAs val="gap"/>
    <c:showDLblsOverMax val="0"/>
  </c:chart>
  <c:txPr>
    <a:bodyPr/>
    <a:lstStyle/>
    <a:p>
      <a:pPr>
        <a:defRPr sz="1038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E2F-455A-A8D9-322227402610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E2F-455A-A8D9-32222740261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E2F-455A-A8D9-322227402610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E2F-455A-A8D9-322227402610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E2F-455A-A8D9-322227402610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E2F-455A-A8D9-322227402610}"/>
              </c:ext>
            </c:extLst>
          </c:dPt>
          <c:dPt>
            <c:idx val="6"/>
            <c:bubble3D val="0"/>
            <c:spPr>
              <a:solidFill>
                <a:srgbClr val="CC66FF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FE2F-455A-A8D9-322227402610}"/>
              </c:ext>
            </c:extLst>
          </c:dPt>
          <c:dPt>
            <c:idx val="7"/>
            <c:bubble3D val="0"/>
            <c:spPr>
              <a:solidFill>
                <a:srgbClr val="00FF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E2F-455A-A8D9-322227402610}"/>
              </c:ext>
            </c:extLst>
          </c:dPt>
          <c:dPt>
            <c:idx val="8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FE2F-455A-A8D9-322227402610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FE2F-455A-A8D9-322227402610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FE2F-455A-A8D9-322227402610}"/>
              </c:ext>
            </c:extLst>
          </c:dPt>
          <c:dPt>
            <c:idx val="1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FE2F-455A-A8D9-322227402610}"/>
              </c:ext>
            </c:extLst>
          </c:dPt>
          <c:dLbls>
            <c:spPr>
              <a:noFill/>
              <a:ln w="25325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</c:v>
                </c:pt>
                <c:pt idx="1">
                  <c:v>Национальная оборона </c:v>
                </c:pt>
                <c:pt idx="2">
                  <c:v>Национальная безопасность и правоохранительная деятельность </c:v>
                </c:pt>
                <c:pt idx="3">
                  <c:v>Национальная экономика </c:v>
                </c:pt>
                <c:pt idx="4">
                  <c:v>Жилищно-коммунальное хозяйство </c:v>
                </c:pt>
                <c:pt idx="5">
                  <c:v>Образование</c:v>
                </c:pt>
                <c:pt idx="6">
                  <c:v>Культура</c:v>
                </c:pt>
                <c:pt idx="7">
                  <c:v>Социальная политика</c:v>
                </c:pt>
                <c:pt idx="8">
                  <c:v>Физическая культура и спорт </c:v>
                </c:pt>
                <c:pt idx="9">
                  <c:v>Средства массовой информации </c:v>
                </c:pt>
                <c:pt idx="10">
                  <c:v>Межбюджетные трансферты</c:v>
                </c:pt>
                <c:pt idx="11">
                  <c:v>Условно-утвержденные расходы</c:v>
                </c:pt>
              </c:strCache>
            </c:strRef>
          </c:cat>
          <c:val>
            <c:numRef>
              <c:f>Лист1!$B$2:$B$13</c:f>
              <c:numCache>
                <c:formatCode>0.00</c:formatCode>
                <c:ptCount val="12"/>
                <c:pt idx="0">
                  <c:v>133.07</c:v>
                </c:pt>
                <c:pt idx="1">
                  <c:v>2.1</c:v>
                </c:pt>
                <c:pt idx="2">
                  <c:v>4.57</c:v>
                </c:pt>
                <c:pt idx="3">
                  <c:v>117.14</c:v>
                </c:pt>
                <c:pt idx="4">
                  <c:v>91.98</c:v>
                </c:pt>
                <c:pt idx="5">
                  <c:v>1214.6500000000001</c:v>
                </c:pt>
                <c:pt idx="6">
                  <c:v>98.15</c:v>
                </c:pt>
                <c:pt idx="7">
                  <c:v>112.08</c:v>
                </c:pt>
                <c:pt idx="8">
                  <c:v>43.02</c:v>
                </c:pt>
                <c:pt idx="9">
                  <c:v>4.5</c:v>
                </c:pt>
                <c:pt idx="10">
                  <c:v>72.569999999999993</c:v>
                </c:pt>
                <c:pt idx="11">
                  <c:v>36.68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E2F-455A-A8D9-322227402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2">
          <a:noFill/>
        </a:ln>
      </c:spPr>
    </c:plotArea>
    <c:plotVisOnly val="1"/>
    <c:dispBlanksAs val="gap"/>
    <c:showDLblsOverMax val="0"/>
  </c:chart>
  <c:txPr>
    <a:bodyPr/>
    <a:lstStyle/>
    <a:p>
      <a:pPr>
        <a:defRPr sz="1043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116126202784058E-2"/>
          <c:y val="7.7602488612376397E-2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250638028634986E-2"/>
                  <c:y val="-0.263464059548939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64156367161449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086481661473574E-2"/>
                  <c:y val="-0.278723475169425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540416271746742E-2"/>
                  <c:y val="-0.13436258083876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0269441811645801E-3"/>
                  <c:y val="-0.225973431410643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(план)</c:v>
                </c:pt>
                <c:pt idx="1">
                  <c:v>2021 (план)</c:v>
                </c:pt>
                <c:pt idx="2">
                  <c:v>2022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85.2</c:v>
                </c:pt>
                <c:pt idx="1">
                  <c:v>96.6</c:v>
                </c:pt>
                <c:pt idx="2">
                  <c:v>101.5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8746456"/>
        <c:axId val="548751944"/>
        <c:axId val="0"/>
      </c:bar3DChart>
      <c:catAx>
        <c:axId val="548746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48751944"/>
        <c:crosses val="autoZero"/>
        <c:auto val="1"/>
        <c:lblAlgn val="ctr"/>
        <c:lblOffset val="100"/>
        <c:noMultiLvlLbl val="0"/>
      </c:catAx>
      <c:valAx>
        <c:axId val="5487519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8746456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1743140469216091"/>
          <c:y val="0.13924813872974048"/>
          <c:w val="0.76963362095569632"/>
          <c:h val="0.529357837550390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25284">
              <a:noFill/>
            </a:ln>
          </c:spPr>
          <c:invertIfNegative val="0"/>
          <c:dLbls>
            <c:dLbl>
              <c:idx val="0"/>
              <c:layout>
                <c:manualLayout>
                  <c:x val="1.6400792901641828E-3"/>
                  <c:y val="-4.6692607003891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0A5-4DEE-8021-D14DD00BB43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12969283276513E-3"/>
                  <c:y val="-3.8910505836575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632-4CFA-A826-2398B131F83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7064846416382316E-2"/>
                  <c:y val="-3.8910505836575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4EF-4380-BCCA-7099BF01A65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890617091927967E-2"/>
                  <c:y val="-2.6381131882117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0A5-4DEE-8021-D14DD00BB43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8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94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(план)</c:v>
                </c:pt>
                <c:pt idx="1">
                  <c:v>2021 (план)</c:v>
                </c:pt>
                <c:pt idx="2">
                  <c:v>2022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100.8</c:v>
                </c:pt>
                <c:pt idx="2">
                  <c:v>100.8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0A5-4DEE-8021-D14DD00BB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8751160"/>
        <c:axId val="463171448"/>
        <c:axId val="0"/>
      </c:bar3DChart>
      <c:catAx>
        <c:axId val="548751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2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894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3171448"/>
        <c:crosses val="autoZero"/>
        <c:auto val="1"/>
        <c:lblAlgn val="ctr"/>
        <c:lblOffset val="100"/>
        <c:noMultiLvlLbl val="0"/>
      </c:catAx>
      <c:valAx>
        <c:axId val="463171448"/>
        <c:scaling>
          <c:orientation val="minMax"/>
          <c:max val="105"/>
          <c:min val="90"/>
        </c:scaling>
        <c:delete val="1"/>
        <c:axPos val="l"/>
        <c:majorGridlines>
          <c:spPr>
            <a:ln w="945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548751160"/>
        <c:crosses val="autoZero"/>
        <c:crossBetween val="between"/>
      </c:valAx>
      <c:spPr>
        <a:noFill/>
        <a:ln>
          <a:solidFill>
            <a:schemeClr val="accent3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7647577517377258"/>
          <c:y val="0.14673318506942357"/>
          <c:w val="0.76963362095569632"/>
          <c:h val="0.582793171845885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rgbClr val="00FF00"/>
            </a:solidFill>
            <a:ln w="25149">
              <a:noFill/>
            </a:ln>
          </c:spPr>
          <c:invertIfNegative val="0"/>
          <c:dLbls>
            <c:dLbl>
              <c:idx val="0"/>
              <c:layout>
                <c:manualLayout>
                  <c:x val="-7.1388320554418919E-2"/>
                  <c:y val="-3.8167938931297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F15-47FB-9DDA-B5E881858FA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498687664041995E-2"/>
                  <c:y val="-4.5801526717557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498687664041995E-2"/>
                  <c:y val="-6.8702290076335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890617091927967E-2"/>
                  <c:y val="-2.6381131882117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F15-47FB-9DDA-B5E881858FA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4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88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(план)</c:v>
                </c:pt>
                <c:pt idx="1">
                  <c:v>2021 (план)</c:v>
                </c:pt>
                <c:pt idx="2">
                  <c:v>2022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101.1</c:v>
                </c:pt>
                <c:pt idx="1">
                  <c:v>100.8</c:v>
                </c:pt>
                <c:pt idx="2">
                  <c:v>100.8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15-47FB-9DDA-B5E881858F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3157336"/>
        <c:axId val="463171840"/>
        <c:axId val="0"/>
      </c:bar3DChart>
      <c:catAx>
        <c:axId val="46315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288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888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3171840"/>
        <c:crosses val="autoZero"/>
        <c:auto val="1"/>
        <c:lblAlgn val="ctr"/>
        <c:lblOffset val="100"/>
        <c:noMultiLvlLbl val="0"/>
      </c:catAx>
      <c:valAx>
        <c:axId val="463171840"/>
        <c:scaling>
          <c:orientation val="minMax"/>
          <c:max val="105"/>
          <c:min val="90"/>
        </c:scaling>
        <c:delete val="1"/>
        <c:axPos val="l"/>
        <c:majorGridlines>
          <c:spPr>
            <a:ln w="938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63157336"/>
        <c:crosses val="autoZero"/>
        <c:crossBetween val="between"/>
      </c:valAx>
      <c:spPr>
        <a:noFill/>
        <a:ln w="12574">
          <a:solidFill>
            <a:srgbClr val="00FF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accent1"/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1D2-4700-93BA-5765636D6AC2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D2-4700-93BA-5765636D6AC2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1D2-4700-93BA-5765636D6AC2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1D2-4700-93BA-5765636D6AC2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1D2-4700-93BA-5765636D6AC2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1D2-4700-93BA-5765636D6AC2}"/>
              </c:ext>
            </c:extLst>
          </c:dPt>
          <c:dLbls>
            <c:dLbl>
              <c:idx val="0"/>
              <c:layout>
                <c:manualLayout>
                  <c:x val="-1.7651442372440047E-2"/>
                  <c:y val="8.5543774605593753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1D2-4700-93BA-5765636D6AC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6181075427145153"/>
                  <c:y val="0.145563403046129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1D2-4700-93BA-5765636D6AC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6490720871977665E-2"/>
                  <c:y val="-6.0548672748882808E-3"/>
                </c:manualLayout>
              </c:layout>
              <c:numFmt formatCode="0.0%" sourceLinked="0"/>
              <c:spPr>
                <a:noFill/>
                <a:ln w="2520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16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1D2-4700-93BA-5765636D6AC2}"/>
                </c:ext>
                <c:ext xmlns:c15="http://schemas.microsoft.com/office/drawing/2012/chart" uri="{CE6537A1-D6FC-4f65-9D91-7224C49458BB}">
                  <c15:layout>
                    <c:manualLayout>
                      <c:w val="0.20442417331812998"/>
                      <c:h val="0.11299669078301697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31703373167293647"/>
                  <c:y val="-2.806221381729230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1D2-4700-93BA-5765636D6AC2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20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16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42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кв.5</c:v>
                </c:pt>
                <c:pt idx="5">
                  <c:v>кв.5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468683</c:v>
                </c:pt>
                <c:pt idx="1">
                  <c:v>22295</c:v>
                </c:pt>
                <c:pt idx="2" formatCode="#,##0.0">
                  <c:v>117828</c:v>
                </c:pt>
                <c:pt idx="3" formatCode="#,##0.0">
                  <c:v>11346</c:v>
                </c:pt>
                <c:pt idx="4">
                  <c:v>1224</c:v>
                </c:pt>
                <c:pt idx="5">
                  <c:v>11136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1D2-4700-93BA-5765636D6A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02">
          <a:noFill/>
        </a:ln>
      </c:spPr>
    </c:plotArea>
    <c:plotVisOnly val="1"/>
    <c:dispBlanksAs val="gap"/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 sz="1216" baseline="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>
          <a:noFill/>
        </a:ln>
        <a:effectLst/>
        <a:sp3d>
          <a:contourClr>
            <a:schemeClr val="accent4">
              <a:lumMod val="75000"/>
            </a:schemeClr>
          </a:contourClr>
        </a:sp3d>
      </c:spPr>
    </c:sideWall>
    <c:backWall>
      <c:thickness val="0"/>
      <c:spPr>
        <a:noFill/>
        <a:ln>
          <a:noFill/>
        </a:ln>
        <a:effectLst/>
        <a:sp3d>
          <a:contourClr>
            <a:schemeClr val="accent4">
              <a:lumMod val="75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0.17647576195237563"/>
          <c:y val="0.13146597387921732"/>
          <c:w val="0.76963362095569632"/>
          <c:h val="0.529357837550390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4685763835933994E-3"/>
                  <c:y val="-5.274725274725276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71C-4EAF-97B8-B449EF7E174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6.15384615384615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9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100,0</a:t>
                    </a:r>
                  </a:p>
                </c:rich>
              </c:tx>
              <c:spPr>
                <a:noFill/>
                <a:ln w="25263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838-456F-A0FE-0ECD72EF482D}"/>
                </c:ext>
                <c:ext xmlns:c15="http://schemas.microsoft.com/office/drawing/2012/chart" uri="{CE6537A1-D6FC-4f65-9D91-7224C49458BB}">
                  <c15:layout>
                    <c:manualLayout>
                      <c:w val="0.10045840178131794"/>
                      <c:h val="0.1218904560006922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6.5715375850243674E-2"/>
                  <c:y val="-6.15384615384615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9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100,0</a:t>
                    </a:r>
                  </a:p>
                </c:rich>
              </c:tx>
              <c:spPr>
                <a:noFill/>
                <a:ln w="25263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838-456F-A0FE-0ECD72EF482D}"/>
                </c:ext>
                <c:ext xmlns:c15="http://schemas.microsoft.com/office/drawing/2012/chart" uri="{CE6537A1-D6FC-4f65-9D91-7224C49458BB}">
                  <c15:layout>
                    <c:manualLayout>
                      <c:w val="0.16300905692112613"/>
                      <c:h val="8.6725620835857054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5.3890617091927967E-2"/>
                  <c:y val="-2.6381131882117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71C-4EAF-97B8-B449EF7E174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6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9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(план)</c:v>
                </c:pt>
                <c:pt idx="1">
                  <c:v>2021 (план)</c:v>
                </c:pt>
                <c:pt idx="2">
                  <c:v>2022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1C-4EAF-97B8-B449EF7E1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3171056"/>
        <c:axId val="462509680"/>
        <c:axId val="0"/>
      </c:bar3DChart>
      <c:catAx>
        <c:axId val="46317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16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89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509680"/>
        <c:crosses val="autoZero"/>
        <c:auto val="1"/>
        <c:lblAlgn val="ctr"/>
        <c:lblOffset val="100"/>
        <c:noMultiLvlLbl val="0"/>
      </c:catAx>
      <c:valAx>
        <c:axId val="462509680"/>
        <c:scaling>
          <c:orientation val="minMax"/>
          <c:max val="105"/>
          <c:min val="90"/>
        </c:scaling>
        <c:delete val="1"/>
        <c:axPos val="l"/>
        <c:majorGridlines>
          <c:spPr>
            <a:ln w="942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63171056"/>
        <c:crosses val="autoZero"/>
        <c:crossBetween val="between"/>
      </c:valAx>
      <c:spPr>
        <a:noFill/>
        <a:ln w="25263">
          <a:solidFill>
            <a:schemeClr val="accent5">
              <a:lumMod val="75000"/>
            </a:schemeClr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7647576195237563"/>
          <c:y val="0.13146597387921732"/>
          <c:w val="0.76963362095569632"/>
          <c:h val="0.529357837550390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rgbClr val="FFFF00"/>
            </a:solidFill>
            <a:ln w="30616">
              <a:noFill/>
            </a:ln>
          </c:spPr>
          <c:invertIfNegative val="0"/>
          <c:dLbls>
            <c:dLbl>
              <c:idx val="0"/>
              <c:layout>
                <c:manualLayout>
                  <c:x val="-4.8163950873356294E-2"/>
                  <c:y val="-6.5281899109792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98F-4730-8D17-95D837088A1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5898353614889573E-3"/>
                  <c:y val="-7.1216617210682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7265569076592696E-3"/>
                  <c:y val="-2.3738872403560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5898353614889053E-3"/>
                  <c:y val="-0.130563798219584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2480343142504467E-2"/>
                  <c:y val="-8.5728171218953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8F-4730-8D17-95D837088A1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061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8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0.00</c:formatCode>
                <c:ptCount val="4"/>
                <c:pt idx="0">
                  <c:v>106.8</c:v>
                </c:pt>
                <c:pt idx="1">
                  <c:v>109</c:v>
                </c:pt>
                <c:pt idx="2">
                  <c:v>100.7</c:v>
                </c:pt>
                <c:pt idx="3">
                  <c:v>103.2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8F-4730-8D17-95D837088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2510856"/>
        <c:axId val="454066104"/>
        <c:axId val="0"/>
      </c:bar3DChart>
      <c:catAx>
        <c:axId val="462510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7653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8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4066104"/>
        <c:crosses val="autoZero"/>
        <c:auto val="1"/>
        <c:lblAlgn val="ctr"/>
        <c:lblOffset val="100"/>
        <c:noMultiLvlLbl val="0"/>
      </c:catAx>
      <c:valAx>
        <c:axId val="454066104"/>
        <c:scaling>
          <c:orientation val="minMax"/>
          <c:max val="105"/>
          <c:min val="90"/>
        </c:scaling>
        <c:delete val="1"/>
        <c:axPos val="l"/>
        <c:majorGridlines>
          <c:spPr>
            <a:ln w="114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crossAx val="462510856"/>
        <c:crosses val="autoZero"/>
        <c:crossBetween val="between"/>
      </c:valAx>
      <c:spPr>
        <a:noFill/>
        <a:ln w="15308">
          <a:solidFill>
            <a:srgbClr val="00FF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732128922525305E-2"/>
          <c:y val="0.30104482870289639"/>
          <c:w val="0.89670579522108818"/>
          <c:h val="0.306127514652868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033572027350469E-2"/>
                  <c:y val="-0.13558574107749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447000838290695E-2"/>
                  <c:y val="-0.146884552833955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47000838290695E-2"/>
                  <c:y val="-0.14123514695572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480572865641077E-2"/>
                  <c:y val="-0.14123514695572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106.05</c:v>
                </c:pt>
                <c:pt idx="1">
                  <c:v>138.65</c:v>
                </c:pt>
                <c:pt idx="2">
                  <c:v>100.8</c:v>
                </c:pt>
                <c:pt idx="3">
                  <c:v>100.8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471472"/>
        <c:axId val="175475784"/>
        <c:axId val="0"/>
      </c:bar3DChart>
      <c:catAx>
        <c:axId val="17547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475784"/>
        <c:crosses val="autoZero"/>
        <c:auto val="1"/>
        <c:lblAlgn val="ctr"/>
        <c:lblOffset val="100"/>
        <c:tickMarkSkip val="50"/>
        <c:noMultiLvlLbl val="0"/>
      </c:catAx>
      <c:valAx>
        <c:axId val="1754757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5471472"/>
        <c:crosses val="autoZero"/>
        <c:crossBetween val="between"/>
      </c:valAx>
      <c:spPr>
        <a:noFill/>
        <a:ln>
          <a:solidFill>
            <a:srgbClr val="00FF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447470749361972E-2"/>
          <c:y val="0.10582157538051327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868603831461097E-2"/>
                  <c:y val="-0.29168314631707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504403477892961E-2"/>
                  <c:y val="-0.29988779024552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99097311218017E-2"/>
                  <c:y val="-0.29988779024552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826816745018796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6124708365737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 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115.6</c:v>
                </c:pt>
                <c:pt idx="1">
                  <c:v>70.099999999999994</c:v>
                </c:pt>
                <c:pt idx="2">
                  <c:v>132.69999999999999</c:v>
                </c:pt>
                <c:pt idx="3">
                  <c:v>90.6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9785688"/>
        <c:axId val="539786472"/>
        <c:axId val="0"/>
      </c:bar3DChart>
      <c:catAx>
        <c:axId val="539785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9786472"/>
        <c:crosses val="autoZero"/>
        <c:auto val="1"/>
        <c:lblAlgn val="ctr"/>
        <c:lblOffset val="100"/>
        <c:noMultiLvlLbl val="0"/>
      </c:catAx>
      <c:valAx>
        <c:axId val="539786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39785688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7647576195237563"/>
          <c:y val="0.13146597387921732"/>
          <c:w val="0.78763545645903177"/>
          <c:h val="0.529357837550390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  <a:sp3d>
              <a:contourClr>
                <a:srgbClr val="00B0F0"/>
              </a:contourClr>
            </a:sp3d>
          </c:spPr>
          <c:invertIfNegative val="0"/>
          <c:dLbls>
            <c:dLbl>
              <c:idx val="0"/>
              <c:layout>
                <c:manualLayout>
                  <c:x val="-5.3890617091928078E-2"/>
                  <c:y val="-2.01520207231987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ACF-4C46-A127-788F949EF33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801080108010801E-2"/>
                  <c:y val="-4.4059784518412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6005838154991145E-17"/>
                  <c:y val="-5.6648294380816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003600360037325E-3"/>
                  <c:y val="-5.6648294380816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686265476941395E-2"/>
                  <c:y val="-5.7852628198361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ACF-4C46-A127-788F949EF33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92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114.8</c:v>
                </c:pt>
                <c:pt idx="2">
                  <c:v>114.8</c:v>
                </c:pt>
                <c:pt idx="3">
                  <c:v>114.8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ACF-4C46-A127-788F949EF3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476568"/>
        <c:axId val="175473432"/>
        <c:axId val="0"/>
      </c:bar3DChart>
      <c:catAx>
        <c:axId val="175476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892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473432"/>
        <c:crosses val="autoZero"/>
        <c:auto val="1"/>
        <c:lblAlgn val="ctr"/>
        <c:lblOffset val="100"/>
        <c:noMultiLvlLbl val="0"/>
      </c:catAx>
      <c:valAx>
        <c:axId val="175473432"/>
        <c:scaling>
          <c:orientation val="minMax"/>
          <c:max val="105"/>
          <c:min val="90"/>
        </c:scaling>
        <c:delete val="1"/>
        <c:axPos val="l"/>
        <c:majorGridlines>
          <c:spPr>
            <a:ln w="945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75476568"/>
        <c:crosses val="autoZero"/>
        <c:crossBetween val="between"/>
      </c:valAx>
      <c:spPr>
        <a:noFill/>
        <a:ln>
          <a:solidFill>
            <a:srgbClr val="00B0F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8330193909688336"/>
          <c:y val="0.13924629115384216"/>
          <c:w val="0.76963362095569632"/>
          <c:h val="0.529357837550390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rgbClr val="92D050"/>
            </a:solidFill>
            <a:ln w="25234">
              <a:noFill/>
            </a:ln>
          </c:spPr>
          <c:invertIfNegative val="0"/>
          <c:dLbls>
            <c:dLbl>
              <c:idx val="0"/>
              <c:layout>
                <c:manualLayout>
                  <c:x val="1.0955900137056216E-2"/>
                  <c:y val="-3.992382296851648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115,7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7D4-42D5-8476-90F7E8B6087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477815699658702E-2"/>
                  <c:y val="-3.99002598229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113,5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7D4-42D5-8476-90F7E8B6087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99,9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7D4-42D5-8476-90F7E8B6087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5.3224146999226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7D4-42D5-8476-90F7E8B6087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890617091927967E-2"/>
                  <c:y val="-2.6381131882117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7D4-42D5-8476-90F7E8B6087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3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91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113.5</c:v>
                </c:pt>
                <c:pt idx="1">
                  <c:v>99.9</c:v>
                </c:pt>
                <c:pt idx="2">
                  <c:v>100.3</c:v>
                </c:pt>
                <c:pt idx="3">
                  <c:v>100.3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7D4-42D5-8476-90F7E8B60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472648"/>
        <c:axId val="175471864"/>
        <c:axId val="0"/>
      </c:bar3DChart>
      <c:catAx>
        <c:axId val="175472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08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891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471864"/>
        <c:crosses val="autoZero"/>
        <c:auto val="1"/>
        <c:lblAlgn val="ctr"/>
        <c:lblOffset val="100"/>
        <c:noMultiLvlLbl val="0"/>
      </c:catAx>
      <c:valAx>
        <c:axId val="175471864"/>
        <c:scaling>
          <c:orientation val="minMax"/>
          <c:max val="105"/>
          <c:min val="90"/>
        </c:scaling>
        <c:delete val="1"/>
        <c:axPos val="l"/>
        <c:majorGridlines>
          <c:spPr>
            <a:ln w="943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75472648"/>
        <c:crosses val="autoZero"/>
        <c:crossBetween val="between"/>
      </c:valAx>
      <c:spPr>
        <a:noFill/>
        <a:ln>
          <a:solidFill>
            <a:schemeClr val="accent3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116126202784058E-2"/>
          <c:y val="7.7602488612376397E-2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5134303657128269E-3"/>
                  <c:y val="-0.28462837462504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0269441811645159E-3"/>
                  <c:y val="-0.158792140991263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29340073325186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779062470372058E-2"/>
                  <c:y val="-0.254293967336962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76626835964885"/>
                      <c:h val="0.11058382401955338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0269441811645801E-3"/>
                  <c:y val="-0.225973431410643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117.2</c:v>
                </c:pt>
                <c:pt idx="1">
                  <c:v>37.700000000000003</c:v>
                </c:pt>
                <c:pt idx="2">
                  <c:v>113.7</c:v>
                </c:pt>
                <c:pt idx="3">
                  <c:v>88.8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9797056"/>
        <c:axId val="539795880"/>
        <c:axId val="0"/>
      </c:bar3DChart>
      <c:catAx>
        <c:axId val="53979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9795880"/>
        <c:crosses val="autoZero"/>
        <c:auto val="1"/>
        <c:lblAlgn val="ctr"/>
        <c:lblOffset val="100"/>
        <c:noMultiLvlLbl val="0"/>
      </c:catAx>
      <c:valAx>
        <c:axId val="5397958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39797056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25063802863502E-2"/>
                  <c:y val="-0.319902233085212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704447464299743E-2"/>
                  <c:y val="-0.26461393178535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922325294312273E-2"/>
                  <c:y val="-0.20491056549272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310258958683088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0.00</c:formatCode>
                <c:ptCount val="4"/>
                <c:pt idx="0">
                  <c:v>317.60000000000002</c:v>
                </c:pt>
                <c:pt idx="1">
                  <c:v>9</c:v>
                </c:pt>
                <c:pt idx="2">
                  <c:v>172.3</c:v>
                </c:pt>
                <c:pt idx="3">
                  <c:v>94.6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466768"/>
        <c:axId val="175472256"/>
        <c:axId val="0"/>
      </c:bar3DChart>
      <c:catAx>
        <c:axId val="17546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472256"/>
        <c:crosses val="autoZero"/>
        <c:auto val="1"/>
        <c:lblAlgn val="ctr"/>
        <c:lblOffset val="100"/>
        <c:noMultiLvlLbl val="0"/>
      </c:catAx>
      <c:valAx>
        <c:axId val="1754722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75466768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116030594416294E-2"/>
          <c:y val="5.6438173536273749E-2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0850550055821469E-2"/>
                  <c:y val="-0.171752027552494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56E-2"/>
                  <c:y val="-0.151737584712809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704447464299668E-2"/>
                  <c:y val="-0.278723475169425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8354953533714489E-2"/>
                  <c:y val="-0.303677369181202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310258958683088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62.5</c:v>
                </c:pt>
                <c:pt idx="1">
                  <c:v>34.6</c:v>
                </c:pt>
                <c:pt idx="2">
                  <c:v>86.1</c:v>
                </c:pt>
                <c:pt idx="3">
                  <c:v>132.6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464808"/>
        <c:axId val="500255176"/>
        <c:axId val="0"/>
      </c:bar3DChart>
      <c:catAx>
        <c:axId val="17546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00255176"/>
        <c:crosses val="autoZero"/>
        <c:auto val="1"/>
        <c:lblAlgn val="ctr"/>
        <c:lblOffset val="100"/>
        <c:noMultiLvlLbl val="0"/>
      </c:catAx>
      <c:valAx>
        <c:axId val="500255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5464808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155129479341544E-2"/>
                  <c:y val="-0.32695700477724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56E-2"/>
                  <c:y val="-0.172901899788912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134720905822901E-3"/>
                  <c:y val="-0.158792140991263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540291097138292E-2"/>
                  <c:y val="-0.20491056549272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310258958683088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0.00</c:formatCode>
                <c:ptCount val="4"/>
                <c:pt idx="0">
                  <c:v>350.4</c:v>
                </c:pt>
                <c:pt idx="1">
                  <c:v>69.7</c:v>
                </c:pt>
                <c:pt idx="2">
                  <c:v>88.6</c:v>
                </c:pt>
                <c:pt idx="3">
                  <c:v>102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1332160"/>
        <c:axId val="507540392"/>
        <c:axId val="0"/>
      </c:bar3DChart>
      <c:catAx>
        <c:axId val="34133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07540392"/>
        <c:crosses val="autoZero"/>
        <c:auto val="1"/>
        <c:lblAlgn val="ctr"/>
        <c:lblOffset val="100"/>
        <c:noMultiLvlLbl val="0"/>
      </c:catAx>
      <c:valAx>
        <c:axId val="50754039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341332160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6089389150062661E-3"/>
                  <c:y val="-0.305792689701144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134720905822901E-3"/>
                  <c:y val="-0.158792140991263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826816745018724E-2"/>
                  <c:y val="-0.176691478724586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310258958683088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74.2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89864"/>
        <c:axId val="293190256"/>
        <c:axId val="0"/>
      </c:bar3DChart>
      <c:catAx>
        <c:axId val="293189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3190256"/>
        <c:crosses val="autoZero"/>
        <c:auto val="1"/>
        <c:lblAlgn val="ctr"/>
        <c:lblOffset val="100"/>
        <c:noMultiLvlLbl val="0"/>
      </c:catAx>
      <c:valAx>
        <c:axId val="293190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3189864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0749280321113296"/>
                  <c:y val="-0.27025674661661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96729845132661E-2"/>
                  <c:y val="-0.14382272816993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134720905822901E-3"/>
                  <c:y val="-0.158792140991263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421703182988788E-2"/>
                  <c:y val="-0.156529954255895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9204375196029026E-2"/>
                  <c:y val="-0.15379466623291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17.3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91040"/>
        <c:axId val="293191432"/>
        <c:axId val="0"/>
      </c:bar3DChart>
      <c:catAx>
        <c:axId val="29319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3191432"/>
        <c:crosses val="autoZero"/>
        <c:auto val="1"/>
        <c:lblAlgn val="ctr"/>
        <c:lblOffset val="100"/>
        <c:noMultiLvlLbl val="0"/>
      </c:catAx>
      <c:valAx>
        <c:axId val="2931914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3191040"/>
        <c:crosses val="autoZero"/>
        <c:crossBetween val="between"/>
      </c:valAx>
      <c:spPr>
        <a:noFill/>
        <a:ln>
          <a:solidFill>
            <a:srgbClr val="FF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733462109631675E-2"/>
                  <c:y val="-0.18322055724654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35799646431694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105.3</c:v>
                </c:pt>
                <c:pt idx="1">
                  <c:v>96.1</c:v>
                </c:pt>
                <c:pt idx="2">
                  <c:v>104.2</c:v>
                </c:pt>
                <c:pt idx="3">
                  <c:v>104.2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98488"/>
        <c:axId val="293198880"/>
        <c:axId val="0"/>
      </c:bar3DChart>
      <c:catAx>
        <c:axId val="293198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98880"/>
        <c:crosses val="autoZero"/>
        <c:auto val="1"/>
        <c:lblAlgn val="ctr"/>
        <c:lblOffset val="100"/>
        <c:noMultiLvlLbl val="0"/>
      </c:catAx>
      <c:valAx>
        <c:axId val="2931988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3198488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7491228267835116E-2"/>
                  <c:y val="-0.305792689701144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134726363267327E-3"/>
                  <c:y val="-0.25050438840128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63885284145399E-3"/>
                  <c:y val="-0.303677369181202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958614016813182E-2"/>
                  <c:y val="-0.28946617042550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109.8</c:v>
                </c:pt>
                <c:pt idx="1">
                  <c:v>95.6</c:v>
                </c:pt>
                <c:pt idx="2">
                  <c:v>104.6</c:v>
                </c:pt>
                <c:pt idx="3">
                  <c:v>104.6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99664"/>
        <c:axId val="293200056"/>
        <c:axId val="0"/>
      </c:bar3DChart>
      <c:catAx>
        <c:axId val="29319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3200056"/>
        <c:crosses val="autoZero"/>
        <c:auto val="1"/>
        <c:lblAlgn val="ctr"/>
        <c:lblOffset val="100"/>
        <c:noMultiLvlLbl val="0"/>
      </c:catAx>
      <c:valAx>
        <c:axId val="293200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3199664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853282058458315E-2"/>
          <c:y val="0.1128763470725475"/>
          <c:w val="0.92766912471946139"/>
          <c:h val="0.636420953227419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E87D37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7352972956695639E-2"/>
                  <c:y val="-0.312847461393178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238568106012163E-3"/>
                  <c:y val="-0.29988779024552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134720905822901E-3"/>
                  <c:y val="-0.158792140991263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864721480712664E-2"/>
                  <c:y val="-0.247239195644928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310258958683088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106.3</c:v>
                </c:pt>
                <c:pt idx="1">
                  <c:v>99.9</c:v>
                </c:pt>
                <c:pt idx="2">
                  <c:v>102.1</c:v>
                </c:pt>
                <c:pt idx="3">
                  <c:v>102.1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200840"/>
        <c:axId val="293201232"/>
        <c:axId val="0"/>
      </c:bar3DChart>
      <c:catAx>
        <c:axId val="293200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3201232"/>
        <c:crosses val="autoZero"/>
        <c:auto val="1"/>
        <c:lblAlgn val="ctr"/>
        <c:lblOffset val="100"/>
        <c:noMultiLvlLbl val="0"/>
      </c:catAx>
      <c:valAx>
        <c:axId val="2932012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3200840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35799646431694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113.3</c:v>
                </c:pt>
                <c:pt idx="1">
                  <c:v>93.1</c:v>
                </c:pt>
                <c:pt idx="2">
                  <c:v>102.5</c:v>
                </c:pt>
                <c:pt idx="3">
                  <c:v>102.7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202016"/>
        <c:axId val="293202408"/>
        <c:axId val="0"/>
      </c:bar3DChart>
      <c:catAx>
        <c:axId val="29320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202408"/>
        <c:crosses val="autoZero"/>
        <c:auto val="1"/>
        <c:lblAlgn val="ctr"/>
        <c:lblOffset val="100"/>
        <c:noMultiLvlLbl val="0"/>
      </c:catAx>
      <c:valAx>
        <c:axId val="2932024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3202016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853282058458315E-2"/>
          <c:y val="0.1128763470725475"/>
          <c:w val="0.92766912471946139"/>
          <c:h val="0.636420953227419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3855234093658718E-2"/>
                  <c:y val="-0.32695700477724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49385959162E-2"/>
                  <c:y val="-0.292833018553494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133090893631797E-3"/>
                  <c:y val="-0.26461393178535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8692437546387404E-3"/>
                  <c:y val="-0.24018442395289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2313445129565896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113.5</c:v>
                </c:pt>
                <c:pt idx="1">
                  <c:v>107.2</c:v>
                </c:pt>
                <c:pt idx="2">
                  <c:v>100.8</c:v>
                </c:pt>
                <c:pt idx="3">
                  <c:v>100.8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203192"/>
        <c:axId val="293203584"/>
        <c:axId val="0"/>
      </c:bar3DChart>
      <c:catAx>
        <c:axId val="29320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3203584"/>
        <c:crosses val="autoZero"/>
        <c:auto val="1"/>
        <c:lblAlgn val="ctr"/>
        <c:lblOffset val="100"/>
        <c:noMultiLvlLbl val="0"/>
      </c:catAx>
      <c:valAx>
        <c:axId val="293203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3203192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864963490168345"/>
          <c:y val="0.30303008302671436"/>
          <c:w val="0.40779990042959746"/>
          <c:h val="0.47623472834088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в рублях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28221.5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6A-4EA4-8D25-8726D2B136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в рублях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30231.3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6A-4EA4-8D25-8726D2B136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в рублях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31724.865000000002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66A-4EA4-8D25-8726D2B1366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в рублях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33330.01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66A-4EA4-8D25-8726D2B1366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в рублях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34996.5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66A-4EA4-8D25-8726D2B136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93204760"/>
        <c:axId val="293205152"/>
      </c:barChart>
      <c:catAx>
        <c:axId val="293204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93205152"/>
        <c:crosses val="autoZero"/>
        <c:auto val="1"/>
        <c:lblAlgn val="ctr"/>
        <c:lblOffset val="100"/>
        <c:noMultiLvlLbl val="0"/>
      </c:catAx>
      <c:valAx>
        <c:axId val="293205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320476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3372641135108E-2"/>
          <c:y val="0.30303008302671436"/>
          <c:w val="0.84242425444791846"/>
          <c:h val="0.47623472834088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в рублях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28176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AC-45BC-A981-7310D8EF97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в рублях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30957.9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AC-45BC-A981-7310D8EF97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в рублях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32505.8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AC-45BC-A981-7310D8EF97E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в рублях</c:v>
                </c:pt>
              </c:strCache>
            </c:strRef>
          </c:cat>
          <c:val>
            <c:numRef>
              <c:f>Лист1!$E$2</c:f>
              <c:numCache>
                <c:formatCode>#,##0.00</c:formatCode>
                <c:ptCount val="1"/>
                <c:pt idx="0">
                  <c:v>34131.08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CAC-45BC-A981-7310D8EF97E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в рублях</c:v>
                </c:pt>
              </c:strCache>
            </c:strRef>
          </c:cat>
          <c:val>
            <c:numRef>
              <c:f>Лист1!$F$2</c:f>
              <c:numCache>
                <c:formatCode>#,##0.00</c:formatCode>
                <c:ptCount val="1"/>
                <c:pt idx="0">
                  <c:v>35837.629999999997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CAC-45BC-A981-7310D8EF97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53659896"/>
        <c:axId val="553660288"/>
      </c:barChart>
      <c:catAx>
        <c:axId val="553659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553660288"/>
        <c:crosses val="autoZero"/>
        <c:auto val="1"/>
        <c:lblAlgn val="ctr"/>
        <c:lblOffset val="100"/>
        <c:noMultiLvlLbl val="0"/>
      </c:catAx>
      <c:valAx>
        <c:axId val="55366028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55365989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640401066548173E-2"/>
          <c:y val="0.16479475253500361"/>
          <c:w val="0.86635998777913581"/>
          <c:h val="0.614470013842305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в рублях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26792.6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38-450A-A585-7BB995EB61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в рублях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30344.7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638-450A-A585-7BB995EB611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в рублях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32128.7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638-450A-A585-7BB995EB611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в рублях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34345.599999999999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638-450A-A585-7BB995EB611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в рублях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36749.800000000003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638-450A-A585-7BB995EB61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53661072"/>
        <c:axId val="553661464"/>
      </c:barChart>
      <c:catAx>
        <c:axId val="553661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553661464"/>
        <c:crosses val="autoZero"/>
        <c:auto val="1"/>
        <c:lblAlgn val="ctr"/>
        <c:lblOffset val="100"/>
        <c:noMultiLvlLbl val="0"/>
      </c:catAx>
      <c:valAx>
        <c:axId val="553661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366107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267294631657037E-2"/>
          <c:y val="0.23920991565901026"/>
          <c:w val="0.92651785084964711"/>
          <c:h val="0.460091512716224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27469.4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5E-4DBF-BEA0-7193199DDC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26903.1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5E-4DBF-BEA0-7193199DDC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28489.3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55E-4DBF-BEA0-7193199DDC3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CC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30453.9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55E-4DBF-BEA0-7193199DDC3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32572.7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55E-4DBF-BEA0-7193199DDC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53662248"/>
        <c:axId val="553662640"/>
      </c:barChart>
      <c:catAx>
        <c:axId val="553662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53662640"/>
        <c:crosses val="autoZero"/>
        <c:auto val="1"/>
        <c:lblAlgn val="ctr"/>
        <c:lblOffset val="100"/>
        <c:noMultiLvlLbl val="0"/>
      </c:catAx>
      <c:valAx>
        <c:axId val="55366264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55366224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47306584182496E-2"/>
          <c:y val="0.18348573355075307"/>
          <c:w val="0.92651785084964711"/>
          <c:h val="0.579880050668252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дополнительного образования, тыс.руб.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26792.6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B6-4AA6-ACA2-0A0C0AD42B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дополнительного образования, тыс.руб.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30344.6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B6-4AA6-ACA2-0A0C0AD42B5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дополнительного образования, тыс.руб.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32128.2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2B6-4AA6-ACA2-0A0C0AD42B5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CC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дополнительного образования, тыс.руб.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34345.599999999999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2B6-4AA6-ACA2-0A0C0AD42B5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дополнительного образования, тыс.руб.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36749.800000000003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2B6-4AA6-ACA2-0A0C0AD42B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53663424"/>
        <c:axId val="553663816"/>
      </c:barChart>
      <c:catAx>
        <c:axId val="553663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53663816"/>
        <c:crosses val="autoZero"/>
        <c:auto val="1"/>
        <c:lblAlgn val="ctr"/>
        <c:lblOffset val="100"/>
        <c:noMultiLvlLbl val="0"/>
      </c:catAx>
      <c:valAx>
        <c:axId val="55366381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553663424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6135767011724212E-3"/>
                  <c:y val="-0.36163310700070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247094363737286E-2"/>
                  <c:y val="-0.363906579255443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83.6</c:v>
                </c:pt>
                <c:pt idx="1">
                  <c:v>90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3664992"/>
        <c:axId val="553665384"/>
        <c:axId val="0"/>
      </c:bar3DChart>
      <c:catAx>
        <c:axId val="55366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3665384"/>
        <c:crosses val="autoZero"/>
        <c:auto val="1"/>
        <c:lblAlgn val="ctr"/>
        <c:lblOffset val="100"/>
        <c:noMultiLvlLbl val="0"/>
      </c:catAx>
      <c:valAx>
        <c:axId val="553665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553664992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621384526372303E-2"/>
          <c:y val="9.8766803688479052E-2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3472609534929378E-3"/>
                  <c:y val="-0.235244972780802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361867927380348E-2"/>
                  <c:y val="-0.187011443172980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33991316087131E-2"/>
                  <c:y val="-0.15879235640484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4554432565889494"/>
                  <c:y val="-0.16963670703255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2621732021885268"/>
                  <c:y val="-0.247137540273302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102.1</c:v>
                </c:pt>
                <c:pt idx="1">
                  <c:v>52.2</c:v>
                </c:pt>
                <c:pt idx="2">
                  <c:v>22.9</c:v>
                </c:pt>
                <c:pt idx="3">
                  <c:v>190.9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95744"/>
        <c:axId val="293193784"/>
        <c:axId val="0"/>
      </c:bar3DChart>
      <c:catAx>
        <c:axId val="29319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3193784"/>
        <c:crosses val="autoZero"/>
        <c:auto val="1"/>
        <c:lblAlgn val="ctr"/>
        <c:lblOffset val="100"/>
        <c:noMultiLvlLbl val="0"/>
      </c:catAx>
      <c:valAx>
        <c:axId val="2931937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3195744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912864672733957E-2"/>
          <c:y val="0.1128763470725475"/>
          <c:w val="0.92766912471946139"/>
          <c:h val="0.636420953227419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42F1A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3308648232587755"/>
                  <c:y val="-0.298737918009110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445316769301121E-2"/>
                  <c:y val="-0.229339795578269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8404665978519"/>
                      <c:h val="0.1333351849794467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3.5836178094857542E-2"/>
                  <c:y val="-0.27166870347739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8326662126682996E-2"/>
                  <c:y val="-0.29662259748916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6457547456221373E-2"/>
                  <c:y val="-0.275356627041439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142.6</c:v>
                </c:pt>
                <c:pt idx="1">
                  <c:v>92.4</c:v>
                </c:pt>
                <c:pt idx="2">
                  <c:v>102.8</c:v>
                </c:pt>
                <c:pt idx="3">
                  <c:v>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3666560"/>
        <c:axId val="553666952"/>
        <c:axId val="0"/>
      </c:bar3DChart>
      <c:catAx>
        <c:axId val="55366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3666952"/>
        <c:crosses val="autoZero"/>
        <c:auto val="1"/>
        <c:lblAlgn val="ctr"/>
        <c:lblOffset val="100"/>
        <c:noMultiLvlLbl val="0"/>
      </c:catAx>
      <c:valAx>
        <c:axId val="5536669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553666560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35799646431694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117.4</c:v>
                </c:pt>
                <c:pt idx="1">
                  <c:v>76.2</c:v>
                </c:pt>
                <c:pt idx="2">
                  <c:v>101.9</c:v>
                </c:pt>
                <c:pt idx="3">
                  <c:v>100.5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3667344"/>
        <c:axId val="553667736"/>
        <c:axId val="0"/>
      </c:bar3DChart>
      <c:catAx>
        <c:axId val="55366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3667736"/>
        <c:crosses val="autoZero"/>
        <c:auto val="1"/>
        <c:lblAlgn val="ctr"/>
        <c:lblOffset val="100"/>
        <c:noMultiLvlLbl val="0"/>
      </c:catAx>
      <c:valAx>
        <c:axId val="5536677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3667344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35799646431694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126</c:v>
                </c:pt>
                <c:pt idx="1">
                  <c:v>111.1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471080"/>
        <c:axId val="175470296"/>
        <c:axId val="0"/>
      </c:bar3DChart>
      <c:catAx>
        <c:axId val="175471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470296"/>
        <c:crosses val="autoZero"/>
        <c:auto val="1"/>
        <c:lblAlgn val="ctr"/>
        <c:lblOffset val="100"/>
        <c:noMultiLvlLbl val="0"/>
      </c:catAx>
      <c:valAx>
        <c:axId val="1754702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5471080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35799646431694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150.1</c:v>
                </c:pt>
                <c:pt idx="1">
                  <c:v>80.900000000000006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3670088"/>
        <c:axId val="553670480"/>
        <c:axId val="0"/>
      </c:bar3DChart>
      <c:catAx>
        <c:axId val="553670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3670480"/>
        <c:crosses val="autoZero"/>
        <c:auto val="1"/>
        <c:lblAlgn val="ctr"/>
        <c:lblOffset val="100"/>
        <c:noMultiLvlLbl val="0"/>
      </c:catAx>
      <c:valAx>
        <c:axId val="5536704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3670088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08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09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109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65,00 </a:t>
            </a:r>
            <a:r>
              <a:rPr lang="ru-RU" sz="109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08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0379325248519054E-2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C25-40ED-8EF8-B51821846D8D}"/>
              </c:ext>
            </c:extLst>
          </c:dPt>
          <c:dPt>
            <c:idx val="1"/>
            <c:bubble3D val="0"/>
            <c:explosion val="11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25-40ED-8EF8-B51821846D8D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C25-40ED-8EF8-B51821846D8D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62.54</c:v>
                </c:pt>
                <c:pt idx="1">
                  <c:v>37.46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C25-40ED-8EF8-B51821846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490" cap="flat" cmpd="sng" algn="ctr">
              <a:solidFill>
                <a:schemeClr val="tx1">
                  <a:lumMod val="35000"/>
                  <a:lumOff val="65000"/>
                </a:schemeClr>
              </a:solidFill>
              <a:prstDash val="solid"/>
              <a:round/>
            </a:ln>
            <a:effectLst/>
          </c:spPr>
        </c:serLines>
      </c:ofPieChart>
      <c:spPr>
        <a:noFill/>
        <a:ln w="2530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3944820524992174"/>
          <c:y val="9.9931541734896739E-2"/>
          <c:w val="0.79158139625900148"/>
          <c:h val="0.74154047526465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A58-4AB2-B75E-57341C2C5E43}"/>
              </c:ext>
            </c:extLst>
          </c:dPt>
          <c:dLbls>
            <c:dLbl>
              <c:idx val="0"/>
              <c:layout>
                <c:manualLayout>
                  <c:x val="6.538321221587437E-2"/>
                  <c:y val="-0.20959243377544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A58-4AB2-B75E-57341C2C5E43}"/>
                </c:ext>
                <c:ext xmlns:c15="http://schemas.microsoft.com/office/drawing/2012/chart" uri="{CE6537A1-D6FC-4f65-9D91-7224C49458BB}">
                  <c15:layout>
                    <c:manualLayout>
                      <c:w val="0.17545739974541072"/>
                      <c:h val="9.399648398350428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A58-4AB2-B75E-57341C2C5E4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A58-4AB2-B75E-57341C2C5E4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A58-4AB2-B75E-57341C2C5E4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1195282.6000000001</c:v>
                </c:pt>
                <c:pt idx="1">
                  <c:v>1152365.2</c:v>
                </c:pt>
                <c:pt idx="2">
                  <c:v>1201474.1000000001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58-4AB2-B75E-57341C2C5E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A58-4AB2-B75E-57341C2C5E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A58-4AB2-B75E-57341C2C5E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A58-4AB2-B75E-57341C2C5E4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A58-4AB2-B75E-57341C2C5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553671656"/>
        <c:axId val="553672048"/>
        <c:axId val="0"/>
      </c:bar3DChart>
      <c:catAx>
        <c:axId val="553671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553672048"/>
        <c:crosses val="autoZero"/>
        <c:auto val="1"/>
        <c:lblAlgn val="ctr"/>
        <c:lblOffset val="100"/>
        <c:noMultiLvlLbl val="0"/>
      </c:catAx>
      <c:valAx>
        <c:axId val="553672048"/>
        <c:scaling>
          <c:orientation val="minMax"/>
          <c:max val="1200000"/>
          <c:min val="1000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553671656"/>
        <c:crosses val="autoZero"/>
        <c:crossBetween val="between"/>
        <c:majorUnit val="50000"/>
      </c:valAx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94496387852169"/>
          <c:y val="0.15338224288043256"/>
          <c:w val="0.71855482726530562"/>
          <c:h val="0.7072338146029828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9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1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5,6%</a:t>
            </a:r>
            <a:endParaRPr lang="ru-RU" sz="91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5814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76F-40CE-8A69-6A62AC431E30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5814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6F-40CE-8A69-6A62AC431E3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5814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76F-40CE-8A69-6A62AC431E30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5.0999999999999996</c:v>
                </c:pt>
                <c:pt idx="1">
                  <c:v>94.9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76F-40CE-8A69-6A62AC431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7907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1086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3944820524992174"/>
          <c:y val="9.9931541734896739E-2"/>
          <c:w val="0.79158139625900148"/>
          <c:h val="0.74154047526465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88-4AB1-874A-16434A376663}"/>
              </c:ext>
            </c:extLst>
          </c:dPt>
          <c:dLbls>
            <c:dLbl>
              <c:idx val="0"/>
              <c:layout>
                <c:manualLayout>
                  <c:x val="4.1566030636505491E-2"/>
                  <c:y val="-0.27563806491671988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188-4AB1-874A-16434A376663}"/>
                </c:ext>
                <c:ext xmlns:c15="http://schemas.microsoft.com/office/drawing/2012/chart" uri="{CE6537A1-D6FC-4f65-9D91-7224C49458BB}">
                  <c15:layout>
                    <c:manualLayout>
                      <c:w val="0.15691881913535449"/>
                      <c:h val="9.05736445573829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tx>
                <c:rich>
                  <a:bodyPr/>
                  <a:lstStyle/>
                  <a:p>
                    <a:fld id="{355C2122-B8A2-45B9-A4EF-DBF9F494F542}" type="VALUE">
                      <a:rPr lang="en-US" sz="100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188-4AB1-874A-16434A3766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188-4AB1-874A-16434A37666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</c:spPr>
              <c:txPr>
                <a:bodyPr/>
                <a:lstStyle/>
                <a:p>
                  <a:pPr>
                    <a:defRPr sz="1050" b="1">
                      <a:solidFill>
                        <a:schemeClr val="tx1"/>
                      </a:solidFill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188-4AB1-874A-16434A37666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89508.3</c:v>
                </c:pt>
                <c:pt idx="1">
                  <c:v>98837</c:v>
                </c:pt>
                <c:pt idx="2">
                  <c:v>102881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188-4AB1-874A-16434A3766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188-4AB1-874A-16434A3766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188-4AB1-874A-16434A37666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188-4AB1-874A-16434A37666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188-4AB1-874A-16434A376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553673224"/>
        <c:axId val="553673616"/>
        <c:axId val="0"/>
      </c:bar3DChart>
      <c:catAx>
        <c:axId val="553673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553673616"/>
        <c:crosses val="autoZero"/>
        <c:auto val="1"/>
        <c:lblAlgn val="ctr"/>
        <c:lblOffset val="100"/>
        <c:noMultiLvlLbl val="0"/>
      </c:catAx>
      <c:valAx>
        <c:axId val="553673616"/>
        <c:scaling>
          <c:orientation val="minMax"/>
          <c:max val="120000"/>
          <c:min val="50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553673224"/>
        <c:crosses val="autoZero"/>
        <c:crossBetween val="between"/>
        <c:majorUnit val="20000"/>
      </c:valAx>
      <c:spPr>
        <a:noFill/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520537176547658"/>
          <c:y val="6.0596475398184954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73-47C6-8232-9F90A7AD4DBB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73-47C6-8232-9F90A7AD4DB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973-47C6-8232-9F90A7AD4DB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973-47C6-8232-9F90A7AD4DB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973-47C6-8232-9F90A7AD4DBB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66168.3</c:v>
                </c:pt>
                <c:pt idx="1">
                  <c:v>54548</c:v>
                </c:pt>
                <c:pt idx="2">
                  <c:v>55441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973-47C6-8232-9F90A7AD4D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973-47C6-8232-9F90A7AD4DB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973-47C6-8232-9F90A7AD4DB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973-47C6-8232-9F90A7AD4DB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973-47C6-8232-9F90A7AD4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553674400"/>
        <c:axId val="553674792"/>
        <c:axId val="0"/>
      </c:bar3DChart>
      <c:catAx>
        <c:axId val="553674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553674792"/>
        <c:crosses val="autoZero"/>
        <c:auto val="1"/>
        <c:lblAlgn val="ctr"/>
        <c:lblOffset val="100"/>
        <c:noMultiLvlLbl val="0"/>
      </c:catAx>
      <c:valAx>
        <c:axId val="553674792"/>
        <c:scaling>
          <c:orientation val="minMax"/>
          <c:min val="4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553674400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3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7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78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3,06%</a:t>
            </a:r>
            <a:endParaRPr lang="ru-RU" sz="97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9.8659677850652994E-2"/>
          <c:y val="0.6062499999999999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946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345-4043-A936-F488DED0AE9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946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45-4043-A936-F488DED0AE9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946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345-4043-A936-F488DED0AE9F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3.44</c:v>
                </c:pt>
                <c:pt idx="1">
                  <c:v>96.56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345-4043-A936-F488DED0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473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59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71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0,12 </a:t>
            </a:r>
            <a:r>
              <a:rPr lang="ru-RU" sz="9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000"/>
            </a:solidFill>
          </c:spPr>
          <c:dPt>
            <c:idx val="0"/>
            <c:bubble3D val="0"/>
            <c:spPr>
              <a:solidFill>
                <a:srgbClr val="92D050"/>
              </a:solidFill>
              <a:ln w="16627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894-4261-94C8-BA58C74620F0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6627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894-4261-94C8-BA58C74620F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627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894-4261-94C8-BA58C74620F0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1</c:v>
                </c:pt>
                <c:pt idx="1">
                  <c:v>96.56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894-4261-94C8-BA58C7462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314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17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520537176547658"/>
          <c:y val="6.0596475398184954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04-4BBA-AAB4-A0481DADC6BF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404-4BBA-AAB4-A0481DADC6B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137657841100456E-2"/>
                  <c:y val="-0.15128910451774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404-4BBA-AAB4-A0481DADC6B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9641588416693489E-2"/>
                  <c:y val="-0.21094543668578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404-4BBA-AAB4-A0481DADC6B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404-4BBA-AAB4-A0481DADC6BF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5544.8</c:v>
                </c:pt>
                <c:pt idx="1">
                  <c:v>2300</c:v>
                </c:pt>
                <c:pt idx="2">
                  <c:v>2400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404-4BBA-AAB4-A0481DADC6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404-4BBA-AAB4-A0481DADC6B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404-4BBA-AAB4-A0481DADC6B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404-4BBA-AAB4-A0481DADC6B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404-4BBA-AAB4-A0481DADC6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553676752"/>
        <c:axId val="553677144"/>
        <c:axId val="0"/>
      </c:bar3DChart>
      <c:catAx>
        <c:axId val="553676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553677144"/>
        <c:crosses val="autoZero"/>
        <c:auto val="1"/>
        <c:lblAlgn val="ctr"/>
        <c:lblOffset val="100"/>
        <c:noMultiLvlLbl val="0"/>
      </c:catAx>
      <c:valAx>
        <c:axId val="553677144"/>
        <c:scaling>
          <c:orientation val="minMax"/>
          <c:max val="6000"/>
          <c:min val="15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553676752"/>
        <c:crosses val="autoZero"/>
        <c:crossBetween val="between"/>
        <c:majorUnit val="1000"/>
        <c:minorUnit val="500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19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8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8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0,49 %</a:t>
            </a:r>
            <a:endParaRPr lang="ru-RU" sz="9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BDC-4D55-915F-26DE8EEDDA7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DC-4D55-915F-26DE8EEDDA7A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BDC-4D55-915F-26DE8EEDDA7A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5</c:v>
                </c:pt>
                <c:pt idx="1">
                  <c:v>96.56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DC-4D55-915F-26DE8EEDD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550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80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13968255125"/>
          <c:y val="5.035360269511175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28-4438-923C-99D731BF2069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28-4438-923C-99D731BF206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228-4438-923C-99D731BF206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28-4438-923C-99D731BF206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228-4438-923C-99D731BF2069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12130.1</c:v>
                </c:pt>
                <c:pt idx="1">
                  <c:v>8732.7999999999993</c:v>
                </c:pt>
                <c:pt idx="2" formatCode="0.0">
                  <c:v>8756.7999999999993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28-4438-923C-99D731BF2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553679104"/>
        <c:axId val="553679496"/>
        <c:axId val="0"/>
      </c:bar3DChart>
      <c:catAx>
        <c:axId val="553679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553679496"/>
        <c:crosses val="autoZero"/>
        <c:auto val="1"/>
        <c:lblAlgn val="ctr"/>
        <c:lblOffset val="100"/>
        <c:noMultiLvlLbl val="0"/>
      </c:catAx>
      <c:valAx>
        <c:axId val="553679496"/>
        <c:scaling>
          <c:orientation val="minMax"/>
          <c:min val="5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553679104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13968255125"/>
          <c:y val="5.035360269511175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B6-4EA3-9232-558DE47E8118}"/>
              </c:ext>
            </c:extLst>
          </c:dPt>
          <c:dLbls>
            <c:dLbl>
              <c:idx val="0"/>
              <c:layout>
                <c:manualLayout>
                  <c:x val="-1.4537556797305789E-2"/>
                  <c:y val="0.175349242962888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6B6-4EA3-9232-558DE47E811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177069989601643E-2"/>
                  <c:y val="6.8780894479061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6B6-4EA3-9232-558DE47E811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6B6-4EA3-9232-558DE47E811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460406089210116E-2"/>
                  <c:y val="-0.11865744630960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6B6-4EA3-9232-558DE47E811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138170.29999999999</c:v>
                </c:pt>
                <c:pt idx="1">
                  <c:v>133241.9</c:v>
                </c:pt>
                <c:pt idx="2">
                  <c:v>137004.1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6B6-4EA3-9232-558DE47E81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6B6-4EA3-9232-558DE47E811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6B6-4EA3-9232-558DE47E811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6B6-4EA3-9232-558DE47E811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6B6-4EA3-9232-558DE47E8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553680672"/>
        <c:axId val="553681064"/>
        <c:axId val="0"/>
      </c:bar3DChart>
      <c:catAx>
        <c:axId val="553680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553681064"/>
        <c:crosses val="autoZero"/>
        <c:auto val="1"/>
        <c:lblAlgn val="ctr"/>
        <c:lblOffset val="100"/>
        <c:noMultiLvlLbl val="0"/>
      </c:catAx>
      <c:valAx>
        <c:axId val="553681064"/>
        <c:scaling>
          <c:orientation val="minMax"/>
          <c:max val="138000"/>
          <c:min val="120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553680672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19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8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8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7,49 %</a:t>
            </a:r>
            <a:endParaRPr lang="ru-RU" sz="9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2D3-458E-99B9-E8239A093C9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D3-458E-99B9-E8239A093C9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2D3-458E-99B9-E8239A093C9F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6.78</c:v>
                </c:pt>
                <c:pt idx="1">
                  <c:v>93.22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2D3-458E-99B9-E8239A093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550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80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BAAD1B-5BAC-4AC0-8BA9-6D0621EB872A}" type="doc">
      <dgm:prSet loTypeId="urn:microsoft.com/office/officeart/2005/8/layout/cycle5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43ECAFA-A6D7-41FF-AC7E-E0473AEE9907}">
      <dgm:prSet phldrT="[Текст]" custT="1"/>
      <dgm:spPr>
        <a:solidFill>
          <a:schemeClr val="accent6"/>
        </a:solidFill>
        <a:ln w="76200">
          <a:solidFill>
            <a:schemeClr val="tx2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100" b="1" i="0" dirty="0">
              <a:solidFill>
                <a:schemeClr val="tx1"/>
              </a:solidFill>
              <a:latin typeface="Arial Narrow" panose="020B0606020202030204" pitchFamily="34" charset="0"/>
            </a:rPr>
            <a:t>РАЗРАБОТКА ПРОГНОЗА СОЦИАЛЬНО-ЭКОНОМИЧЕСКОГО РАЗВИТИЯ РАЙОНА НА ОЧЕРЕДНОЙ ФИНАНСОВЫЙ ГОД И ПЛАНОВЫЙ ПЕРИОД</a:t>
          </a:r>
        </a:p>
      </dgm:t>
    </dgm:pt>
    <dgm:pt modelId="{80443694-B682-45A2-95DE-FF3E15237DEA}" type="parTrans" cxnId="{3FC22665-63D9-484D-AF19-34C633E7812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F9A309A-9FC0-485D-BD9D-D3AA06914A86}" type="sibTrans" cxnId="{3FC22665-63D9-484D-AF19-34C633E78123}">
      <dgm:prSet/>
      <dgm:spPr>
        <a:ln w="22225"/>
        <a:scene3d>
          <a:camera prst="orthographicFront">
            <a:rot lat="20999999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724D7F1B-A1E0-49D7-BF3E-FEFCD1C743CE}">
      <dgm:prSet phldrT="[Текст]" custT="1"/>
      <dgm:spPr>
        <a:solidFill>
          <a:schemeClr val="accent6"/>
        </a:solidFill>
        <a:ln w="76200">
          <a:solidFill>
            <a:schemeClr val="tx2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100" b="1" i="0" dirty="0">
              <a:solidFill>
                <a:schemeClr val="tx1"/>
              </a:solidFill>
              <a:latin typeface="Arial Narrow" panose="020B0606020202030204" pitchFamily="34" charset="0"/>
            </a:rPr>
            <a:t>РАЗРАБОТКА ДОКУМЕНТОВ И МАТЕРИАЛОВ, НЕОБХОДИМЫХ ДЛЯ ФОРМИРОВАНИЯ БЮДЖЕТА РАЙОНА</a:t>
          </a:r>
        </a:p>
      </dgm:t>
    </dgm:pt>
    <dgm:pt modelId="{8421A8F1-BAEA-4CEE-B30C-84C25247883B}" type="parTrans" cxnId="{C6A0782F-1121-413E-BFF4-9C91A43198B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BA3E322-4EFF-422F-8958-15FC13EBBE0A}" type="sibTrans" cxnId="{C6A0782F-1121-413E-BFF4-9C91A43198B6}">
      <dgm:prSet/>
      <dgm:spPr>
        <a:ln w="22225"/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3E04EBF9-6BCF-4C97-97CC-16053D8ADECA}">
      <dgm:prSet phldrT="[Текст]" custT="1"/>
      <dgm:spPr>
        <a:solidFill>
          <a:schemeClr val="accent6"/>
        </a:solidFill>
        <a:ln w="76200">
          <a:solidFill>
            <a:schemeClr val="tx2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200" b="1" i="0" dirty="0">
              <a:solidFill>
                <a:schemeClr val="tx1"/>
              </a:solidFill>
              <a:latin typeface="Arial Narrow" panose="020B0606020202030204" pitchFamily="34" charset="0"/>
            </a:rPr>
            <a:t>СОСТАВЛЕНИЕ ПРОЕКТА БЮДЖЕТА РАЙОНА</a:t>
          </a:r>
        </a:p>
      </dgm:t>
    </dgm:pt>
    <dgm:pt modelId="{300F097E-CD7D-4D51-A520-F17C4F00BCF8}" type="parTrans" cxnId="{EB02B10B-C7DF-4C93-973D-78E12C57903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D26771F-14FC-487C-BE39-6B56926D70D0}" type="sibTrans" cxnId="{EB02B10B-C7DF-4C93-973D-78E12C579033}">
      <dgm:prSet/>
      <dgm:spPr>
        <a:ln w="22225"/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C3117F4-22F7-4278-9E67-6CE483EEA235}">
      <dgm:prSet phldrT="[Текст]" custT="1"/>
      <dgm:spPr>
        <a:solidFill>
          <a:schemeClr val="accent6"/>
        </a:solidFill>
        <a:ln w="76200">
          <a:solidFill>
            <a:schemeClr val="accent2">
              <a:lumMod val="40000"/>
              <a:lumOff val="6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200" b="1" i="0" dirty="0">
              <a:solidFill>
                <a:schemeClr val="tx1"/>
              </a:solidFill>
              <a:latin typeface="Arial Narrow" panose="020B0606020202030204" pitchFamily="34" charset="0"/>
            </a:rPr>
            <a:t>РАССМОТРЕНИЕ        И УТВЕРЖДЕНИЕ БЮДЖЕТА РАЙОНА</a:t>
          </a:r>
        </a:p>
      </dgm:t>
    </dgm:pt>
    <dgm:pt modelId="{FFECE32E-61FB-48FC-B2EB-498B71F1D7E8}" type="parTrans" cxnId="{56B4D61A-9A37-4512-94F3-E427B097701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3D8F672-682C-4EEF-83C3-46A0F47A1E51}" type="sibTrans" cxnId="{56B4D61A-9A37-4512-94F3-E427B0977017}">
      <dgm:prSet/>
      <dgm:spPr>
        <a:ln w="22225"/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582979A8-C384-483D-9063-70433550210F}">
      <dgm:prSet phldrT="[Текст]" custT="1"/>
      <dgm:spPr>
        <a:solidFill>
          <a:schemeClr val="accent6"/>
        </a:solidFill>
        <a:ln w="76200">
          <a:solidFill>
            <a:schemeClr val="tx2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200" b="1" i="0" dirty="0">
              <a:solidFill>
                <a:schemeClr val="tx1"/>
              </a:solidFill>
              <a:latin typeface="Arial Narrow" panose="020B0606020202030204" pitchFamily="34" charset="0"/>
            </a:rPr>
            <a:t>ИСПОЛНЕНИЕ БЮДЖЕТА РАЙОНА</a:t>
          </a:r>
        </a:p>
      </dgm:t>
    </dgm:pt>
    <dgm:pt modelId="{27AB9AEC-E8AF-41DD-9374-87F1F2B00302}" type="parTrans" cxnId="{A5A1EF05-7827-4CEA-ABDE-26873AECCC6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BBE3567-C6F7-4BAB-9067-FDC8A32F0041}" type="sibTrans" cxnId="{A5A1EF05-7827-4CEA-ABDE-26873AECCC68}">
      <dgm:prSet/>
      <dgm:spPr>
        <a:ln w="22225"/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99AA82BB-5D7A-4078-8B23-18C254D0DC4B}">
      <dgm:prSet phldrT="[Текст]" custT="1"/>
      <dgm:spPr>
        <a:solidFill>
          <a:schemeClr val="accent6"/>
        </a:solidFill>
        <a:ln w="76200">
          <a:solidFill>
            <a:schemeClr val="tx2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200" b="1" i="0" dirty="0">
              <a:solidFill>
                <a:schemeClr val="tx1"/>
              </a:solidFill>
              <a:latin typeface="Arial Narrow" panose="020B0606020202030204" pitchFamily="34" charset="0"/>
            </a:rPr>
            <a:t>ОСУЩЕСТВЛЕНИЕ БЮДЖЕТНОГО УЧЕТА</a:t>
          </a:r>
        </a:p>
      </dgm:t>
    </dgm:pt>
    <dgm:pt modelId="{66269EDA-3B26-44F0-9EAF-0EAB9C77E571}" type="parTrans" cxnId="{576E8FAF-673E-4EEE-A299-EFE205D9536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E6B3773-E288-4ED6-8D2D-7A94A1E9116E}" type="sibTrans" cxnId="{576E8FAF-673E-4EEE-A299-EFE205D95367}">
      <dgm:prSet/>
      <dgm:spPr>
        <a:ln w="22225"/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D2A65F7-0EFD-427A-9350-4EE82EF8A3A3}">
      <dgm:prSet custT="1"/>
      <dgm:spPr>
        <a:solidFill>
          <a:schemeClr val="accent6"/>
        </a:solidFill>
        <a:ln w="76200">
          <a:solidFill>
            <a:schemeClr val="accent2">
              <a:lumMod val="40000"/>
              <a:lumOff val="6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200" b="1" dirty="0">
              <a:solidFill>
                <a:schemeClr val="tx1"/>
              </a:solidFill>
              <a:latin typeface="Arial Narrow" panose="020B0606020202030204" pitchFamily="34" charset="0"/>
            </a:rPr>
            <a:t>УТВЕРЖДЕНИЕ ОТЧЕТА ОБ ИСПОЛНЕНИИ БЮДЖЕТА РАЙОНА</a:t>
          </a:r>
        </a:p>
      </dgm:t>
    </dgm:pt>
    <dgm:pt modelId="{697F9671-3336-441A-86F1-2B39F8A830C4}" type="parTrans" cxnId="{9B40075E-B9C8-4BE1-9B72-6DF318F1311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B6EB8D1-E4C2-40F7-BAF0-BED45F5C904D}" type="sibTrans" cxnId="{9B40075E-B9C8-4BE1-9B72-6DF318F1311A}">
      <dgm:prSet/>
      <dgm:spPr>
        <a:ln w="22225"/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F3150F9-E42C-4C20-8C2E-D3A5F4293F34}">
      <dgm:prSet custT="1"/>
      <dgm:spPr>
        <a:solidFill>
          <a:schemeClr val="accent6"/>
        </a:solidFill>
        <a:ln w="76200">
          <a:solidFill>
            <a:srgbClr val="558ED5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100" b="1" i="0" dirty="0">
              <a:solidFill>
                <a:schemeClr val="tx1"/>
              </a:solidFill>
              <a:latin typeface="Arial Narrow" panose="020B0606020202030204" pitchFamily="34" charset="0"/>
            </a:rPr>
            <a:t>ОРГАНИЗАЦИЯ              И ОСУЩЕСТВЛЕНИЕ МУНИЦИПАЛЬНОГО ФИНАНСОВОГО КОНТРОЛЯ</a:t>
          </a:r>
        </a:p>
      </dgm:t>
    </dgm:pt>
    <dgm:pt modelId="{181EA984-4962-4DC5-8CDA-71251781BB72}" type="sibTrans" cxnId="{77D5992B-068F-41BE-893C-465B035676FF}">
      <dgm:prSet/>
      <dgm:spPr>
        <a:ln w="19050" cmpd="sng">
          <a:noFill/>
        </a:ln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2174457-6DCF-4007-82A9-E75531C9624E}" type="parTrans" cxnId="{77D5992B-068F-41BE-893C-465B035676F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C1B40A2-C95B-481E-9090-4B7BCF3B56CE}" type="pres">
      <dgm:prSet presAssocID="{8FBAAD1B-5BAC-4AC0-8BA9-6D0621EB872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E1BD14-653F-47B3-BB46-667C8FB2497F}" type="pres">
      <dgm:prSet presAssocID="{443ECAFA-A6D7-41FF-AC7E-E0473AEE9907}" presName="node" presStyleLbl="node1" presStyleIdx="0" presStyleCnt="8" custScaleX="223801" custScaleY="225692" custRadScaleRad="89600" custRadScaleInc="-43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2586D-5C2A-47F2-8FBF-D647F1535402}" type="pres">
      <dgm:prSet presAssocID="{443ECAFA-A6D7-41FF-AC7E-E0473AEE9907}" presName="spNode" presStyleCnt="0"/>
      <dgm:spPr/>
    </dgm:pt>
    <dgm:pt modelId="{43434E4B-C4FB-4DAC-9533-71DBE9279538}" type="pres">
      <dgm:prSet presAssocID="{1F9A309A-9FC0-485D-BD9D-D3AA06914A86}" presName="sibTrans" presStyleLbl="sibTrans1D1" presStyleIdx="0" presStyleCnt="8"/>
      <dgm:spPr/>
      <dgm:t>
        <a:bodyPr/>
        <a:lstStyle/>
        <a:p>
          <a:endParaRPr lang="ru-RU"/>
        </a:p>
      </dgm:t>
    </dgm:pt>
    <dgm:pt modelId="{A54D8CAD-B47B-492A-A92F-69E42EBB0CBD}" type="pres">
      <dgm:prSet presAssocID="{724D7F1B-A1E0-49D7-BF3E-FEFCD1C743CE}" presName="node" presStyleLbl="node1" presStyleIdx="1" presStyleCnt="8" custScaleX="233982" custScaleY="185116" custRadScaleRad="121821" custRadScaleInc="71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E9F86-1024-42B7-8000-210EB09C538A}" type="pres">
      <dgm:prSet presAssocID="{724D7F1B-A1E0-49D7-BF3E-FEFCD1C743CE}" presName="spNode" presStyleCnt="0"/>
      <dgm:spPr/>
    </dgm:pt>
    <dgm:pt modelId="{F93ECD45-54D8-465B-A0C2-914295F3C5BD}" type="pres">
      <dgm:prSet presAssocID="{8BA3E322-4EFF-422F-8958-15FC13EBBE0A}" presName="sibTrans" presStyleLbl="sibTrans1D1" presStyleIdx="1" presStyleCnt="8"/>
      <dgm:spPr/>
      <dgm:t>
        <a:bodyPr/>
        <a:lstStyle/>
        <a:p>
          <a:endParaRPr lang="ru-RU"/>
        </a:p>
      </dgm:t>
    </dgm:pt>
    <dgm:pt modelId="{D76CEF15-AD37-4FF7-A9D9-F30101483B47}" type="pres">
      <dgm:prSet presAssocID="{3E04EBF9-6BCF-4C97-97CC-16053D8ADECA}" presName="node" presStyleLbl="node1" presStyleIdx="2" presStyleCnt="8" custScaleX="178181" custScaleY="177669" custRadScaleRad="107389" custRadScaleInc="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25730-0866-4745-85D0-1D1DCFBF2A18}" type="pres">
      <dgm:prSet presAssocID="{3E04EBF9-6BCF-4C97-97CC-16053D8ADECA}" presName="spNode" presStyleCnt="0"/>
      <dgm:spPr/>
    </dgm:pt>
    <dgm:pt modelId="{DA554C6D-A2BD-4B94-802C-6C55DB9F2BF8}" type="pres">
      <dgm:prSet presAssocID="{7D26771F-14FC-487C-BE39-6B56926D70D0}" presName="sibTrans" presStyleLbl="sibTrans1D1" presStyleIdx="2" presStyleCnt="8"/>
      <dgm:spPr/>
      <dgm:t>
        <a:bodyPr/>
        <a:lstStyle/>
        <a:p>
          <a:endParaRPr lang="ru-RU"/>
        </a:p>
      </dgm:t>
    </dgm:pt>
    <dgm:pt modelId="{644BD4D3-8D2A-489F-BC0B-191B4AEF9533}" type="pres">
      <dgm:prSet presAssocID="{AC3117F4-22F7-4278-9E67-6CE483EEA235}" presName="node" presStyleLbl="node1" presStyleIdx="3" presStyleCnt="8" custScaleX="180589" custScaleY="196901" custRadScaleRad="111147" custRadScaleInc="-46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3B005-4E2A-4348-9B77-486F2914FE10}" type="pres">
      <dgm:prSet presAssocID="{AC3117F4-22F7-4278-9E67-6CE483EEA235}" presName="spNode" presStyleCnt="0"/>
      <dgm:spPr/>
    </dgm:pt>
    <dgm:pt modelId="{2C814299-90FC-466A-8C27-58BBE7C3AD9B}" type="pres">
      <dgm:prSet presAssocID="{83D8F672-682C-4EEF-83C3-46A0F47A1E51}" presName="sibTrans" presStyleLbl="sibTrans1D1" presStyleIdx="3" presStyleCnt="8"/>
      <dgm:spPr/>
      <dgm:t>
        <a:bodyPr/>
        <a:lstStyle/>
        <a:p>
          <a:endParaRPr lang="ru-RU"/>
        </a:p>
      </dgm:t>
    </dgm:pt>
    <dgm:pt modelId="{03867FA4-A613-4921-92BD-CBD0DE5AF6C1}" type="pres">
      <dgm:prSet presAssocID="{582979A8-C384-483D-9063-70433550210F}" presName="node" presStyleLbl="node1" presStyleIdx="4" presStyleCnt="8" custScaleX="187994" custScaleY="141167" custRadScaleRad="96081" custRadScaleInc="8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3EB03-7087-4967-BA16-52B020590675}" type="pres">
      <dgm:prSet presAssocID="{582979A8-C384-483D-9063-70433550210F}" presName="spNode" presStyleCnt="0"/>
      <dgm:spPr/>
    </dgm:pt>
    <dgm:pt modelId="{191E1915-7B43-453A-9B3B-8BE365BAB7F0}" type="pres">
      <dgm:prSet presAssocID="{CBBE3567-C6F7-4BAB-9067-FDC8A32F0041}" presName="sibTrans" presStyleLbl="sibTrans1D1" presStyleIdx="4" presStyleCnt="8"/>
      <dgm:spPr/>
      <dgm:t>
        <a:bodyPr/>
        <a:lstStyle/>
        <a:p>
          <a:endParaRPr lang="ru-RU"/>
        </a:p>
      </dgm:t>
    </dgm:pt>
    <dgm:pt modelId="{529DDF86-EE24-4644-BF9F-F7994B1A08DB}" type="pres">
      <dgm:prSet presAssocID="{99AA82BB-5D7A-4078-8B23-18C254D0DC4B}" presName="node" presStyleLbl="node1" presStyleIdx="5" presStyleCnt="8" custScaleX="181566" custScaleY="173748" custRadScaleRad="114429" custRadScaleInc="55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D6908-0A8E-4F45-889A-67CE25D68E3E}" type="pres">
      <dgm:prSet presAssocID="{99AA82BB-5D7A-4078-8B23-18C254D0DC4B}" presName="spNode" presStyleCnt="0"/>
      <dgm:spPr/>
    </dgm:pt>
    <dgm:pt modelId="{B61698C4-7017-4D89-87F7-56075D701F9E}" type="pres">
      <dgm:prSet presAssocID="{CE6B3773-E288-4ED6-8D2D-7A94A1E9116E}" presName="sibTrans" presStyleLbl="sibTrans1D1" presStyleIdx="5" presStyleCnt="8"/>
      <dgm:spPr/>
      <dgm:t>
        <a:bodyPr/>
        <a:lstStyle/>
        <a:p>
          <a:endParaRPr lang="ru-RU"/>
        </a:p>
      </dgm:t>
    </dgm:pt>
    <dgm:pt modelId="{E20084B0-DED3-4DEB-8998-F77FEE57635D}" type="pres">
      <dgm:prSet presAssocID="{FD2A65F7-0EFD-427A-9350-4EE82EF8A3A3}" presName="node" presStyleLbl="node1" presStyleIdx="6" presStyleCnt="8" custScaleX="179374" custScaleY="170715" custRadScaleRad="123691" custRadScaleInc="-10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E5A02-1953-4AC1-8DE5-B9171905FABE}" type="pres">
      <dgm:prSet presAssocID="{FD2A65F7-0EFD-427A-9350-4EE82EF8A3A3}" presName="spNode" presStyleCnt="0"/>
      <dgm:spPr/>
    </dgm:pt>
    <dgm:pt modelId="{37B34B6A-4DCE-4DE3-951A-2EF6B41DAEEC}" type="pres">
      <dgm:prSet presAssocID="{1B6EB8D1-E4C2-40F7-BAF0-BED45F5C904D}" presName="sibTrans" presStyleLbl="sibTrans1D1" presStyleIdx="6" presStyleCnt="8"/>
      <dgm:spPr/>
      <dgm:t>
        <a:bodyPr/>
        <a:lstStyle/>
        <a:p>
          <a:endParaRPr lang="ru-RU"/>
        </a:p>
      </dgm:t>
    </dgm:pt>
    <dgm:pt modelId="{26BC9EC0-F33D-4C53-893E-E607BC23B588}" type="pres">
      <dgm:prSet presAssocID="{2F3150F9-E42C-4C20-8C2E-D3A5F4293F34}" presName="node" presStyleLbl="node1" presStyleIdx="7" presStyleCnt="8" custScaleX="170096" custScaleY="169230" custRadScaleRad="126153" custRadScaleInc="-99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36583-BB7F-476C-A980-E0851D9947DB}" type="pres">
      <dgm:prSet presAssocID="{2F3150F9-E42C-4C20-8C2E-D3A5F4293F34}" presName="spNode" presStyleCnt="0"/>
      <dgm:spPr/>
    </dgm:pt>
    <dgm:pt modelId="{6B2E63ED-B4B9-4312-8B34-C6298E61E31E}" type="pres">
      <dgm:prSet presAssocID="{181EA984-4962-4DC5-8CDA-71251781BB72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FD198CF7-1F71-44EB-B572-365BB5C7A77D}" type="presOf" srcId="{7D26771F-14FC-487C-BE39-6B56926D70D0}" destId="{DA554C6D-A2BD-4B94-802C-6C55DB9F2BF8}" srcOrd="0" destOrd="0" presId="urn:microsoft.com/office/officeart/2005/8/layout/cycle5"/>
    <dgm:cxn modelId="{4DBFBC0C-CBD9-4700-A7B2-61C6072E182D}" type="presOf" srcId="{99AA82BB-5D7A-4078-8B23-18C254D0DC4B}" destId="{529DDF86-EE24-4644-BF9F-F7994B1A08DB}" srcOrd="0" destOrd="0" presId="urn:microsoft.com/office/officeart/2005/8/layout/cycle5"/>
    <dgm:cxn modelId="{3FC22665-63D9-484D-AF19-34C633E78123}" srcId="{8FBAAD1B-5BAC-4AC0-8BA9-6D0621EB872A}" destId="{443ECAFA-A6D7-41FF-AC7E-E0473AEE9907}" srcOrd="0" destOrd="0" parTransId="{80443694-B682-45A2-95DE-FF3E15237DEA}" sibTransId="{1F9A309A-9FC0-485D-BD9D-D3AA06914A86}"/>
    <dgm:cxn modelId="{74349895-6765-4D08-9474-7D680B285685}" type="presOf" srcId="{83D8F672-682C-4EEF-83C3-46A0F47A1E51}" destId="{2C814299-90FC-466A-8C27-58BBE7C3AD9B}" srcOrd="0" destOrd="0" presId="urn:microsoft.com/office/officeart/2005/8/layout/cycle5"/>
    <dgm:cxn modelId="{90BCF8EE-9ADE-4778-8AEC-AD5434B631EF}" type="presOf" srcId="{443ECAFA-A6D7-41FF-AC7E-E0473AEE9907}" destId="{18E1BD14-653F-47B3-BB46-667C8FB2497F}" srcOrd="0" destOrd="0" presId="urn:microsoft.com/office/officeart/2005/8/layout/cycle5"/>
    <dgm:cxn modelId="{7A43625C-EA73-4AED-87A0-5A0F4E8928F7}" type="presOf" srcId="{AC3117F4-22F7-4278-9E67-6CE483EEA235}" destId="{644BD4D3-8D2A-489F-BC0B-191B4AEF9533}" srcOrd="0" destOrd="0" presId="urn:microsoft.com/office/officeart/2005/8/layout/cycle5"/>
    <dgm:cxn modelId="{E09B0767-9B9F-4284-9469-DE4B7A939B60}" type="presOf" srcId="{3E04EBF9-6BCF-4C97-97CC-16053D8ADECA}" destId="{D76CEF15-AD37-4FF7-A9D9-F30101483B47}" srcOrd="0" destOrd="0" presId="urn:microsoft.com/office/officeart/2005/8/layout/cycle5"/>
    <dgm:cxn modelId="{DFF6E6A9-9107-404F-B9BC-F6A3D3D07E0B}" type="presOf" srcId="{CBBE3567-C6F7-4BAB-9067-FDC8A32F0041}" destId="{191E1915-7B43-453A-9B3B-8BE365BAB7F0}" srcOrd="0" destOrd="0" presId="urn:microsoft.com/office/officeart/2005/8/layout/cycle5"/>
    <dgm:cxn modelId="{1EEED037-5830-449D-B570-38B8EAD61EA2}" type="presOf" srcId="{724D7F1B-A1E0-49D7-BF3E-FEFCD1C743CE}" destId="{A54D8CAD-B47B-492A-A92F-69E42EBB0CBD}" srcOrd="0" destOrd="0" presId="urn:microsoft.com/office/officeart/2005/8/layout/cycle5"/>
    <dgm:cxn modelId="{A5A1EF05-7827-4CEA-ABDE-26873AECCC68}" srcId="{8FBAAD1B-5BAC-4AC0-8BA9-6D0621EB872A}" destId="{582979A8-C384-483D-9063-70433550210F}" srcOrd="4" destOrd="0" parTransId="{27AB9AEC-E8AF-41DD-9374-87F1F2B00302}" sibTransId="{CBBE3567-C6F7-4BAB-9067-FDC8A32F0041}"/>
    <dgm:cxn modelId="{EB02B10B-C7DF-4C93-973D-78E12C579033}" srcId="{8FBAAD1B-5BAC-4AC0-8BA9-6D0621EB872A}" destId="{3E04EBF9-6BCF-4C97-97CC-16053D8ADECA}" srcOrd="2" destOrd="0" parTransId="{300F097E-CD7D-4D51-A520-F17C4F00BCF8}" sibTransId="{7D26771F-14FC-487C-BE39-6B56926D70D0}"/>
    <dgm:cxn modelId="{77D5992B-068F-41BE-893C-465B035676FF}" srcId="{8FBAAD1B-5BAC-4AC0-8BA9-6D0621EB872A}" destId="{2F3150F9-E42C-4C20-8C2E-D3A5F4293F34}" srcOrd="7" destOrd="0" parTransId="{02174457-6DCF-4007-82A9-E75531C9624E}" sibTransId="{181EA984-4962-4DC5-8CDA-71251781BB72}"/>
    <dgm:cxn modelId="{5EE2538C-CC21-40C2-99E7-655BE4EAC8BE}" type="presOf" srcId="{181EA984-4962-4DC5-8CDA-71251781BB72}" destId="{6B2E63ED-B4B9-4312-8B34-C6298E61E31E}" srcOrd="0" destOrd="0" presId="urn:microsoft.com/office/officeart/2005/8/layout/cycle5"/>
    <dgm:cxn modelId="{DCEB735C-63C1-4921-B9E7-0AD1B9F4368E}" type="presOf" srcId="{2F3150F9-E42C-4C20-8C2E-D3A5F4293F34}" destId="{26BC9EC0-F33D-4C53-893E-E607BC23B588}" srcOrd="0" destOrd="0" presId="urn:microsoft.com/office/officeart/2005/8/layout/cycle5"/>
    <dgm:cxn modelId="{6814DD49-DF7F-4226-939D-DF08DF3ED82B}" type="presOf" srcId="{CE6B3773-E288-4ED6-8D2D-7A94A1E9116E}" destId="{B61698C4-7017-4D89-87F7-56075D701F9E}" srcOrd="0" destOrd="0" presId="urn:microsoft.com/office/officeart/2005/8/layout/cycle5"/>
    <dgm:cxn modelId="{EF94F302-B53F-4AF5-B4F2-D854A89FF9FC}" type="presOf" srcId="{8FBAAD1B-5BAC-4AC0-8BA9-6D0621EB872A}" destId="{5C1B40A2-C95B-481E-9090-4B7BCF3B56CE}" srcOrd="0" destOrd="0" presId="urn:microsoft.com/office/officeart/2005/8/layout/cycle5"/>
    <dgm:cxn modelId="{6B449B6E-E79A-4589-A9A4-29E569206FAC}" type="presOf" srcId="{582979A8-C384-483D-9063-70433550210F}" destId="{03867FA4-A613-4921-92BD-CBD0DE5AF6C1}" srcOrd="0" destOrd="0" presId="urn:microsoft.com/office/officeart/2005/8/layout/cycle5"/>
    <dgm:cxn modelId="{302A2F16-3AC8-43D7-9E61-E6B0D12C776C}" type="presOf" srcId="{1F9A309A-9FC0-485D-BD9D-D3AA06914A86}" destId="{43434E4B-C4FB-4DAC-9533-71DBE9279538}" srcOrd="0" destOrd="0" presId="urn:microsoft.com/office/officeart/2005/8/layout/cycle5"/>
    <dgm:cxn modelId="{576E8FAF-673E-4EEE-A299-EFE205D95367}" srcId="{8FBAAD1B-5BAC-4AC0-8BA9-6D0621EB872A}" destId="{99AA82BB-5D7A-4078-8B23-18C254D0DC4B}" srcOrd="5" destOrd="0" parTransId="{66269EDA-3B26-44F0-9EAF-0EAB9C77E571}" sibTransId="{CE6B3773-E288-4ED6-8D2D-7A94A1E9116E}"/>
    <dgm:cxn modelId="{56B4D61A-9A37-4512-94F3-E427B0977017}" srcId="{8FBAAD1B-5BAC-4AC0-8BA9-6D0621EB872A}" destId="{AC3117F4-22F7-4278-9E67-6CE483EEA235}" srcOrd="3" destOrd="0" parTransId="{FFECE32E-61FB-48FC-B2EB-498B71F1D7E8}" sibTransId="{83D8F672-682C-4EEF-83C3-46A0F47A1E51}"/>
    <dgm:cxn modelId="{C6A0782F-1121-413E-BFF4-9C91A43198B6}" srcId="{8FBAAD1B-5BAC-4AC0-8BA9-6D0621EB872A}" destId="{724D7F1B-A1E0-49D7-BF3E-FEFCD1C743CE}" srcOrd="1" destOrd="0" parTransId="{8421A8F1-BAEA-4CEE-B30C-84C25247883B}" sibTransId="{8BA3E322-4EFF-422F-8958-15FC13EBBE0A}"/>
    <dgm:cxn modelId="{C27EF223-A7F9-401C-A928-9E63B98CB411}" type="presOf" srcId="{1B6EB8D1-E4C2-40F7-BAF0-BED45F5C904D}" destId="{37B34B6A-4DCE-4DE3-951A-2EF6B41DAEEC}" srcOrd="0" destOrd="0" presId="urn:microsoft.com/office/officeart/2005/8/layout/cycle5"/>
    <dgm:cxn modelId="{030B7E75-830E-492D-ACC9-E132D1A19025}" type="presOf" srcId="{8BA3E322-4EFF-422F-8958-15FC13EBBE0A}" destId="{F93ECD45-54D8-465B-A0C2-914295F3C5BD}" srcOrd="0" destOrd="0" presId="urn:microsoft.com/office/officeart/2005/8/layout/cycle5"/>
    <dgm:cxn modelId="{9B40075E-B9C8-4BE1-9B72-6DF318F1311A}" srcId="{8FBAAD1B-5BAC-4AC0-8BA9-6D0621EB872A}" destId="{FD2A65F7-0EFD-427A-9350-4EE82EF8A3A3}" srcOrd="6" destOrd="0" parTransId="{697F9671-3336-441A-86F1-2B39F8A830C4}" sibTransId="{1B6EB8D1-E4C2-40F7-BAF0-BED45F5C904D}"/>
    <dgm:cxn modelId="{04FBA6B1-3B09-496C-87DC-9FC1F970230F}" type="presOf" srcId="{FD2A65F7-0EFD-427A-9350-4EE82EF8A3A3}" destId="{E20084B0-DED3-4DEB-8998-F77FEE57635D}" srcOrd="0" destOrd="0" presId="urn:microsoft.com/office/officeart/2005/8/layout/cycle5"/>
    <dgm:cxn modelId="{7BA20093-7751-48E7-9E6E-AC119FC8D5EF}" type="presParOf" srcId="{5C1B40A2-C95B-481E-9090-4B7BCF3B56CE}" destId="{18E1BD14-653F-47B3-BB46-667C8FB2497F}" srcOrd="0" destOrd="0" presId="urn:microsoft.com/office/officeart/2005/8/layout/cycle5"/>
    <dgm:cxn modelId="{F2597939-7F7A-4847-81A6-54B887C657FF}" type="presParOf" srcId="{5C1B40A2-C95B-481E-9090-4B7BCF3B56CE}" destId="{63F2586D-5C2A-47F2-8FBF-D647F1535402}" srcOrd="1" destOrd="0" presId="urn:microsoft.com/office/officeart/2005/8/layout/cycle5"/>
    <dgm:cxn modelId="{500280E4-F6C0-46FE-BD35-44FF7A346081}" type="presParOf" srcId="{5C1B40A2-C95B-481E-9090-4B7BCF3B56CE}" destId="{43434E4B-C4FB-4DAC-9533-71DBE9279538}" srcOrd="2" destOrd="0" presId="urn:microsoft.com/office/officeart/2005/8/layout/cycle5"/>
    <dgm:cxn modelId="{A7D7927D-317C-4C9B-B29A-6744ED2C69ED}" type="presParOf" srcId="{5C1B40A2-C95B-481E-9090-4B7BCF3B56CE}" destId="{A54D8CAD-B47B-492A-A92F-69E42EBB0CBD}" srcOrd="3" destOrd="0" presId="urn:microsoft.com/office/officeart/2005/8/layout/cycle5"/>
    <dgm:cxn modelId="{30B29179-085C-4220-94D1-9C25F9678842}" type="presParOf" srcId="{5C1B40A2-C95B-481E-9090-4B7BCF3B56CE}" destId="{C1BE9F86-1024-42B7-8000-210EB09C538A}" srcOrd="4" destOrd="0" presId="urn:microsoft.com/office/officeart/2005/8/layout/cycle5"/>
    <dgm:cxn modelId="{2419536A-1F43-4C61-B85D-37688EE884AE}" type="presParOf" srcId="{5C1B40A2-C95B-481E-9090-4B7BCF3B56CE}" destId="{F93ECD45-54D8-465B-A0C2-914295F3C5BD}" srcOrd="5" destOrd="0" presId="urn:microsoft.com/office/officeart/2005/8/layout/cycle5"/>
    <dgm:cxn modelId="{58C8FDE9-5084-4E38-A6FF-8166445BABE3}" type="presParOf" srcId="{5C1B40A2-C95B-481E-9090-4B7BCF3B56CE}" destId="{D76CEF15-AD37-4FF7-A9D9-F30101483B47}" srcOrd="6" destOrd="0" presId="urn:microsoft.com/office/officeart/2005/8/layout/cycle5"/>
    <dgm:cxn modelId="{2CDEFBEC-03B3-4801-8EC9-358D960C52E2}" type="presParOf" srcId="{5C1B40A2-C95B-481E-9090-4B7BCF3B56CE}" destId="{89825730-0866-4745-85D0-1D1DCFBF2A18}" srcOrd="7" destOrd="0" presId="urn:microsoft.com/office/officeart/2005/8/layout/cycle5"/>
    <dgm:cxn modelId="{43D0D845-98EB-4006-9ED9-233495181F41}" type="presParOf" srcId="{5C1B40A2-C95B-481E-9090-4B7BCF3B56CE}" destId="{DA554C6D-A2BD-4B94-802C-6C55DB9F2BF8}" srcOrd="8" destOrd="0" presId="urn:microsoft.com/office/officeart/2005/8/layout/cycle5"/>
    <dgm:cxn modelId="{44C3ED6E-899E-4BCA-AB3A-ADB4B135B254}" type="presParOf" srcId="{5C1B40A2-C95B-481E-9090-4B7BCF3B56CE}" destId="{644BD4D3-8D2A-489F-BC0B-191B4AEF9533}" srcOrd="9" destOrd="0" presId="urn:microsoft.com/office/officeart/2005/8/layout/cycle5"/>
    <dgm:cxn modelId="{26CC558B-FFD0-4A0A-A11E-8A0C387D97A9}" type="presParOf" srcId="{5C1B40A2-C95B-481E-9090-4B7BCF3B56CE}" destId="{DAC3B005-4E2A-4348-9B77-486F2914FE10}" srcOrd="10" destOrd="0" presId="urn:microsoft.com/office/officeart/2005/8/layout/cycle5"/>
    <dgm:cxn modelId="{8E730908-9D95-419C-B108-F7C86449BB6D}" type="presParOf" srcId="{5C1B40A2-C95B-481E-9090-4B7BCF3B56CE}" destId="{2C814299-90FC-466A-8C27-58BBE7C3AD9B}" srcOrd="11" destOrd="0" presId="urn:microsoft.com/office/officeart/2005/8/layout/cycle5"/>
    <dgm:cxn modelId="{0F693752-2906-447C-9FE1-446A680E421F}" type="presParOf" srcId="{5C1B40A2-C95B-481E-9090-4B7BCF3B56CE}" destId="{03867FA4-A613-4921-92BD-CBD0DE5AF6C1}" srcOrd="12" destOrd="0" presId="urn:microsoft.com/office/officeart/2005/8/layout/cycle5"/>
    <dgm:cxn modelId="{95924E37-8882-4E9F-A359-17E4C3DD72C6}" type="presParOf" srcId="{5C1B40A2-C95B-481E-9090-4B7BCF3B56CE}" destId="{A543EB03-7087-4967-BA16-52B020590675}" srcOrd="13" destOrd="0" presId="urn:microsoft.com/office/officeart/2005/8/layout/cycle5"/>
    <dgm:cxn modelId="{6168C958-35EB-4476-8151-DA508627EA80}" type="presParOf" srcId="{5C1B40A2-C95B-481E-9090-4B7BCF3B56CE}" destId="{191E1915-7B43-453A-9B3B-8BE365BAB7F0}" srcOrd="14" destOrd="0" presId="urn:microsoft.com/office/officeart/2005/8/layout/cycle5"/>
    <dgm:cxn modelId="{B8A2FDA5-9754-4CBE-954F-9805F6BFCA66}" type="presParOf" srcId="{5C1B40A2-C95B-481E-9090-4B7BCF3B56CE}" destId="{529DDF86-EE24-4644-BF9F-F7994B1A08DB}" srcOrd="15" destOrd="0" presId="urn:microsoft.com/office/officeart/2005/8/layout/cycle5"/>
    <dgm:cxn modelId="{29A60492-9F75-4C8C-A93C-CC391CEB67B4}" type="presParOf" srcId="{5C1B40A2-C95B-481E-9090-4B7BCF3B56CE}" destId="{273D6908-0A8E-4F45-889A-67CE25D68E3E}" srcOrd="16" destOrd="0" presId="urn:microsoft.com/office/officeart/2005/8/layout/cycle5"/>
    <dgm:cxn modelId="{6227E773-A9DC-467D-8060-30B207F8C827}" type="presParOf" srcId="{5C1B40A2-C95B-481E-9090-4B7BCF3B56CE}" destId="{B61698C4-7017-4D89-87F7-56075D701F9E}" srcOrd="17" destOrd="0" presId="urn:microsoft.com/office/officeart/2005/8/layout/cycle5"/>
    <dgm:cxn modelId="{B5F87667-6A59-49B2-A10B-94B99AD022BF}" type="presParOf" srcId="{5C1B40A2-C95B-481E-9090-4B7BCF3B56CE}" destId="{E20084B0-DED3-4DEB-8998-F77FEE57635D}" srcOrd="18" destOrd="0" presId="urn:microsoft.com/office/officeart/2005/8/layout/cycle5"/>
    <dgm:cxn modelId="{22AABC01-C092-4BEA-9EB5-B8E83E76D6AF}" type="presParOf" srcId="{5C1B40A2-C95B-481E-9090-4B7BCF3B56CE}" destId="{284E5A02-1953-4AC1-8DE5-B9171905FABE}" srcOrd="19" destOrd="0" presId="urn:microsoft.com/office/officeart/2005/8/layout/cycle5"/>
    <dgm:cxn modelId="{57B250EA-D75D-4267-8A4F-2D2E1CEFC232}" type="presParOf" srcId="{5C1B40A2-C95B-481E-9090-4B7BCF3B56CE}" destId="{37B34B6A-4DCE-4DE3-951A-2EF6B41DAEEC}" srcOrd="20" destOrd="0" presId="urn:microsoft.com/office/officeart/2005/8/layout/cycle5"/>
    <dgm:cxn modelId="{5B29DE1D-36B9-49A4-B861-6A33152B8974}" type="presParOf" srcId="{5C1B40A2-C95B-481E-9090-4B7BCF3B56CE}" destId="{26BC9EC0-F33D-4C53-893E-E607BC23B588}" srcOrd="21" destOrd="0" presId="urn:microsoft.com/office/officeart/2005/8/layout/cycle5"/>
    <dgm:cxn modelId="{D9057867-0C5C-4681-AB68-7BD003D167F1}" type="presParOf" srcId="{5C1B40A2-C95B-481E-9090-4B7BCF3B56CE}" destId="{AAF36583-BB7F-476C-A980-E0851D9947DB}" srcOrd="22" destOrd="0" presId="urn:microsoft.com/office/officeart/2005/8/layout/cycle5"/>
    <dgm:cxn modelId="{C6DC724C-E5CB-4D4C-842B-88F151A230FF}" type="presParOf" srcId="{5C1B40A2-C95B-481E-9090-4B7BCF3B56CE}" destId="{6B2E63ED-B4B9-4312-8B34-C6298E61E31E}" srcOrd="23" destOrd="0" presId="urn:microsoft.com/office/officeart/2005/8/layout/cycle5"/>
  </dgm:cxnLst>
  <dgm:bg>
    <a:noFill/>
    <a:effectLst/>
  </dgm:bg>
  <dgm:whole>
    <a:ln w="31750" cap="flat" cmpd="sng" algn="ctr">
      <a:noFill/>
      <a:prstDash val="sysDot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BABCCA-8569-4ABA-B03B-D830CDA9F6D4}" type="doc">
      <dgm:prSet loTypeId="urn:microsoft.com/office/officeart/2008/layout/RadialCluster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B48CFB2-2144-464F-99B0-7B4517BBF385}">
      <dgm:prSet phldrT="[Текст]" custT="1"/>
      <dgm:spPr>
        <a:solidFill>
          <a:schemeClr val="accent1">
            <a:lumMod val="60000"/>
            <a:lumOff val="40000"/>
          </a:schemeClr>
        </a:solidFill>
        <a:ln w="127000">
          <a:solidFill>
            <a:schemeClr val="accent2">
              <a:lumMod val="60000"/>
              <a:lumOff val="40000"/>
            </a:schemeClr>
          </a:solidFill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90000"/>
            </a:lnSpc>
          </a:pPr>
          <a:endParaRPr lang="ru-RU" sz="2800" b="1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>
            <a:lnSpc>
              <a:spcPct val="70000"/>
            </a:lnSpc>
          </a:pPr>
          <a:r>
            <a:rPr lang="ru-RU" sz="2400" b="1" dirty="0">
              <a:solidFill>
                <a:schemeClr val="tx1"/>
              </a:solidFill>
              <a:latin typeface="Academy" pitchFamily="2" charset="0"/>
              <a:cs typeface="Times New Roman" panose="02020603050405020304" pitchFamily="18" charset="0"/>
            </a:rPr>
            <a:t>Доходы бюджета - поступающие в бюджет денежные средства</a:t>
          </a:r>
        </a:p>
        <a:p>
          <a:pPr>
            <a:lnSpc>
              <a:spcPct val="90000"/>
            </a:lnSpc>
          </a:pPr>
          <a:endParaRPr lang="ru-RU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EB99F-186D-4EBF-BBED-2B0E5A5148BE}" type="parTrans" cxnId="{5D4F3C9E-B10F-444A-BA8E-62C311060DBF}">
      <dgm:prSet/>
      <dgm:spPr/>
      <dgm:t>
        <a:bodyPr/>
        <a:lstStyle/>
        <a:p>
          <a:endParaRPr lang="ru-RU"/>
        </a:p>
      </dgm:t>
    </dgm:pt>
    <dgm:pt modelId="{39196133-48A8-43A8-922F-0E3AC7557F38}" type="sibTrans" cxnId="{5D4F3C9E-B10F-444A-BA8E-62C311060DBF}">
      <dgm:prSet/>
      <dgm:spPr/>
      <dgm:t>
        <a:bodyPr/>
        <a:lstStyle/>
        <a:p>
          <a:endParaRPr lang="ru-RU"/>
        </a:p>
      </dgm:t>
    </dgm:pt>
    <dgm:pt modelId="{BF147029-5588-4C67-A975-3EDDF959302B}">
      <dgm:prSet phldrT="[Текст]" custT="1"/>
      <dgm:spPr>
        <a:solidFill>
          <a:schemeClr val="accent1">
            <a:lumMod val="60000"/>
            <a:lumOff val="40000"/>
          </a:schemeClr>
        </a:solidFill>
        <a:ln w="127000">
          <a:solidFill>
            <a:schemeClr val="tx2">
              <a:lumMod val="60000"/>
              <a:lumOff val="40000"/>
            </a:schemeClr>
          </a:solidFill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Безвозмездные поступления</a:t>
          </a:r>
        </a:p>
      </dgm:t>
    </dgm:pt>
    <dgm:pt modelId="{2C971819-3A7E-44D6-A607-E41E2CC546CA}" type="parTrans" cxnId="{457702C6-AE99-4C2D-96D9-995BC995E75C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E327513B-1FDF-48E7-9E5A-99220A35E89A}" type="sibTrans" cxnId="{457702C6-AE99-4C2D-96D9-995BC995E75C}">
      <dgm:prSet/>
      <dgm:spPr/>
      <dgm:t>
        <a:bodyPr/>
        <a:lstStyle/>
        <a:p>
          <a:endParaRPr lang="ru-RU"/>
        </a:p>
      </dgm:t>
    </dgm:pt>
    <dgm:pt modelId="{B48DC76A-8C89-4A47-A084-03205D8C4A2A}">
      <dgm:prSet phldrT="[Текст]" custT="1"/>
      <dgm:spPr>
        <a:solidFill>
          <a:schemeClr val="accent1">
            <a:lumMod val="60000"/>
            <a:lumOff val="40000"/>
          </a:schemeClr>
        </a:solidFill>
        <a:ln w="127000">
          <a:solidFill>
            <a:schemeClr val="tx2">
              <a:lumMod val="60000"/>
              <a:lumOff val="40000"/>
            </a:schemeClr>
          </a:solidFill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2400" b="1" dirty="0">
              <a:solidFill>
                <a:schemeClr val="bg1"/>
              </a:solidFill>
              <a:latin typeface="Academy" pitchFamily="2" charset="0"/>
              <a:cs typeface="Times New Roman" panose="02020603050405020304" pitchFamily="18" charset="0"/>
            </a:rPr>
            <a:t>Налоговые доходы</a:t>
          </a:r>
        </a:p>
      </dgm:t>
    </dgm:pt>
    <dgm:pt modelId="{9D6328B3-3D5F-410C-9275-2F3B736C0074}" type="parTrans" cxnId="{154E241D-2D22-4E0E-8438-BC731CBD30B3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1847B8B9-2FEB-499A-AACE-A89168127650}" type="sibTrans" cxnId="{154E241D-2D22-4E0E-8438-BC731CBD30B3}">
      <dgm:prSet/>
      <dgm:spPr/>
      <dgm:t>
        <a:bodyPr/>
        <a:lstStyle/>
        <a:p>
          <a:endParaRPr lang="ru-RU"/>
        </a:p>
      </dgm:t>
    </dgm:pt>
    <dgm:pt modelId="{51B0975B-EA65-4A15-BAF2-DB307B86BC96}">
      <dgm:prSet phldrT="[Текст]" custT="1"/>
      <dgm:spPr>
        <a:solidFill>
          <a:schemeClr val="accent1">
            <a:lumMod val="60000"/>
            <a:lumOff val="40000"/>
          </a:schemeClr>
        </a:solidFill>
        <a:ln w="127000">
          <a:solidFill>
            <a:schemeClr val="tx2">
              <a:lumMod val="60000"/>
              <a:lumOff val="40000"/>
            </a:schemeClr>
          </a:solidFill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2400" b="1" dirty="0">
              <a:solidFill>
                <a:schemeClr val="bg1"/>
              </a:solidFill>
              <a:latin typeface="Academy" pitchFamily="2" charset="0"/>
              <a:cs typeface="Times New Roman" panose="02020603050405020304" pitchFamily="18" charset="0"/>
            </a:rPr>
            <a:t>Неналоговые доходы</a:t>
          </a:r>
        </a:p>
      </dgm:t>
    </dgm:pt>
    <dgm:pt modelId="{30BF6DE8-1E0A-4F3F-9C5D-54B1D0FEA649}" type="parTrans" cxnId="{2F7F97AF-1C51-47F7-AED3-20851A7120E9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F5480A95-2FFD-46E9-8288-C8419BA04595}" type="sibTrans" cxnId="{2F7F97AF-1C51-47F7-AED3-20851A7120E9}">
      <dgm:prSet/>
      <dgm:spPr/>
      <dgm:t>
        <a:bodyPr/>
        <a:lstStyle/>
        <a:p>
          <a:endParaRPr lang="ru-RU"/>
        </a:p>
      </dgm:t>
    </dgm:pt>
    <dgm:pt modelId="{4E3CB81D-5BD5-41C8-8D7E-41348F2F94B8}">
      <dgm:prSet/>
      <dgm:spPr/>
      <dgm:t>
        <a:bodyPr/>
        <a:lstStyle/>
        <a:p>
          <a:endParaRPr lang="ru-RU"/>
        </a:p>
      </dgm:t>
    </dgm:pt>
    <dgm:pt modelId="{CB1AFA49-7FFC-4CC1-ABCF-E6C85BDD0CDF}" type="parTrans" cxnId="{353F71E6-1BF3-4808-8C5A-4F3A0A4469B6}">
      <dgm:prSet/>
      <dgm:spPr/>
      <dgm:t>
        <a:bodyPr/>
        <a:lstStyle/>
        <a:p>
          <a:endParaRPr lang="ru-RU"/>
        </a:p>
      </dgm:t>
    </dgm:pt>
    <dgm:pt modelId="{22A13CCC-4F53-4984-919B-DA9857491D50}" type="sibTrans" cxnId="{353F71E6-1BF3-4808-8C5A-4F3A0A4469B6}">
      <dgm:prSet/>
      <dgm:spPr/>
      <dgm:t>
        <a:bodyPr/>
        <a:lstStyle/>
        <a:p>
          <a:endParaRPr lang="ru-RU"/>
        </a:p>
      </dgm:t>
    </dgm:pt>
    <dgm:pt modelId="{EBBCDB51-8D9D-41C5-9512-A7CBCEB26C2A}">
      <dgm:prSet/>
      <dgm:spPr/>
      <dgm:t>
        <a:bodyPr/>
        <a:lstStyle/>
        <a:p>
          <a:endParaRPr lang="ru-RU" dirty="0"/>
        </a:p>
      </dgm:t>
    </dgm:pt>
    <dgm:pt modelId="{88AF2814-A6DF-449B-A708-4AD232106244}" type="parTrans" cxnId="{084B9E86-4CAC-45A9-B370-423FBD730BEC}">
      <dgm:prSet/>
      <dgm:spPr/>
      <dgm:t>
        <a:bodyPr/>
        <a:lstStyle/>
        <a:p>
          <a:endParaRPr lang="ru-RU"/>
        </a:p>
      </dgm:t>
    </dgm:pt>
    <dgm:pt modelId="{4E805DCF-6BEF-46D5-BAEB-4A4B47EA680F}" type="sibTrans" cxnId="{084B9E86-4CAC-45A9-B370-423FBD730BEC}">
      <dgm:prSet/>
      <dgm:spPr/>
      <dgm:t>
        <a:bodyPr/>
        <a:lstStyle/>
        <a:p>
          <a:endParaRPr lang="ru-RU"/>
        </a:p>
      </dgm:t>
    </dgm:pt>
    <dgm:pt modelId="{8B244CFF-22F3-49C3-BAD4-562F5B34DCEA}" type="pres">
      <dgm:prSet presAssocID="{C9BABCCA-8569-4ABA-B03B-D830CDA9F6D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67A95D3-4209-465C-93E1-7443651645A0}" type="pres">
      <dgm:prSet presAssocID="{FB48CFB2-2144-464F-99B0-7B4517BBF385}" presName="singleCycl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55E128A9-086C-4AB0-9BB3-7B78F9CA19C8}" type="pres">
      <dgm:prSet presAssocID="{FB48CFB2-2144-464F-99B0-7B4517BBF385}" presName="singleCenter" presStyleLbl="node1" presStyleIdx="0" presStyleCnt="4" custScaleX="453669" custScaleY="54339" custLinFactNeighborX="5104" custLinFactNeighborY="-5681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2A42BF92-E0CA-4C74-94D9-9AE3F4260038}" type="pres">
      <dgm:prSet presAssocID="{2C971819-3A7E-44D6-A607-E41E2CC546CA}" presName="Name56" presStyleLbl="parChTrans1D2" presStyleIdx="0" presStyleCnt="3"/>
      <dgm:spPr/>
      <dgm:t>
        <a:bodyPr/>
        <a:lstStyle/>
        <a:p>
          <a:endParaRPr lang="ru-RU"/>
        </a:p>
      </dgm:t>
    </dgm:pt>
    <dgm:pt modelId="{A7E70BED-E9F9-4186-91D6-4C4AD5C34513}" type="pres">
      <dgm:prSet presAssocID="{BF147029-5588-4C67-A975-3EDDF959302B}" presName="text0" presStyleLbl="node1" presStyleIdx="1" presStyleCnt="4" custScaleX="385925" custScaleY="75391" custRadScaleRad="76863" custRadScaleInc="-240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9DAA6-78E7-4C62-AD9F-BB89E1F317A5}" type="pres">
      <dgm:prSet presAssocID="{9D6328B3-3D5F-410C-9275-2F3B736C007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A1F9C609-4FDF-427E-A3A7-017CF8E0D1F8}" type="pres">
      <dgm:prSet presAssocID="{B48DC76A-8C89-4A47-A084-03205D8C4A2A}" presName="text0" presStyleLbl="node1" presStyleIdx="2" presStyleCnt="4" custScaleX="304805" custScaleY="94470" custRadScaleRad="121879" custRadScaleInc="-84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427F8-47F7-429E-8B9A-D7AD3446727D}" type="pres">
      <dgm:prSet presAssocID="{30BF6DE8-1E0A-4F3F-9C5D-54B1D0FEA649}" presName="Name56" presStyleLbl="parChTrans1D2" presStyleIdx="2" presStyleCnt="3"/>
      <dgm:spPr/>
      <dgm:t>
        <a:bodyPr/>
        <a:lstStyle/>
        <a:p>
          <a:endParaRPr lang="ru-RU"/>
        </a:p>
      </dgm:t>
    </dgm:pt>
    <dgm:pt modelId="{341F0CCF-4C81-46C6-BAD1-DDC17631079D}" type="pres">
      <dgm:prSet presAssocID="{51B0975B-EA65-4A15-BAF2-DB307B86BC96}" presName="text0" presStyleLbl="node1" presStyleIdx="3" presStyleCnt="4" custScaleX="297295" custScaleY="87686" custRadScaleRad="136714" custRadScaleInc="81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3F71E6-1BF3-4808-8C5A-4F3A0A4469B6}" srcId="{C9BABCCA-8569-4ABA-B03B-D830CDA9F6D4}" destId="{4E3CB81D-5BD5-41C8-8D7E-41348F2F94B8}" srcOrd="1" destOrd="0" parTransId="{CB1AFA49-7FFC-4CC1-ABCF-E6C85BDD0CDF}" sibTransId="{22A13CCC-4F53-4984-919B-DA9857491D50}"/>
    <dgm:cxn modelId="{2F7F97AF-1C51-47F7-AED3-20851A7120E9}" srcId="{FB48CFB2-2144-464F-99B0-7B4517BBF385}" destId="{51B0975B-EA65-4A15-BAF2-DB307B86BC96}" srcOrd="2" destOrd="0" parTransId="{30BF6DE8-1E0A-4F3F-9C5D-54B1D0FEA649}" sibTransId="{F5480A95-2FFD-46E9-8288-C8419BA04595}"/>
    <dgm:cxn modelId="{08AF76D0-F453-4A35-BF7F-734539FCCE2A}" type="presOf" srcId="{2C971819-3A7E-44D6-A607-E41E2CC546CA}" destId="{2A42BF92-E0CA-4C74-94D9-9AE3F4260038}" srcOrd="0" destOrd="0" presId="urn:microsoft.com/office/officeart/2008/layout/RadialCluster"/>
    <dgm:cxn modelId="{AE961DD4-C172-42E1-98FA-EC3879CBE94A}" type="presOf" srcId="{51B0975B-EA65-4A15-BAF2-DB307B86BC96}" destId="{341F0CCF-4C81-46C6-BAD1-DDC17631079D}" srcOrd="0" destOrd="0" presId="urn:microsoft.com/office/officeart/2008/layout/RadialCluster"/>
    <dgm:cxn modelId="{49B8A50E-C671-4CCA-94C9-762C230B28BE}" type="presOf" srcId="{B48DC76A-8C89-4A47-A084-03205D8C4A2A}" destId="{A1F9C609-4FDF-427E-A3A7-017CF8E0D1F8}" srcOrd="0" destOrd="0" presId="urn:microsoft.com/office/officeart/2008/layout/RadialCluster"/>
    <dgm:cxn modelId="{9E3C2C2D-F444-4583-BDCA-D65E00092E33}" type="presOf" srcId="{30BF6DE8-1E0A-4F3F-9C5D-54B1D0FEA649}" destId="{BF1427F8-47F7-429E-8B9A-D7AD3446727D}" srcOrd="0" destOrd="0" presId="urn:microsoft.com/office/officeart/2008/layout/RadialCluster"/>
    <dgm:cxn modelId="{084B9E86-4CAC-45A9-B370-423FBD730BEC}" srcId="{C9BABCCA-8569-4ABA-B03B-D830CDA9F6D4}" destId="{EBBCDB51-8D9D-41C5-9512-A7CBCEB26C2A}" srcOrd="2" destOrd="0" parTransId="{88AF2814-A6DF-449B-A708-4AD232106244}" sibTransId="{4E805DCF-6BEF-46D5-BAEB-4A4B47EA680F}"/>
    <dgm:cxn modelId="{F12F9E5A-6AFA-4C21-A6DC-ED2C984316A5}" type="presOf" srcId="{9D6328B3-3D5F-410C-9275-2F3B736C0074}" destId="{0999DAA6-78E7-4C62-AD9F-BB89E1F317A5}" srcOrd="0" destOrd="0" presId="urn:microsoft.com/office/officeart/2008/layout/RadialCluster"/>
    <dgm:cxn modelId="{154E241D-2D22-4E0E-8438-BC731CBD30B3}" srcId="{FB48CFB2-2144-464F-99B0-7B4517BBF385}" destId="{B48DC76A-8C89-4A47-A084-03205D8C4A2A}" srcOrd="1" destOrd="0" parTransId="{9D6328B3-3D5F-410C-9275-2F3B736C0074}" sibTransId="{1847B8B9-2FEB-499A-AACE-A89168127650}"/>
    <dgm:cxn modelId="{F638BC24-D947-45A3-A09A-2207DE01867E}" type="presOf" srcId="{BF147029-5588-4C67-A975-3EDDF959302B}" destId="{A7E70BED-E9F9-4186-91D6-4C4AD5C34513}" srcOrd="0" destOrd="0" presId="urn:microsoft.com/office/officeart/2008/layout/RadialCluster"/>
    <dgm:cxn modelId="{8E142757-8651-4A08-8AFD-BE318F3366D4}" type="presOf" srcId="{FB48CFB2-2144-464F-99B0-7B4517BBF385}" destId="{55E128A9-086C-4AB0-9BB3-7B78F9CA19C8}" srcOrd="0" destOrd="0" presId="urn:microsoft.com/office/officeart/2008/layout/RadialCluster"/>
    <dgm:cxn modelId="{118688C9-4C1C-473B-8F2A-51CC2C106F7B}" type="presOf" srcId="{C9BABCCA-8569-4ABA-B03B-D830CDA9F6D4}" destId="{8B244CFF-22F3-49C3-BAD4-562F5B34DCEA}" srcOrd="0" destOrd="0" presId="urn:microsoft.com/office/officeart/2008/layout/RadialCluster"/>
    <dgm:cxn modelId="{457702C6-AE99-4C2D-96D9-995BC995E75C}" srcId="{FB48CFB2-2144-464F-99B0-7B4517BBF385}" destId="{BF147029-5588-4C67-A975-3EDDF959302B}" srcOrd="0" destOrd="0" parTransId="{2C971819-3A7E-44D6-A607-E41E2CC546CA}" sibTransId="{E327513B-1FDF-48E7-9E5A-99220A35E89A}"/>
    <dgm:cxn modelId="{5D4F3C9E-B10F-444A-BA8E-62C311060DBF}" srcId="{C9BABCCA-8569-4ABA-B03B-D830CDA9F6D4}" destId="{FB48CFB2-2144-464F-99B0-7B4517BBF385}" srcOrd="0" destOrd="0" parTransId="{AAAEB99F-186D-4EBF-BBED-2B0E5A5148BE}" sibTransId="{39196133-48A8-43A8-922F-0E3AC7557F38}"/>
    <dgm:cxn modelId="{45279739-AF95-4FD1-AF65-640C43D63660}" type="presParOf" srcId="{8B244CFF-22F3-49C3-BAD4-562F5B34DCEA}" destId="{767A95D3-4209-465C-93E1-7443651645A0}" srcOrd="0" destOrd="0" presId="urn:microsoft.com/office/officeart/2008/layout/RadialCluster"/>
    <dgm:cxn modelId="{C1CF6BFB-8338-45F4-B681-D16F4368FF07}" type="presParOf" srcId="{767A95D3-4209-465C-93E1-7443651645A0}" destId="{55E128A9-086C-4AB0-9BB3-7B78F9CA19C8}" srcOrd="0" destOrd="0" presId="urn:microsoft.com/office/officeart/2008/layout/RadialCluster"/>
    <dgm:cxn modelId="{C2AD9E20-59EC-47EC-9D6E-41252BA4093E}" type="presParOf" srcId="{767A95D3-4209-465C-93E1-7443651645A0}" destId="{2A42BF92-E0CA-4C74-94D9-9AE3F4260038}" srcOrd="1" destOrd="0" presId="urn:microsoft.com/office/officeart/2008/layout/RadialCluster"/>
    <dgm:cxn modelId="{23CD0BE2-9A76-4F0A-BD76-674015F285AE}" type="presParOf" srcId="{767A95D3-4209-465C-93E1-7443651645A0}" destId="{A7E70BED-E9F9-4186-91D6-4C4AD5C34513}" srcOrd="2" destOrd="0" presId="urn:microsoft.com/office/officeart/2008/layout/RadialCluster"/>
    <dgm:cxn modelId="{6E4CC283-7874-40A4-95B6-E0A5F3A006B8}" type="presParOf" srcId="{767A95D3-4209-465C-93E1-7443651645A0}" destId="{0999DAA6-78E7-4C62-AD9F-BB89E1F317A5}" srcOrd="3" destOrd="0" presId="urn:microsoft.com/office/officeart/2008/layout/RadialCluster"/>
    <dgm:cxn modelId="{BD127F62-C5A4-403F-9C69-7098B4456BB2}" type="presParOf" srcId="{767A95D3-4209-465C-93E1-7443651645A0}" destId="{A1F9C609-4FDF-427E-A3A7-017CF8E0D1F8}" srcOrd="4" destOrd="0" presId="urn:microsoft.com/office/officeart/2008/layout/RadialCluster"/>
    <dgm:cxn modelId="{1E7DD808-3838-45EF-A0DC-34E1F37B344D}" type="presParOf" srcId="{767A95D3-4209-465C-93E1-7443651645A0}" destId="{BF1427F8-47F7-429E-8B9A-D7AD3446727D}" srcOrd="5" destOrd="0" presId="urn:microsoft.com/office/officeart/2008/layout/RadialCluster"/>
    <dgm:cxn modelId="{1C9E2202-CA4D-47FD-B9A6-59583DDCEAC8}" type="presParOf" srcId="{767A95D3-4209-465C-93E1-7443651645A0}" destId="{341F0CCF-4C81-46C6-BAD1-DDC17631079D}" srcOrd="6" destOrd="0" presId="urn:microsoft.com/office/officeart/2008/layout/RadialCluster"/>
  </dgm:cxnLst>
  <dgm:bg>
    <a:noFill/>
  </dgm:bg>
  <dgm:whole>
    <a:ln w="63500" cmpd="sng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D799F6-927C-4ED1-8BB0-2B41F331BBCF}" type="doc">
      <dgm:prSet loTypeId="urn:microsoft.com/office/officeart/2005/8/layout/hierarchy2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F896D73-A8B4-4CC9-A4D0-35183C952554}" type="pres">
      <dgm:prSet presAssocID="{51D799F6-927C-4ED1-8BB0-2B41F331BBC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A97372C-6666-4AAB-8BD1-02C9F4035A04}" type="presOf" srcId="{51D799F6-927C-4ED1-8BB0-2B41F331BBCF}" destId="{DF896D73-A8B4-4CC9-A4D0-35183C952554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D799F6-927C-4ED1-8BB0-2B41F331BBCF}" type="doc">
      <dgm:prSet loTypeId="urn:microsoft.com/office/officeart/2005/8/layout/hierarchy2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F896D73-A8B4-4CC9-A4D0-35183C952554}" type="pres">
      <dgm:prSet presAssocID="{51D799F6-927C-4ED1-8BB0-2B41F331BBC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405F6FE-A723-46EA-A559-FA80E5B6BC70}" type="presOf" srcId="{51D799F6-927C-4ED1-8BB0-2B41F331BBCF}" destId="{DF896D73-A8B4-4CC9-A4D0-35183C952554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C64405-03F0-4A8D-82C4-B32FD2B085B4}" type="doc">
      <dgm:prSet loTypeId="urn:microsoft.com/office/officeart/2008/layout/VerticalAccentList" loCatId="list" qsTypeId="urn:microsoft.com/office/officeart/2005/8/quickstyle/simple2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A884C76C-E93B-46E7-A4B1-8A10B8F13EF8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3200" b="1" dirty="0">
              <a:solidFill>
                <a:srgbClr val="FF0000"/>
              </a:solidFill>
            </a:rPr>
            <a:t>7 </a:t>
          </a:r>
          <a:r>
            <a:rPr lang="ru-RU" sz="1400" dirty="0"/>
            <a:t>место среди </a:t>
          </a:r>
          <a:r>
            <a:rPr lang="ru-RU" sz="2800" dirty="0">
              <a:solidFill>
                <a:schemeClr val="bg1"/>
              </a:solidFill>
            </a:rPr>
            <a:t>54</a:t>
          </a:r>
          <a:r>
            <a:rPr lang="ru-RU" sz="2400" dirty="0">
              <a:solidFill>
                <a:schemeClr val="bg1"/>
              </a:solidFill>
            </a:rPr>
            <a:t> </a:t>
          </a:r>
          <a:r>
            <a:rPr lang="ru-RU" sz="1400" dirty="0"/>
            <a:t>муниципальных районов Республики Башкортостан</a:t>
          </a:r>
        </a:p>
      </dgm:t>
    </dgm:pt>
    <dgm:pt modelId="{465DDD84-FA5A-491A-914A-AB43F2042F2F}" type="parTrans" cxnId="{55FBDE6D-E37B-4AD2-92CA-E775F8460647}">
      <dgm:prSet/>
      <dgm:spPr/>
      <dgm:t>
        <a:bodyPr/>
        <a:lstStyle/>
        <a:p>
          <a:endParaRPr lang="ru-RU" sz="2000"/>
        </a:p>
      </dgm:t>
    </dgm:pt>
    <dgm:pt modelId="{04B77644-5E07-4F55-BA6B-E3F3371625D5}" type="sibTrans" cxnId="{55FBDE6D-E37B-4AD2-92CA-E775F8460647}">
      <dgm:prSet/>
      <dgm:spPr/>
      <dgm:t>
        <a:bodyPr/>
        <a:lstStyle/>
        <a:p>
          <a:endParaRPr lang="ru-RU" sz="2000"/>
        </a:p>
      </dgm:t>
    </dgm:pt>
    <dgm:pt modelId="{B40E6EC2-CE92-41A1-AE75-C5EEF2A92277}">
      <dgm:prSet phldrT="[Текст]" custT="1"/>
      <dgm:spPr/>
      <dgm:t>
        <a:bodyPr/>
        <a:lstStyle/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r>
            <a:rPr lang="ru-RU" sz="3200" b="1" dirty="0" smtClean="0">
              <a:solidFill>
                <a:srgbClr val="FF0000"/>
              </a:solidFill>
            </a:rPr>
            <a:t>12</a:t>
          </a:r>
          <a:r>
            <a:rPr lang="ru-RU" sz="1600" dirty="0" smtClean="0"/>
            <a:t> </a:t>
          </a:r>
          <a:r>
            <a:rPr lang="ru-RU" sz="1600" dirty="0"/>
            <a:t>место среди </a:t>
          </a:r>
          <a:r>
            <a:rPr lang="ru-RU" sz="2800" dirty="0"/>
            <a:t>63</a:t>
          </a:r>
          <a:r>
            <a:rPr lang="ru-RU" sz="1600" dirty="0"/>
            <a:t> муниципальных образований Республики Башкортостан </a:t>
          </a:r>
          <a:endParaRPr lang="ru-RU" sz="1600" dirty="0" smtClean="0"/>
        </a:p>
      </dgm:t>
    </dgm:pt>
    <dgm:pt modelId="{2290E363-ECF9-4A2E-BEEA-976347410119}" type="parTrans" cxnId="{7EA0B940-4D0D-4514-853A-FE0B7E50D5B2}">
      <dgm:prSet/>
      <dgm:spPr/>
      <dgm:t>
        <a:bodyPr/>
        <a:lstStyle/>
        <a:p>
          <a:endParaRPr lang="ru-RU" sz="2000"/>
        </a:p>
      </dgm:t>
    </dgm:pt>
    <dgm:pt modelId="{4C64932F-1E60-426F-900E-74CBE40857A4}" type="sibTrans" cxnId="{7EA0B940-4D0D-4514-853A-FE0B7E50D5B2}">
      <dgm:prSet/>
      <dgm:spPr/>
      <dgm:t>
        <a:bodyPr/>
        <a:lstStyle/>
        <a:p>
          <a:endParaRPr lang="ru-RU" sz="2000"/>
        </a:p>
      </dgm:t>
    </dgm:pt>
    <dgm:pt modelId="{E8E6B442-9CF3-4565-8D5D-B2E6F79B0045}" type="pres">
      <dgm:prSet presAssocID="{22C64405-03F0-4A8D-82C4-B32FD2B085B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FB988020-4FB2-4368-90C2-7F834864BCC1}" type="pres">
      <dgm:prSet presAssocID="{A884C76C-E93B-46E7-A4B1-8A10B8F13EF8}" presName="parenttextcomposite" presStyleCnt="0"/>
      <dgm:spPr/>
    </dgm:pt>
    <dgm:pt modelId="{BB601C88-11A9-4A7A-9CC1-6E71EF92854F}" type="pres">
      <dgm:prSet presAssocID="{A884C76C-E93B-46E7-A4B1-8A10B8F13EF8}" presName="parenttext" presStyleLbl="revTx" presStyleIdx="0" presStyleCnt="2" custScaleY="28725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06B73-F0F5-401B-AF6D-52AF7385CE47}" type="pres">
      <dgm:prSet presAssocID="{A884C76C-E93B-46E7-A4B1-8A10B8F13EF8}" presName="parallelogramComposite" presStyleCnt="0"/>
      <dgm:spPr/>
    </dgm:pt>
    <dgm:pt modelId="{787E7582-2895-4169-BFC0-1164C0D323CA}" type="pres">
      <dgm:prSet presAssocID="{A884C76C-E93B-46E7-A4B1-8A10B8F13EF8}" presName="parallelogram1" presStyleLbl="alignNode1" presStyleIdx="0" presStyleCnt="14"/>
      <dgm:spPr/>
    </dgm:pt>
    <dgm:pt modelId="{BC233B71-5C2B-4DEB-88FA-A1CA4AC57530}" type="pres">
      <dgm:prSet presAssocID="{A884C76C-E93B-46E7-A4B1-8A10B8F13EF8}" presName="parallelogram2" presStyleLbl="alignNode1" presStyleIdx="1" presStyleCnt="14"/>
      <dgm:spPr/>
    </dgm:pt>
    <dgm:pt modelId="{B62CA42A-A084-4B09-AC70-382F2A06B471}" type="pres">
      <dgm:prSet presAssocID="{A884C76C-E93B-46E7-A4B1-8A10B8F13EF8}" presName="parallelogram3" presStyleLbl="alignNode1" presStyleIdx="2" presStyleCnt="14"/>
      <dgm:spPr/>
    </dgm:pt>
    <dgm:pt modelId="{6FE6B7D2-F158-48C5-82FE-B7AD07517687}" type="pres">
      <dgm:prSet presAssocID="{A884C76C-E93B-46E7-A4B1-8A10B8F13EF8}" presName="parallelogram4" presStyleLbl="alignNode1" presStyleIdx="3" presStyleCnt="14"/>
      <dgm:spPr/>
    </dgm:pt>
    <dgm:pt modelId="{6396ADB7-323C-45A3-91BB-A9DA8B46C155}" type="pres">
      <dgm:prSet presAssocID="{A884C76C-E93B-46E7-A4B1-8A10B8F13EF8}" presName="parallelogram5" presStyleLbl="alignNode1" presStyleIdx="4" presStyleCnt="14"/>
      <dgm:spPr/>
    </dgm:pt>
    <dgm:pt modelId="{FA36D0B8-196D-41A9-9460-E1CF23493263}" type="pres">
      <dgm:prSet presAssocID="{A884C76C-E93B-46E7-A4B1-8A10B8F13EF8}" presName="parallelogram6" presStyleLbl="alignNode1" presStyleIdx="5" presStyleCnt="14"/>
      <dgm:spPr/>
    </dgm:pt>
    <dgm:pt modelId="{506BE387-28D1-4838-B433-D5B9A3EAE17C}" type="pres">
      <dgm:prSet presAssocID="{A884C76C-E93B-46E7-A4B1-8A10B8F13EF8}" presName="parallelogram7" presStyleLbl="alignNode1" presStyleIdx="6" presStyleCnt="14"/>
      <dgm:spPr/>
    </dgm:pt>
    <dgm:pt modelId="{7F253C40-FC4B-4FF9-A2E2-5FF1B31CAE2E}" type="pres">
      <dgm:prSet presAssocID="{04B77644-5E07-4F55-BA6B-E3F3371625D5}" presName="sibTrans" presStyleCnt="0"/>
      <dgm:spPr/>
    </dgm:pt>
    <dgm:pt modelId="{EE0F928D-73AD-4A4B-8A50-DB14CC58ACDB}" type="pres">
      <dgm:prSet presAssocID="{B40E6EC2-CE92-41A1-AE75-C5EEF2A92277}" presName="parenttextcomposite" presStyleCnt="0"/>
      <dgm:spPr/>
    </dgm:pt>
    <dgm:pt modelId="{92505FF1-CACA-4790-A9E1-189EF86C8AEA}" type="pres">
      <dgm:prSet presAssocID="{B40E6EC2-CE92-41A1-AE75-C5EEF2A92277}" presName="parenttext" presStyleLbl="revTx" presStyleIdx="1" presStyleCnt="2" custScaleY="678722" custLinFactY="128757" custLinFactNeighborX="-1756" custLinFactNeighborY="2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3DB7E-21AC-4AC5-81B6-449018B70786}" type="pres">
      <dgm:prSet presAssocID="{B40E6EC2-CE92-41A1-AE75-C5EEF2A92277}" presName="parallelogramComposite" presStyleCnt="0"/>
      <dgm:spPr/>
    </dgm:pt>
    <dgm:pt modelId="{E117F86A-EBF3-4B5F-A7C4-719149375913}" type="pres">
      <dgm:prSet presAssocID="{B40E6EC2-CE92-41A1-AE75-C5EEF2A92277}" presName="parallelogram1" presStyleLbl="alignNode1" presStyleIdx="7" presStyleCnt="14" custLinFactY="300000" custLinFactNeighborX="-22760" custLinFactNeighborY="379481"/>
      <dgm:spPr/>
    </dgm:pt>
    <dgm:pt modelId="{D41D8821-82B5-4ED9-9C5B-4FFA36376BE7}" type="pres">
      <dgm:prSet presAssocID="{B40E6EC2-CE92-41A1-AE75-C5EEF2A92277}" presName="parallelogram2" presStyleLbl="alignNode1" presStyleIdx="8" presStyleCnt="14" custLinFactY="300000" custLinFactNeighborX="-22760" custLinFactNeighborY="379481"/>
      <dgm:spPr/>
    </dgm:pt>
    <dgm:pt modelId="{01A29B61-DAFD-4D58-BE67-0938A1536101}" type="pres">
      <dgm:prSet presAssocID="{B40E6EC2-CE92-41A1-AE75-C5EEF2A92277}" presName="parallelogram3" presStyleLbl="alignNode1" presStyleIdx="9" presStyleCnt="14" custLinFactY="300000" custLinFactNeighborX="-22760" custLinFactNeighborY="379481"/>
      <dgm:spPr/>
    </dgm:pt>
    <dgm:pt modelId="{8B16FAF8-8CA1-4290-B3D3-950530E1EB2A}" type="pres">
      <dgm:prSet presAssocID="{B40E6EC2-CE92-41A1-AE75-C5EEF2A92277}" presName="parallelogram4" presStyleLbl="alignNode1" presStyleIdx="10" presStyleCnt="14" custLinFactY="300000" custLinFactNeighborX="-22760" custLinFactNeighborY="379481"/>
      <dgm:spPr/>
    </dgm:pt>
    <dgm:pt modelId="{C3B38E09-D21B-4708-94B9-CE182311424F}" type="pres">
      <dgm:prSet presAssocID="{B40E6EC2-CE92-41A1-AE75-C5EEF2A92277}" presName="parallelogram5" presStyleLbl="alignNode1" presStyleIdx="11" presStyleCnt="14" custLinFactY="300000" custLinFactNeighborX="-22760" custLinFactNeighborY="379481"/>
      <dgm:spPr/>
    </dgm:pt>
    <dgm:pt modelId="{D6965B9F-EA54-4041-ABE3-557C981571C9}" type="pres">
      <dgm:prSet presAssocID="{B40E6EC2-CE92-41A1-AE75-C5EEF2A92277}" presName="parallelogram6" presStyleLbl="alignNode1" presStyleIdx="12" presStyleCnt="14" custLinFactY="300000" custLinFactNeighborX="-22760" custLinFactNeighborY="379481"/>
      <dgm:spPr/>
    </dgm:pt>
    <dgm:pt modelId="{79F3817F-BF8C-4D18-A08F-48A96A776CF8}" type="pres">
      <dgm:prSet presAssocID="{B40E6EC2-CE92-41A1-AE75-C5EEF2A92277}" presName="parallelogram7" presStyleLbl="alignNode1" presStyleIdx="13" presStyleCnt="14" custLinFactY="300000" custLinFactNeighborX="-22760" custLinFactNeighborY="379481"/>
      <dgm:spPr/>
    </dgm:pt>
  </dgm:ptLst>
  <dgm:cxnLst>
    <dgm:cxn modelId="{F0863CF5-6CBC-488A-997B-426EEB9FA6EE}" type="presOf" srcId="{A884C76C-E93B-46E7-A4B1-8A10B8F13EF8}" destId="{BB601C88-11A9-4A7A-9CC1-6E71EF92854F}" srcOrd="0" destOrd="0" presId="urn:microsoft.com/office/officeart/2008/layout/VerticalAccentList"/>
    <dgm:cxn modelId="{7EA0B940-4D0D-4514-853A-FE0B7E50D5B2}" srcId="{22C64405-03F0-4A8D-82C4-B32FD2B085B4}" destId="{B40E6EC2-CE92-41A1-AE75-C5EEF2A92277}" srcOrd="1" destOrd="0" parTransId="{2290E363-ECF9-4A2E-BEEA-976347410119}" sibTransId="{4C64932F-1E60-426F-900E-74CBE40857A4}"/>
    <dgm:cxn modelId="{4C7729D1-271A-4BD2-905B-B030FA29D98A}" type="presOf" srcId="{B40E6EC2-CE92-41A1-AE75-C5EEF2A92277}" destId="{92505FF1-CACA-4790-A9E1-189EF86C8AEA}" srcOrd="0" destOrd="0" presId="urn:microsoft.com/office/officeart/2008/layout/VerticalAccentList"/>
    <dgm:cxn modelId="{13CF2D4C-763B-4482-8BEA-066C299CEE51}" type="presOf" srcId="{22C64405-03F0-4A8D-82C4-B32FD2B085B4}" destId="{E8E6B442-9CF3-4565-8D5D-B2E6F79B0045}" srcOrd="0" destOrd="0" presId="urn:microsoft.com/office/officeart/2008/layout/VerticalAccentList"/>
    <dgm:cxn modelId="{55FBDE6D-E37B-4AD2-92CA-E775F8460647}" srcId="{22C64405-03F0-4A8D-82C4-B32FD2B085B4}" destId="{A884C76C-E93B-46E7-A4B1-8A10B8F13EF8}" srcOrd="0" destOrd="0" parTransId="{465DDD84-FA5A-491A-914A-AB43F2042F2F}" sibTransId="{04B77644-5E07-4F55-BA6B-E3F3371625D5}"/>
    <dgm:cxn modelId="{C4F3E2C5-AA00-444D-96F0-1293F94319AD}" type="presParOf" srcId="{E8E6B442-9CF3-4565-8D5D-B2E6F79B0045}" destId="{FB988020-4FB2-4368-90C2-7F834864BCC1}" srcOrd="0" destOrd="0" presId="urn:microsoft.com/office/officeart/2008/layout/VerticalAccentList"/>
    <dgm:cxn modelId="{A082774C-FC3C-4E38-8D2A-AEA4582F1AD6}" type="presParOf" srcId="{FB988020-4FB2-4368-90C2-7F834864BCC1}" destId="{BB601C88-11A9-4A7A-9CC1-6E71EF92854F}" srcOrd="0" destOrd="0" presId="urn:microsoft.com/office/officeart/2008/layout/VerticalAccentList"/>
    <dgm:cxn modelId="{722F1F73-E7F0-4F92-A9BD-2BA2A73BE482}" type="presParOf" srcId="{E8E6B442-9CF3-4565-8D5D-B2E6F79B0045}" destId="{A1106B73-F0F5-401B-AF6D-52AF7385CE47}" srcOrd="1" destOrd="0" presId="urn:microsoft.com/office/officeart/2008/layout/VerticalAccentList"/>
    <dgm:cxn modelId="{1CD7659E-CF8C-41DC-9C97-5EAE131AE66B}" type="presParOf" srcId="{A1106B73-F0F5-401B-AF6D-52AF7385CE47}" destId="{787E7582-2895-4169-BFC0-1164C0D323CA}" srcOrd="0" destOrd="0" presId="urn:microsoft.com/office/officeart/2008/layout/VerticalAccentList"/>
    <dgm:cxn modelId="{9A638C29-DA7D-4DB0-B29B-BAFF47BB05A5}" type="presParOf" srcId="{A1106B73-F0F5-401B-AF6D-52AF7385CE47}" destId="{BC233B71-5C2B-4DEB-88FA-A1CA4AC57530}" srcOrd="1" destOrd="0" presId="urn:microsoft.com/office/officeart/2008/layout/VerticalAccentList"/>
    <dgm:cxn modelId="{ECF85B33-B61C-439E-B1E9-8E6DB97E62CD}" type="presParOf" srcId="{A1106B73-F0F5-401B-AF6D-52AF7385CE47}" destId="{B62CA42A-A084-4B09-AC70-382F2A06B471}" srcOrd="2" destOrd="0" presId="urn:microsoft.com/office/officeart/2008/layout/VerticalAccentList"/>
    <dgm:cxn modelId="{95CAF470-AE96-4263-B717-07862476CC06}" type="presParOf" srcId="{A1106B73-F0F5-401B-AF6D-52AF7385CE47}" destId="{6FE6B7D2-F158-48C5-82FE-B7AD07517687}" srcOrd="3" destOrd="0" presId="urn:microsoft.com/office/officeart/2008/layout/VerticalAccentList"/>
    <dgm:cxn modelId="{4C2B89FC-B0CB-4091-A156-35CA3C3003E5}" type="presParOf" srcId="{A1106B73-F0F5-401B-AF6D-52AF7385CE47}" destId="{6396ADB7-323C-45A3-91BB-A9DA8B46C155}" srcOrd="4" destOrd="0" presId="urn:microsoft.com/office/officeart/2008/layout/VerticalAccentList"/>
    <dgm:cxn modelId="{96576121-FAAB-42D6-A0F6-EBA5FD822C27}" type="presParOf" srcId="{A1106B73-F0F5-401B-AF6D-52AF7385CE47}" destId="{FA36D0B8-196D-41A9-9460-E1CF23493263}" srcOrd="5" destOrd="0" presId="urn:microsoft.com/office/officeart/2008/layout/VerticalAccentList"/>
    <dgm:cxn modelId="{1DE2E041-F5B1-433D-A0E5-A6EAD450181F}" type="presParOf" srcId="{A1106B73-F0F5-401B-AF6D-52AF7385CE47}" destId="{506BE387-28D1-4838-B433-D5B9A3EAE17C}" srcOrd="6" destOrd="0" presId="urn:microsoft.com/office/officeart/2008/layout/VerticalAccentList"/>
    <dgm:cxn modelId="{AEC28B3B-4A72-4E07-A4D3-8CFBD17AB820}" type="presParOf" srcId="{E8E6B442-9CF3-4565-8D5D-B2E6F79B0045}" destId="{7F253C40-FC4B-4FF9-A2E2-5FF1B31CAE2E}" srcOrd="2" destOrd="0" presId="urn:microsoft.com/office/officeart/2008/layout/VerticalAccentList"/>
    <dgm:cxn modelId="{12B0751D-5168-4FDD-B2A1-6196A6D5C252}" type="presParOf" srcId="{E8E6B442-9CF3-4565-8D5D-B2E6F79B0045}" destId="{EE0F928D-73AD-4A4B-8A50-DB14CC58ACDB}" srcOrd="3" destOrd="0" presId="urn:microsoft.com/office/officeart/2008/layout/VerticalAccentList"/>
    <dgm:cxn modelId="{B2BA9284-14F7-4819-AC2B-2F24EBE54D3C}" type="presParOf" srcId="{EE0F928D-73AD-4A4B-8A50-DB14CC58ACDB}" destId="{92505FF1-CACA-4790-A9E1-189EF86C8AEA}" srcOrd="0" destOrd="0" presId="urn:microsoft.com/office/officeart/2008/layout/VerticalAccentList"/>
    <dgm:cxn modelId="{F160CF05-76C6-47DE-A4E7-B7BE1D5E33A0}" type="presParOf" srcId="{E8E6B442-9CF3-4565-8D5D-B2E6F79B0045}" destId="{88E3DB7E-21AC-4AC5-81B6-449018B70786}" srcOrd="4" destOrd="0" presId="urn:microsoft.com/office/officeart/2008/layout/VerticalAccentList"/>
    <dgm:cxn modelId="{3F3D65C6-3B3A-4C32-985D-A1C3B1219CA7}" type="presParOf" srcId="{88E3DB7E-21AC-4AC5-81B6-449018B70786}" destId="{E117F86A-EBF3-4B5F-A7C4-719149375913}" srcOrd="0" destOrd="0" presId="urn:microsoft.com/office/officeart/2008/layout/VerticalAccentList"/>
    <dgm:cxn modelId="{2DCE3E36-203E-466B-A901-0A608D089C06}" type="presParOf" srcId="{88E3DB7E-21AC-4AC5-81B6-449018B70786}" destId="{D41D8821-82B5-4ED9-9C5B-4FFA36376BE7}" srcOrd="1" destOrd="0" presId="urn:microsoft.com/office/officeart/2008/layout/VerticalAccentList"/>
    <dgm:cxn modelId="{F2EE61BF-B6A7-4568-BEA9-C8C8D200E495}" type="presParOf" srcId="{88E3DB7E-21AC-4AC5-81B6-449018B70786}" destId="{01A29B61-DAFD-4D58-BE67-0938A1536101}" srcOrd="2" destOrd="0" presId="urn:microsoft.com/office/officeart/2008/layout/VerticalAccentList"/>
    <dgm:cxn modelId="{0BB5E7D9-D4EC-4B3B-BB3F-DDC217CD4F0F}" type="presParOf" srcId="{88E3DB7E-21AC-4AC5-81B6-449018B70786}" destId="{8B16FAF8-8CA1-4290-B3D3-950530E1EB2A}" srcOrd="3" destOrd="0" presId="urn:microsoft.com/office/officeart/2008/layout/VerticalAccentList"/>
    <dgm:cxn modelId="{45B0CCB3-AEC3-4347-9FAF-D5975E961295}" type="presParOf" srcId="{88E3DB7E-21AC-4AC5-81B6-449018B70786}" destId="{C3B38E09-D21B-4708-94B9-CE182311424F}" srcOrd="4" destOrd="0" presId="urn:microsoft.com/office/officeart/2008/layout/VerticalAccentList"/>
    <dgm:cxn modelId="{3719EB77-DAFD-4ED8-B0EB-F6078196938C}" type="presParOf" srcId="{88E3DB7E-21AC-4AC5-81B6-449018B70786}" destId="{D6965B9F-EA54-4041-ABE3-557C981571C9}" srcOrd="5" destOrd="0" presId="urn:microsoft.com/office/officeart/2008/layout/VerticalAccentList"/>
    <dgm:cxn modelId="{BDA5E119-1A6F-4C87-B6F6-5606DA7751CC}" type="presParOf" srcId="{88E3DB7E-21AC-4AC5-81B6-449018B70786}" destId="{79F3817F-BF8C-4D18-A08F-48A96A776CF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3E3BFE-3C17-48E9-B8F7-BA49292610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24ABDE-F19D-4974-9CB8-9CB9DE46AF00}">
      <dgm:prSet phldrT="[Текст]"/>
      <dgm:spPr/>
      <dgm:t>
        <a:bodyPr/>
        <a:lstStyle/>
        <a:p>
          <a:endParaRPr lang="ru-RU" dirty="0">
            <a:solidFill>
              <a:srgbClr val="0070C0"/>
            </a:solidFill>
          </a:endParaRPr>
        </a:p>
      </dgm:t>
    </dgm:pt>
    <dgm:pt modelId="{EC726E80-AAC2-45E4-B93F-F87F639FD5F1}" type="sibTrans" cxnId="{39F69120-40B0-4CB4-A397-A2CA8C3C99E5}">
      <dgm:prSet/>
      <dgm:spPr/>
      <dgm:t>
        <a:bodyPr/>
        <a:lstStyle/>
        <a:p>
          <a:endParaRPr lang="ru-RU"/>
        </a:p>
      </dgm:t>
    </dgm:pt>
    <dgm:pt modelId="{3D7560C1-0834-48EC-B53C-2829E30EE56E}" type="parTrans" cxnId="{39F69120-40B0-4CB4-A397-A2CA8C3C99E5}">
      <dgm:prSet/>
      <dgm:spPr/>
      <dgm:t>
        <a:bodyPr/>
        <a:lstStyle/>
        <a:p>
          <a:endParaRPr lang="ru-RU"/>
        </a:p>
      </dgm:t>
    </dgm:pt>
    <dgm:pt modelId="{19B22897-03EC-4AC8-98A6-A5FFF63B5C3A}">
      <dgm:prSet/>
      <dgm:spPr/>
      <dgm:t>
        <a:bodyPr/>
        <a:lstStyle/>
        <a:p>
          <a:endParaRPr lang="ru-RU"/>
        </a:p>
      </dgm:t>
    </dgm:pt>
    <dgm:pt modelId="{88C1FF65-E4AF-464C-B761-0CC5CC9BD869}" type="parTrans" cxnId="{8495FA25-10C6-44F4-B304-0284C9E22AB1}">
      <dgm:prSet/>
      <dgm:spPr/>
      <dgm:t>
        <a:bodyPr/>
        <a:lstStyle/>
        <a:p>
          <a:endParaRPr lang="ru-RU"/>
        </a:p>
      </dgm:t>
    </dgm:pt>
    <dgm:pt modelId="{A457CBE6-880F-4006-9F53-8F45C48E1070}" type="sibTrans" cxnId="{8495FA25-10C6-44F4-B304-0284C9E22AB1}">
      <dgm:prSet/>
      <dgm:spPr/>
      <dgm:t>
        <a:bodyPr/>
        <a:lstStyle/>
        <a:p>
          <a:endParaRPr lang="ru-RU"/>
        </a:p>
      </dgm:t>
    </dgm:pt>
    <dgm:pt modelId="{91BA4646-7CAC-473B-9DCA-EA39A1AFCA3A}">
      <dgm:prSet/>
      <dgm:spPr/>
      <dgm:t>
        <a:bodyPr/>
        <a:lstStyle/>
        <a:p>
          <a:endParaRPr lang="ru-RU"/>
        </a:p>
      </dgm:t>
    </dgm:pt>
    <dgm:pt modelId="{1E9FC5FC-61E8-4A67-9BD7-7BD46278EED0}" type="parTrans" cxnId="{4B63BCC6-749E-4E96-A12A-D531D0AC6C0E}">
      <dgm:prSet/>
      <dgm:spPr/>
      <dgm:t>
        <a:bodyPr/>
        <a:lstStyle/>
        <a:p>
          <a:endParaRPr lang="ru-RU"/>
        </a:p>
      </dgm:t>
    </dgm:pt>
    <dgm:pt modelId="{1B6B2080-A659-4D4F-AE89-E5782592B42F}" type="sibTrans" cxnId="{4B63BCC6-749E-4E96-A12A-D531D0AC6C0E}">
      <dgm:prSet/>
      <dgm:spPr/>
      <dgm:t>
        <a:bodyPr/>
        <a:lstStyle/>
        <a:p>
          <a:endParaRPr lang="ru-RU"/>
        </a:p>
      </dgm:t>
    </dgm:pt>
    <dgm:pt modelId="{08E30591-E7F1-4950-938C-ADA3E7284078}">
      <dgm:prSet/>
      <dgm:spPr/>
      <dgm:t>
        <a:bodyPr/>
        <a:lstStyle/>
        <a:p>
          <a:endParaRPr lang="ru-RU"/>
        </a:p>
      </dgm:t>
    </dgm:pt>
    <dgm:pt modelId="{A08B3B20-0A4B-43C8-A4E6-53D51DBE77EE}" type="parTrans" cxnId="{57DAC445-2D63-439A-AE8D-C27CBBA8F4F1}">
      <dgm:prSet/>
      <dgm:spPr/>
      <dgm:t>
        <a:bodyPr/>
        <a:lstStyle/>
        <a:p>
          <a:endParaRPr lang="ru-RU"/>
        </a:p>
      </dgm:t>
    </dgm:pt>
    <dgm:pt modelId="{04C7952D-46C2-4BD0-9BE1-7F206807F932}" type="sibTrans" cxnId="{57DAC445-2D63-439A-AE8D-C27CBBA8F4F1}">
      <dgm:prSet/>
      <dgm:spPr/>
      <dgm:t>
        <a:bodyPr/>
        <a:lstStyle/>
        <a:p>
          <a:endParaRPr lang="ru-RU"/>
        </a:p>
      </dgm:t>
    </dgm:pt>
    <dgm:pt modelId="{27FF918B-D39A-42E6-94D2-AE8CE97CEBA1}">
      <dgm:prSet/>
      <dgm:spPr/>
      <dgm:t>
        <a:bodyPr/>
        <a:lstStyle/>
        <a:p>
          <a:endParaRPr lang="ru-RU"/>
        </a:p>
      </dgm:t>
    </dgm:pt>
    <dgm:pt modelId="{631E796F-1BC5-4445-AD54-2956DADDE8E7}" type="parTrans" cxnId="{ADBBC68E-83CA-4C6B-97BD-0C18756355C6}">
      <dgm:prSet/>
      <dgm:spPr/>
      <dgm:t>
        <a:bodyPr/>
        <a:lstStyle/>
        <a:p>
          <a:endParaRPr lang="ru-RU"/>
        </a:p>
      </dgm:t>
    </dgm:pt>
    <dgm:pt modelId="{D62042CC-3E16-432F-AF52-4CF24172D71E}" type="sibTrans" cxnId="{ADBBC68E-83CA-4C6B-97BD-0C18756355C6}">
      <dgm:prSet/>
      <dgm:spPr/>
      <dgm:t>
        <a:bodyPr/>
        <a:lstStyle/>
        <a:p>
          <a:endParaRPr lang="ru-RU"/>
        </a:p>
      </dgm:t>
    </dgm:pt>
    <dgm:pt modelId="{2170B758-57ED-4D2C-8B6C-9ACAFC66B1F6}">
      <dgm:prSet/>
      <dgm:spPr/>
      <dgm:t>
        <a:bodyPr/>
        <a:lstStyle/>
        <a:p>
          <a:pPr rtl="0"/>
          <a:endParaRPr lang="ru-RU" b="0" i="0" u="none"/>
        </a:p>
      </dgm:t>
    </dgm:pt>
    <dgm:pt modelId="{0FC70501-E06B-4D6C-BF87-97B689BFD24A}" type="parTrans" cxnId="{36A297E0-D09C-47EF-9E2F-A023E066AA8D}">
      <dgm:prSet/>
      <dgm:spPr/>
      <dgm:t>
        <a:bodyPr/>
        <a:lstStyle/>
        <a:p>
          <a:endParaRPr lang="ru-RU"/>
        </a:p>
      </dgm:t>
    </dgm:pt>
    <dgm:pt modelId="{54C8F612-9827-4F3D-B142-3CFA569C273A}" type="sibTrans" cxnId="{36A297E0-D09C-47EF-9E2F-A023E066AA8D}">
      <dgm:prSet/>
      <dgm:spPr/>
      <dgm:t>
        <a:bodyPr/>
        <a:lstStyle/>
        <a:p>
          <a:endParaRPr lang="ru-RU"/>
        </a:p>
      </dgm:t>
    </dgm:pt>
    <dgm:pt modelId="{1A07256C-5097-43AF-93C6-97501705645B}">
      <dgm:prSet/>
      <dgm:spPr/>
      <dgm:t>
        <a:bodyPr/>
        <a:lstStyle/>
        <a:p>
          <a:endParaRPr lang="ru-RU"/>
        </a:p>
      </dgm:t>
    </dgm:pt>
    <dgm:pt modelId="{370A2B1F-0135-4DA0-B811-53133DE1235B}" type="parTrans" cxnId="{25C53A61-C6AE-4CA9-BEC7-6891BE932309}">
      <dgm:prSet/>
      <dgm:spPr/>
      <dgm:t>
        <a:bodyPr/>
        <a:lstStyle/>
        <a:p>
          <a:endParaRPr lang="ru-RU"/>
        </a:p>
      </dgm:t>
    </dgm:pt>
    <dgm:pt modelId="{65546BD6-EBA1-4211-9BEB-480A66DB8332}" type="sibTrans" cxnId="{25C53A61-C6AE-4CA9-BEC7-6891BE932309}">
      <dgm:prSet/>
      <dgm:spPr/>
      <dgm:t>
        <a:bodyPr/>
        <a:lstStyle/>
        <a:p>
          <a:endParaRPr lang="ru-RU"/>
        </a:p>
      </dgm:t>
    </dgm:pt>
    <dgm:pt modelId="{0CABE646-1FC9-4C4F-AE19-EA92C7BC7CDB}">
      <dgm:prSet/>
      <dgm:spPr/>
      <dgm:t>
        <a:bodyPr/>
        <a:lstStyle/>
        <a:p>
          <a:endParaRPr lang="ru-RU"/>
        </a:p>
      </dgm:t>
    </dgm:pt>
    <dgm:pt modelId="{022D2307-1B4C-4E4E-990A-1CCC2172D651}" type="parTrans" cxnId="{E7349A53-AD24-4AED-BBF1-D0E8BDD4F4A9}">
      <dgm:prSet/>
      <dgm:spPr/>
      <dgm:t>
        <a:bodyPr/>
        <a:lstStyle/>
        <a:p>
          <a:endParaRPr lang="ru-RU"/>
        </a:p>
      </dgm:t>
    </dgm:pt>
    <dgm:pt modelId="{51412AE2-8537-4D1F-881A-D171F0BC7155}" type="sibTrans" cxnId="{E7349A53-AD24-4AED-BBF1-D0E8BDD4F4A9}">
      <dgm:prSet/>
      <dgm:spPr/>
      <dgm:t>
        <a:bodyPr/>
        <a:lstStyle/>
        <a:p>
          <a:endParaRPr lang="ru-RU"/>
        </a:p>
      </dgm:t>
    </dgm:pt>
    <dgm:pt modelId="{50B8A886-1E9F-427C-B16B-48B0404BC0FA}">
      <dgm:prSet/>
      <dgm:spPr/>
      <dgm:t>
        <a:bodyPr/>
        <a:lstStyle/>
        <a:p>
          <a:endParaRPr lang="ru-RU"/>
        </a:p>
      </dgm:t>
    </dgm:pt>
    <dgm:pt modelId="{5B323869-3347-4510-804F-0EBE5115903A}" type="parTrans" cxnId="{4FA900A1-E108-4B61-875C-C8FB3DBEC208}">
      <dgm:prSet/>
      <dgm:spPr/>
      <dgm:t>
        <a:bodyPr/>
        <a:lstStyle/>
        <a:p>
          <a:endParaRPr lang="ru-RU"/>
        </a:p>
      </dgm:t>
    </dgm:pt>
    <dgm:pt modelId="{753AFB3D-FB60-4227-9C4A-E4A142FAEDCA}" type="sibTrans" cxnId="{4FA900A1-E108-4B61-875C-C8FB3DBEC208}">
      <dgm:prSet/>
      <dgm:spPr/>
      <dgm:t>
        <a:bodyPr/>
        <a:lstStyle/>
        <a:p>
          <a:endParaRPr lang="ru-RU"/>
        </a:p>
      </dgm:t>
    </dgm:pt>
    <dgm:pt modelId="{171733BC-1056-4DCC-97DC-7BC904A6F158}">
      <dgm:prSet/>
      <dgm:spPr/>
      <dgm:t>
        <a:bodyPr/>
        <a:lstStyle/>
        <a:p>
          <a:endParaRPr lang="ru-RU"/>
        </a:p>
      </dgm:t>
    </dgm:pt>
    <dgm:pt modelId="{7ACC0C24-7CC0-48A2-9146-FF411846EFFB}" type="parTrans" cxnId="{9EA3E2C3-2112-4596-80C4-21593D6A8CB9}">
      <dgm:prSet/>
      <dgm:spPr/>
      <dgm:t>
        <a:bodyPr/>
        <a:lstStyle/>
        <a:p>
          <a:endParaRPr lang="ru-RU"/>
        </a:p>
      </dgm:t>
    </dgm:pt>
    <dgm:pt modelId="{151D0567-2D1C-4B9C-8ABB-2C7914B25AA0}" type="sibTrans" cxnId="{9EA3E2C3-2112-4596-80C4-21593D6A8CB9}">
      <dgm:prSet/>
      <dgm:spPr/>
      <dgm:t>
        <a:bodyPr/>
        <a:lstStyle/>
        <a:p>
          <a:endParaRPr lang="ru-RU"/>
        </a:p>
      </dgm:t>
    </dgm:pt>
    <dgm:pt modelId="{E5FC56EB-5A1D-4E37-9004-F247D3F7A69F}">
      <dgm:prSet/>
      <dgm:spPr/>
      <dgm:t>
        <a:bodyPr/>
        <a:lstStyle/>
        <a:p>
          <a:endParaRPr lang="ru-RU"/>
        </a:p>
      </dgm:t>
    </dgm:pt>
    <dgm:pt modelId="{BC28CCC9-237B-49DB-8568-0242C23165FE}" type="parTrans" cxnId="{6A8C20AA-68FF-4220-9C3C-CD881706E2CF}">
      <dgm:prSet/>
      <dgm:spPr/>
      <dgm:t>
        <a:bodyPr/>
        <a:lstStyle/>
        <a:p>
          <a:endParaRPr lang="ru-RU"/>
        </a:p>
      </dgm:t>
    </dgm:pt>
    <dgm:pt modelId="{1FA0C8B8-378E-4664-99FB-335841C2C57C}" type="sibTrans" cxnId="{6A8C20AA-68FF-4220-9C3C-CD881706E2CF}">
      <dgm:prSet/>
      <dgm:spPr/>
      <dgm:t>
        <a:bodyPr/>
        <a:lstStyle/>
        <a:p>
          <a:endParaRPr lang="ru-RU"/>
        </a:p>
      </dgm:t>
    </dgm:pt>
    <dgm:pt modelId="{066DEA44-FA7D-443D-A4C8-80986556C771}">
      <dgm:prSet/>
      <dgm:spPr/>
      <dgm:t>
        <a:bodyPr/>
        <a:lstStyle/>
        <a:p>
          <a:pPr rtl="0"/>
          <a:endParaRPr lang="ru-RU" b="0" i="0" u="none"/>
        </a:p>
      </dgm:t>
    </dgm:pt>
    <dgm:pt modelId="{360F2AE9-F58E-4AE5-BA25-835691B8BAE8}" type="parTrans" cxnId="{F3AE6D94-4377-4AE5-B0F9-E5235881DC08}">
      <dgm:prSet/>
      <dgm:spPr/>
      <dgm:t>
        <a:bodyPr/>
        <a:lstStyle/>
        <a:p>
          <a:endParaRPr lang="ru-RU"/>
        </a:p>
      </dgm:t>
    </dgm:pt>
    <dgm:pt modelId="{DCB0CCE5-71CB-42AC-AA3C-18306B5C4DD9}" type="sibTrans" cxnId="{F3AE6D94-4377-4AE5-B0F9-E5235881DC08}">
      <dgm:prSet/>
      <dgm:spPr/>
      <dgm:t>
        <a:bodyPr/>
        <a:lstStyle/>
        <a:p>
          <a:endParaRPr lang="ru-RU"/>
        </a:p>
      </dgm:t>
    </dgm:pt>
    <dgm:pt modelId="{A82991C4-8F64-448A-ACD1-4B26522E74A7}">
      <dgm:prSet/>
      <dgm:spPr/>
      <dgm:t>
        <a:bodyPr/>
        <a:lstStyle/>
        <a:p>
          <a:pPr rtl="0"/>
          <a:endParaRPr lang="ru-RU" b="0" i="0" u="none"/>
        </a:p>
      </dgm:t>
    </dgm:pt>
    <dgm:pt modelId="{4C555071-9ED4-422E-952E-80A153E8054F}" type="parTrans" cxnId="{2E18E40C-D9B8-4BEE-B9E7-06C9A6B4A765}">
      <dgm:prSet/>
      <dgm:spPr/>
      <dgm:t>
        <a:bodyPr/>
        <a:lstStyle/>
        <a:p>
          <a:endParaRPr lang="ru-RU"/>
        </a:p>
      </dgm:t>
    </dgm:pt>
    <dgm:pt modelId="{4B2C0080-F8A2-42CF-B0C8-8BA345DC433F}" type="sibTrans" cxnId="{2E18E40C-D9B8-4BEE-B9E7-06C9A6B4A765}">
      <dgm:prSet/>
      <dgm:spPr/>
      <dgm:t>
        <a:bodyPr/>
        <a:lstStyle/>
        <a:p>
          <a:endParaRPr lang="ru-RU"/>
        </a:p>
      </dgm:t>
    </dgm:pt>
    <dgm:pt modelId="{C12F7FDB-348C-471E-9920-98626CF0A753}">
      <dgm:prSet/>
      <dgm:spPr/>
      <dgm:t>
        <a:bodyPr/>
        <a:lstStyle/>
        <a:p>
          <a:pPr rtl="0"/>
          <a:endParaRPr lang="ru-RU" b="0" i="0" u="none"/>
        </a:p>
      </dgm:t>
    </dgm:pt>
    <dgm:pt modelId="{6574F8EE-4431-4DD1-9BEE-DD31FF9929CF}" type="parTrans" cxnId="{F9793F14-5363-4DDC-ABED-3CD7779731CE}">
      <dgm:prSet/>
      <dgm:spPr/>
      <dgm:t>
        <a:bodyPr/>
        <a:lstStyle/>
        <a:p>
          <a:endParaRPr lang="ru-RU"/>
        </a:p>
      </dgm:t>
    </dgm:pt>
    <dgm:pt modelId="{F5312C75-352E-4E0C-923D-78214653DDF3}" type="sibTrans" cxnId="{F9793F14-5363-4DDC-ABED-3CD7779731CE}">
      <dgm:prSet/>
      <dgm:spPr/>
      <dgm:t>
        <a:bodyPr/>
        <a:lstStyle/>
        <a:p>
          <a:endParaRPr lang="ru-RU"/>
        </a:p>
      </dgm:t>
    </dgm:pt>
    <dgm:pt modelId="{29801881-0566-4005-8C13-C46450BB49A3}">
      <dgm:prSet/>
      <dgm:spPr/>
      <dgm:t>
        <a:bodyPr/>
        <a:lstStyle/>
        <a:p>
          <a:endParaRPr lang="ru-RU"/>
        </a:p>
      </dgm:t>
    </dgm:pt>
    <dgm:pt modelId="{3BF01074-092D-4D3C-B69C-7CBC435A879E}" type="parTrans" cxnId="{DE1CC669-6D05-49FB-AF16-2D48AB6920BB}">
      <dgm:prSet/>
      <dgm:spPr/>
      <dgm:t>
        <a:bodyPr/>
        <a:lstStyle/>
        <a:p>
          <a:endParaRPr lang="ru-RU"/>
        </a:p>
      </dgm:t>
    </dgm:pt>
    <dgm:pt modelId="{A31C1804-E875-4D78-BE63-DC46BE31C4F3}" type="sibTrans" cxnId="{DE1CC669-6D05-49FB-AF16-2D48AB6920BB}">
      <dgm:prSet/>
      <dgm:spPr/>
      <dgm:t>
        <a:bodyPr/>
        <a:lstStyle/>
        <a:p>
          <a:endParaRPr lang="ru-RU"/>
        </a:p>
      </dgm:t>
    </dgm:pt>
    <dgm:pt modelId="{1160509F-9323-4700-83EA-C2550A2AB577}">
      <dgm:prSet/>
      <dgm:spPr/>
      <dgm:t>
        <a:bodyPr/>
        <a:lstStyle/>
        <a:p>
          <a:pPr rtl="0"/>
          <a:endParaRPr lang="ru-RU" b="0" i="0" u="none"/>
        </a:p>
      </dgm:t>
    </dgm:pt>
    <dgm:pt modelId="{58B6CF38-BEAB-49F9-84AA-E191B88BA996}" type="parTrans" cxnId="{DB75C441-7A53-4E9D-B53F-795911CD7875}">
      <dgm:prSet/>
      <dgm:spPr/>
      <dgm:t>
        <a:bodyPr/>
        <a:lstStyle/>
        <a:p>
          <a:endParaRPr lang="ru-RU"/>
        </a:p>
      </dgm:t>
    </dgm:pt>
    <dgm:pt modelId="{7DFDC7C2-A3FC-4F1C-AB27-BAC8921633BF}" type="sibTrans" cxnId="{DB75C441-7A53-4E9D-B53F-795911CD7875}">
      <dgm:prSet/>
      <dgm:spPr/>
      <dgm:t>
        <a:bodyPr/>
        <a:lstStyle/>
        <a:p>
          <a:endParaRPr lang="ru-RU"/>
        </a:p>
      </dgm:t>
    </dgm:pt>
    <dgm:pt modelId="{AD42DC13-F150-48DC-BCED-71860D2D2D58}">
      <dgm:prSet/>
      <dgm:spPr/>
      <dgm:t>
        <a:bodyPr/>
        <a:lstStyle/>
        <a:p>
          <a:pPr rtl="0"/>
          <a:endParaRPr lang="ru-RU" b="0" i="0" u="none"/>
        </a:p>
      </dgm:t>
    </dgm:pt>
    <dgm:pt modelId="{31B91398-3618-4E8A-9396-FC68303D38D2}" type="parTrans" cxnId="{BD9B4E46-9349-4A47-878B-9FAF55DCCA79}">
      <dgm:prSet/>
      <dgm:spPr/>
      <dgm:t>
        <a:bodyPr/>
        <a:lstStyle/>
        <a:p>
          <a:endParaRPr lang="ru-RU"/>
        </a:p>
      </dgm:t>
    </dgm:pt>
    <dgm:pt modelId="{77E3A71D-059F-47FC-AFF9-26CE3CA0B85B}" type="sibTrans" cxnId="{BD9B4E46-9349-4A47-878B-9FAF55DCCA79}">
      <dgm:prSet/>
      <dgm:spPr/>
      <dgm:t>
        <a:bodyPr/>
        <a:lstStyle/>
        <a:p>
          <a:endParaRPr lang="ru-RU"/>
        </a:p>
      </dgm:t>
    </dgm:pt>
    <dgm:pt modelId="{79717BD0-F11F-4D72-BB08-D6A1E6635B24}">
      <dgm:prSet/>
      <dgm:spPr/>
      <dgm:t>
        <a:bodyPr/>
        <a:lstStyle/>
        <a:p>
          <a:pPr rtl="0"/>
          <a:endParaRPr lang="ru-RU" b="0" i="0" u="none"/>
        </a:p>
      </dgm:t>
    </dgm:pt>
    <dgm:pt modelId="{2823576E-D861-4B61-9B0F-6075B7C318AE}" type="parTrans" cxnId="{2029F605-A66C-4EE5-ACDD-056B1DEE412F}">
      <dgm:prSet/>
      <dgm:spPr/>
      <dgm:t>
        <a:bodyPr/>
        <a:lstStyle/>
        <a:p>
          <a:endParaRPr lang="ru-RU"/>
        </a:p>
      </dgm:t>
    </dgm:pt>
    <dgm:pt modelId="{BC045617-A6FA-4D1B-B687-89621224CFBD}" type="sibTrans" cxnId="{2029F605-A66C-4EE5-ACDD-056B1DEE412F}">
      <dgm:prSet/>
      <dgm:spPr/>
      <dgm:t>
        <a:bodyPr/>
        <a:lstStyle/>
        <a:p>
          <a:endParaRPr lang="ru-RU"/>
        </a:p>
      </dgm:t>
    </dgm:pt>
    <dgm:pt modelId="{13689D9D-CF48-45CE-9865-055119FE7725}">
      <dgm:prSet/>
      <dgm:spPr/>
      <dgm:t>
        <a:bodyPr/>
        <a:lstStyle/>
        <a:p>
          <a:endParaRPr lang="ru-RU"/>
        </a:p>
      </dgm:t>
    </dgm:pt>
    <dgm:pt modelId="{C0D206FF-FC51-4AF1-B1AA-05929DE4FA26}" type="parTrans" cxnId="{8F429CAA-378F-40E9-B561-13530CC0EDFF}">
      <dgm:prSet/>
      <dgm:spPr/>
      <dgm:t>
        <a:bodyPr/>
        <a:lstStyle/>
        <a:p>
          <a:endParaRPr lang="ru-RU"/>
        </a:p>
      </dgm:t>
    </dgm:pt>
    <dgm:pt modelId="{890237D8-7471-4D9E-BF18-FAE5FA8083CF}" type="sibTrans" cxnId="{8F429CAA-378F-40E9-B561-13530CC0EDFF}">
      <dgm:prSet/>
      <dgm:spPr/>
      <dgm:t>
        <a:bodyPr/>
        <a:lstStyle/>
        <a:p>
          <a:endParaRPr lang="ru-RU"/>
        </a:p>
      </dgm:t>
    </dgm:pt>
    <dgm:pt modelId="{A4AABBC0-A335-4ED0-A437-990D65B3CDEB}">
      <dgm:prSet/>
      <dgm:spPr/>
      <dgm:t>
        <a:bodyPr/>
        <a:lstStyle/>
        <a:p>
          <a:endParaRPr lang="ru-RU"/>
        </a:p>
      </dgm:t>
    </dgm:pt>
    <dgm:pt modelId="{89407F3D-D358-4782-8C01-A2B2A84A1F7B}" type="parTrans" cxnId="{50EBFB5D-0CB0-4492-9BF6-7802467E1C3A}">
      <dgm:prSet/>
      <dgm:spPr/>
      <dgm:t>
        <a:bodyPr/>
        <a:lstStyle/>
        <a:p>
          <a:endParaRPr lang="ru-RU"/>
        </a:p>
      </dgm:t>
    </dgm:pt>
    <dgm:pt modelId="{9C087309-9FE2-412F-83F6-DC29D1E977AC}" type="sibTrans" cxnId="{50EBFB5D-0CB0-4492-9BF6-7802467E1C3A}">
      <dgm:prSet/>
      <dgm:spPr/>
      <dgm:t>
        <a:bodyPr/>
        <a:lstStyle/>
        <a:p>
          <a:endParaRPr lang="ru-RU"/>
        </a:p>
      </dgm:t>
    </dgm:pt>
    <dgm:pt modelId="{EBB05B5B-BC43-43F3-9FB8-728F85CEE86A}">
      <dgm:prSet/>
      <dgm:spPr/>
      <dgm:t>
        <a:bodyPr/>
        <a:lstStyle/>
        <a:p>
          <a:endParaRPr lang="ru-RU"/>
        </a:p>
      </dgm:t>
    </dgm:pt>
    <dgm:pt modelId="{C3112AC1-87B9-4704-BFDC-DB4E190DF1E5}" type="parTrans" cxnId="{3DC68FDD-23F4-4589-8F49-1B4891C76584}">
      <dgm:prSet/>
      <dgm:spPr/>
      <dgm:t>
        <a:bodyPr/>
        <a:lstStyle/>
        <a:p>
          <a:endParaRPr lang="ru-RU"/>
        </a:p>
      </dgm:t>
    </dgm:pt>
    <dgm:pt modelId="{95994359-4B5A-42CA-90FA-C77B723BC083}" type="sibTrans" cxnId="{3DC68FDD-23F4-4589-8F49-1B4891C76584}">
      <dgm:prSet/>
      <dgm:spPr/>
      <dgm:t>
        <a:bodyPr/>
        <a:lstStyle/>
        <a:p>
          <a:endParaRPr lang="ru-RU"/>
        </a:p>
      </dgm:t>
    </dgm:pt>
    <dgm:pt modelId="{456743BF-AA1A-4A86-BF00-D92FC301AEBE}">
      <dgm:prSet/>
      <dgm:spPr/>
      <dgm:t>
        <a:bodyPr/>
        <a:lstStyle/>
        <a:p>
          <a:endParaRPr lang="ru-RU"/>
        </a:p>
      </dgm:t>
    </dgm:pt>
    <dgm:pt modelId="{4CC4CAB7-A74B-42F0-B15A-9D7143978210}" type="parTrans" cxnId="{D33827E7-AF30-43AF-A518-F8D241246129}">
      <dgm:prSet/>
      <dgm:spPr/>
      <dgm:t>
        <a:bodyPr/>
        <a:lstStyle/>
        <a:p>
          <a:endParaRPr lang="ru-RU"/>
        </a:p>
      </dgm:t>
    </dgm:pt>
    <dgm:pt modelId="{3ECA8237-7A47-4FC3-8807-94A5452B3590}" type="sibTrans" cxnId="{D33827E7-AF30-43AF-A518-F8D241246129}">
      <dgm:prSet/>
      <dgm:spPr/>
      <dgm:t>
        <a:bodyPr/>
        <a:lstStyle/>
        <a:p>
          <a:endParaRPr lang="ru-RU"/>
        </a:p>
      </dgm:t>
    </dgm:pt>
    <dgm:pt modelId="{0E217602-6558-44F2-9AC4-DDDAFB27C3C9}">
      <dgm:prSet/>
      <dgm:spPr/>
      <dgm:t>
        <a:bodyPr/>
        <a:lstStyle/>
        <a:p>
          <a:pPr rtl="0"/>
          <a:endParaRPr lang="ru-RU" b="0" i="0" u="none"/>
        </a:p>
      </dgm:t>
    </dgm:pt>
    <dgm:pt modelId="{ECEA8CC3-9BD9-487A-B6D6-9EA5B3C2B7B1}" type="parTrans" cxnId="{1A9944F0-7EB8-477C-835B-7744416D5130}">
      <dgm:prSet/>
      <dgm:spPr/>
      <dgm:t>
        <a:bodyPr/>
        <a:lstStyle/>
        <a:p>
          <a:endParaRPr lang="ru-RU"/>
        </a:p>
      </dgm:t>
    </dgm:pt>
    <dgm:pt modelId="{286C16B1-FA86-418C-8E2A-3D0E37446830}" type="sibTrans" cxnId="{1A9944F0-7EB8-477C-835B-7744416D5130}">
      <dgm:prSet/>
      <dgm:spPr/>
      <dgm:t>
        <a:bodyPr/>
        <a:lstStyle/>
        <a:p>
          <a:endParaRPr lang="ru-RU"/>
        </a:p>
      </dgm:t>
    </dgm:pt>
    <dgm:pt modelId="{C1635AF2-C512-4606-A1C8-AB0DAFE857D9}">
      <dgm:prSet/>
      <dgm:spPr/>
      <dgm:t>
        <a:bodyPr/>
        <a:lstStyle/>
        <a:p>
          <a:pPr rtl="0"/>
          <a:endParaRPr lang="ru-RU" b="0" i="0" u="none"/>
        </a:p>
      </dgm:t>
    </dgm:pt>
    <dgm:pt modelId="{45649A26-B5D8-4066-9E92-F9C42279A099}" type="parTrans" cxnId="{844501C8-009D-4800-A3C4-B3AEF024CCC7}">
      <dgm:prSet/>
      <dgm:spPr/>
      <dgm:t>
        <a:bodyPr/>
        <a:lstStyle/>
        <a:p>
          <a:endParaRPr lang="ru-RU"/>
        </a:p>
      </dgm:t>
    </dgm:pt>
    <dgm:pt modelId="{70971EE2-0C71-4571-A88F-FD66EF7AE173}" type="sibTrans" cxnId="{844501C8-009D-4800-A3C4-B3AEF024CCC7}">
      <dgm:prSet/>
      <dgm:spPr/>
      <dgm:t>
        <a:bodyPr/>
        <a:lstStyle/>
        <a:p>
          <a:endParaRPr lang="ru-RU"/>
        </a:p>
      </dgm:t>
    </dgm:pt>
    <dgm:pt modelId="{9E89EEEB-2334-459D-BA9E-05C8C795A213}">
      <dgm:prSet/>
      <dgm:spPr/>
      <dgm:t>
        <a:bodyPr/>
        <a:lstStyle/>
        <a:p>
          <a:pPr rtl="0"/>
          <a:endParaRPr lang="ru-RU" b="0" i="0" u="none"/>
        </a:p>
      </dgm:t>
    </dgm:pt>
    <dgm:pt modelId="{420C17A4-F5B7-4BB1-8840-6EE1ABC28D6B}" type="parTrans" cxnId="{1EC93D6F-F25B-4F06-AA55-F1820C8ED3E2}">
      <dgm:prSet/>
      <dgm:spPr/>
      <dgm:t>
        <a:bodyPr/>
        <a:lstStyle/>
        <a:p>
          <a:endParaRPr lang="ru-RU"/>
        </a:p>
      </dgm:t>
    </dgm:pt>
    <dgm:pt modelId="{3046F835-643F-452E-AD55-B3E326E37141}" type="sibTrans" cxnId="{1EC93D6F-F25B-4F06-AA55-F1820C8ED3E2}">
      <dgm:prSet/>
      <dgm:spPr/>
      <dgm:t>
        <a:bodyPr/>
        <a:lstStyle/>
        <a:p>
          <a:endParaRPr lang="ru-RU"/>
        </a:p>
      </dgm:t>
    </dgm:pt>
    <dgm:pt modelId="{8489D4FC-C745-4C0E-9E23-ADC9856260BB}">
      <dgm:prSet/>
      <dgm:spPr/>
      <dgm:t>
        <a:bodyPr/>
        <a:lstStyle/>
        <a:p>
          <a:endParaRPr lang="ru-RU"/>
        </a:p>
      </dgm:t>
    </dgm:pt>
    <dgm:pt modelId="{76EEBE11-3111-49F8-9BE2-1206D98D8285}" type="parTrans" cxnId="{91087A76-AB0D-4EF0-B1E1-3F5A5ECB1FF3}">
      <dgm:prSet/>
      <dgm:spPr/>
      <dgm:t>
        <a:bodyPr/>
        <a:lstStyle/>
        <a:p>
          <a:endParaRPr lang="ru-RU"/>
        </a:p>
      </dgm:t>
    </dgm:pt>
    <dgm:pt modelId="{40FC67E1-6126-4D58-9E08-934AAF8F70FE}" type="sibTrans" cxnId="{91087A76-AB0D-4EF0-B1E1-3F5A5ECB1FF3}">
      <dgm:prSet/>
      <dgm:spPr/>
      <dgm:t>
        <a:bodyPr/>
        <a:lstStyle/>
        <a:p>
          <a:endParaRPr lang="ru-RU"/>
        </a:p>
      </dgm:t>
    </dgm:pt>
    <dgm:pt modelId="{2CE2C335-F22C-40BC-9BB6-2F3E32069F04}">
      <dgm:prSet/>
      <dgm:spPr/>
      <dgm:t>
        <a:bodyPr/>
        <a:lstStyle/>
        <a:p>
          <a:pPr rtl="0"/>
          <a:endParaRPr lang="ru-RU" b="0" i="0" u="none"/>
        </a:p>
      </dgm:t>
    </dgm:pt>
    <dgm:pt modelId="{C00D7789-C7DE-4414-922C-51F6454E58E1}" type="parTrans" cxnId="{A7578D47-B142-4976-82A9-64D0F0403650}">
      <dgm:prSet/>
      <dgm:spPr/>
      <dgm:t>
        <a:bodyPr/>
        <a:lstStyle/>
        <a:p>
          <a:endParaRPr lang="ru-RU"/>
        </a:p>
      </dgm:t>
    </dgm:pt>
    <dgm:pt modelId="{AEBB5844-8E9F-4D17-A392-74CDBA703106}" type="sibTrans" cxnId="{A7578D47-B142-4976-82A9-64D0F0403650}">
      <dgm:prSet/>
      <dgm:spPr/>
      <dgm:t>
        <a:bodyPr/>
        <a:lstStyle/>
        <a:p>
          <a:endParaRPr lang="ru-RU"/>
        </a:p>
      </dgm:t>
    </dgm:pt>
    <dgm:pt modelId="{B44A0904-11CF-44F9-A364-3EC9297EF273}">
      <dgm:prSet/>
      <dgm:spPr/>
      <dgm:t>
        <a:bodyPr/>
        <a:lstStyle/>
        <a:p>
          <a:pPr rtl="0"/>
          <a:endParaRPr lang="ru-RU" b="0" i="0" u="none"/>
        </a:p>
      </dgm:t>
    </dgm:pt>
    <dgm:pt modelId="{5FC89BEC-3897-470C-832E-03FEB446CF98}" type="parTrans" cxnId="{0C6C5FE9-E8DA-4079-BA4C-E42C44633785}">
      <dgm:prSet/>
      <dgm:spPr/>
      <dgm:t>
        <a:bodyPr/>
        <a:lstStyle/>
        <a:p>
          <a:endParaRPr lang="ru-RU"/>
        </a:p>
      </dgm:t>
    </dgm:pt>
    <dgm:pt modelId="{AE84623E-0672-4E7D-A195-A424983A1F0F}" type="sibTrans" cxnId="{0C6C5FE9-E8DA-4079-BA4C-E42C44633785}">
      <dgm:prSet/>
      <dgm:spPr/>
      <dgm:t>
        <a:bodyPr/>
        <a:lstStyle/>
        <a:p>
          <a:endParaRPr lang="ru-RU"/>
        </a:p>
      </dgm:t>
    </dgm:pt>
    <dgm:pt modelId="{2D0F6B70-4DC8-40BE-A617-3E01BA87CCFF}">
      <dgm:prSet/>
      <dgm:spPr/>
      <dgm:t>
        <a:bodyPr/>
        <a:lstStyle/>
        <a:p>
          <a:pPr rtl="0"/>
          <a:endParaRPr lang="ru-RU" b="0" i="0" u="none"/>
        </a:p>
      </dgm:t>
    </dgm:pt>
    <dgm:pt modelId="{3256D73C-8165-4D83-97CC-D080B2597D2B}" type="parTrans" cxnId="{41FC2AAB-A76E-4EA2-ABE0-CB9E6F7E6EEB}">
      <dgm:prSet/>
      <dgm:spPr/>
      <dgm:t>
        <a:bodyPr/>
        <a:lstStyle/>
        <a:p>
          <a:endParaRPr lang="ru-RU"/>
        </a:p>
      </dgm:t>
    </dgm:pt>
    <dgm:pt modelId="{9AADF27B-812C-450E-9153-7CDB346641DD}" type="sibTrans" cxnId="{41FC2AAB-A76E-4EA2-ABE0-CB9E6F7E6EEB}">
      <dgm:prSet/>
      <dgm:spPr/>
      <dgm:t>
        <a:bodyPr/>
        <a:lstStyle/>
        <a:p>
          <a:endParaRPr lang="ru-RU"/>
        </a:p>
      </dgm:t>
    </dgm:pt>
    <dgm:pt modelId="{9491749D-5059-41F6-9F45-1EB1F812ACE2}">
      <dgm:prSet/>
      <dgm:spPr/>
      <dgm:t>
        <a:bodyPr/>
        <a:lstStyle/>
        <a:p>
          <a:endParaRPr lang="ru-RU"/>
        </a:p>
      </dgm:t>
    </dgm:pt>
    <dgm:pt modelId="{9F7EEC73-B882-40F6-9B18-913332B0251F}" type="parTrans" cxnId="{44ACC3C5-1E7B-463A-A2FE-4D3254BA157B}">
      <dgm:prSet/>
      <dgm:spPr/>
      <dgm:t>
        <a:bodyPr/>
        <a:lstStyle/>
        <a:p>
          <a:endParaRPr lang="ru-RU"/>
        </a:p>
      </dgm:t>
    </dgm:pt>
    <dgm:pt modelId="{CE5B625E-B1CA-4B41-B187-5E9295A899B3}" type="sibTrans" cxnId="{44ACC3C5-1E7B-463A-A2FE-4D3254BA157B}">
      <dgm:prSet/>
      <dgm:spPr/>
      <dgm:t>
        <a:bodyPr/>
        <a:lstStyle/>
        <a:p>
          <a:endParaRPr lang="ru-RU"/>
        </a:p>
      </dgm:t>
    </dgm:pt>
    <dgm:pt modelId="{8A6EC5F3-EE66-4EA6-86B6-EFB3A5A930C7}">
      <dgm:prSet/>
      <dgm:spPr/>
      <dgm:t>
        <a:bodyPr/>
        <a:lstStyle/>
        <a:p>
          <a:pPr rtl="0"/>
          <a:endParaRPr lang="ru-RU" b="0" i="0" u="none"/>
        </a:p>
      </dgm:t>
    </dgm:pt>
    <dgm:pt modelId="{E8A7842F-5776-4651-8462-DF010410FEE0}" type="parTrans" cxnId="{790B4C46-B968-4F72-852A-40103DA2F4D0}">
      <dgm:prSet/>
      <dgm:spPr/>
      <dgm:t>
        <a:bodyPr/>
        <a:lstStyle/>
        <a:p>
          <a:endParaRPr lang="ru-RU"/>
        </a:p>
      </dgm:t>
    </dgm:pt>
    <dgm:pt modelId="{5F4A7C90-9601-400F-B297-47291D32D289}" type="sibTrans" cxnId="{790B4C46-B968-4F72-852A-40103DA2F4D0}">
      <dgm:prSet/>
      <dgm:spPr/>
      <dgm:t>
        <a:bodyPr/>
        <a:lstStyle/>
        <a:p>
          <a:endParaRPr lang="ru-RU"/>
        </a:p>
      </dgm:t>
    </dgm:pt>
    <dgm:pt modelId="{070EA172-0014-4D02-874D-D57884995B8D}">
      <dgm:prSet/>
      <dgm:spPr/>
      <dgm:t>
        <a:bodyPr/>
        <a:lstStyle/>
        <a:p>
          <a:endParaRPr lang="ru-RU"/>
        </a:p>
      </dgm:t>
    </dgm:pt>
    <dgm:pt modelId="{0AAADA5B-7D09-47AD-83F4-AE52B84C55FC}" type="parTrans" cxnId="{DC46572D-768B-4BAF-B966-E85666767C3B}">
      <dgm:prSet/>
      <dgm:spPr/>
      <dgm:t>
        <a:bodyPr/>
        <a:lstStyle/>
        <a:p>
          <a:endParaRPr lang="ru-RU"/>
        </a:p>
      </dgm:t>
    </dgm:pt>
    <dgm:pt modelId="{CF32C496-F3F7-4F0A-8CB6-D3E60DBCABB5}" type="sibTrans" cxnId="{DC46572D-768B-4BAF-B966-E85666767C3B}">
      <dgm:prSet/>
      <dgm:spPr/>
      <dgm:t>
        <a:bodyPr/>
        <a:lstStyle/>
        <a:p>
          <a:endParaRPr lang="ru-RU"/>
        </a:p>
      </dgm:t>
    </dgm:pt>
    <dgm:pt modelId="{6E40F401-C418-4B3A-91B4-AB5423553757}">
      <dgm:prSet/>
      <dgm:spPr/>
      <dgm:t>
        <a:bodyPr/>
        <a:lstStyle/>
        <a:p>
          <a:endParaRPr lang="ru-RU"/>
        </a:p>
      </dgm:t>
    </dgm:pt>
    <dgm:pt modelId="{99EA3DB9-AF77-488E-94F0-8DF966F32C8A}" type="parTrans" cxnId="{07289DDB-CE02-4959-8F64-81A3A6C613F8}">
      <dgm:prSet/>
      <dgm:spPr/>
      <dgm:t>
        <a:bodyPr/>
        <a:lstStyle/>
        <a:p>
          <a:endParaRPr lang="ru-RU"/>
        </a:p>
      </dgm:t>
    </dgm:pt>
    <dgm:pt modelId="{58FAFBCE-E3E5-4257-8CCD-47F1E425A5CD}" type="sibTrans" cxnId="{07289DDB-CE02-4959-8F64-81A3A6C613F8}">
      <dgm:prSet/>
      <dgm:spPr/>
      <dgm:t>
        <a:bodyPr/>
        <a:lstStyle/>
        <a:p>
          <a:endParaRPr lang="ru-RU"/>
        </a:p>
      </dgm:t>
    </dgm:pt>
    <dgm:pt modelId="{12EA921E-4E5F-46BB-857B-CD47E3B623B4}">
      <dgm:prSet/>
      <dgm:spPr/>
      <dgm:t>
        <a:bodyPr/>
        <a:lstStyle/>
        <a:p>
          <a:endParaRPr lang="ru-RU"/>
        </a:p>
      </dgm:t>
    </dgm:pt>
    <dgm:pt modelId="{B5BADF2D-055D-495E-9610-734C1EA0BE87}" type="parTrans" cxnId="{522089AE-3836-4C59-968A-4C89BFCBE401}">
      <dgm:prSet/>
      <dgm:spPr/>
      <dgm:t>
        <a:bodyPr/>
        <a:lstStyle/>
        <a:p>
          <a:endParaRPr lang="ru-RU"/>
        </a:p>
      </dgm:t>
    </dgm:pt>
    <dgm:pt modelId="{3E122C4F-751D-46CD-BB97-8A4CF09CD6D6}" type="sibTrans" cxnId="{522089AE-3836-4C59-968A-4C89BFCBE401}">
      <dgm:prSet/>
      <dgm:spPr/>
      <dgm:t>
        <a:bodyPr/>
        <a:lstStyle/>
        <a:p>
          <a:endParaRPr lang="ru-RU"/>
        </a:p>
      </dgm:t>
    </dgm:pt>
    <dgm:pt modelId="{414CF5F9-AD37-4C5F-BF63-C61A4E52CCB3}">
      <dgm:prSet/>
      <dgm:spPr/>
      <dgm:t>
        <a:bodyPr/>
        <a:lstStyle/>
        <a:p>
          <a:endParaRPr lang="ru-RU"/>
        </a:p>
      </dgm:t>
    </dgm:pt>
    <dgm:pt modelId="{ACFAC393-6ECD-4A30-ABB7-4EF7044C8572}" type="parTrans" cxnId="{6FDE4100-E893-4955-A8FA-54393DA03037}">
      <dgm:prSet/>
      <dgm:spPr/>
      <dgm:t>
        <a:bodyPr/>
        <a:lstStyle/>
        <a:p>
          <a:endParaRPr lang="ru-RU"/>
        </a:p>
      </dgm:t>
    </dgm:pt>
    <dgm:pt modelId="{A25F85CA-5E04-4EA9-9837-8F3D3613D1E0}" type="sibTrans" cxnId="{6FDE4100-E893-4955-A8FA-54393DA03037}">
      <dgm:prSet/>
      <dgm:spPr/>
      <dgm:t>
        <a:bodyPr/>
        <a:lstStyle/>
        <a:p>
          <a:endParaRPr lang="ru-RU"/>
        </a:p>
      </dgm:t>
    </dgm:pt>
    <dgm:pt modelId="{E7AE26B4-5DFB-4A6B-BE3B-1D5A899EEE36}">
      <dgm:prSet/>
      <dgm:spPr/>
      <dgm:t>
        <a:bodyPr/>
        <a:lstStyle/>
        <a:p>
          <a:endParaRPr lang="ru-RU"/>
        </a:p>
      </dgm:t>
    </dgm:pt>
    <dgm:pt modelId="{711901E7-4E02-47AE-9FE0-03D36A761690}" type="parTrans" cxnId="{71B94577-34B5-4679-8536-6042EF45E8BD}">
      <dgm:prSet/>
      <dgm:spPr/>
      <dgm:t>
        <a:bodyPr/>
        <a:lstStyle/>
        <a:p>
          <a:endParaRPr lang="ru-RU"/>
        </a:p>
      </dgm:t>
    </dgm:pt>
    <dgm:pt modelId="{7791B651-89BF-4BB9-B2BC-96C754D004BA}" type="sibTrans" cxnId="{71B94577-34B5-4679-8536-6042EF45E8BD}">
      <dgm:prSet/>
      <dgm:spPr/>
      <dgm:t>
        <a:bodyPr/>
        <a:lstStyle/>
        <a:p>
          <a:endParaRPr lang="ru-RU"/>
        </a:p>
      </dgm:t>
    </dgm:pt>
    <dgm:pt modelId="{139AC5EC-EC58-4551-BDD7-5A30B9BC39AC}">
      <dgm:prSet/>
      <dgm:spPr/>
      <dgm:t>
        <a:bodyPr/>
        <a:lstStyle/>
        <a:p>
          <a:pPr rtl="0"/>
          <a:endParaRPr lang="ru-RU" b="0" i="0" u="none"/>
        </a:p>
      </dgm:t>
    </dgm:pt>
    <dgm:pt modelId="{E22E9936-391D-4749-BC85-F9C3B2966C83}" type="parTrans" cxnId="{E3079878-88EC-4011-B63B-234D50222D79}">
      <dgm:prSet/>
      <dgm:spPr/>
      <dgm:t>
        <a:bodyPr/>
        <a:lstStyle/>
        <a:p>
          <a:endParaRPr lang="ru-RU"/>
        </a:p>
      </dgm:t>
    </dgm:pt>
    <dgm:pt modelId="{4972FD35-AD92-44D2-B47E-DF7E99AFACA8}" type="sibTrans" cxnId="{E3079878-88EC-4011-B63B-234D50222D79}">
      <dgm:prSet/>
      <dgm:spPr/>
      <dgm:t>
        <a:bodyPr/>
        <a:lstStyle/>
        <a:p>
          <a:endParaRPr lang="ru-RU"/>
        </a:p>
      </dgm:t>
    </dgm:pt>
    <dgm:pt modelId="{EC957A04-0EA8-4151-90AD-C2630CCA6ABD}" type="pres">
      <dgm:prSet presAssocID="{4E3E3BFE-3C17-48E9-B8F7-BA4929261073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F84ADC-64FB-4CF1-8266-FDD3F1FB64FA}" type="pres">
      <dgm:prSet presAssocID="{4E3E3BFE-3C17-48E9-B8F7-BA4929261073}" presName="arrow" presStyleLbl="bgShp" presStyleIdx="0" presStyleCnt="1" custScaleX="126580" custLinFactNeighborX="172" custLinFactNeighborY="381"/>
      <dgm:spPr/>
    </dgm:pt>
    <dgm:pt modelId="{7D579BD1-BE8C-4066-B880-02DE4F533811}" type="pres">
      <dgm:prSet presAssocID="{4E3E3BFE-3C17-48E9-B8F7-BA4929261073}" presName="arrowDiagram5" presStyleCnt="0"/>
      <dgm:spPr/>
    </dgm:pt>
    <dgm:pt modelId="{4DD4CD88-8D39-478D-BB8C-8F96BDE1C0DB}" type="pres">
      <dgm:prSet presAssocID="{6224ABDE-F19D-4974-9CB8-9CB9DE46AF00}" presName="bullet5a" presStyleLbl="node1" presStyleIdx="0" presStyleCnt="5" custLinFactX="-261708" custLinFactNeighborX="-300000" custLinFactNeighborY="71377"/>
      <dgm:spPr/>
    </dgm:pt>
    <dgm:pt modelId="{414D7FFE-8DB8-4A09-B97C-B39A74BF614E}" type="pres">
      <dgm:prSet presAssocID="{6224ABDE-F19D-4974-9CB8-9CB9DE46AF00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4094A-95B7-481B-89AF-145B52611443}" type="pres">
      <dgm:prSet presAssocID="{27FF918B-D39A-42E6-94D2-AE8CE97CEBA1}" presName="bullet5b" presStyleLbl="node1" presStyleIdx="1" presStyleCnt="5" custLinFactX="-200000" custLinFactY="64343" custLinFactNeighborX="-263458" custLinFactNeighborY="100000"/>
      <dgm:spPr/>
    </dgm:pt>
    <dgm:pt modelId="{3EDF0D46-A701-455E-9DCE-AEAF333E7BB5}" type="pres">
      <dgm:prSet presAssocID="{27FF918B-D39A-42E6-94D2-AE8CE97CEBA1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CA84A-8A54-4A4C-A630-BDB7005935CB}" type="pres">
      <dgm:prSet presAssocID="{08E30591-E7F1-4950-938C-ADA3E7284078}" presName="bullet5c" presStyleLbl="node1" presStyleIdx="2" presStyleCnt="5" custLinFactX="-200000" custLinFactY="37260" custLinFactNeighborX="-213143" custLinFactNeighborY="100000"/>
      <dgm:spPr/>
    </dgm:pt>
    <dgm:pt modelId="{B58DD881-786B-40DB-85EB-C8FC7E63C46B}" type="pres">
      <dgm:prSet presAssocID="{08E30591-E7F1-4950-938C-ADA3E7284078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EDAB82-691A-4CAA-ACFC-9CDEC8A59471}" type="pres">
      <dgm:prSet presAssocID="{19B22897-03EC-4AC8-98A6-A5FFF63B5C3A}" presName="bullet5d" presStyleLbl="node1" presStyleIdx="3" presStyleCnt="5" custLinFactX="-100000" custLinFactNeighborX="-164803" custLinFactNeighborY="76751"/>
      <dgm:spPr/>
    </dgm:pt>
    <dgm:pt modelId="{2F503494-D941-467F-B853-77DCFF13E558}" type="pres">
      <dgm:prSet presAssocID="{19B22897-03EC-4AC8-98A6-A5FFF63B5C3A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9F4DD5-1F15-4282-ADEB-C68CDBC3B203}" type="pres">
      <dgm:prSet presAssocID="{91BA4646-7CAC-473B-9DCA-EA39A1AFCA3A}" presName="bullet5e" presStyleLbl="node1" presStyleIdx="4" presStyleCnt="5" custLinFactX="-95513" custLinFactNeighborX="-100000" custLinFactNeighborY="43964"/>
      <dgm:spPr/>
    </dgm:pt>
    <dgm:pt modelId="{C4CC7E55-D1C6-4DEE-A8AE-A7CEF597871B}" type="pres">
      <dgm:prSet presAssocID="{91BA4646-7CAC-473B-9DCA-EA39A1AFCA3A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46572D-768B-4BAF-B966-E85666767C3B}" srcId="{4E3E3BFE-3C17-48E9-B8F7-BA4929261073}" destId="{070EA172-0014-4D02-874D-D57884995B8D}" srcOrd="22" destOrd="0" parTransId="{0AAADA5B-7D09-47AD-83F4-AE52B84C55FC}" sibTransId="{CF32C496-F3F7-4F0A-8CB6-D3E60DBCABB5}"/>
    <dgm:cxn modelId="{F47DF7C9-B313-4BCD-A722-AFEC403F0218}" type="presOf" srcId="{6224ABDE-F19D-4974-9CB8-9CB9DE46AF00}" destId="{414D7FFE-8DB8-4A09-B97C-B39A74BF614E}" srcOrd="0" destOrd="0" presId="urn:microsoft.com/office/officeart/2005/8/layout/arrow2"/>
    <dgm:cxn modelId="{25C53A61-C6AE-4CA9-BEC7-6891BE932309}" srcId="{2170B758-57ED-4D2C-8B6C-9ACAFC66B1F6}" destId="{1A07256C-5097-43AF-93C6-97501705645B}" srcOrd="0" destOrd="0" parTransId="{370A2B1F-0135-4DA0-B811-53133DE1235B}" sibTransId="{65546BD6-EBA1-4211-9BEB-480A66DB8332}"/>
    <dgm:cxn modelId="{8495FA25-10C6-44F4-B304-0284C9E22AB1}" srcId="{4E3E3BFE-3C17-48E9-B8F7-BA4929261073}" destId="{19B22897-03EC-4AC8-98A6-A5FFF63B5C3A}" srcOrd="3" destOrd="0" parTransId="{88C1FF65-E4AF-464C-B761-0CC5CC9BD869}" sibTransId="{A457CBE6-880F-4006-9F53-8F45C48E1070}"/>
    <dgm:cxn modelId="{4B63BCC6-749E-4E96-A12A-D531D0AC6C0E}" srcId="{4E3E3BFE-3C17-48E9-B8F7-BA4929261073}" destId="{91BA4646-7CAC-473B-9DCA-EA39A1AFCA3A}" srcOrd="4" destOrd="0" parTransId="{1E9FC5FC-61E8-4A67-9BD7-7BD46278EED0}" sibTransId="{1B6B2080-A659-4D4F-AE89-E5782592B42F}"/>
    <dgm:cxn modelId="{ADBBC68E-83CA-4C6B-97BD-0C18756355C6}" srcId="{4E3E3BFE-3C17-48E9-B8F7-BA4929261073}" destId="{27FF918B-D39A-42E6-94D2-AE8CE97CEBA1}" srcOrd="1" destOrd="0" parTransId="{631E796F-1BC5-4445-AD54-2956DADDE8E7}" sibTransId="{D62042CC-3E16-432F-AF52-4CF24172D71E}"/>
    <dgm:cxn modelId="{BD9B4E46-9349-4A47-878B-9FAF55DCCA79}" srcId="{4E3E3BFE-3C17-48E9-B8F7-BA4929261073}" destId="{AD42DC13-F150-48DC-BCED-71860D2D2D58}" srcOrd="11" destOrd="0" parTransId="{31B91398-3618-4E8A-9396-FC68303D38D2}" sibTransId="{77E3A71D-059F-47FC-AFF9-26CE3CA0B85B}"/>
    <dgm:cxn modelId="{844501C8-009D-4800-A3C4-B3AEF024CCC7}" srcId="{4E3E3BFE-3C17-48E9-B8F7-BA4929261073}" destId="{C1635AF2-C512-4606-A1C8-AB0DAFE857D9}" srcOrd="16" destOrd="0" parTransId="{45649A26-B5D8-4066-9E92-F9C42279A099}" sibTransId="{70971EE2-0C71-4571-A88F-FD66EF7AE173}"/>
    <dgm:cxn modelId="{0C6C5FE9-E8DA-4079-BA4C-E42C44633785}" srcId="{4E3E3BFE-3C17-48E9-B8F7-BA4929261073}" destId="{B44A0904-11CF-44F9-A364-3EC9297EF273}" srcOrd="19" destOrd="0" parTransId="{5FC89BEC-3897-470C-832E-03FEB446CF98}" sibTransId="{AE84623E-0672-4E7D-A195-A424983A1F0F}"/>
    <dgm:cxn modelId="{39F69120-40B0-4CB4-A397-A2CA8C3C99E5}" srcId="{4E3E3BFE-3C17-48E9-B8F7-BA4929261073}" destId="{6224ABDE-F19D-4974-9CB8-9CB9DE46AF00}" srcOrd="0" destOrd="0" parTransId="{3D7560C1-0834-48EC-B53C-2829E30EE56E}" sibTransId="{EC726E80-AAC2-45E4-B93F-F87F639FD5F1}"/>
    <dgm:cxn modelId="{1A9944F0-7EB8-477C-835B-7744416D5130}" srcId="{456743BF-AA1A-4A86-BF00-D92FC301AEBE}" destId="{0E217602-6558-44F2-9AC4-DDDAFB27C3C9}" srcOrd="0" destOrd="0" parTransId="{ECEA8CC3-9BD9-487A-B6D6-9EA5B3C2B7B1}" sibTransId="{286C16B1-FA86-418C-8E2A-3D0E37446830}"/>
    <dgm:cxn modelId="{583D6882-1A37-4B42-A2A7-2B98E17C8D9F}" type="presOf" srcId="{27FF918B-D39A-42E6-94D2-AE8CE97CEBA1}" destId="{3EDF0D46-A701-455E-9DCE-AEAF333E7BB5}" srcOrd="0" destOrd="0" presId="urn:microsoft.com/office/officeart/2005/8/layout/arrow2"/>
    <dgm:cxn modelId="{6A8C20AA-68FF-4220-9C3C-CD881706E2CF}" srcId="{4E3E3BFE-3C17-48E9-B8F7-BA4929261073}" destId="{E5FC56EB-5A1D-4E37-9004-F247D3F7A69F}" srcOrd="7" destOrd="0" parTransId="{BC28CCC9-237B-49DB-8568-0242C23165FE}" sibTransId="{1FA0C8B8-378E-4664-99FB-335841C2C57C}"/>
    <dgm:cxn modelId="{0E42F33F-9773-4FEB-9396-22C539E6D435}" type="presOf" srcId="{08E30591-E7F1-4950-938C-ADA3E7284078}" destId="{B58DD881-786B-40DB-85EB-C8FC7E63C46B}" srcOrd="0" destOrd="0" presId="urn:microsoft.com/office/officeart/2005/8/layout/arrow2"/>
    <dgm:cxn modelId="{790B4C46-B968-4F72-852A-40103DA2F4D0}" srcId="{9491749D-5059-41F6-9F45-1EB1F812ACE2}" destId="{8A6EC5F3-EE66-4EA6-86B6-EFB3A5A930C7}" srcOrd="0" destOrd="0" parTransId="{E8A7842F-5776-4651-8462-DF010410FEE0}" sibTransId="{5F4A7C90-9601-400F-B297-47291D32D289}"/>
    <dgm:cxn modelId="{E7349A53-AD24-4AED-BBF1-D0E8BDD4F4A9}" srcId="{2170B758-57ED-4D2C-8B6C-9ACAFC66B1F6}" destId="{0CABE646-1FC9-4C4F-AE19-EA92C7BC7CDB}" srcOrd="1" destOrd="0" parTransId="{022D2307-1B4C-4E4E-990A-1CCC2172D651}" sibTransId="{51412AE2-8537-4D1F-881A-D171F0BC7155}"/>
    <dgm:cxn modelId="{91087A76-AB0D-4EF0-B1E1-3F5A5ECB1FF3}" srcId="{4E3E3BFE-3C17-48E9-B8F7-BA4929261073}" destId="{8489D4FC-C745-4C0E-9E23-ADC9856260BB}" srcOrd="18" destOrd="0" parTransId="{76EEBE11-3111-49F8-9BE2-1206D98D8285}" sibTransId="{40FC67E1-6126-4D58-9E08-934AAF8F70FE}"/>
    <dgm:cxn modelId="{6FDE4100-E893-4955-A8FA-54393DA03037}" srcId="{12EA921E-4E5F-46BB-857B-CD47E3B623B4}" destId="{414CF5F9-AD37-4C5F-BF63-C61A4E52CCB3}" srcOrd="0" destOrd="0" parTransId="{ACFAC393-6ECD-4A30-ABB7-4EF7044C8572}" sibTransId="{A25F85CA-5E04-4EA9-9837-8F3D3613D1E0}"/>
    <dgm:cxn modelId="{DB75C441-7A53-4E9D-B53F-795911CD7875}" srcId="{29801881-0566-4005-8C13-C46450BB49A3}" destId="{1160509F-9323-4700-83EA-C2550A2AB577}" srcOrd="0" destOrd="0" parTransId="{58B6CF38-BEAB-49F9-84AA-E191B88BA996}" sibTransId="{7DFDC7C2-A3FC-4F1C-AB27-BAC8921633BF}"/>
    <dgm:cxn modelId="{E3079878-88EC-4011-B63B-234D50222D79}" srcId="{12EA921E-4E5F-46BB-857B-CD47E3B623B4}" destId="{139AC5EC-EC58-4551-BDD7-5A30B9BC39AC}" srcOrd="2" destOrd="0" parTransId="{E22E9936-391D-4749-BC85-F9C3B2966C83}" sibTransId="{4972FD35-AD92-44D2-B47E-DF7E99AFACA8}"/>
    <dgm:cxn modelId="{538FD602-4F93-45EC-BCA5-051ADD36EA9C}" type="presOf" srcId="{19B22897-03EC-4AC8-98A6-A5FFF63B5C3A}" destId="{2F503494-D941-467F-B853-77DCFF13E558}" srcOrd="0" destOrd="0" presId="urn:microsoft.com/office/officeart/2005/8/layout/arrow2"/>
    <dgm:cxn modelId="{8F429CAA-378F-40E9-B561-13530CC0EDFF}" srcId="{4E3E3BFE-3C17-48E9-B8F7-BA4929261073}" destId="{13689D9D-CF48-45CE-9865-055119FE7725}" srcOrd="13" destOrd="0" parTransId="{C0D206FF-FC51-4AF1-B1AA-05929DE4FA26}" sibTransId="{890237D8-7471-4D9E-BF18-FAE5FA8083CF}"/>
    <dgm:cxn modelId="{A7578D47-B142-4976-82A9-64D0F0403650}" srcId="{8489D4FC-C745-4C0E-9E23-ADC9856260BB}" destId="{2CE2C335-F22C-40BC-9BB6-2F3E32069F04}" srcOrd="0" destOrd="0" parTransId="{C00D7789-C7DE-4414-922C-51F6454E58E1}" sibTransId="{AEBB5844-8E9F-4D17-A392-74CDBA703106}"/>
    <dgm:cxn modelId="{2C238C5B-511B-4491-A7BB-8D35A2D6339F}" type="presOf" srcId="{4E3E3BFE-3C17-48E9-B8F7-BA4929261073}" destId="{EC957A04-0EA8-4151-90AD-C2630CCA6ABD}" srcOrd="0" destOrd="0" presId="urn:microsoft.com/office/officeart/2005/8/layout/arrow2"/>
    <dgm:cxn modelId="{1EC93D6F-F25B-4F06-AA55-F1820C8ED3E2}" srcId="{4E3E3BFE-3C17-48E9-B8F7-BA4929261073}" destId="{9E89EEEB-2334-459D-BA9E-05C8C795A213}" srcOrd="17" destOrd="0" parTransId="{420C17A4-F5B7-4BB1-8840-6EE1ABC28D6B}" sibTransId="{3046F835-643F-452E-AD55-B3E326E37141}"/>
    <dgm:cxn modelId="{36A297E0-D09C-47EF-9E2F-A023E066AA8D}" srcId="{4E3E3BFE-3C17-48E9-B8F7-BA4929261073}" destId="{2170B758-57ED-4D2C-8B6C-9ACAFC66B1F6}" srcOrd="5" destOrd="0" parTransId="{0FC70501-E06B-4D6C-BF87-97B689BFD24A}" sibTransId="{54C8F612-9827-4F3D-B142-3CFA569C273A}"/>
    <dgm:cxn modelId="{07289DDB-CE02-4959-8F64-81A3A6C613F8}" srcId="{4E3E3BFE-3C17-48E9-B8F7-BA4929261073}" destId="{6E40F401-C418-4B3A-91B4-AB5423553757}" srcOrd="23" destOrd="0" parTransId="{99EA3DB9-AF77-488E-94F0-8DF966F32C8A}" sibTransId="{58FAFBCE-E3E5-4257-8CCD-47F1E425A5CD}"/>
    <dgm:cxn modelId="{9EA3E2C3-2112-4596-80C4-21593D6A8CB9}" srcId="{4E3E3BFE-3C17-48E9-B8F7-BA4929261073}" destId="{171733BC-1056-4DCC-97DC-7BC904A6F158}" srcOrd="6" destOrd="0" parTransId="{7ACC0C24-7CC0-48A2-9146-FF411846EFFB}" sibTransId="{151D0567-2D1C-4B9C-8ABB-2C7914B25AA0}"/>
    <dgm:cxn modelId="{41FC2AAB-A76E-4EA2-ABE0-CB9E6F7E6EEB}" srcId="{4E3E3BFE-3C17-48E9-B8F7-BA4929261073}" destId="{2D0F6B70-4DC8-40BE-A617-3E01BA87CCFF}" srcOrd="20" destOrd="0" parTransId="{3256D73C-8165-4D83-97CC-D080B2597D2B}" sibTransId="{9AADF27B-812C-450E-9153-7CDB346641DD}"/>
    <dgm:cxn modelId="{71B94577-34B5-4679-8536-6042EF45E8BD}" srcId="{12EA921E-4E5F-46BB-857B-CD47E3B623B4}" destId="{E7AE26B4-5DFB-4A6B-BE3B-1D5A899EEE36}" srcOrd="1" destOrd="0" parTransId="{711901E7-4E02-47AE-9FE0-03D36A761690}" sibTransId="{7791B651-89BF-4BB9-B2BC-96C754D004BA}"/>
    <dgm:cxn modelId="{50EBFB5D-0CB0-4492-9BF6-7802467E1C3A}" srcId="{13689D9D-CF48-45CE-9865-055119FE7725}" destId="{A4AABBC0-A335-4ED0-A437-990D65B3CDEB}" srcOrd="0" destOrd="0" parTransId="{89407F3D-D358-4782-8C01-A2B2A84A1F7B}" sibTransId="{9C087309-9FE2-412F-83F6-DC29D1E977AC}"/>
    <dgm:cxn modelId="{D33827E7-AF30-43AF-A518-F8D241246129}" srcId="{4E3E3BFE-3C17-48E9-B8F7-BA4929261073}" destId="{456743BF-AA1A-4A86-BF00-D92FC301AEBE}" srcOrd="15" destOrd="0" parTransId="{4CC4CAB7-A74B-42F0-B15A-9D7143978210}" sibTransId="{3ECA8237-7A47-4FC3-8807-94A5452B3590}"/>
    <dgm:cxn modelId="{44ACC3C5-1E7B-463A-A2FE-4D3254BA157B}" srcId="{4E3E3BFE-3C17-48E9-B8F7-BA4929261073}" destId="{9491749D-5059-41F6-9F45-1EB1F812ACE2}" srcOrd="21" destOrd="0" parTransId="{9F7EEC73-B882-40F6-9B18-913332B0251F}" sibTransId="{CE5B625E-B1CA-4B41-B187-5E9295A899B3}"/>
    <dgm:cxn modelId="{89A3610D-58C7-469C-AA6F-C131317C9336}" type="presOf" srcId="{91BA4646-7CAC-473B-9DCA-EA39A1AFCA3A}" destId="{C4CC7E55-D1C6-4DEE-A8AE-A7CEF597871B}" srcOrd="0" destOrd="0" presId="urn:microsoft.com/office/officeart/2005/8/layout/arrow2"/>
    <dgm:cxn modelId="{522089AE-3836-4C59-968A-4C89BFCBE401}" srcId="{4E3E3BFE-3C17-48E9-B8F7-BA4929261073}" destId="{12EA921E-4E5F-46BB-857B-CD47E3B623B4}" srcOrd="24" destOrd="0" parTransId="{B5BADF2D-055D-495E-9610-734C1EA0BE87}" sibTransId="{3E122C4F-751D-46CD-BB97-8A4CF09CD6D6}"/>
    <dgm:cxn modelId="{2E18E40C-D9B8-4BEE-B9E7-06C9A6B4A765}" srcId="{4E3E3BFE-3C17-48E9-B8F7-BA4929261073}" destId="{A82991C4-8F64-448A-ACD1-4B26522E74A7}" srcOrd="8" destOrd="0" parTransId="{4C555071-9ED4-422E-952E-80A153E8054F}" sibTransId="{4B2C0080-F8A2-42CF-B0C8-8BA345DC433F}"/>
    <dgm:cxn modelId="{3DC68FDD-23F4-4589-8F49-1B4891C76584}" srcId="{4E3E3BFE-3C17-48E9-B8F7-BA4929261073}" destId="{EBB05B5B-BC43-43F3-9FB8-728F85CEE86A}" srcOrd="14" destOrd="0" parTransId="{C3112AC1-87B9-4704-BFDC-DB4E190DF1E5}" sibTransId="{95994359-4B5A-42CA-90FA-C77B723BC083}"/>
    <dgm:cxn modelId="{2029F605-A66C-4EE5-ACDD-056B1DEE412F}" srcId="{4E3E3BFE-3C17-48E9-B8F7-BA4929261073}" destId="{79717BD0-F11F-4D72-BB08-D6A1E6635B24}" srcOrd="12" destOrd="0" parTransId="{2823576E-D861-4B61-9B0F-6075B7C318AE}" sibTransId="{BC045617-A6FA-4D1B-B687-89621224CFBD}"/>
    <dgm:cxn modelId="{DE1CC669-6D05-49FB-AF16-2D48AB6920BB}" srcId="{4E3E3BFE-3C17-48E9-B8F7-BA4929261073}" destId="{29801881-0566-4005-8C13-C46450BB49A3}" srcOrd="10" destOrd="0" parTransId="{3BF01074-092D-4D3C-B69C-7CBC435A879E}" sibTransId="{A31C1804-E875-4D78-BE63-DC46BE31C4F3}"/>
    <dgm:cxn modelId="{4FA900A1-E108-4B61-875C-C8FB3DBEC208}" srcId="{2170B758-57ED-4D2C-8B6C-9ACAFC66B1F6}" destId="{50B8A886-1E9F-427C-B16B-48B0404BC0FA}" srcOrd="2" destOrd="0" parTransId="{5B323869-3347-4510-804F-0EBE5115903A}" sibTransId="{753AFB3D-FB60-4227-9C4A-E4A142FAEDCA}"/>
    <dgm:cxn modelId="{F3AE6D94-4377-4AE5-B0F9-E5235881DC08}" srcId="{E5FC56EB-5A1D-4E37-9004-F247D3F7A69F}" destId="{066DEA44-FA7D-443D-A4C8-80986556C771}" srcOrd="0" destOrd="0" parTransId="{360F2AE9-F58E-4AE5-BA25-835691B8BAE8}" sibTransId="{DCB0CCE5-71CB-42AC-AA3C-18306B5C4DD9}"/>
    <dgm:cxn modelId="{57DAC445-2D63-439A-AE8D-C27CBBA8F4F1}" srcId="{4E3E3BFE-3C17-48E9-B8F7-BA4929261073}" destId="{08E30591-E7F1-4950-938C-ADA3E7284078}" srcOrd="2" destOrd="0" parTransId="{A08B3B20-0A4B-43C8-A4E6-53D51DBE77EE}" sibTransId="{04C7952D-46C2-4BD0-9BE1-7F206807F932}"/>
    <dgm:cxn modelId="{F9793F14-5363-4DDC-ABED-3CD7779731CE}" srcId="{4E3E3BFE-3C17-48E9-B8F7-BA4929261073}" destId="{C12F7FDB-348C-471E-9920-98626CF0A753}" srcOrd="9" destOrd="0" parTransId="{6574F8EE-4431-4DD1-9BEE-DD31FF9929CF}" sibTransId="{F5312C75-352E-4E0C-923D-78214653DDF3}"/>
    <dgm:cxn modelId="{16963B16-6F61-4852-AD20-343A903D4410}" type="presParOf" srcId="{EC957A04-0EA8-4151-90AD-C2630CCA6ABD}" destId="{3BF84ADC-64FB-4CF1-8266-FDD3F1FB64FA}" srcOrd="0" destOrd="0" presId="urn:microsoft.com/office/officeart/2005/8/layout/arrow2"/>
    <dgm:cxn modelId="{A87E4225-2D60-4F7D-B38A-61D9495C2620}" type="presParOf" srcId="{EC957A04-0EA8-4151-90AD-C2630CCA6ABD}" destId="{7D579BD1-BE8C-4066-B880-02DE4F533811}" srcOrd="1" destOrd="0" presId="urn:microsoft.com/office/officeart/2005/8/layout/arrow2"/>
    <dgm:cxn modelId="{BE005F49-4EC6-4949-8400-2B103F6D66C1}" type="presParOf" srcId="{7D579BD1-BE8C-4066-B880-02DE4F533811}" destId="{4DD4CD88-8D39-478D-BB8C-8F96BDE1C0DB}" srcOrd="0" destOrd="0" presId="urn:microsoft.com/office/officeart/2005/8/layout/arrow2"/>
    <dgm:cxn modelId="{2AF6845E-3E88-4AA6-99B3-574C94CF4445}" type="presParOf" srcId="{7D579BD1-BE8C-4066-B880-02DE4F533811}" destId="{414D7FFE-8DB8-4A09-B97C-B39A74BF614E}" srcOrd="1" destOrd="0" presId="urn:microsoft.com/office/officeart/2005/8/layout/arrow2"/>
    <dgm:cxn modelId="{0969B602-2FE6-40F8-9B85-A6268E6CD7E5}" type="presParOf" srcId="{7D579BD1-BE8C-4066-B880-02DE4F533811}" destId="{1CD4094A-95B7-481B-89AF-145B52611443}" srcOrd="2" destOrd="0" presId="urn:microsoft.com/office/officeart/2005/8/layout/arrow2"/>
    <dgm:cxn modelId="{E1E01DFB-9847-4065-9077-113BAB8249FA}" type="presParOf" srcId="{7D579BD1-BE8C-4066-B880-02DE4F533811}" destId="{3EDF0D46-A701-455E-9DCE-AEAF333E7BB5}" srcOrd="3" destOrd="0" presId="urn:microsoft.com/office/officeart/2005/8/layout/arrow2"/>
    <dgm:cxn modelId="{E1EC62CA-202D-4DEA-951B-269930CDDE60}" type="presParOf" srcId="{7D579BD1-BE8C-4066-B880-02DE4F533811}" destId="{46ECA84A-8A54-4A4C-A630-BDB7005935CB}" srcOrd="4" destOrd="0" presId="urn:microsoft.com/office/officeart/2005/8/layout/arrow2"/>
    <dgm:cxn modelId="{35362790-A4F4-4D33-917D-CAF928729B0A}" type="presParOf" srcId="{7D579BD1-BE8C-4066-B880-02DE4F533811}" destId="{B58DD881-786B-40DB-85EB-C8FC7E63C46B}" srcOrd="5" destOrd="0" presId="urn:microsoft.com/office/officeart/2005/8/layout/arrow2"/>
    <dgm:cxn modelId="{F5BF9EAA-F4AB-4BA1-BD8C-C1BCC5E98CF0}" type="presParOf" srcId="{7D579BD1-BE8C-4066-B880-02DE4F533811}" destId="{F0EDAB82-691A-4CAA-ACFC-9CDEC8A59471}" srcOrd="6" destOrd="0" presId="urn:microsoft.com/office/officeart/2005/8/layout/arrow2"/>
    <dgm:cxn modelId="{66AE320A-AD2E-4D71-B4CD-194EEA5BA6CD}" type="presParOf" srcId="{7D579BD1-BE8C-4066-B880-02DE4F533811}" destId="{2F503494-D941-467F-B853-77DCFF13E558}" srcOrd="7" destOrd="0" presId="urn:microsoft.com/office/officeart/2005/8/layout/arrow2"/>
    <dgm:cxn modelId="{2DB1586F-E995-4C04-9E19-D4A89B83026B}" type="presParOf" srcId="{7D579BD1-BE8C-4066-B880-02DE4F533811}" destId="{A69F4DD5-1F15-4282-ADEB-C68CDBC3B203}" srcOrd="8" destOrd="0" presId="urn:microsoft.com/office/officeart/2005/8/layout/arrow2"/>
    <dgm:cxn modelId="{54E1BC93-184C-4324-8367-BC017D18A644}" type="presParOf" srcId="{7D579BD1-BE8C-4066-B880-02DE4F533811}" destId="{C4CC7E55-D1C6-4DEE-A8AE-A7CEF597871B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3E3BFE-3C17-48E9-B8F7-BA49292610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24ABDE-F19D-4974-9CB8-9CB9DE46AF00}">
      <dgm:prSet phldrT="[Текст]"/>
      <dgm:spPr/>
      <dgm:t>
        <a:bodyPr/>
        <a:lstStyle/>
        <a:p>
          <a:endParaRPr lang="ru-RU" dirty="0">
            <a:solidFill>
              <a:srgbClr val="0070C0"/>
            </a:solidFill>
          </a:endParaRPr>
        </a:p>
      </dgm:t>
    </dgm:pt>
    <dgm:pt modelId="{EC726E80-AAC2-45E4-B93F-F87F639FD5F1}" type="sibTrans" cxnId="{39F69120-40B0-4CB4-A397-A2CA8C3C99E5}">
      <dgm:prSet/>
      <dgm:spPr/>
      <dgm:t>
        <a:bodyPr/>
        <a:lstStyle/>
        <a:p>
          <a:endParaRPr lang="ru-RU"/>
        </a:p>
      </dgm:t>
    </dgm:pt>
    <dgm:pt modelId="{3D7560C1-0834-48EC-B53C-2829E30EE56E}" type="parTrans" cxnId="{39F69120-40B0-4CB4-A397-A2CA8C3C99E5}">
      <dgm:prSet/>
      <dgm:spPr/>
      <dgm:t>
        <a:bodyPr/>
        <a:lstStyle/>
        <a:p>
          <a:endParaRPr lang="ru-RU"/>
        </a:p>
      </dgm:t>
    </dgm:pt>
    <dgm:pt modelId="{19B22897-03EC-4AC8-98A6-A5FFF63B5C3A}">
      <dgm:prSet/>
      <dgm:spPr/>
      <dgm:t>
        <a:bodyPr/>
        <a:lstStyle/>
        <a:p>
          <a:endParaRPr lang="ru-RU"/>
        </a:p>
      </dgm:t>
    </dgm:pt>
    <dgm:pt modelId="{88C1FF65-E4AF-464C-B761-0CC5CC9BD869}" type="parTrans" cxnId="{8495FA25-10C6-44F4-B304-0284C9E22AB1}">
      <dgm:prSet/>
      <dgm:spPr/>
      <dgm:t>
        <a:bodyPr/>
        <a:lstStyle/>
        <a:p>
          <a:endParaRPr lang="ru-RU"/>
        </a:p>
      </dgm:t>
    </dgm:pt>
    <dgm:pt modelId="{A457CBE6-880F-4006-9F53-8F45C48E1070}" type="sibTrans" cxnId="{8495FA25-10C6-44F4-B304-0284C9E22AB1}">
      <dgm:prSet/>
      <dgm:spPr/>
      <dgm:t>
        <a:bodyPr/>
        <a:lstStyle/>
        <a:p>
          <a:endParaRPr lang="ru-RU"/>
        </a:p>
      </dgm:t>
    </dgm:pt>
    <dgm:pt modelId="{91BA4646-7CAC-473B-9DCA-EA39A1AFCA3A}">
      <dgm:prSet/>
      <dgm:spPr/>
      <dgm:t>
        <a:bodyPr/>
        <a:lstStyle/>
        <a:p>
          <a:endParaRPr lang="ru-RU"/>
        </a:p>
      </dgm:t>
    </dgm:pt>
    <dgm:pt modelId="{1E9FC5FC-61E8-4A67-9BD7-7BD46278EED0}" type="parTrans" cxnId="{4B63BCC6-749E-4E96-A12A-D531D0AC6C0E}">
      <dgm:prSet/>
      <dgm:spPr/>
      <dgm:t>
        <a:bodyPr/>
        <a:lstStyle/>
        <a:p>
          <a:endParaRPr lang="ru-RU"/>
        </a:p>
      </dgm:t>
    </dgm:pt>
    <dgm:pt modelId="{1B6B2080-A659-4D4F-AE89-E5782592B42F}" type="sibTrans" cxnId="{4B63BCC6-749E-4E96-A12A-D531D0AC6C0E}">
      <dgm:prSet/>
      <dgm:spPr/>
      <dgm:t>
        <a:bodyPr/>
        <a:lstStyle/>
        <a:p>
          <a:endParaRPr lang="ru-RU"/>
        </a:p>
      </dgm:t>
    </dgm:pt>
    <dgm:pt modelId="{08E30591-E7F1-4950-938C-ADA3E7284078}">
      <dgm:prSet/>
      <dgm:spPr/>
      <dgm:t>
        <a:bodyPr/>
        <a:lstStyle/>
        <a:p>
          <a:endParaRPr lang="ru-RU"/>
        </a:p>
      </dgm:t>
    </dgm:pt>
    <dgm:pt modelId="{A08B3B20-0A4B-43C8-A4E6-53D51DBE77EE}" type="parTrans" cxnId="{57DAC445-2D63-439A-AE8D-C27CBBA8F4F1}">
      <dgm:prSet/>
      <dgm:spPr/>
      <dgm:t>
        <a:bodyPr/>
        <a:lstStyle/>
        <a:p>
          <a:endParaRPr lang="ru-RU"/>
        </a:p>
      </dgm:t>
    </dgm:pt>
    <dgm:pt modelId="{04C7952D-46C2-4BD0-9BE1-7F206807F932}" type="sibTrans" cxnId="{57DAC445-2D63-439A-AE8D-C27CBBA8F4F1}">
      <dgm:prSet/>
      <dgm:spPr/>
      <dgm:t>
        <a:bodyPr/>
        <a:lstStyle/>
        <a:p>
          <a:endParaRPr lang="ru-RU"/>
        </a:p>
      </dgm:t>
    </dgm:pt>
    <dgm:pt modelId="{27FF918B-D39A-42E6-94D2-AE8CE97CEBA1}">
      <dgm:prSet/>
      <dgm:spPr/>
      <dgm:t>
        <a:bodyPr/>
        <a:lstStyle/>
        <a:p>
          <a:endParaRPr lang="ru-RU"/>
        </a:p>
      </dgm:t>
    </dgm:pt>
    <dgm:pt modelId="{631E796F-1BC5-4445-AD54-2956DADDE8E7}" type="parTrans" cxnId="{ADBBC68E-83CA-4C6B-97BD-0C18756355C6}">
      <dgm:prSet/>
      <dgm:spPr/>
      <dgm:t>
        <a:bodyPr/>
        <a:lstStyle/>
        <a:p>
          <a:endParaRPr lang="ru-RU"/>
        </a:p>
      </dgm:t>
    </dgm:pt>
    <dgm:pt modelId="{D62042CC-3E16-432F-AF52-4CF24172D71E}" type="sibTrans" cxnId="{ADBBC68E-83CA-4C6B-97BD-0C18756355C6}">
      <dgm:prSet/>
      <dgm:spPr/>
      <dgm:t>
        <a:bodyPr/>
        <a:lstStyle/>
        <a:p>
          <a:endParaRPr lang="ru-RU"/>
        </a:p>
      </dgm:t>
    </dgm:pt>
    <dgm:pt modelId="{2170B758-57ED-4D2C-8B6C-9ACAFC66B1F6}">
      <dgm:prSet/>
      <dgm:spPr/>
      <dgm:t>
        <a:bodyPr/>
        <a:lstStyle/>
        <a:p>
          <a:pPr rtl="0"/>
          <a:endParaRPr lang="ru-RU" b="0" i="0" u="none"/>
        </a:p>
      </dgm:t>
    </dgm:pt>
    <dgm:pt modelId="{0FC70501-E06B-4D6C-BF87-97B689BFD24A}" type="parTrans" cxnId="{36A297E0-D09C-47EF-9E2F-A023E066AA8D}">
      <dgm:prSet/>
      <dgm:spPr/>
      <dgm:t>
        <a:bodyPr/>
        <a:lstStyle/>
        <a:p>
          <a:endParaRPr lang="ru-RU"/>
        </a:p>
      </dgm:t>
    </dgm:pt>
    <dgm:pt modelId="{54C8F612-9827-4F3D-B142-3CFA569C273A}" type="sibTrans" cxnId="{36A297E0-D09C-47EF-9E2F-A023E066AA8D}">
      <dgm:prSet/>
      <dgm:spPr/>
      <dgm:t>
        <a:bodyPr/>
        <a:lstStyle/>
        <a:p>
          <a:endParaRPr lang="ru-RU"/>
        </a:p>
      </dgm:t>
    </dgm:pt>
    <dgm:pt modelId="{1A07256C-5097-43AF-93C6-97501705645B}">
      <dgm:prSet/>
      <dgm:spPr/>
      <dgm:t>
        <a:bodyPr/>
        <a:lstStyle/>
        <a:p>
          <a:endParaRPr lang="ru-RU"/>
        </a:p>
      </dgm:t>
    </dgm:pt>
    <dgm:pt modelId="{370A2B1F-0135-4DA0-B811-53133DE1235B}" type="parTrans" cxnId="{25C53A61-C6AE-4CA9-BEC7-6891BE932309}">
      <dgm:prSet/>
      <dgm:spPr/>
      <dgm:t>
        <a:bodyPr/>
        <a:lstStyle/>
        <a:p>
          <a:endParaRPr lang="ru-RU"/>
        </a:p>
      </dgm:t>
    </dgm:pt>
    <dgm:pt modelId="{65546BD6-EBA1-4211-9BEB-480A66DB8332}" type="sibTrans" cxnId="{25C53A61-C6AE-4CA9-BEC7-6891BE932309}">
      <dgm:prSet/>
      <dgm:spPr/>
      <dgm:t>
        <a:bodyPr/>
        <a:lstStyle/>
        <a:p>
          <a:endParaRPr lang="ru-RU"/>
        </a:p>
      </dgm:t>
    </dgm:pt>
    <dgm:pt modelId="{0CABE646-1FC9-4C4F-AE19-EA92C7BC7CDB}">
      <dgm:prSet/>
      <dgm:spPr/>
      <dgm:t>
        <a:bodyPr/>
        <a:lstStyle/>
        <a:p>
          <a:endParaRPr lang="ru-RU"/>
        </a:p>
      </dgm:t>
    </dgm:pt>
    <dgm:pt modelId="{022D2307-1B4C-4E4E-990A-1CCC2172D651}" type="parTrans" cxnId="{E7349A53-AD24-4AED-BBF1-D0E8BDD4F4A9}">
      <dgm:prSet/>
      <dgm:spPr/>
      <dgm:t>
        <a:bodyPr/>
        <a:lstStyle/>
        <a:p>
          <a:endParaRPr lang="ru-RU"/>
        </a:p>
      </dgm:t>
    </dgm:pt>
    <dgm:pt modelId="{51412AE2-8537-4D1F-881A-D171F0BC7155}" type="sibTrans" cxnId="{E7349A53-AD24-4AED-BBF1-D0E8BDD4F4A9}">
      <dgm:prSet/>
      <dgm:spPr/>
      <dgm:t>
        <a:bodyPr/>
        <a:lstStyle/>
        <a:p>
          <a:endParaRPr lang="ru-RU"/>
        </a:p>
      </dgm:t>
    </dgm:pt>
    <dgm:pt modelId="{50B8A886-1E9F-427C-B16B-48B0404BC0FA}">
      <dgm:prSet/>
      <dgm:spPr/>
      <dgm:t>
        <a:bodyPr/>
        <a:lstStyle/>
        <a:p>
          <a:endParaRPr lang="ru-RU"/>
        </a:p>
      </dgm:t>
    </dgm:pt>
    <dgm:pt modelId="{5B323869-3347-4510-804F-0EBE5115903A}" type="parTrans" cxnId="{4FA900A1-E108-4B61-875C-C8FB3DBEC208}">
      <dgm:prSet/>
      <dgm:spPr/>
      <dgm:t>
        <a:bodyPr/>
        <a:lstStyle/>
        <a:p>
          <a:endParaRPr lang="ru-RU"/>
        </a:p>
      </dgm:t>
    </dgm:pt>
    <dgm:pt modelId="{753AFB3D-FB60-4227-9C4A-E4A142FAEDCA}" type="sibTrans" cxnId="{4FA900A1-E108-4B61-875C-C8FB3DBEC208}">
      <dgm:prSet/>
      <dgm:spPr/>
      <dgm:t>
        <a:bodyPr/>
        <a:lstStyle/>
        <a:p>
          <a:endParaRPr lang="ru-RU"/>
        </a:p>
      </dgm:t>
    </dgm:pt>
    <dgm:pt modelId="{171733BC-1056-4DCC-97DC-7BC904A6F158}">
      <dgm:prSet/>
      <dgm:spPr/>
      <dgm:t>
        <a:bodyPr/>
        <a:lstStyle/>
        <a:p>
          <a:endParaRPr lang="ru-RU"/>
        </a:p>
      </dgm:t>
    </dgm:pt>
    <dgm:pt modelId="{7ACC0C24-7CC0-48A2-9146-FF411846EFFB}" type="parTrans" cxnId="{9EA3E2C3-2112-4596-80C4-21593D6A8CB9}">
      <dgm:prSet/>
      <dgm:spPr/>
      <dgm:t>
        <a:bodyPr/>
        <a:lstStyle/>
        <a:p>
          <a:endParaRPr lang="ru-RU"/>
        </a:p>
      </dgm:t>
    </dgm:pt>
    <dgm:pt modelId="{151D0567-2D1C-4B9C-8ABB-2C7914B25AA0}" type="sibTrans" cxnId="{9EA3E2C3-2112-4596-80C4-21593D6A8CB9}">
      <dgm:prSet/>
      <dgm:spPr/>
      <dgm:t>
        <a:bodyPr/>
        <a:lstStyle/>
        <a:p>
          <a:endParaRPr lang="ru-RU"/>
        </a:p>
      </dgm:t>
    </dgm:pt>
    <dgm:pt modelId="{E5FC56EB-5A1D-4E37-9004-F247D3F7A69F}">
      <dgm:prSet/>
      <dgm:spPr/>
      <dgm:t>
        <a:bodyPr/>
        <a:lstStyle/>
        <a:p>
          <a:endParaRPr lang="ru-RU"/>
        </a:p>
      </dgm:t>
    </dgm:pt>
    <dgm:pt modelId="{BC28CCC9-237B-49DB-8568-0242C23165FE}" type="parTrans" cxnId="{6A8C20AA-68FF-4220-9C3C-CD881706E2CF}">
      <dgm:prSet/>
      <dgm:spPr/>
      <dgm:t>
        <a:bodyPr/>
        <a:lstStyle/>
        <a:p>
          <a:endParaRPr lang="ru-RU"/>
        </a:p>
      </dgm:t>
    </dgm:pt>
    <dgm:pt modelId="{1FA0C8B8-378E-4664-99FB-335841C2C57C}" type="sibTrans" cxnId="{6A8C20AA-68FF-4220-9C3C-CD881706E2CF}">
      <dgm:prSet/>
      <dgm:spPr/>
      <dgm:t>
        <a:bodyPr/>
        <a:lstStyle/>
        <a:p>
          <a:endParaRPr lang="ru-RU"/>
        </a:p>
      </dgm:t>
    </dgm:pt>
    <dgm:pt modelId="{066DEA44-FA7D-443D-A4C8-80986556C771}">
      <dgm:prSet/>
      <dgm:spPr/>
      <dgm:t>
        <a:bodyPr/>
        <a:lstStyle/>
        <a:p>
          <a:pPr rtl="0"/>
          <a:endParaRPr lang="ru-RU" b="0" i="0" u="none"/>
        </a:p>
      </dgm:t>
    </dgm:pt>
    <dgm:pt modelId="{360F2AE9-F58E-4AE5-BA25-835691B8BAE8}" type="parTrans" cxnId="{F3AE6D94-4377-4AE5-B0F9-E5235881DC08}">
      <dgm:prSet/>
      <dgm:spPr/>
      <dgm:t>
        <a:bodyPr/>
        <a:lstStyle/>
        <a:p>
          <a:endParaRPr lang="ru-RU"/>
        </a:p>
      </dgm:t>
    </dgm:pt>
    <dgm:pt modelId="{DCB0CCE5-71CB-42AC-AA3C-18306B5C4DD9}" type="sibTrans" cxnId="{F3AE6D94-4377-4AE5-B0F9-E5235881DC08}">
      <dgm:prSet/>
      <dgm:spPr/>
      <dgm:t>
        <a:bodyPr/>
        <a:lstStyle/>
        <a:p>
          <a:endParaRPr lang="ru-RU"/>
        </a:p>
      </dgm:t>
    </dgm:pt>
    <dgm:pt modelId="{A82991C4-8F64-448A-ACD1-4B26522E74A7}">
      <dgm:prSet/>
      <dgm:spPr/>
      <dgm:t>
        <a:bodyPr/>
        <a:lstStyle/>
        <a:p>
          <a:pPr rtl="0"/>
          <a:endParaRPr lang="ru-RU" b="0" i="0" u="none"/>
        </a:p>
      </dgm:t>
    </dgm:pt>
    <dgm:pt modelId="{4C555071-9ED4-422E-952E-80A153E8054F}" type="parTrans" cxnId="{2E18E40C-D9B8-4BEE-B9E7-06C9A6B4A765}">
      <dgm:prSet/>
      <dgm:spPr/>
      <dgm:t>
        <a:bodyPr/>
        <a:lstStyle/>
        <a:p>
          <a:endParaRPr lang="ru-RU"/>
        </a:p>
      </dgm:t>
    </dgm:pt>
    <dgm:pt modelId="{4B2C0080-F8A2-42CF-B0C8-8BA345DC433F}" type="sibTrans" cxnId="{2E18E40C-D9B8-4BEE-B9E7-06C9A6B4A765}">
      <dgm:prSet/>
      <dgm:spPr/>
      <dgm:t>
        <a:bodyPr/>
        <a:lstStyle/>
        <a:p>
          <a:endParaRPr lang="ru-RU"/>
        </a:p>
      </dgm:t>
    </dgm:pt>
    <dgm:pt modelId="{C12F7FDB-348C-471E-9920-98626CF0A753}">
      <dgm:prSet/>
      <dgm:spPr/>
      <dgm:t>
        <a:bodyPr/>
        <a:lstStyle/>
        <a:p>
          <a:pPr rtl="0"/>
          <a:endParaRPr lang="ru-RU" b="0" i="0" u="none"/>
        </a:p>
      </dgm:t>
    </dgm:pt>
    <dgm:pt modelId="{6574F8EE-4431-4DD1-9BEE-DD31FF9929CF}" type="parTrans" cxnId="{F9793F14-5363-4DDC-ABED-3CD7779731CE}">
      <dgm:prSet/>
      <dgm:spPr/>
      <dgm:t>
        <a:bodyPr/>
        <a:lstStyle/>
        <a:p>
          <a:endParaRPr lang="ru-RU"/>
        </a:p>
      </dgm:t>
    </dgm:pt>
    <dgm:pt modelId="{F5312C75-352E-4E0C-923D-78214653DDF3}" type="sibTrans" cxnId="{F9793F14-5363-4DDC-ABED-3CD7779731CE}">
      <dgm:prSet/>
      <dgm:spPr/>
      <dgm:t>
        <a:bodyPr/>
        <a:lstStyle/>
        <a:p>
          <a:endParaRPr lang="ru-RU"/>
        </a:p>
      </dgm:t>
    </dgm:pt>
    <dgm:pt modelId="{29801881-0566-4005-8C13-C46450BB49A3}">
      <dgm:prSet/>
      <dgm:spPr/>
      <dgm:t>
        <a:bodyPr/>
        <a:lstStyle/>
        <a:p>
          <a:endParaRPr lang="ru-RU"/>
        </a:p>
      </dgm:t>
    </dgm:pt>
    <dgm:pt modelId="{3BF01074-092D-4D3C-B69C-7CBC435A879E}" type="parTrans" cxnId="{DE1CC669-6D05-49FB-AF16-2D48AB6920BB}">
      <dgm:prSet/>
      <dgm:spPr/>
      <dgm:t>
        <a:bodyPr/>
        <a:lstStyle/>
        <a:p>
          <a:endParaRPr lang="ru-RU"/>
        </a:p>
      </dgm:t>
    </dgm:pt>
    <dgm:pt modelId="{A31C1804-E875-4D78-BE63-DC46BE31C4F3}" type="sibTrans" cxnId="{DE1CC669-6D05-49FB-AF16-2D48AB6920BB}">
      <dgm:prSet/>
      <dgm:spPr/>
      <dgm:t>
        <a:bodyPr/>
        <a:lstStyle/>
        <a:p>
          <a:endParaRPr lang="ru-RU"/>
        </a:p>
      </dgm:t>
    </dgm:pt>
    <dgm:pt modelId="{1160509F-9323-4700-83EA-C2550A2AB577}">
      <dgm:prSet/>
      <dgm:spPr/>
      <dgm:t>
        <a:bodyPr/>
        <a:lstStyle/>
        <a:p>
          <a:pPr rtl="0"/>
          <a:endParaRPr lang="ru-RU" b="0" i="0" u="none"/>
        </a:p>
      </dgm:t>
    </dgm:pt>
    <dgm:pt modelId="{58B6CF38-BEAB-49F9-84AA-E191B88BA996}" type="parTrans" cxnId="{DB75C441-7A53-4E9D-B53F-795911CD7875}">
      <dgm:prSet/>
      <dgm:spPr/>
      <dgm:t>
        <a:bodyPr/>
        <a:lstStyle/>
        <a:p>
          <a:endParaRPr lang="ru-RU"/>
        </a:p>
      </dgm:t>
    </dgm:pt>
    <dgm:pt modelId="{7DFDC7C2-A3FC-4F1C-AB27-BAC8921633BF}" type="sibTrans" cxnId="{DB75C441-7A53-4E9D-B53F-795911CD7875}">
      <dgm:prSet/>
      <dgm:spPr/>
      <dgm:t>
        <a:bodyPr/>
        <a:lstStyle/>
        <a:p>
          <a:endParaRPr lang="ru-RU"/>
        </a:p>
      </dgm:t>
    </dgm:pt>
    <dgm:pt modelId="{AD42DC13-F150-48DC-BCED-71860D2D2D58}">
      <dgm:prSet/>
      <dgm:spPr/>
      <dgm:t>
        <a:bodyPr/>
        <a:lstStyle/>
        <a:p>
          <a:pPr rtl="0"/>
          <a:endParaRPr lang="ru-RU" b="0" i="0" u="none"/>
        </a:p>
      </dgm:t>
    </dgm:pt>
    <dgm:pt modelId="{31B91398-3618-4E8A-9396-FC68303D38D2}" type="parTrans" cxnId="{BD9B4E46-9349-4A47-878B-9FAF55DCCA79}">
      <dgm:prSet/>
      <dgm:spPr/>
      <dgm:t>
        <a:bodyPr/>
        <a:lstStyle/>
        <a:p>
          <a:endParaRPr lang="ru-RU"/>
        </a:p>
      </dgm:t>
    </dgm:pt>
    <dgm:pt modelId="{77E3A71D-059F-47FC-AFF9-26CE3CA0B85B}" type="sibTrans" cxnId="{BD9B4E46-9349-4A47-878B-9FAF55DCCA79}">
      <dgm:prSet/>
      <dgm:spPr/>
      <dgm:t>
        <a:bodyPr/>
        <a:lstStyle/>
        <a:p>
          <a:endParaRPr lang="ru-RU"/>
        </a:p>
      </dgm:t>
    </dgm:pt>
    <dgm:pt modelId="{79717BD0-F11F-4D72-BB08-D6A1E6635B24}">
      <dgm:prSet/>
      <dgm:spPr/>
      <dgm:t>
        <a:bodyPr/>
        <a:lstStyle/>
        <a:p>
          <a:pPr rtl="0"/>
          <a:endParaRPr lang="ru-RU" b="0" i="0" u="none"/>
        </a:p>
      </dgm:t>
    </dgm:pt>
    <dgm:pt modelId="{2823576E-D861-4B61-9B0F-6075B7C318AE}" type="parTrans" cxnId="{2029F605-A66C-4EE5-ACDD-056B1DEE412F}">
      <dgm:prSet/>
      <dgm:spPr/>
      <dgm:t>
        <a:bodyPr/>
        <a:lstStyle/>
        <a:p>
          <a:endParaRPr lang="ru-RU"/>
        </a:p>
      </dgm:t>
    </dgm:pt>
    <dgm:pt modelId="{BC045617-A6FA-4D1B-B687-89621224CFBD}" type="sibTrans" cxnId="{2029F605-A66C-4EE5-ACDD-056B1DEE412F}">
      <dgm:prSet/>
      <dgm:spPr/>
      <dgm:t>
        <a:bodyPr/>
        <a:lstStyle/>
        <a:p>
          <a:endParaRPr lang="ru-RU"/>
        </a:p>
      </dgm:t>
    </dgm:pt>
    <dgm:pt modelId="{13689D9D-CF48-45CE-9865-055119FE7725}">
      <dgm:prSet/>
      <dgm:spPr/>
      <dgm:t>
        <a:bodyPr/>
        <a:lstStyle/>
        <a:p>
          <a:endParaRPr lang="ru-RU"/>
        </a:p>
      </dgm:t>
    </dgm:pt>
    <dgm:pt modelId="{C0D206FF-FC51-4AF1-B1AA-05929DE4FA26}" type="parTrans" cxnId="{8F429CAA-378F-40E9-B561-13530CC0EDFF}">
      <dgm:prSet/>
      <dgm:spPr/>
      <dgm:t>
        <a:bodyPr/>
        <a:lstStyle/>
        <a:p>
          <a:endParaRPr lang="ru-RU"/>
        </a:p>
      </dgm:t>
    </dgm:pt>
    <dgm:pt modelId="{890237D8-7471-4D9E-BF18-FAE5FA8083CF}" type="sibTrans" cxnId="{8F429CAA-378F-40E9-B561-13530CC0EDFF}">
      <dgm:prSet/>
      <dgm:spPr/>
      <dgm:t>
        <a:bodyPr/>
        <a:lstStyle/>
        <a:p>
          <a:endParaRPr lang="ru-RU"/>
        </a:p>
      </dgm:t>
    </dgm:pt>
    <dgm:pt modelId="{A4AABBC0-A335-4ED0-A437-990D65B3CDEB}">
      <dgm:prSet/>
      <dgm:spPr/>
      <dgm:t>
        <a:bodyPr/>
        <a:lstStyle/>
        <a:p>
          <a:endParaRPr lang="ru-RU"/>
        </a:p>
      </dgm:t>
    </dgm:pt>
    <dgm:pt modelId="{89407F3D-D358-4782-8C01-A2B2A84A1F7B}" type="parTrans" cxnId="{50EBFB5D-0CB0-4492-9BF6-7802467E1C3A}">
      <dgm:prSet/>
      <dgm:spPr/>
      <dgm:t>
        <a:bodyPr/>
        <a:lstStyle/>
        <a:p>
          <a:endParaRPr lang="ru-RU"/>
        </a:p>
      </dgm:t>
    </dgm:pt>
    <dgm:pt modelId="{9C087309-9FE2-412F-83F6-DC29D1E977AC}" type="sibTrans" cxnId="{50EBFB5D-0CB0-4492-9BF6-7802467E1C3A}">
      <dgm:prSet/>
      <dgm:spPr/>
      <dgm:t>
        <a:bodyPr/>
        <a:lstStyle/>
        <a:p>
          <a:endParaRPr lang="ru-RU"/>
        </a:p>
      </dgm:t>
    </dgm:pt>
    <dgm:pt modelId="{EBB05B5B-BC43-43F3-9FB8-728F85CEE86A}">
      <dgm:prSet/>
      <dgm:spPr/>
      <dgm:t>
        <a:bodyPr/>
        <a:lstStyle/>
        <a:p>
          <a:endParaRPr lang="ru-RU"/>
        </a:p>
      </dgm:t>
    </dgm:pt>
    <dgm:pt modelId="{C3112AC1-87B9-4704-BFDC-DB4E190DF1E5}" type="parTrans" cxnId="{3DC68FDD-23F4-4589-8F49-1B4891C76584}">
      <dgm:prSet/>
      <dgm:spPr/>
      <dgm:t>
        <a:bodyPr/>
        <a:lstStyle/>
        <a:p>
          <a:endParaRPr lang="ru-RU"/>
        </a:p>
      </dgm:t>
    </dgm:pt>
    <dgm:pt modelId="{95994359-4B5A-42CA-90FA-C77B723BC083}" type="sibTrans" cxnId="{3DC68FDD-23F4-4589-8F49-1B4891C76584}">
      <dgm:prSet/>
      <dgm:spPr/>
      <dgm:t>
        <a:bodyPr/>
        <a:lstStyle/>
        <a:p>
          <a:endParaRPr lang="ru-RU"/>
        </a:p>
      </dgm:t>
    </dgm:pt>
    <dgm:pt modelId="{456743BF-AA1A-4A86-BF00-D92FC301AEBE}">
      <dgm:prSet/>
      <dgm:spPr/>
      <dgm:t>
        <a:bodyPr/>
        <a:lstStyle/>
        <a:p>
          <a:endParaRPr lang="ru-RU"/>
        </a:p>
      </dgm:t>
    </dgm:pt>
    <dgm:pt modelId="{4CC4CAB7-A74B-42F0-B15A-9D7143978210}" type="parTrans" cxnId="{D33827E7-AF30-43AF-A518-F8D241246129}">
      <dgm:prSet/>
      <dgm:spPr/>
      <dgm:t>
        <a:bodyPr/>
        <a:lstStyle/>
        <a:p>
          <a:endParaRPr lang="ru-RU"/>
        </a:p>
      </dgm:t>
    </dgm:pt>
    <dgm:pt modelId="{3ECA8237-7A47-4FC3-8807-94A5452B3590}" type="sibTrans" cxnId="{D33827E7-AF30-43AF-A518-F8D241246129}">
      <dgm:prSet/>
      <dgm:spPr/>
      <dgm:t>
        <a:bodyPr/>
        <a:lstStyle/>
        <a:p>
          <a:endParaRPr lang="ru-RU"/>
        </a:p>
      </dgm:t>
    </dgm:pt>
    <dgm:pt modelId="{0E217602-6558-44F2-9AC4-DDDAFB27C3C9}">
      <dgm:prSet/>
      <dgm:spPr/>
      <dgm:t>
        <a:bodyPr/>
        <a:lstStyle/>
        <a:p>
          <a:pPr rtl="0"/>
          <a:endParaRPr lang="ru-RU" b="0" i="0" u="none"/>
        </a:p>
      </dgm:t>
    </dgm:pt>
    <dgm:pt modelId="{ECEA8CC3-9BD9-487A-B6D6-9EA5B3C2B7B1}" type="parTrans" cxnId="{1A9944F0-7EB8-477C-835B-7744416D5130}">
      <dgm:prSet/>
      <dgm:spPr/>
      <dgm:t>
        <a:bodyPr/>
        <a:lstStyle/>
        <a:p>
          <a:endParaRPr lang="ru-RU"/>
        </a:p>
      </dgm:t>
    </dgm:pt>
    <dgm:pt modelId="{286C16B1-FA86-418C-8E2A-3D0E37446830}" type="sibTrans" cxnId="{1A9944F0-7EB8-477C-835B-7744416D5130}">
      <dgm:prSet/>
      <dgm:spPr/>
      <dgm:t>
        <a:bodyPr/>
        <a:lstStyle/>
        <a:p>
          <a:endParaRPr lang="ru-RU"/>
        </a:p>
      </dgm:t>
    </dgm:pt>
    <dgm:pt modelId="{C1635AF2-C512-4606-A1C8-AB0DAFE857D9}">
      <dgm:prSet/>
      <dgm:spPr/>
      <dgm:t>
        <a:bodyPr/>
        <a:lstStyle/>
        <a:p>
          <a:pPr rtl="0"/>
          <a:endParaRPr lang="ru-RU" b="0" i="0" u="none"/>
        </a:p>
      </dgm:t>
    </dgm:pt>
    <dgm:pt modelId="{45649A26-B5D8-4066-9E92-F9C42279A099}" type="parTrans" cxnId="{844501C8-009D-4800-A3C4-B3AEF024CCC7}">
      <dgm:prSet/>
      <dgm:spPr/>
      <dgm:t>
        <a:bodyPr/>
        <a:lstStyle/>
        <a:p>
          <a:endParaRPr lang="ru-RU"/>
        </a:p>
      </dgm:t>
    </dgm:pt>
    <dgm:pt modelId="{70971EE2-0C71-4571-A88F-FD66EF7AE173}" type="sibTrans" cxnId="{844501C8-009D-4800-A3C4-B3AEF024CCC7}">
      <dgm:prSet/>
      <dgm:spPr/>
      <dgm:t>
        <a:bodyPr/>
        <a:lstStyle/>
        <a:p>
          <a:endParaRPr lang="ru-RU"/>
        </a:p>
      </dgm:t>
    </dgm:pt>
    <dgm:pt modelId="{9E89EEEB-2334-459D-BA9E-05C8C795A213}">
      <dgm:prSet/>
      <dgm:spPr/>
      <dgm:t>
        <a:bodyPr/>
        <a:lstStyle/>
        <a:p>
          <a:pPr rtl="0"/>
          <a:endParaRPr lang="ru-RU" b="0" i="0" u="none"/>
        </a:p>
      </dgm:t>
    </dgm:pt>
    <dgm:pt modelId="{420C17A4-F5B7-4BB1-8840-6EE1ABC28D6B}" type="parTrans" cxnId="{1EC93D6F-F25B-4F06-AA55-F1820C8ED3E2}">
      <dgm:prSet/>
      <dgm:spPr/>
      <dgm:t>
        <a:bodyPr/>
        <a:lstStyle/>
        <a:p>
          <a:endParaRPr lang="ru-RU"/>
        </a:p>
      </dgm:t>
    </dgm:pt>
    <dgm:pt modelId="{3046F835-643F-452E-AD55-B3E326E37141}" type="sibTrans" cxnId="{1EC93D6F-F25B-4F06-AA55-F1820C8ED3E2}">
      <dgm:prSet/>
      <dgm:spPr/>
      <dgm:t>
        <a:bodyPr/>
        <a:lstStyle/>
        <a:p>
          <a:endParaRPr lang="ru-RU"/>
        </a:p>
      </dgm:t>
    </dgm:pt>
    <dgm:pt modelId="{8489D4FC-C745-4C0E-9E23-ADC9856260BB}">
      <dgm:prSet/>
      <dgm:spPr/>
      <dgm:t>
        <a:bodyPr/>
        <a:lstStyle/>
        <a:p>
          <a:endParaRPr lang="ru-RU"/>
        </a:p>
      </dgm:t>
    </dgm:pt>
    <dgm:pt modelId="{76EEBE11-3111-49F8-9BE2-1206D98D8285}" type="parTrans" cxnId="{91087A76-AB0D-4EF0-B1E1-3F5A5ECB1FF3}">
      <dgm:prSet/>
      <dgm:spPr/>
      <dgm:t>
        <a:bodyPr/>
        <a:lstStyle/>
        <a:p>
          <a:endParaRPr lang="ru-RU"/>
        </a:p>
      </dgm:t>
    </dgm:pt>
    <dgm:pt modelId="{40FC67E1-6126-4D58-9E08-934AAF8F70FE}" type="sibTrans" cxnId="{91087A76-AB0D-4EF0-B1E1-3F5A5ECB1FF3}">
      <dgm:prSet/>
      <dgm:spPr/>
      <dgm:t>
        <a:bodyPr/>
        <a:lstStyle/>
        <a:p>
          <a:endParaRPr lang="ru-RU"/>
        </a:p>
      </dgm:t>
    </dgm:pt>
    <dgm:pt modelId="{2CE2C335-F22C-40BC-9BB6-2F3E32069F04}">
      <dgm:prSet/>
      <dgm:spPr/>
      <dgm:t>
        <a:bodyPr/>
        <a:lstStyle/>
        <a:p>
          <a:pPr rtl="0"/>
          <a:endParaRPr lang="ru-RU" b="0" i="0" u="none"/>
        </a:p>
      </dgm:t>
    </dgm:pt>
    <dgm:pt modelId="{C00D7789-C7DE-4414-922C-51F6454E58E1}" type="parTrans" cxnId="{A7578D47-B142-4976-82A9-64D0F0403650}">
      <dgm:prSet/>
      <dgm:spPr/>
      <dgm:t>
        <a:bodyPr/>
        <a:lstStyle/>
        <a:p>
          <a:endParaRPr lang="ru-RU"/>
        </a:p>
      </dgm:t>
    </dgm:pt>
    <dgm:pt modelId="{AEBB5844-8E9F-4D17-A392-74CDBA703106}" type="sibTrans" cxnId="{A7578D47-B142-4976-82A9-64D0F0403650}">
      <dgm:prSet/>
      <dgm:spPr/>
      <dgm:t>
        <a:bodyPr/>
        <a:lstStyle/>
        <a:p>
          <a:endParaRPr lang="ru-RU"/>
        </a:p>
      </dgm:t>
    </dgm:pt>
    <dgm:pt modelId="{B44A0904-11CF-44F9-A364-3EC9297EF273}">
      <dgm:prSet/>
      <dgm:spPr/>
      <dgm:t>
        <a:bodyPr/>
        <a:lstStyle/>
        <a:p>
          <a:pPr rtl="0"/>
          <a:endParaRPr lang="ru-RU" b="0" i="0" u="none"/>
        </a:p>
      </dgm:t>
    </dgm:pt>
    <dgm:pt modelId="{5FC89BEC-3897-470C-832E-03FEB446CF98}" type="parTrans" cxnId="{0C6C5FE9-E8DA-4079-BA4C-E42C44633785}">
      <dgm:prSet/>
      <dgm:spPr/>
      <dgm:t>
        <a:bodyPr/>
        <a:lstStyle/>
        <a:p>
          <a:endParaRPr lang="ru-RU"/>
        </a:p>
      </dgm:t>
    </dgm:pt>
    <dgm:pt modelId="{AE84623E-0672-4E7D-A195-A424983A1F0F}" type="sibTrans" cxnId="{0C6C5FE9-E8DA-4079-BA4C-E42C44633785}">
      <dgm:prSet/>
      <dgm:spPr/>
      <dgm:t>
        <a:bodyPr/>
        <a:lstStyle/>
        <a:p>
          <a:endParaRPr lang="ru-RU"/>
        </a:p>
      </dgm:t>
    </dgm:pt>
    <dgm:pt modelId="{2D0F6B70-4DC8-40BE-A617-3E01BA87CCFF}">
      <dgm:prSet/>
      <dgm:spPr/>
      <dgm:t>
        <a:bodyPr/>
        <a:lstStyle/>
        <a:p>
          <a:pPr rtl="0"/>
          <a:endParaRPr lang="ru-RU" b="0" i="0" u="none"/>
        </a:p>
      </dgm:t>
    </dgm:pt>
    <dgm:pt modelId="{3256D73C-8165-4D83-97CC-D080B2597D2B}" type="parTrans" cxnId="{41FC2AAB-A76E-4EA2-ABE0-CB9E6F7E6EEB}">
      <dgm:prSet/>
      <dgm:spPr/>
      <dgm:t>
        <a:bodyPr/>
        <a:lstStyle/>
        <a:p>
          <a:endParaRPr lang="ru-RU"/>
        </a:p>
      </dgm:t>
    </dgm:pt>
    <dgm:pt modelId="{9AADF27B-812C-450E-9153-7CDB346641DD}" type="sibTrans" cxnId="{41FC2AAB-A76E-4EA2-ABE0-CB9E6F7E6EEB}">
      <dgm:prSet/>
      <dgm:spPr/>
      <dgm:t>
        <a:bodyPr/>
        <a:lstStyle/>
        <a:p>
          <a:endParaRPr lang="ru-RU"/>
        </a:p>
      </dgm:t>
    </dgm:pt>
    <dgm:pt modelId="{9491749D-5059-41F6-9F45-1EB1F812ACE2}">
      <dgm:prSet/>
      <dgm:spPr/>
      <dgm:t>
        <a:bodyPr/>
        <a:lstStyle/>
        <a:p>
          <a:endParaRPr lang="ru-RU"/>
        </a:p>
      </dgm:t>
    </dgm:pt>
    <dgm:pt modelId="{9F7EEC73-B882-40F6-9B18-913332B0251F}" type="parTrans" cxnId="{44ACC3C5-1E7B-463A-A2FE-4D3254BA157B}">
      <dgm:prSet/>
      <dgm:spPr/>
      <dgm:t>
        <a:bodyPr/>
        <a:lstStyle/>
        <a:p>
          <a:endParaRPr lang="ru-RU"/>
        </a:p>
      </dgm:t>
    </dgm:pt>
    <dgm:pt modelId="{CE5B625E-B1CA-4B41-B187-5E9295A899B3}" type="sibTrans" cxnId="{44ACC3C5-1E7B-463A-A2FE-4D3254BA157B}">
      <dgm:prSet/>
      <dgm:spPr/>
      <dgm:t>
        <a:bodyPr/>
        <a:lstStyle/>
        <a:p>
          <a:endParaRPr lang="ru-RU"/>
        </a:p>
      </dgm:t>
    </dgm:pt>
    <dgm:pt modelId="{8A6EC5F3-EE66-4EA6-86B6-EFB3A5A930C7}">
      <dgm:prSet/>
      <dgm:spPr/>
      <dgm:t>
        <a:bodyPr/>
        <a:lstStyle/>
        <a:p>
          <a:pPr rtl="0"/>
          <a:endParaRPr lang="ru-RU" b="0" i="0" u="none"/>
        </a:p>
      </dgm:t>
    </dgm:pt>
    <dgm:pt modelId="{E8A7842F-5776-4651-8462-DF010410FEE0}" type="parTrans" cxnId="{790B4C46-B968-4F72-852A-40103DA2F4D0}">
      <dgm:prSet/>
      <dgm:spPr/>
      <dgm:t>
        <a:bodyPr/>
        <a:lstStyle/>
        <a:p>
          <a:endParaRPr lang="ru-RU"/>
        </a:p>
      </dgm:t>
    </dgm:pt>
    <dgm:pt modelId="{5F4A7C90-9601-400F-B297-47291D32D289}" type="sibTrans" cxnId="{790B4C46-B968-4F72-852A-40103DA2F4D0}">
      <dgm:prSet/>
      <dgm:spPr/>
      <dgm:t>
        <a:bodyPr/>
        <a:lstStyle/>
        <a:p>
          <a:endParaRPr lang="ru-RU"/>
        </a:p>
      </dgm:t>
    </dgm:pt>
    <dgm:pt modelId="{070EA172-0014-4D02-874D-D57884995B8D}">
      <dgm:prSet/>
      <dgm:spPr/>
      <dgm:t>
        <a:bodyPr/>
        <a:lstStyle/>
        <a:p>
          <a:endParaRPr lang="ru-RU"/>
        </a:p>
      </dgm:t>
    </dgm:pt>
    <dgm:pt modelId="{0AAADA5B-7D09-47AD-83F4-AE52B84C55FC}" type="parTrans" cxnId="{DC46572D-768B-4BAF-B966-E85666767C3B}">
      <dgm:prSet/>
      <dgm:spPr/>
      <dgm:t>
        <a:bodyPr/>
        <a:lstStyle/>
        <a:p>
          <a:endParaRPr lang="ru-RU"/>
        </a:p>
      </dgm:t>
    </dgm:pt>
    <dgm:pt modelId="{CF32C496-F3F7-4F0A-8CB6-D3E60DBCABB5}" type="sibTrans" cxnId="{DC46572D-768B-4BAF-B966-E85666767C3B}">
      <dgm:prSet/>
      <dgm:spPr/>
      <dgm:t>
        <a:bodyPr/>
        <a:lstStyle/>
        <a:p>
          <a:endParaRPr lang="ru-RU"/>
        </a:p>
      </dgm:t>
    </dgm:pt>
    <dgm:pt modelId="{6E40F401-C418-4B3A-91B4-AB5423553757}">
      <dgm:prSet/>
      <dgm:spPr/>
      <dgm:t>
        <a:bodyPr/>
        <a:lstStyle/>
        <a:p>
          <a:endParaRPr lang="ru-RU"/>
        </a:p>
      </dgm:t>
    </dgm:pt>
    <dgm:pt modelId="{99EA3DB9-AF77-488E-94F0-8DF966F32C8A}" type="parTrans" cxnId="{07289DDB-CE02-4959-8F64-81A3A6C613F8}">
      <dgm:prSet/>
      <dgm:spPr/>
      <dgm:t>
        <a:bodyPr/>
        <a:lstStyle/>
        <a:p>
          <a:endParaRPr lang="ru-RU"/>
        </a:p>
      </dgm:t>
    </dgm:pt>
    <dgm:pt modelId="{58FAFBCE-E3E5-4257-8CCD-47F1E425A5CD}" type="sibTrans" cxnId="{07289DDB-CE02-4959-8F64-81A3A6C613F8}">
      <dgm:prSet/>
      <dgm:spPr/>
      <dgm:t>
        <a:bodyPr/>
        <a:lstStyle/>
        <a:p>
          <a:endParaRPr lang="ru-RU"/>
        </a:p>
      </dgm:t>
    </dgm:pt>
    <dgm:pt modelId="{12EA921E-4E5F-46BB-857B-CD47E3B623B4}">
      <dgm:prSet/>
      <dgm:spPr/>
      <dgm:t>
        <a:bodyPr/>
        <a:lstStyle/>
        <a:p>
          <a:endParaRPr lang="ru-RU"/>
        </a:p>
      </dgm:t>
    </dgm:pt>
    <dgm:pt modelId="{B5BADF2D-055D-495E-9610-734C1EA0BE87}" type="parTrans" cxnId="{522089AE-3836-4C59-968A-4C89BFCBE401}">
      <dgm:prSet/>
      <dgm:spPr/>
      <dgm:t>
        <a:bodyPr/>
        <a:lstStyle/>
        <a:p>
          <a:endParaRPr lang="ru-RU"/>
        </a:p>
      </dgm:t>
    </dgm:pt>
    <dgm:pt modelId="{3E122C4F-751D-46CD-BB97-8A4CF09CD6D6}" type="sibTrans" cxnId="{522089AE-3836-4C59-968A-4C89BFCBE401}">
      <dgm:prSet/>
      <dgm:spPr/>
      <dgm:t>
        <a:bodyPr/>
        <a:lstStyle/>
        <a:p>
          <a:endParaRPr lang="ru-RU"/>
        </a:p>
      </dgm:t>
    </dgm:pt>
    <dgm:pt modelId="{414CF5F9-AD37-4C5F-BF63-C61A4E52CCB3}">
      <dgm:prSet/>
      <dgm:spPr/>
      <dgm:t>
        <a:bodyPr/>
        <a:lstStyle/>
        <a:p>
          <a:endParaRPr lang="ru-RU"/>
        </a:p>
      </dgm:t>
    </dgm:pt>
    <dgm:pt modelId="{ACFAC393-6ECD-4A30-ABB7-4EF7044C8572}" type="parTrans" cxnId="{6FDE4100-E893-4955-A8FA-54393DA03037}">
      <dgm:prSet/>
      <dgm:spPr/>
      <dgm:t>
        <a:bodyPr/>
        <a:lstStyle/>
        <a:p>
          <a:endParaRPr lang="ru-RU"/>
        </a:p>
      </dgm:t>
    </dgm:pt>
    <dgm:pt modelId="{A25F85CA-5E04-4EA9-9837-8F3D3613D1E0}" type="sibTrans" cxnId="{6FDE4100-E893-4955-A8FA-54393DA03037}">
      <dgm:prSet/>
      <dgm:spPr/>
      <dgm:t>
        <a:bodyPr/>
        <a:lstStyle/>
        <a:p>
          <a:endParaRPr lang="ru-RU"/>
        </a:p>
      </dgm:t>
    </dgm:pt>
    <dgm:pt modelId="{E7AE26B4-5DFB-4A6B-BE3B-1D5A899EEE36}">
      <dgm:prSet/>
      <dgm:spPr/>
      <dgm:t>
        <a:bodyPr/>
        <a:lstStyle/>
        <a:p>
          <a:endParaRPr lang="ru-RU"/>
        </a:p>
      </dgm:t>
    </dgm:pt>
    <dgm:pt modelId="{711901E7-4E02-47AE-9FE0-03D36A761690}" type="parTrans" cxnId="{71B94577-34B5-4679-8536-6042EF45E8BD}">
      <dgm:prSet/>
      <dgm:spPr/>
      <dgm:t>
        <a:bodyPr/>
        <a:lstStyle/>
        <a:p>
          <a:endParaRPr lang="ru-RU"/>
        </a:p>
      </dgm:t>
    </dgm:pt>
    <dgm:pt modelId="{7791B651-89BF-4BB9-B2BC-96C754D004BA}" type="sibTrans" cxnId="{71B94577-34B5-4679-8536-6042EF45E8BD}">
      <dgm:prSet/>
      <dgm:spPr/>
      <dgm:t>
        <a:bodyPr/>
        <a:lstStyle/>
        <a:p>
          <a:endParaRPr lang="ru-RU"/>
        </a:p>
      </dgm:t>
    </dgm:pt>
    <dgm:pt modelId="{139AC5EC-EC58-4551-BDD7-5A30B9BC39AC}">
      <dgm:prSet/>
      <dgm:spPr/>
      <dgm:t>
        <a:bodyPr/>
        <a:lstStyle/>
        <a:p>
          <a:pPr rtl="0"/>
          <a:endParaRPr lang="ru-RU" b="0" i="0" u="none"/>
        </a:p>
      </dgm:t>
    </dgm:pt>
    <dgm:pt modelId="{E22E9936-391D-4749-BC85-F9C3B2966C83}" type="parTrans" cxnId="{E3079878-88EC-4011-B63B-234D50222D79}">
      <dgm:prSet/>
      <dgm:spPr/>
      <dgm:t>
        <a:bodyPr/>
        <a:lstStyle/>
        <a:p>
          <a:endParaRPr lang="ru-RU"/>
        </a:p>
      </dgm:t>
    </dgm:pt>
    <dgm:pt modelId="{4972FD35-AD92-44D2-B47E-DF7E99AFACA8}" type="sibTrans" cxnId="{E3079878-88EC-4011-B63B-234D50222D79}">
      <dgm:prSet/>
      <dgm:spPr/>
      <dgm:t>
        <a:bodyPr/>
        <a:lstStyle/>
        <a:p>
          <a:endParaRPr lang="ru-RU"/>
        </a:p>
      </dgm:t>
    </dgm:pt>
    <dgm:pt modelId="{EC957A04-0EA8-4151-90AD-C2630CCA6ABD}" type="pres">
      <dgm:prSet presAssocID="{4E3E3BFE-3C17-48E9-B8F7-BA4929261073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F84ADC-64FB-4CF1-8266-FDD3F1FB64FA}" type="pres">
      <dgm:prSet presAssocID="{4E3E3BFE-3C17-48E9-B8F7-BA4929261073}" presName="arrow" presStyleLbl="bgShp" presStyleIdx="0" presStyleCnt="1" custScaleX="126580" custLinFactNeighborX="1218" custLinFactNeighborY="-991"/>
      <dgm:spPr/>
    </dgm:pt>
    <dgm:pt modelId="{7D579BD1-BE8C-4066-B880-02DE4F533811}" type="pres">
      <dgm:prSet presAssocID="{4E3E3BFE-3C17-48E9-B8F7-BA4929261073}" presName="arrowDiagram5" presStyleCnt="0"/>
      <dgm:spPr/>
    </dgm:pt>
    <dgm:pt modelId="{4DD4CD88-8D39-478D-BB8C-8F96BDE1C0DB}" type="pres">
      <dgm:prSet presAssocID="{6224ABDE-F19D-4974-9CB8-9CB9DE46AF00}" presName="bullet5a" presStyleLbl="node1" presStyleIdx="0" presStyleCnt="5" custLinFactX="200000" custLinFactY="-300000" custLinFactNeighborX="208716" custLinFactNeighborY="-322564"/>
      <dgm:spPr/>
    </dgm:pt>
    <dgm:pt modelId="{414D7FFE-8DB8-4A09-B97C-B39A74BF614E}" type="pres">
      <dgm:prSet presAssocID="{6224ABDE-F19D-4974-9CB8-9CB9DE46AF00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4094A-95B7-481B-89AF-145B52611443}" type="pres">
      <dgm:prSet presAssocID="{27FF918B-D39A-42E6-94D2-AE8CE97CEBA1}" presName="bullet5b" presStyleLbl="node1" presStyleIdx="1" presStyleCnt="5" custLinFactX="211959" custLinFactY="-132640" custLinFactNeighborX="300000" custLinFactNeighborY="-200000"/>
      <dgm:spPr/>
    </dgm:pt>
    <dgm:pt modelId="{3EDF0D46-A701-455E-9DCE-AEAF333E7BB5}" type="pres">
      <dgm:prSet presAssocID="{27FF918B-D39A-42E6-94D2-AE8CE97CEBA1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CA84A-8A54-4A4C-A630-BDB7005935CB}" type="pres">
      <dgm:prSet presAssocID="{08E30591-E7F1-4950-938C-ADA3E7284078}" presName="bullet5c" presStyleLbl="node1" presStyleIdx="2" presStyleCnt="5" custLinFactX="101182" custLinFactY="-34858" custLinFactNeighborX="200000" custLinFactNeighborY="-100000"/>
      <dgm:spPr/>
    </dgm:pt>
    <dgm:pt modelId="{B58DD881-786B-40DB-85EB-C8FC7E63C46B}" type="pres">
      <dgm:prSet presAssocID="{08E30591-E7F1-4950-938C-ADA3E7284078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EDAB82-691A-4CAA-ACFC-9CDEC8A59471}" type="pres">
      <dgm:prSet presAssocID="{19B22897-03EC-4AC8-98A6-A5FFF63B5C3A}" presName="bullet5d" presStyleLbl="node1" presStyleIdx="3" presStyleCnt="5" custLinFactX="60247" custLinFactNeighborX="100000" custLinFactNeighborY="-62176"/>
      <dgm:spPr/>
    </dgm:pt>
    <dgm:pt modelId="{2F503494-D941-467F-B853-77DCFF13E558}" type="pres">
      <dgm:prSet presAssocID="{19B22897-03EC-4AC8-98A6-A5FFF63B5C3A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9F4DD5-1F15-4282-ADEB-C68CDBC3B203}" type="pres">
      <dgm:prSet presAssocID="{91BA4646-7CAC-473B-9DCA-EA39A1AFCA3A}" presName="bullet5e" presStyleLbl="node1" presStyleIdx="4" presStyleCnt="5" custLinFactNeighborX="88919" custLinFactNeighborY="-35374"/>
      <dgm:spPr/>
    </dgm:pt>
    <dgm:pt modelId="{C4CC7E55-D1C6-4DEE-A8AE-A7CEF597871B}" type="pres">
      <dgm:prSet presAssocID="{91BA4646-7CAC-473B-9DCA-EA39A1AFCA3A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46572D-768B-4BAF-B966-E85666767C3B}" srcId="{4E3E3BFE-3C17-48E9-B8F7-BA4929261073}" destId="{070EA172-0014-4D02-874D-D57884995B8D}" srcOrd="22" destOrd="0" parTransId="{0AAADA5B-7D09-47AD-83F4-AE52B84C55FC}" sibTransId="{CF32C496-F3F7-4F0A-8CB6-D3E60DBCABB5}"/>
    <dgm:cxn modelId="{25C53A61-C6AE-4CA9-BEC7-6891BE932309}" srcId="{2170B758-57ED-4D2C-8B6C-9ACAFC66B1F6}" destId="{1A07256C-5097-43AF-93C6-97501705645B}" srcOrd="0" destOrd="0" parTransId="{370A2B1F-0135-4DA0-B811-53133DE1235B}" sibTransId="{65546BD6-EBA1-4211-9BEB-480A66DB8332}"/>
    <dgm:cxn modelId="{8495FA25-10C6-44F4-B304-0284C9E22AB1}" srcId="{4E3E3BFE-3C17-48E9-B8F7-BA4929261073}" destId="{19B22897-03EC-4AC8-98A6-A5FFF63B5C3A}" srcOrd="3" destOrd="0" parTransId="{88C1FF65-E4AF-464C-B761-0CC5CC9BD869}" sibTransId="{A457CBE6-880F-4006-9F53-8F45C48E1070}"/>
    <dgm:cxn modelId="{4B63BCC6-749E-4E96-A12A-D531D0AC6C0E}" srcId="{4E3E3BFE-3C17-48E9-B8F7-BA4929261073}" destId="{91BA4646-7CAC-473B-9DCA-EA39A1AFCA3A}" srcOrd="4" destOrd="0" parTransId="{1E9FC5FC-61E8-4A67-9BD7-7BD46278EED0}" sibTransId="{1B6B2080-A659-4D4F-AE89-E5782592B42F}"/>
    <dgm:cxn modelId="{2DDEE3F8-5991-4A6E-B3E7-DD9BC0FD8DE6}" type="presOf" srcId="{4E3E3BFE-3C17-48E9-B8F7-BA4929261073}" destId="{EC957A04-0EA8-4151-90AD-C2630CCA6ABD}" srcOrd="0" destOrd="0" presId="urn:microsoft.com/office/officeart/2005/8/layout/arrow2"/>
    <dgm:cxn modelId="{ADBBC68E-83CA-4C6B-97BD-0C18756355C6}" srcId="{4E3E3BFE-3C17-48E9-B8F7-BA4929261073}" destId="{27FF918B-D39A-42E6-94D2-AE8CE97CEBA1}" srcOrd="1" destOrd="0" parTransId="{631E796F-1BC5-4445-AD54-2956DADDE8E7}" sibTransId="{D62042CC-3E16-432F-AF52-4CF24172D71E}"/>
    <dgm:cxn modelId="{BD9B4E46-9349-4A47-878B-9FAF55DCCA79}" srcId="{4E3E3BFE-3C17-48E9-B8F7-BA4929261073}" destId="{AD42DC13-F150-48DC-BCED-71860D2D2D58}" srcOrd="11" destOrd="0" parTransId="{31B91398-3618-4E8A-9396-FC68303D38D2}" sibTransId="{77E3A71D-059F-47FC-AFF9-26CE3CA0B85B}"/>
    <dgm:cxn modelId="{844501C8-009D-4800-A3C4-B3AEF024CCC7}" srcId="{4E3E3BFE-3C17-48E9-B8F7-BA4929261073}" destId="{C1635AF2-C512-4606-A1C8-AB0DAFE857D9}" srcOrd="16" destOrd="0" parTransId="{45649A26-B5D8-4066-9E92-F9C42279A099}" sibTransId="{70971EE2-0C71-4571-A88F-FD66EF7AE173}"/>
    <dgm:cxn modelId="{0C6C5FE9-E8DA-4079-BA4C-E42C44633785}" srcId="{4E3E3BFE-3C17-48E9-B8F7-BA4929261073}" destId="{B44A0904-11CF-44F9-A364-3EC9297EF273}" srcOrd="19" destOrd="0" parTransId="{5FC89BEC-3897-470C-832E-03FEB446CF98}" sibTransId="{AE84623E-0672-4E7D-A195-A424983A1F0F}"/>
    <dgm:cxn modelId="{39F69120-40B0-4CB4-A397-A2CA8C3C99E5}" srcId="{4E3E3BFE-3C17-48E9-B8F7-BA4929261073}" destId="{6224ABDE-F19D-4974-9CB8-9CB9DE46AF00}" srcOrd="0" destOrd="0" parTransId="{3D7560C1-0834-48EC-B53C-2829E30EE56E}" sibTransId="{EC726E80-AAC2-45E4-B93F-F87F639FD5F1}"/>
    <dgm:cxn modelId="{6B4B4B11-1CA6-4405-B31F-41EBBA8873AF}" type="presOf" srcId="{91BA4646-7CAC-473B-9DCA-EA39A1AFCA3A}" destId="{C4CC7E55-D1C6-4DEE-A8AE-A7CEF597871B}" srcOrd="0" destOrd="0" presId="urn:microsoft.com/office/officeart/2005/8/layout/arrow2"/>
    <dgm:cxn modelId="{1A9944F0-7EB8-477C-835B-7744416D5130}" srcId="{456743BF-AA1A-4A86-BF00-D92FC301AEBE}" destId="{0E217602-6558-44F2-9AC4-DDDAFB27C3C9}" srcOrd="0" destOrd="0" parTransId="{ECEA8CC3-9BD9-487A-B6D6-9EA5B3C2B7B1}" sibTransId="{286C16B1-FA86-418C-8E2A-3D0E37446830}"/>
    <dgm:cxn modelId="{6A8C20AA-68FF-4220-9C3C-CD881706E2CF}" srcId="{4E3E3BFE-3C17-48E9-B8F7-BA4929261073}" destId="{E5FC56EB-5A1D-4E37-9004-F247D3F7A69F}" srcOrd="7" destOrd="0" parTransId="{BC28CCC9-237B-49DB-8568-0242C23165FE}" sibTransId="{1FA0C8B8-378E-4664-99FB-335841C2C57C}"/>
    <dgm:cxn modelId="{790B4C46-B968-4F72-852A-40103DA2F4D0}" srcId="{9491749D-5059-41F6-9F45-1EB1F812ACE2}" destId="{8A6EC5F3-EE66-4EA6-86B6-EFB3A5A930C7}" srcOrd="0" destOrd="0" parTransId="{E8A7842F-5776-4651-8462-DF010410FEE0}" sibTransId="{5F4A7C90-9601-400F-B297-47291D32D289}"/>
    <dgm:cxn modelId="{4784C3BD-4962-45AE-B76B-2139EAF91FA5}" type="presOf" srcId="{08E30591-E7F1-4950-938C-ADA3E7284078}" destId="{B58DD881-786B-40DB-85EB-C8FC7E63C46B}" srcOrd="0" destOrd="0" presId="urn:microsoft.com/office/officeart/2005/8/layout/arrow2"/>
    <dgm:cxn modelId="{91087A76-AB0D-4EF0-B1E1-3F5A5ECB1FF3}" srcId="{4E3E3BFE-3C17-48E9-B8F7-BA4929261073}" destId="{8489D4FC-C745-4C0E-9E23-ADC9856260BB}" srcOrd="18" destOrd="0" parTransId="{76EEBE11-3111-49F8-9BE2-1206D98D8285}" sibTransId="{40FC67E1-6126-4D58-9E08-934AAF8F70FE}"/>
    <dgm:cxn modelId="{E7349A53-AD24-4AED-BBF1-D0E8BDD4F4A9}" srcId="{2170B758-57ED-4D2C-8B6C-9ACAFC66B1F6}" destId="{0CABE646-1FC9-4C4F-AE19-EA92C7BC7CDB}" srcOrd="1" destOrd="0" parTransId="{022D2307-1B4C-4E4E-990A-1CCC2172D651}" sibTransId="{51412AE2-8537-4D1F-881A-D171F0BC7155}"/>
    <dgm:cxn modelId="{6FDE4100-E893-4955-A8FA-54393DA03037}" srcId="{12EA921E-4E5F-46BB-857B-CD47E3B623B4}" destId="{414CF5F9-AD37-4C5F-BF63-C61A4E52CCB3}" srcOrd="0" destOrd="0" parTransId="{ACFAC393-6ECD-4A30-ABB7-4EF7044C8572}" sibTransId="{A25F85CA-5E04-4EA9-9837-8F3D3613D1E0}"/>
    <dgm:cxn modelId="{DB75C441-7A53-4E9D-B53F-795911CD7875}" srcId="{29801881-0566-4005-8C13-C46450BB49A3}" destId="{1160509F-9323-4700-83EA-C2550A2AB577}" srcOrd="0" destOrd="0" parTransId="{58B6CF38-BEAB-49F9-84AA-E191B88BA996}" sibTransId="{7DFDC7C2-A3FC-4F1C-AB27-BAC8921633BF}"/>
    <dgm:cxn modelId="{E3079878-88EC-4011-B63B-234D50222D79}" srcId="{12EA921E-4E5F-46BB-857B-CD47E3B623B4}" destId="{139AC5EC-EC58-4551-BDD7-5A30B9BC39AC}" srcOrd="2" destOrd="0" parTransId="{E22E9936-391D-4749-BC85-F9C3B2966C83}" sibTransId="{4972FD35-AD92-44D2-B47E-DF7E99AFACA8}"/>
    <dgm:cxn modelId="{8F429CAA-378F-40E9-B561-13530CC0EDFF}" srcId="{4E3E3BFE-3C17-48E9-B8F7-BA4929261073}" destId="{13689D9D-CF48-45CE-9865-055119FE7725}" srcOrd="13" destOrd="0" parTransId="{C0D206FF-FC51-4AF1-B1AA-05929DE4FA26}" sibTransId="{890237D8-7471-4D9E-BF18-FAE5FA8083CF}"/>
    <dgm:cxn modelId="{A7578D47-B142-4976-82A9-64D0F0403650}" srcId="{8489D4FC-C745-4C0E-9E23-ADC9856260BB}" destId="{2CE2C335-F22C-40BC-9BB6-2F3E32069F04}" srcOrd="0" destOrd="0" parTransId="{C00D7789-C7DE-4414-922C-51F6454E58E1}" sibTransId="{AEBB5844-8E9F-4D17-A392-74CDBA703106}"/>
    <dgm:cxn modelId="{1EC93D6F-F25B-4F06-AA55-F1820C8ED3E2}" srcId="{4E3E3BFE-3C17-48E9-B8F7-BA4929261073}" destId="{9E89EEEB-2334-459D-BA9E-05C8C795A213}" srcOrd="17" destOrd="0" parTransId="{420C17A4-F5B7-4BB1-8840-6EE1ABC28D6B}" sibTransId="{3046F835-643F-452E-AD55-B3E326E37141}"/>
    <dgm:cxn modelId="{0D845E65-BDD8-4C67-911D-E344B78CB9C5}" type="presOf" srcId="{6224ABDE-F19D-4974-9CB8-9CB9DE46AF00}" destId="{414D7FFE-8DB8-4A09-B97C-B39A74BF614E}" srcOrd="0" destOrd="0" presId="urn:microsoft.com/office/officeart/2005/8/layout/arrow2"/>
    <dgm:cxn modelId="{36A297E0-D09C-47EF-9E2F-A023E066AA8D}" srcId="{4E3E3BFE-3C17-48E9-B8F7-BA4929261073}" destId="{2170B758-57ED-4D2C-8B6C-9ACAFC66B1F6}" srcOrd="5" destOrd="0" parTransId="{0FC70501-E06B-4D6C-BF87-97B689BFD24A}" sibTransId="{54C8F612-9827-4F3D-B142-3CFA569C273A}"/>
    <dgm:cxn modelId="{07289DDB-CE02-4959-8F64-81A3A6C613F8}" srcId="{4E3E3BFE-3C17-48E9-B8F7-BA4929261073}" destId="{6E40F401-C418-4B3A-91B4-AB5423553757}" srcOrd="23" destOrd="0" parTransId="{99EA3DB9-AF77-488E-94F0-8DF966F32C8A}" sibTransId="{58FAFBCE-E3E5-4257-8CCD-47F1E425A5CD}"/>
    <dgm:cxn modelId="{9EA3E2C3-2112-4596-80C4-21593D6A8CB9}" srcId="{4E3E3BFE-3C17-48E9-B8F7-BA4929261073}" destId="{171733BC-1056-4DCC-97DC-7BC904A6F158}" srcOrd="6" destOrd="0" parTransId="{7ACC0C24-7CC0-48A2-9146-FF411846EFFB}" sibTransId="{151D0567-2D1C-4B9C-8ABB-2C7914B25AA0}"/>
    <dgm:cxn modelId="{41FC2AAB-A76E-4EA2-ABE0-CB9E6F7E6EEB}" srcId="{4E3E3BFE-3C17-48E9-B8F7-BA4929261073}" destId="{2D0F6B70-4DC8-40BE-A617-3E01BA87CCFF}" srcOrd="20" destOrd="0" parTransId="{3256D73C-8165-4D83-97CC-D080B2597D2B}" sibTransId="{9AADF27B-812C-450E-9153-7CDB346641DD}"/>
    <dgm:cxn modelId="{71B94577-34B5-4679-8536-6042EF45E8BD}" srcId="{12EA921E-4E5F-46BB-857B-CD47E3B623B4}" destId="{E7AE26B4-5DFB-4A6B-BE3B-1D5A899EEE36}" srcOrd="1" destOrd="0" parTransId="{711901E7-4E02-47AE-9FE0-03D36A761690}" sibTransId="{7791B651-89BF-4BB9-B2BC-96C754D004BA}"/>
    <dgm:cxn modelId="{50EBFB5D-0CB0-4492-9BF6-7802467E1C3A}" srcId="{13689D9D-CF48-45CE-9865-055119FE7725}" destId="{A4AABBC0-A335-4ED0-A437-990D65B3CDEB}" srcOrd="0" destOrd="0" parTransId="{89407F3D-D358-4782-8C01-A2B2A84A1F7B}" sibTransId="{9C087309-9FE2-412F-83F6-DC29D1E977AC}"/>
    <dgm:cxn modelId="{D33827E7-AF30-43AF-A518-F8D241246129}" srcId="{4E3E3BFE-3C17-48E9-B8F7-BA4929261073}" destId="{456743BF-AA1A-4A86-BF00-D92FC301AEBE}" srcOrd="15" destOrd="0" parTransId="{4CC4CAB7-A74B-42F0-B15A-9D7143978210}" sibTransId="{3ECA8237-7A47-4FC3-8807-94A5452B3590}"/>
    <dgm:cxn modelId="{607D0BEB-8A73-409F-B0DD-04BCA4EE8107}" type="presOf" srcId="{19B22897-03EC-4AC8-98A6-A5FFF63B5C3A}" destId="{2F503494-D941-467F-B853-77DCFF13E558}" srcOrd="0" destOrd="0" presId="urn:microsoft.com/office/officeart/2005/8/layout/arrow2"/>
    <dgm:cxn modelId="{44ACC3C5-1E7B-463A-A2FE-4D3254BA157B}" srcId="{4E3E3BFE-3C17-48E9-B8F7-BA4929261073}" destId="{9491749D-5059-41F6-9F45-1EB1F812ACE2}" srcOrd="21" destOrd="0" parTransId="{9F7EEC73-B882-40F6-9B18-913332B0251F}" sibTransId="{CE5B625E-B1CA-4B41-B187-5E9295A899B3}"/>
    <dgm:cxn modelId="{522089AE-3836-4C59-968A-4C89BFCBE401}" srcId="{4E3E3BFE-3C17-48E9-B8F7-BA4929261073}" destId="{12EA921E-4E5F-46BB-857B-CD47E3B623B4}" srcOrd="24" destOrd="0" parTransId="{B5BADF2D-055D-495E-9610-734C1EA0BE87}" sibTransId="{3E122C4F-751D-46CD-BB97-8A4CF09CD6D6}"/>
    <dgm:cxn modelId="{2E18E40C-D9B8-4BEE-B9E7-06C9A6B4A765}" srcId="{4E3E3BFE-3C17-48E9-B8F7-BA4929261073}" destId="{A82991C4-8F64-448A-ACD1-4B26522E74A7}" srcOrd="8" destOrd="0" parTransId="{4C555071-9ED4-422E-952E-80A153E8054F}" sibTransId="{4B2C0080-F8A2-42CF-B0C8-8BA345DC433F}"/>
    <dgm:cxn modelId="{3DC68FDD-23F4-4589-8F49-1B4891C76584}" srcId="{4E3E3BFE-3C17-48E9-B8F7-BA4929261073}" destId="{EBB05B5B-BC43-43F3-9FB8-728F85CEE86A}" srcOrd="14" destOrd="0" parTransId="{C3112AC1-87B9-4704-BFDC-DB4E190DF1E5}" sibTransId="{95994359-4B5A-42CA-90FA-C77B723BC083}"/>
    <dgm:cxn modelId="{0FBA07B7-DDBD-478C-9417-0081C97B1531}" type="presOf" srcId="{27FF918B-D39A-42E6-94D2-AE8CE97CEBA1}" destId="{3EDF0D46-A701-455E-9DCE-AEAF333E7BB5}" srcOrd="0" destOrd="0" presId="urn:microsoft.com/office/officeart/2005/8/layout/arrow2"/>
    <dgm:cxn modelId="{2029F605-A66C-4EE5-ACDD-056B1DEE412F}" srcId="{4E3E3BFE-3C17-48E9-B8F7-BA4929261073}" destId="{79717BD0-F11F-4D72-BB08-D6A1E6635B24}" srcOrd="12" destOrd="0" parTransId="{2823576E-D861-4B61-9B0F-6075B7C318AE}" sibTransId="{BC045617-A6FA-4D1B-B687-89621224CFBD}"/>
    <dgm:cxn modelId="{DE1CC669-6D05-49FB-AF16-2D48AB6920BB}" srcId="{4E3E3BFE-3C17-48E9-B8F7-BA4929261073}" destId="{29801881-0566-4005-8C13-C46450BB49A3}" srcOrd="10" destOrd="0" parTransId="{3BF01074-092D-4D3C-B69C-7CBC435A879E}" sibTransId="{A31C1804-E875-4D78-BE63-DC46BE31C4F3}"/>
    <dgm:cxn modelId="{4FA900A1-E108-4B61-875C-C8FB3DBEC208}" srcId="{2170B758-57ED-4D2C-8B6C-9ACAFC66B1F6}" destId="{50B8A886-1E9F-427C-B16B-48B0404BC0FA}" srcOrd="2" destOrd="0" parTransId="{5B323869-3347-4510-804F-0EBE5115903A}" sibTransId="{753AFB3D-FB60-4227-9C4A-E4A142FAEDCA}"/>
    <dgm:cxn modelId="{F3AE6D94-4377-4AE5-B0F9-E5235881DC08}" srcId="{E5FC56EB-5A1D-4E37-9004-F247D3F7A69F}" destId="{066DEA44-FA7D-443D-A4C8-80986556C771}" srcOrd="0" destOrd="0" parTransId="{360F2AE9-F58E-4AE5-BA25-835691B8BAE8}" sibTransId="{DCB0CCE5-71CB-42AC-AA3C-18306B5C4DD9}"/>
    <dgm:cxn modelId="{57DAC445-2D63-439A-AE8D-C27CBBA8F4F1}" srcId="{4E3E3BFE-3C17-48E9-B8F7-BA4929261073}" destId="{08E30591-E7F1-4950-938C-ADA3E7284078}" srcOrd="2" destOrd="0" parTransId="{A08B3B20-0A4B-43C8-A4E6-53D51DBE77EE}" sibTransId="{04C7952D-46C2-4BD0-9BE1-7F206807F932}"/>
    <dgm:cxn modelId="{F9793F14-5363-4DDC-ABED-3CD7779731CE}" srcId="{4E3E3BFE-3C17-48E9-B8F7-BA4929261073}" destId="{C12F7FDB-348C-471E-9920-98626CF0A753}" srcOrd="9" destOrd="0" parTransId="{6574F8EE-4431-4DD1-9BEE-DD31FF9929CF}" sibTransId="{F5312C75-352E-4E0C-923D-78214653DDF3}"/>
    <dgm:cxn modelId="{55785F0B-AB9F-4B63-AF59-4D93F4721533}" type="presParOf" srcId="{EC957A04-0EA8-4151-90AD-C2630CCA6ABD}" destId="{3BF84ADC-64FB-4CF1-8266-FDD3F1FB64FA}" srcOrd="0" destOrd="0" presId="urn:microsoft.com/office/officeart/2005/8/layout/arrow2"/>
    <dgm:cxn modelId="{56B5EE2B-E663-457D-A15F-3EC89471DF2D}" type="presParOf" srcId="{EC957A04-0EA8-4151-90AD-C2630CCA6ABD}" destId="{7D579BD1-BE8C-4066-B880-02DE4F533811}" srcOrd="1" destOrd="0" presId="urn:microsoft.com/office/officeart/2005/8/layout/arrow2"/>
    <dgm:cxn modelId="{2C9DA420-6F45-4113-BB9A-1383C704C491}" type="presParOf" srcId="{7D579BD1-BE8C-4066-B880-02DE4F533811}" destId="{4DD4CD88-8D39-478D-BB8C-8F96BDE1C0DB}" srcOrd="0" destOrd="0" presId="urn:microsoft.com/office/officeart/2005/8/layout/arrow2"/>
    <dgm:cxn modelId="{1B158B2A-FE66-40B1-A7FC-9EAFFB46CDE1}" type="presParOf" srcId="{7D579BD1-BE8C-4066-B880-02DE4F533811}" destId="{414D7FFE-8DB8-4A09-B97C-B39A74BF614E}" srcOrd="1" destOrd="0" presId="urn:microsoft.com/office/officeart/2005/8/layout/arrow2"/>
    <dgm:cxn modelId="{7BF098E9-0405-44A4-942D-49A5290D1485}" type="presParOf" srcId="{7D579BD1-BE8C-4066-B880-02DE4F533811}" destId="{1CD4094A-95B7-481B-89AF-145B52611443}" srcOrd="2" destOrd="0" presId="urn:microsoft.com/office/officeart/2005/8/layout/arrow2"/>
    <dgm:cxn modelId="{A0029E07-B479-4FC8-8B30-95BF329065D6}" type="presParOf" srcId="{7D579BD1-BE8C-4066-B880-02DE4F533811}" destId="{3EDF0D46-A701-455E-9DCE-AEAF333E7BB5}" srcOrd="3" destOrd="0" presId="urn:microsoft.com/office/officeart/2005/8/layout/arrow2"/>
    <dgm:cxn modelId="{AFA02876-46E5-452D-B7EF-CE15D150929F}" type="presParOf" srcId="{7D579BD1-BE8C-4066-B880-02DE4F533811}" destId="{46ECA84A-8A54-4A4C-A630-BDB7005935CB}" srcOrd="4" destOrd="0" presId="urn:microsoft.com/office/officeart/2005/8/layout/arrow2"/>
    <dgm:cxn modelId="{BC457BE1-2C11-4F50-82F9-5F4BA92B96D2}" type="presParOf" srcId="{7D579BD1-BE8C-4066-B880-02DE4F533811}" destId="{B58DD881-786B-40DB-85EB-C8FC7E63C46B}" srcOrd="5" destOrd="0" presId="urn:microsoft.com/office/officeart/2005/8/layout/arrow2"/>
    <dgm:cxn modelId="{CC999A3C-881A-45CE-BB26-C58184AB6D46}" type="presParOf" srcId="{7D579BD1-BE8C-4066-B880-02DE4F533811}" destId="{F0EDAB82-691A-4CAA-ACFC-9CDEC8A59471}" srcOrd="6" destOrd="0" presId="urn:microsoft.com/office/officeart/2005/8/layout/arrow2"/>
    <dgm:cxn modelId="{41D65EF2-A0CA-4738-AC64-30234DE3CB29}" type="presParOf" srcId="{7D579BD1-BE8C-4066-B880-02DE4F533811}" destId="{2F503494-D941-467F-B853-77DCFF13E558}" srcOrd="7" destOrd="0" presId="urn:microsoft.com/office/officeart/2005/8/layout/arrow2"/>
    <dgm:cxn modelId="{CD7CBFF6-F0C4-449D-A040-9AF437A3A2C3}" type="presParOf" srcId="{7D579BD1-BE8C-4066-B880-02DE4F533811}" destId="{A69F4DD5-1F15-4282-ADEB-C68CDBC3B203}" srcOrd="8" destOrd="0" presId="urn:microsoft.com/office/officeart/2005/8/layout/arrow2"/>
    <dgm:cxn modelId="{662BD199-1DE9-4AA9-8911-02E00B97BA8A}" type="presParOf" srcId="{7D579BD1-BE8C-4066-B880-02DE4F533811}" destId="{C4CC7E55-D1C6-4DEE-A8AE-A7CEF597871B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6CD21A-F61A-4DEF-9D8A-C4FDE76CF0A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86C4FD-E80A-4FA9-94E4-BB10EB334A2E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рамках государственной программы Российской Федерации «Доступная среда» на 2011-2020 годы за счет средств федерального бюджета устроены пандус и произведен капительный ремонт помещений в спортивном клубе «Батыр» и ДЮСШ с.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Зирган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84A402-7B26-41B1-9033-E4C5964DD417}" type="parTrans" cxnId="{22B52BD9-5A7D-43C4-AC42-A10F3EE6104F}">
      <dgm:prSet/>
      <dgm:spPr/>
      <dgm:t>
        <a:bodyPr/>
        <a:lstStyle/>
        <a:p>
          <a:endParaRPr lang="ru-RU"/>
        </a:p>
      </dgm:t>
    </dgm:pt>
    <dgm:pt modelId="{AF95FB62-66BD-448C-BC99-CC39004D9546}" type="sibTrans" cxnId="{22B52BD9-5A7D-43C4-AC42-A10F3EE6104F}">
      <dgm:prSet/>
      <dgm:spPr/>
      <dgm:t>
        <a:bodyPr/>
        <a:lstStyle/>
        <a:p>
          <a:endParaRPr lang="ru-RU"/>
        </a:p>
      </dgm:t>
    </dgm:pt>
    <dgm:pt modelId="{410884CA-A1CD-431B-ACAE-D792BCE269B5}" type="pres">
      <dgm:prSet presAssocID="{856CD21A-F61A-4DEF-9D8A-C4FDE76CF0A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11737B-84D7-4631-95A7-2B485AEB3F24}" type="pres">
      <dgm:prSet presAssocID="{2086C4FD-E80A-4FA9-94E4-BB10EB334A2E}" presName="node" presStyleLbl="node1" presStyleIdx="0" presStyleCnt="1" custScaleX="97729" custScaleY="115068" custLinFactNeighborX="4139" custLinFactNeighborY="-5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1FC166-E94F-4934-BB6C-3E25B598509E}" type="presOf" srcId="{856CD21A-F61A-4DEF-9D8A-C4FDE76CF0A6}" destId="{410884CA-A1CD-431B-ACAE-D792BCE269B5}" srcOrd="0" destOrd="0" presId="urn:microsoft.com/office/officeart/2005/8/layout/default"/>
    <dgm:cxn modelId="{BC36B772-77E7-4064-860D-D91A8B8338B7}" type="presOf" srcId="{2086C4FD-E80A-4FA9-94E4-BB10EB334A2E}" destId="{D011737B-84D7-4631-95A7-2B485AEB3F24}" srcOrd="0" destOrd="0" presId="urn:microsoft.com/office/officeart/2005/8/layout/default"/>
    <dgm:cxn modelId="{22B52BD9-5A7D-43C4-AC42-A10F3EE6104F}" srcId="{856CD21A-F61A-4DEF-9D8A-C4FDE76CF0A6}" destId="{2086C4FD-E80A-4FA9-94E4-BB10EB334A2E}" srcOrd="0" destOrd="0" parTransId="{7084A402-7B26-41B1-9033-E4C5964DD417}" sibTransId="{AF95FB62-66BD-448C-BC99-CC39004D9546}"/>
    <dgm:cxn modelId="{E4E84C5B-0A63-498B-B28B-C357490F258D}" type="presParOf" srcId="{410884CA-A1CD-431B-ACAE-D792BCE269B5}" destId="{D011737B-84D7-4631-95A7-2B485AEB3F2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C363291-C587-457E-96EA-54AC863A2B48}" type="doc">
      <dgm:prSet loTypeId="urn:microsoft.com/office/officeart/2008/layout/PictureStrips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DBAB862-4B75-474B-8D06-A627475D7E3E}" type="pres">
      <dgm:prSet presAssocID="{9C363291-C587-457E-96EA-54AC863A2B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76FD3E7-719C-41EA-8618-043C08FC40C3}" type="presOf" srcId="{9C363291-C587-457E-96EA-54AC863A2B48}" destId="{FDBAB862-4B75-474B-8D06-A627475D7E3E}" srcOrd="0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0.23243</cdr:x>
      <cdr:y>0.84177</cdr:y>
    </cdr:from>
    <cdr:to>
      <cdr:x>0.35341</cdr:x>
      <cdr:y>0.94957</cdr:y>
    </cdr:to>
    <cdr:sp macro="" textlink="">
      <cdr:nvSpPr>
        <cdr:cNvPr id="3" name="TextBox 2"/>
        <cdr:cNvSpPr txBox="1"/>
      </cdr:nvSpPr>
      <cdr:spPr>
        <a:xfrm xmlns:a="http://schemas.openxmlformats.org/drawingml/2006/main" rot="506593">
          <a:off x="1347827" y="4087267"/>
          <a:ext cx="701553" cy="523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</cdr:txBody>
    </cdr:sp>
  </cdr:relSizeAnchor>
  <cdr:relSizeAnchor xmlns:cdr="http://schemas.openxmlformats.org/drawingml/2006/chartDrawing">
    <cdr:from>
      <cdr:x>0.40581</cdr:x>
      <cdr:y>0.8741</cdr:y>
    </cdr:from>
    <cdr:to>
      <cdr:x>0.52679</cdr:x>
      <cdr:y>0.9819</cdr:y>
    </cdr:to>
    <cdr:sp macro="" textlink="">
      <cdr:nvSpPr>
        <cdr:cNvPr id="5" name="TextBox 1"/>
        <cdr:cNvSpPr txBox="1"/>
      </cdr:nvSpPr>
      <cdr:spPr>
        <a:xfrm xmlns:a="http://schemas.openxmlformats.org/drawingml/2006/main" rot="472221">
          <a:off x="2353266" y="4244257"/>
          <a:ext cx="701553" cy="523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</cdr:txBody>
    </cdr:sp>
  </cdr:relSizeAnchor>
  <cdr:relSizeAnchor xmlns:cdr="http://schemas.openxmlformats.org/drawingml/2006/chartDrawing">
    <cdr:from>
      <cdr:x>0.59148</cdr:x>
      <cdr:y>0.89569</cdr:y>
    </cdr:from>
    <cdr:to>
      <cdr:x>0.71246</cdr:x>
      <cdr:y>0.95232</cdr:y>
    </cdr:to>
    <cdr:sp macro="" textlink="">
      <cdr:nvSpPr>
        <cdr:cNvPr id="7" name="TextBox 1"/>
        <cdr:cNvSpPr txBox="1"/>
      </cdr:nvSpPr>
      <cdr:spPr>
        <a:xfrm xmlns:a="http://schemas.openxmlformats.org/drawingml/2006/main" rot="353759">
          <a:off x="3429924" y="4349090"/>
          <a:ext cx="701553" cy="2749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</cdr:txBody>
    </cdr:sp>
  </cdr:relSizeAnchor>
  <cdr:relSizeAnchor xmlns:cdr="http://schemas.openxmlformats.org/drawingml/2006/chartDrawing">
    <cdr:from>
      <cdr:x>0.06378</cdr:x>
      <cdr:y>0.81462</cdr:y>
    </cdr:from>
    <cdr:to>
      <cdr:x>0.23317</cdr:x>
      <cdr:y>0.92242</cdr:y>
    </cdr:to>
    <cdr:sp macro="" textlink="">
      <cdr:nvSpPr>
        <cdr:cNvPr id="6" name="TextBox 1"/>
        <cdr:cNvSpPr txBox="1"/>
      </cdr:nvSpPr>
      <cdr:spPr>
        <a:xfrm xmlns:a="http://schemas.openxmlformats.org/drawingml/2006/main" rot="456704">
          <a:off x="369878" y="3955473"/>
          <a:ext cx="982239" cy="523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оценка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0.71074</cdr:x>
      <cdr:y>0.13927</cdr:y>
    </cdr:from>
    <cdr:to>
      <cdr:x>1</cdr:x>
      <cdr:y>0.24484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228719" y="284995"/>
          <a:ext cx="500069" cy="21602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sz="1400" dirty="0">
            <a:latin typeface="Arial Black" panose="020B0A04020102020204" pitchFamily="34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0.19827</cdr:x>
      <cdr:y>0.06031</cdr:y>
    </cdr:from>
    <cdr:to>
      <cdr:x>1</cdr:x>
      <cdr:y>0.21897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42769" y="123405"/>
          <a:ext cx="1386018" cy="3246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20,8%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0.90126</cdr:x>
      <cdr:y>0.05775</cdr:y>
    </cdr:from>
    <cdr:to>
      <cdr:x>1</cdr:x>
      <cdr:y>0.13476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433939" y="162013"/>
          <a:ext cx="814463" cy="2160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dirty="0">
              <a:solidFill>
                <a:schemeClr val="bg1">
                  <a:lumMod val="50000"/>
                </a:schemeClr>
              </a:solidFill>
            </a:rPr>
            <a:t>тыс.рублей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0.19827</cdr:x>
      <cdr:y>0.06031</cdr:y>
    </cdr:from>
    <cdr:to>
      <cdr:x>1</cdr:x>
      <cdr:y>0.21897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42769" y="123405"/>
          <a:ext cx="1386018" cy="3246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1,7%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0.19827</cdr:x>
      <cdr:y>0.06031</cdr:y>
    </cdr:from>
    <cdr:to>
      <cdr:x>1</cdr:x>
      <cdr:y>0.21897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42769" y="123405"/>
          <a:ext cx="1386018" cy="3246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1,6%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0.19827</cdr:x>
      <cdr:y>0.06031</cdr:y>
    </cdr:from>
    <cdr:to>
      <cdr:x>1</cdr:x>
      <cdr:y>0.21897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42769" y="123405"/>
          <a:ext cx="1386018" cy="3246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1,6%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470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5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17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43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49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25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20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8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89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67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83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02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9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>
            <a:extLst>
              <a:ext uri="{FF2B5EF4-FFF2-40B4-BE49-F238E27FC236}">
                <a16:creationId xmlns="" xmlns:a16="http://schemas.microsoft.com/office/drawing/2014/main" id="{E5703CC8-2D18-4607-BC57-987E6C60E4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>
            <a:extLst>
              <a:ext uri="{FF2B5EF4-FFF2-40B4-BE49-F238E27FC236}">
                <a16:creationId xmlns="" xmlns:a16="http://schemas.microsoft.com/office/drawing/2014/main" id="{18A64309-67E9-49C8-897A-D977EDCBA5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7412" name="Номер слайда 3">
            <a:extLst>
              <a:ext uri="{FF2B5EF4-FFF2-40B4-BE49-F238E27FC236}">
                <a16:creationId xmlns="" xmlns:a16="http://schemas.microsoft.com/office/drawing/2014/main" id="{53CB7BB4-B5A6-4683-8B1D-2890396C5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498B35-FB2E-4EDB-A4B6-D6C7C693ED62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547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40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B92E9-80B6-4896-AA6D-64FA2BC098E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448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B92E9-80B6-4896-AA6D-64FA2BC098E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73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496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3499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49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73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7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128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73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91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34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09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314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>
            <a:extLst>
              <a:ext uri="{FF2B5EF4-FFF2-40B4-BE49-F238E27FC236}">
                <a16:creationId xmlns="" xmlns:a16="http://schemas.microsoft.com/office/drawing/2014/main" id="{CD682314-AAD4-4164-8DE1-3F0C42E99A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>
            <a:extLst>
              <a:ext uri="{FF2B5EF4-FFF2-40B4-BE49-F238E27FC236}">
                <a16:creationId xmlns="" xmlns:a16="http://schemas.microsoft.com/office/drawing/2014/main" id="{EE132CB1-574E-4A4D-B43F-8837BF04AF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068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275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>
            <a:extLst>
              <a:ext uri="{FF2B5EF4-FFF2-40B4-BE49-F238E27FC236}">
                <a16:creationId xmlns="" xmlns:a16="http://schemas.microsoft.com/office/drawing/2014/main" id="{78A0961B-94CF-4AC4-A4D0-E9C3541FEA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>
            <a:extLst>
              <a:ext uri="{FF2B5EF4-FFF2-40B4-BE49-F238E27FC236}">
                <a16:creationId xmlns="" xmlns:a16="http://schemas.microsoft.com/office/drawing/2014/main" id="{E7093F04-C50C-4F30-BE64-1BB7ACBF5E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1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>
            <a:extLst>
              <a:ext uri="{FF2B5EF4-FFF2-40B4-BE49-F238E27FC236}">
                <a16:creationId xmlns="" xmlns:a16="http://schemas.microsoft.com/office/drawing/2014/main" id="{F8CC0507-9976-4310-AB81-BAF44A16CF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>
            <a:extLst>
              <a:ext uri="{FF2B5EF4-FFF2-40B4-BE49-F238E27FC236}">
                <a16:creationId xmlns="" xmlns:a16="http://schemas.microsoft.com/office/drawing/2014/main" id="{7F2D922D-B92C-40E2-ACEE-238F8226C0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97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263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>
            <a:extLst>
              <a:ext uri="{FF2B5EF4-FFF2-40B4-BE49-F238E27FC236}">
                <a16:creationId xmlns="" xmlns:a16="http://schemas.microsoft.com/office/drawing/2014/main" id="{8693552B-DB59-4947-9CA3-A6E260A237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>
            <a:extLst>
              <a:ext uri="{FF2B5EF4-FFF2-40B4-BE49-F238E27FC236}">
                <a16:creationId xmlns="" xmlns:a16="http://schemas.microsoft.com/office/drawing/2014/main" id="{2846EEBB-8E80-410D-99C6-90CC9B02BA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402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>
            <a:extLst>
              <a:ext uri="{FF2B5EF4-FFF2-40B4-BE49-F238E27FC236}">
                <a16:creationId xmlns="" xmlns:a16="http://schemas.microsoft.com/office/drawing/2014/main" id="{D13C93DD-2A20-4FF4-AE7B-22C42B1069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>
            <a:extLst>
              <a:ext uri="{FF2B5EF4-FFF2-40B4-BE49-F238E27FC236}">
                <a16:creationId xmlns="" xmlns:a16="http://schemas.microsoft.com/office/drawing/2014/main" id="{90D800AE-AA23-488E-869C-34B57846D2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579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>
            <a:extLst>
              <a:ext uri="{FF2B5EF4-FFF2-40B4-BE49-F238E27FC236}">
                <a16:creationId xmlns="" xmlns:a16="http://schemas.microsoft.com/office/drawing/2014/main" id="{52F4780D-8831-4D47-82A2-6D26FF3882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>
            <a:extLst>
              <a:ext uri="{FF2B5EF4-FFF2-40B4-BE49-F238E27FC236}">
                <a16:creationId xmlns="" xmlns:a16="http://schemas.microsoft.com/office/drawing/2014/main" id="{627F7D05-10A3-42A3-8784-637FA37CE7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325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>
            <a:extLst>
              <a:ext uri="{FF2B5EF4-FFF2-40B4-BE49-F238E27FC236}">
                <a16:creationId xmlns="" xmlns:a16="http://schemas.microsoft.com/office/drawing/2014/main" id="{F37B015E-7D09-400C-AC55-99A7AB0E45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>
            <a:extLst>
              <a:ext uri="{FF2B5EF4-FFF2-40B4-BE49-F238E27FC236}">
                <a16:creationId xmlns="" xmlns:a16="http://schemas.microsoft.com/office/drawing/2014/main" id="{69A3A0B5-46F4-45C5-AB1A-EEE965580D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8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>
            <a:extLst>
              <a:ext uri="{FF2B5EF4-FFF2-40B4-BE49-F238E27FC236}">
                <a16:creationId xmlns="" xmlns:a16="http://schemas.microsoft.com/office/drawing/2014/main" id="{3FEB5CC2-FC98-43C2-8312-249A907326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>
            <a:extLst>
              <a:ext uri="{FF2B5EF4-FFF2-40B4-BE49-F238E27FC236}">
                <a16:creationId xmlns="" xmlns:a16="http://schemas.microsoft.com/office/drawing/2014/main" id="{C6AB8E84-D26B-4B0B-B8F8-293E8CA79A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66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>
            <a:extLst>
              <a:ext uri="{FF2B5EF4-FFF2-40B4-BE49-F238E27FC236}">
                <a16:creationId xmlns="" xmlns:a16="http://schemas.microsoft.com/office/drawing/2014/main" id="{A6BB84E2-6A8F-4C7A-B4FE-A5DE6C7BDF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Заметки 2">
            <a:extLst>
              <a:ext uri="{FF2B5EF4-FFF2-40B4-BE49-F238E27FC236}">
                <a16:creationId xmlns="" xmlns:a16="http://schemas.microsoft.com/office/drawing/2014/main" id="{7D205C41-E3BD-4A72-BD9A-6D52987842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23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>
            <a:extLst>
              <a:ext uri="{FF2B5EF4-FFF2-40B4-BE49-F238E27FC236}">
                <a16:creationId xmlns="" xmlns:a16="http://schemas.microsoft.com/office/drawing/2014/main" id="{15B5BAF5-AD10-4859-BD8E-3401D7D90B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Заметки 2">
            <a:extLst>
              <a:ext uri="{FF2B5EF4-FFF2-40B4-BE49-F238E27FC236}">
                <a16:creationId xmlns="" xmlns:a16="http://schemas.microsoft.com/office/drawing/2014/main" id="{71DDFEDD-3929-41F2-A06A-A1A96BCD1E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1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>
            <a:extLst>
              <a:ext uri="{FF2B5EF4-FFF2-40B4-BE49-F238E27FC236}">
                <a16:creationId xmlns="" xmlns:a16="http://schemas.microsoft.com/office/drawing/2014/main" id="{F54D84AD-3E79-45D1-945D-33530A4B46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>
            <a:extLst>
              <a:ext uri="{FF2B5EF4-FFF2-40B4-BE49-F238E27FC236}">
                <a16:creationId xmlns="" xmlns:a16="http://schemas.microsoft.com/office/drawing/2014/main" id="{70D71101-3496-4540-9014-C541613183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93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>
            <a:extLst>
              <a:ext uri="{FF2B5EF4-FFF2-40B4-BE49-F238E27FC236}">
                <a16:creationId xmlns="" xmlns:a16="http://schemas.microsoft.com/office/drawing/2014/main" id="{BFCEE734-2552-4112-AF0C-5ECD4F1DA2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>
            <a:extLst>
              <a:ext uri="{FF2B5EF4-FFF2-40B4-BE49-F238E27FC236}">
                <a16:creationId xmlns="" xmlns:a16="http://schemas.microsoft.com/office/drawing/2014/main" id="{90B46AB5-C4FF-4D1D-8A9D-1C400441CE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97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>
            <a:extLst>
              <a:ext uri="{FF2B5EF4-FFF2-40B4-BE49-F238E27FC236}">
                <a16:creationId xmlns="" xmlns:a16="http://schemas.microsoft.com/office/drawing/2014/main" id="{A6BF9383-1D58-41D1-819E-702789DC81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Заметки 2">
            <a:extLst>
              <a:ext uri="{FF2B5EF4-FFF2-40B4-BE49-F238E27FC236}">
                <a16:creationId xmlns="" xmlns:a16="http://schemas.microsoft.com/office/drawing/2014/main" id="{E953AB9F-F5BA-4647-B2E9-D0CEFF32C1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5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768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>
            <a:extLst>
              <a:ext uri="{FF2B5EF4-FFF2-40B4-BE49-F238E27FC236}">
                <a16:creationId xmlns="" xmlns:a16="http://schemas.microsoft.com/office/drawing/2014/main" id="{40DAB980-C7E3-4227-9E3E-9D405B4D14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Заметки 2">
            <a:extLst>
              <a:ext uri="{FF2B5EF4-FFF2-40B4-BE49-F238E27FC236}">
                <a16:creationId xmlns="" xmlns:a16="http://schemas.microsoft.com/office/drawing/2014/main" id="{C808CC9E-8F36-409C-B73F-51AA1EB1F1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32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>
            <a:extLst>
              <a:ext uri="{FF2B5EF4-FFF2-40B4-BE49-F238E27FC236}">
                <a16:creationId xmlns="" xmlns:a16="http://schemas.microsoft.com/office/drawing/2014/main" id="{EF9F4681-182E-4489-B6B6-2D9FC5ACBE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Заметки 2">
            <a:extLst>
              <a:ext uri="{FF2B5EF4-FFF2-40B4-BE49-F238E27FC236}">
                <a16:creationId xmlns="" xmlns:a16="http://schemas.microsoft.com/office/drawing/2014/main" id="{0659431E-7559-498C-B887-32D97E5676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99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="" xmlns:a16="http://schemas.microsoft.com/office/drawing/2014/main" id="{1AB374A6-8297-4D6A-A48A-35EB3E51CA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>
            <a:extLst>
              <a:ext uri="{FF2B5EF4-FFF2-40B4-BE49-F238E27FC236}">
                <a16:creationId xmlns="" xmlns:a16="http://schemas.microsoft.com/office/drawing/2014/main" id="{DE09DAA2-06D9-4CE8-9504-E01A40B59F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304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>
            <a:extLst>
              <a:ext uri="{FF2B5EF4-FFF2-40B4-BE49-F238E27FC236}">
                <a16:creationId xmlns="" xmlns:a16="http://schemas.microsoft.com/office/drawing/2014/main" id="{ADC499D2-1BC0-48BD-93E5-D724D449E7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Заметки 2">
            <a:extLst>
              <a:ext uri="{FF2B5EF4-FFF2-40B4-BE49-F238E27FC236}">
                <a16:creationId xmlns="" xmlns:a16="http://schemas.microsoft.com/office/drawing/2014/main" id="{FC15DF6D-A904-42F0-9E30-64D43D8DB8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979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>
            <a:extLst>
              <a:ext uri="{FF2B5EF4-FFF2-40B4-BE49-F238E27FC236}">
                <a16:creationId xmlns="" xmlns:a16="http://schemas.microsoft.com/office/drawing/2014/main" id="{2FE8E67F-8049-4810-90D8-96FF972A96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Заметки 2">
            <a:extLst>
              <a:ext uri="{FF2B5EF4-FFF2-40B4-BE49-F238E27FC236}">
                <a16:creationId xmlns="" xmlns:a16="http://schemas.microsoft.com/office/drawing/2014/main" id="{19910A06-C6E4-40B9-9AB7-B061D58BB6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264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>
            <a:extLst>
              <a:ext uri="{FF2B5EF4-FFF2-40B4-BE49-F238E27FC236}">
                <a16:creationId xmlns="" xmlns:a16="http://schemas.microsoft.com/office/drawing/2014/main" id="{2FE8E67F-8049-4810-90D8-96FF972A96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Заметки 2">
            <a:extLst>
              <a:ext uri="{FF2B5EF4-FFF2-40B4-BE49-F238E27FC236}">
                <a16:creationId xmlns="" xmlns:a16="http://schemas.microsoft.com/office/drawing/2014/main" id="{19910A06-C6E4-40B9-9AB7-B061D58BB6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584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E8F5-F0D4-4A0C-8DCB-8A1B3A7C7EAD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38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093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31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8975" y="803275"/>
            <a:ext cx="5359400" cy="4021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E8F5-F0D4-4A0C-8DCB-8A1B3A7C7EAD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92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6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="" xmlns:a16="http://schemas.microsoft.com/office/drawing/2014/main" id="{4D4BD718-EE24-4EC5-8BD4-01DD7C0B3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="" xmlns:a16="http://schemas.microsoft.com/office/drawing/2014/main" id="{63AD8BE2-E2A3-4A57-AC8E-DF3CB7B0DC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1508" name="Номер слайда 3">
            <a:extLst>
              <a:ext uri="{FF2B5EF4-FFF2-40B4-BE49-F238E27FC236}">
                <a16:creationId xmlns="" xmlns:a16="http://schemas.microsoft.com/office/drawing/2014/main" id="{EBF5E07B-1B00-44FF-987B-F7ED94E21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6233A5-004D-4FE5-A603-A06744BFBB16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9069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E4F3A-9884-44F8-949E-2EDD6504316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05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619E-64DA-4CF0-AF3F-D4EE9C8B9749}" type="datetime1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3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CFDE-FEFB-4E24-BA4A-2F818132F6D0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3806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F6FB-DD63-4FA3-BA94-428B7626750B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034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D154-353E-4DF9-9FDE-F53B66E55A29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635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8562-BD4D-4547-98C4-01080FF30209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6563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3355-B107-4DBE-9707-36AB471B841A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6976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4D56-B137-497B-9B5C-73F8067F2A15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7248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9EE-B9E8-4E51-A9FF-9BA22EE884EA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2632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C2F0-2478-41E9-835D-A25A467F7E38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297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7C5D-92C4-44A6-ACCA-0F6787BF6091}" type="datetime1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3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3593-989D-4435-8AED-DF6DBCA44BE3}" type="datetime1">
              <a:rPr lang="en-US" smtClean="0"/>
              <a:t>12/19/2019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37E2-5D0A-4213-9953-B665852D3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3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7BC5-D095-4943-A707-3EC4C7C81106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2185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28A8-2114-493F-BF06-C1A18AE7F051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351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440C3-337C-4B58-ABD1-B78B832ABBA1}" type="datetime1">
              <a:rPr lang="en-US" smtClean="0"/>
              <a:t>12/19/2019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1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F2D8-C3AD-4196-9573-BCB0C83AE362}" type="datetime1">
              <a:rPr lang="en-US" smtClean="0"/>
              <a:t>12/19/2019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3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68B002-118D-4A5B-B7BC-3437FACF90FD}" type="datetime1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C02CE-7C10-46EF-A2CF-7298F5B3C1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8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7196-1F51-4787-A651-BE6552D9AEFB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 algn="ctr"/>
            <a:endParaRPr 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7445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2E7EAE5-52AF-49EB-8CFE-06076094E018}" type="datetime1">
              <a:rPr lang="en-US" smtClean="0"/>
              <a:t>12/19/2019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93133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finance.admmeleuz.ru/normativnye-dokumenty/287-osnovy-byudzhetnogo-zakonodatelstva/12683-postanovlenie-glavy-administratsii-munitsipalnogo-rajona-meleuzovskij-rajon-respubliki-bashkortostan-ot-8-fevralya-2019-goda-202-ob-utverzhdenii-byudzhetnogo-prognoza-munitsipalnogo-rajona-meleuzovskij-rajon-respubliki-bashkortostan-na-period-do-2030-goda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5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Relationship Id="rId9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chart" Target="../charts/chart19.xml"/><Relationship Id="rId7" Type="http://schemas.openxmlformats.org/officeDocument/2006/relationships/chart" Target="../charts/chart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7" Type="http://schemas.openxmlformats.org/officeDocument/2006/relationships/chart" Target="../charts/chart30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5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6.xml"/><Relationship Id="rId5" Type="http://schemas.openxmlformats.org/officeDocument/2006/relationships/image" Target="../media/image33.png"/><Relationship Id="rId10" Type="http://schemas.openxmlformats.org/officeDocument/2006/relationships/chart" Target="../charts/chart38.xml"/><Relationship Id="rId4" Type="http://schemas.openxmlformats.org/officeDocument/2006/relationships/oleObject" Target="../embeddings/oleObject1.bin"/><Relationship Id="rId9" Type="http://schemas.openxmlformats.org/officeDocument/2006/relationships/chart" Target="../charts/chart3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4.xml"/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diagramColors" Target="../diagrams/colors6.xml"/><Relationship Id="rId12" Type="http://schemas.openxmlformats.org/officeDocument/2006/relationships/chart" Target="../charts/chart4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8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37.jpeg"/><Relationship Id="rId4" Type="http://schemas.openxmlformats.org/officeDocument/2006/relationships/diagramData" Target="../diagrams/data6.xml"/><Relationship Id="rId9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43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42.jpeg"/><Relationship Id="rId5" Type="http://schemas.openxmlformats.org/officeDocument/2006/relationships/diagramQuickStyle" Target="../diagrams/quickStyle7.xml"/><Relationship Id="rId15" Type="http://schemas.openxmlformats.org/officeDocument/2006/relationships/chart" Target="../charts/chart46.xml"/><Relationship Id="rId10" Type="http://schemas.openxmlformats.org/officeDocument/2006/relationships/image" Target="../media/image41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36.jpeg"/><Relationship Id="rId1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2.xml"/><Relationship Id="rId3" Type="http://schemas.openxmlformats.org/officeDocument/2006/relationships/chart" Target="../charts/chart47.xml"/><Relationship Id="rId7" Type="http://schemas.openxmlformats.org/officeDocument/2006/relationships/chart" Target="../charts/chart5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0.xml"/><Relationship Id="rId5" Type="http://schemas.openxmlformats.org/officeDocument/2006/relationships/chart" Target="../charts/chart49.xml"/><Relationship Id="rId4" Type="http://schemas.openxmlformats.org/officeDocument/2006/relationships/chart" Target="../charts/chart48.xml"/><Relationship Id="rId9" Type="http://schemas.openxmlformats.org/officeDocument/2006/relationships/chart" Target="../charts/chart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4.bin"/><Relationship Id="rId12" Type="http://schemas.openxmlformats.org/officeDocument/2006/relationships/chart" Target="../charts/chart5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png"/><Relationship Id="rId11" Type="http://schemas.openxmlformats.org/officeDocument/2006/relationships/chart" Target="../charts/chart55.xml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0.png"/><Relationship Id="rId4" Type="http://schemas.openxmlformats.org/officeDocument/2006/relationships/chart" Target="../charts/chart54.xml"/><Relationship Id="rId9" Type="http://schemas.openxmlformats.org/officeDocument/2006/relationships/oleObject" Target="../embeddings/oleObject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7" Type="http://schemas.openxmlformats.org/officeDocument/2006/relationships/chart" Target="../charts/chart6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9.xml"/><Relationship Id="rId5" Type="http://schemas.openxmlformats.org/officeDocument/2006/relationships/image" Target="../media/image61.jpeg"/><Relationship Id="rId4" Type="http://schemas.openxmlformats.org/officeDocument/2006/relationships/chart" Target="../charts/char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png"/><Relationship Id="rId5" Type="http://schemas.openxmlformats.org/officeDocument/2006/relationships/chart" Target="../charts/chart61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3" Type="http://schemas.openxmlformats.org/officeDocument/2006/relationships/chart" Target="../charts/chart63.xml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chart" Target="../charts/chart65.xml"/><Relationship Id="rId4" Type="http://schemas.openxmlformats.org/officeDocument/2006/relationships/chart" Target="../charts/char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0.xml"/><Relationship Id="rId3" Type="http://schemas.openxmlformats.org/officeDocument/2006/relationships/chart" Target="../charts/chart67.xml"/><Relationship Id="rId7" Type="http://schemas.openxmlformats.org/officeDocument/2006/relationships/chart" Target="../charts/chart6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8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6.xml"/><Relationship Id="rId3" Type="http://schemas.openxmlformats.org/officeDocument/2006/relationships/image" Target="../media/image70.jpeg"/><Relationship Id="rId7" Type="http://schemas.openxmlformats.org/officeDocument/2006/relationships/chart" Target="../charts/chart7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4.xml"/><Relationship Id="rId5" Type="http://schemas.openxmlformats.org/officeDocument/2006/relationships/chart" Target="../charts/chart73.xml"/><Relationship Id="rId4" Type="http://schemas.openxmlformats.org/officeDocument/2006/relationships/chart" Target="../charts/chart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chart" Target="../charts/chart79.xml"/><Relationship Id="rId4" Type="http://schemas.openxmlformats.org/officeDocument/2006/relationships/chart" Target="../charts/chart7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1.xml"/><Relationship Id="rId3" Type="http://schemas.openxmlformats.org/officeDocument/2006/relationships/notesSlide" Target="../notesSlides/notesSlide32.xml"/><Relationship Id="rId7" Type="http://schemas.openxmlformats.org/officeDocument/2006/relationships/chart" Target="../charts/chart8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10" Type="http://schemas.openxmlformats.org/officeDocument/2006/relationships/image" Target="../media/image75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chart" Target="../charts/chart8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3.xml"/><Relationship Id="rId5" Type="http://schemas.openxmlformats.org/officeDocument/2006/relationships/chart" Target="../charts/chart82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oleObject" Target="../embeddings/oleObject8.bin"/><Relationship Id="rId7" Type="http://schemas.openxmlformats.org/officeDocument/2006/relationships/diagramQuickStyle" Target="../diagrams/quickStyle8.xml"/><Relationship Id="rId12" Type="http://schemas.openxmlformats.org/officeDocument/2006/relationships/chart" Target="../charts/chart8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79.png"/><Relationship Id="rId5" Type="http://schemas.openxmlformats.org/officeDocument/2006/relationships/diagramData" Target="../diagrams/data8.xml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microsoft.com/office/2007/relationships/diagramDrawing" Target="../diagrams/drawing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chart" Target="../charts/chart8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6.xml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chart" Target="../charts/chart8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88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91.xml"/><Relationship Id="rId5" Type="http://schemas.openxmlformats.org/officeDocument/2006/relationships/chart" Target="../charts/chart90.xml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93.xml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6.png"/><Relationship Id="rId4" Type="http://schemas.openxmlformats.org/officeDocument/2006/relationships/chart" Target="../charts/chart9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97.xml"/><Relationship Id="rId5" Type="http://schemas.openxmlformats.org/officeDocument/2006/relationships/chart" Target="../charts/chart96.xml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8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99.xml"/><Relationship Id="rId4" Type="http://schemas.openxmlformats.org/officeDocument/2006/relationships/image" Target="../media/image10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01.xml"/><Relationship Id="rId4" Type="http://schemas.openxmlformats.org/officeDocument/2006/relationships/chart" Target="../charts/chart10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03.xml"/><Relationship Id="rId5" Type="http://schemas.openxmlformats.org/officeDocument/2006/relationships/chart" Target="../charts/chart102.xml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05.xml"/><Relationship Id="rId4" Type="http://schemas.openxmlformats.org/officeDocument/2006/relationships/chart" Target="../charts/chart10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6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0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9.xml"/><Relationship Id="rId4" Type="http://schemas.openxmlformats.org/officeDocument/2006/relationships/chart" Target="../charts/chart10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1.xml"/><Relationship Id="rId4" Type="http://schemas.openxmlformats.org/officeDocument/2006/relationships/chart" Target="../charts/chart1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image" Target="../media/image129.jpeg"/><Relationship Id="rId3" Type="http://schemas.openxmlformats.org/officeDocument/2006/relationships/image" Target="../media/image125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12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127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26.jpeg"/><Relationship Id="rId4" Type="http://schemas.openxmlformats.org/officeDocument/2006/relationships/diagramData" Target="../diagrams/data9.xml"/><Relationship Id="rId9" Type="http://schemas.openxmlformats.org/officeDocument/2006/relationships/chart" Target="../charts/chart112.xml"/><Relationship Id="rId14" Type="http://schemas.openxmlformats.org/officeDocument/2006/relationships/chart" Target="../charts/chart1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chart" Target="../charts/chart11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0.jpeg"/><Relationship Id="rId5" Type="http://schemas.openxmlformats.org/officeDocument/2006/relationships/image" Target="../media/image72.png"/><Relationship Id="rId4" Type="http://schemas.openxmlformats.org/officeDocument/2006/relationships/oleObject" Target="../embeddings/oleObject9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%3ca%20href=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eleuz.bashkortostan.ru/" TargetMode="External"/><Relationship Id="rId4" Type="http://schemas.openxmlformats.org/officeDocument/2006/relationships/hyperlink" Target="http://finance.admmeleuz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1520" y="5094577"/>
            <a:ext cx="8435280" cy="1574783"/>
          </a:xfr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pPr lvl="0" algn="ctr"/>
            <a:r>
              <a:rPr lang="ru-RU" altLang="zh-CN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 проекту бюджета муниципального района</a:t>
            </a:r>
            <a: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Мелеузовский  район Республики Башкортостан на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b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  <a:p>
            <a:pPr lvl="0" algn="ctr"/>
            <a:endParaRPr lang="ru-RU" altLang="zh-CN" sz="20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altLang="zh-CN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altLang="zh-CN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zh-CN" altLang="en-US" sz="20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9D39783-14F3-4770-BD5C-C9E6E5B89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4624"/>
            <a:ext cx="4968552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18337909"/>
              </p:ext>
            </p:extLst>
          </p:nvPr>
        </p:nvGraphicFramePr>
        <p:xfrm>
          <a:off x="491896" y="1168065"/>
          <a:ext cx="8136904" cy="4614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5726928" y="3645024"/>
            <a:ext cx="3274137" cy="1638182"/>
          </a:xfrm>
          <a:prstGeom prst="rect">
            <a:avLst/>
          </a:prstGeom>
          <a:solidFill>
            <a:schemeClr val="tx2"/>
          </a:solidFill>
          <a:ln w="25400">
            <a:solidFill>
              <a:srgbClr val="00B050"/>
            </a:solidFill>
          </a:ln>
          <a:effectLst/>
        </p:spPr>
        <p:txBody>
          <a:bodyPr wrap="square" lIns="72000" tIns="144000" anchor="ctr" anchorCtr="0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600" b="1" dirty="0"/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законодательством РФ  о налогах и сборах, и местных налогов, например:</a:t>
            </a:r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налог на доходы физических лиц,</a:t>
            </a:r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налог на имущество физических лиц,</a:t>
            </a:r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земельный налог,</a:t>
            </a:r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единый налог на вмененный доход</a:t>
            </a:r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иные налоговые доходы</a:t>
            </a:r>
          </a:p>
          <a:p>
            <a:endParaRPr lang="ru-RU" sz="3600" b="1" dirty="0"/>
          </a:p>
          <a:p>
            <a:endParaRPr lang="ru-RU" sz="3600" b="1" dirty="0"/>
          </a:p>
          <a:p>
            <a:endParaRPr lang="ru-RU" sz="3600" b="1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9512" y="3573016"/>
            <a:ext cx="3240361" cy="1097856"/>
          </a:xfrm>
          <a:prstGeom prst="rect">
            <a:avLst/>
          </a:prstGeom>
          <a:solidFill>
            <a:schemeClr val="tx2"/>
          </a:solidFill>
          <a:ln w="25400" cmpd="sng">
            <a:solidFill>
              <a:srgbClr val="00B050"/>
            </a:solidFill>
          </a:ln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8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доходов от использования муниципального имущества, от продажи имущества, платы за негативное воздействие на окружающую среду, штрафы и иные неналоговые доходы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98360" y="5866471"/>
            <a:ext cx="5112568" cy="648072"/>
          </a:xfrm>
          <a:prstGeom prst="rect">
            <a:avLst/>
          </a:prstGeom>
          <a:solidFill>
            <a:schemeClr val="tx2"/>
          </a:solidFill>
          <a:ln w="25400">
            <a:solidFill>
              <a:srgbClr val="00B050"/>
            </a:solidFill>
          </a:ln>
          <a:effectLst/>
        </p:spPr>
        <p:txBody>
          <a:bodyPr wrap="square" lIns="36000" tIns="108000" rIns="36000" bIns="0" anchor="ctr" anchorCtr="0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 из федерального бюджета и бюджета Республики Башкортостан (межбюджетные трансферты) и от физических  и юридических лиц</a:t>
            </a:r>
          </a:p>
          <a:p>
            <a:endParaRPr lang="ru-RU" sz="36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532442" y="5751258"/>
            <a:ext cx="611559" cy="24216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FDA9E9-42C8-42FF-B10F-24880D6B521E}"/>
              </a:ext>
            </a:extLst>
          </p:cNvPr>
          <p:cNvSpPr txBox="1"/>
          <p:nvPr/>
        </p:nvSpPr>
        <p:spPr>
          <a:xfrm>
            <a:off x="416040" y="404664"/>
            <a:ext cx="7972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района Мелеузовский район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32375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="" xmlns:a16="http://schemas.microsoft.com/office/drawing/2014/main" id="{77AFEA2F-044F-456F-8572-4C2BCC93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070" y="68922"/>
            <a:ext cx="9144000" cy="903287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ru-RU" alt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Административное устройство муниципального района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Мелеузовский район Республики Башкортостан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818923DA-E769-447D-A7DD-F81041EAC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156487"/>
              </p:ext>
            </p:extLst>
          </p:nvPr>
        </p:nvGraphicFramePr>
        <p:xfrm>
          <a:off x="395536" y="1628800"/>
          <a:ext cx="6264696" cy="488498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914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86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34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310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614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Городское и сельские поселения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b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населённых</a:t>
                      </a:r>
                      <a:b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пунктов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на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01.01.2019г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чел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Городское поселение город Мелеуз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57248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Абитовский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Александровский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Аптраковский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Араслановский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Воскресенский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1527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Денисовский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Зирганский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Иштугановский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Корнеевский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Мелеузовский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Нордовский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Нугушевский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Партизанский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Первомайский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Сарышевский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Шевченковский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82 000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9561" name="Rectangle 1">
            <a:extLst>
              <a:ext uri="{FF2B5EF4-FFF2-40B4-BE49-F238E27FC236}">
                <a16:creationId xmlns="" xmlns:a16="http://schemas.microsoft.com/office/drawing/2014/main" id="{714820AA-3AE7-4510-9515-0AD38AD99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97" y="914919"/>
            <a:ext cx="7921625" cy="5616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52352" bIns="38088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dirty="0">
                <a:solidFill>
                  <a:schemeClr val="bg1"/>
                </a:solidFill>
              </a:rPr>
              <a:t>На территории района расположены 17 муниципальных образований, имеющих статус поселений (одно городское поселение — г. </a:t>
            </a:r>
            <a:r>
              <a:rPr lang="ru-RU" altLang="ru-RU" sz="1200" dirty="0" smtClean="0">
                <a:solidFill>
                  <a:schemeClr val="bg1"/>
                </a:solidFill>
              </a:rPr>
              <a:t>Мелеуз) </a:t>
            </a:r>
            <a:r>
              <a:rPr lang="ru-RU" altLang="ru-RU" sz="1200" dirty="0">
                <a:solidFill>
                  <a:schemeClr val="bg1"/>
                </a:solidFill>
              </a:rPr>
              <a:t>и 16 сельских поселений с 96 населенными </a:t>
            </a:r>
            <a:r>
              <a:rPr lang="ru-RU" altLang="ru-RU" sz="1200" dirty="0" smtClean="0">
                <a:solidFill>
                  <a:schemeClr val="bg1"/>
                </a:solidFill>
              </a:rPr>
              <a:t>пунктами</a:t>
            </a:r>
            <a:endParaRPr lang="ru-RU" altLang="ru-RU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5">
            <a:extLst>
              <a:ext uri="{FF2B5EF4-FFF2-40B4-BE49-F238E27FC236}">
                <a16:creationId xmlns="" xmlns:a16="http://schemas.microsoft.com/office/drawing/2014/main" id="{0D6FBB29-123D-4CC5-9F82-11513486F2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4471469"/>
              </p:ext>
            </p:extLst>
          </p:nvPr>
        </p:nvGraphicFramePr>
        <p:xfrm>
          <a:off x="6300788" y="1844675"/>
          <a:ext cx="3671887" cy="340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Выноска 2 27">
            <a:extLst>
              <a:ext uri="{FF2B5EF4-FFF2-40B4-BE49-F238E27FC236}">
                <a16:creationId xmlns="" xmlns:a16="http://schemas.microsoft.com/office/drawing/2014/main" id="{020CB9CE-D2B2-4125-93C4-17903AAB8DAC}"/>
              </a:ext>
            </a:extLst>
          </p:cNvPr>
          <p:cNvSpPr/>
          <p:nvPr/>
        </p:nvSpPr>
        <p:spPr bwMode="auto">
          <a:xfrm>
            <a:off x="5861050" y="1524000"/>
            <a:ext cx="2279650" cy="4625975"/>
          </a:xfrm>
          <a:prstGeom prst="borderCallout2">
            <a:avLst>
              <a:gd name="adj1" fmla="val 10278"/>
              <a:gd name="adj2" fmla="val -399"/>
              <a:gd name="adj3" fmla="val 28090"/>
              <a:gd name="adj4" fmla="val -17549"/>
              <a:gd name="adj5" fmla="val 12680"/>
              <a:gd name="adj6" fmla="val -58184"/>
            </a:avLst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1267" name="Заголовок 19">
            <a:extLst>
              <a:ext uri="{FF2B5EF4-FFF2-40B4-BE49-F238E27FC236}">
                <a16:creationId xmlns="" xmlns:a16="http://schemas.microsoft.com/office/drawing/2014/main" id="{D7EBB568-0596-445E-A5CD-B25093DB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88900"/>
            <a:ext cx="8280400" cy="11430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консолидированного бюджета муниципального района Мелеузовский район Республики Башкортостан </a:t>
            </a:r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="" xmlns:a16="http://schemas.microsoft.com/office/drawing/2014/main" id="{66B87021-950B-4DC3-8C87-67F85FF4B004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092825" y="1524000"/>
          <a:ext cx="2084388" cy="45259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43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Абитовский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Александровский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 err="1">
                          <a:effectLst/>
                        </a:rPr>
                        <a:t>Аптраковский</a:t>
                      </a:r>
                      <a:r>
                        <a:rPr lang="ru-RU" sz="1100" u="none" strike="noStrike" dirty="0">
                          <a:effectLst/>
                        </a:rPr>
                        <a:t>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Араслановский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Воскресенский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 err="1">
                          <a:effectLst/>
                        </a:rPr>
                        <a:t>Денисовский</a:t>
                      </a:r>
                      <a:r>
                        <a:rPr lang="ru-RU" sz="1100" u="none" strike="noStrike" dirty="0">
                          <a:effectLst/>
                        </a:rPr>
                        <a:t>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 err="1">
                          <a:effectLst/>
                        </a:rPr>
                        <a:t>Зирганский</a:t>
                      </a:r>
                      <a:r>
                        <a:rPr lang="ru-RU" sz="1100" u="none" strike="noStrike" dirty="0">
                          <a:effectLst/>
                        </a:rPr>
                        <a:t>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Иштугановский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Корнеевский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Мелеузовский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 err="1">
                          <a:effectLst/>
                        </a:rPr>
                        <a:t>Нордовский</a:t>
                      </a:r>
                      <a:r>
                        <a:rPr lang="ru-RU" sz="1100" u="none" strike="noStrike" dirty="0">
                          <a:effectLst/>
                        </a:rPr>
                        <a:t>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 err="1">
                          <a:effectLst/>
                        </a:rPr>
                        <a:t>Нугушевский</a:t>
                      </a:r>
                      <a:r>
                        <a:rPr lang="ru-RU" sz="1100" u="none" strike="noStrike" dirty="0">
                          <a:effectLst/>
                        </a:rPr>
                        <a:t>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Партизанский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Первомайский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Сарышевский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Шевченковский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20501" name="Группа 11">
            <a:extLst>
              <a:ext uri="{FF2B5EF4-FFF2-40B4-BE49-F238E27FC236}">
                <a16:creationId xmlns="" xmlns:a16="http://schemas.microsoft.com/office/drawing/2014/main" id="{5C11EB08-664C-42E7-B6AA-FBE893E4B23C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492250"/>
            <a:ext cx="3960812" cy="4691063"/>
            <a:chOff x="899610" y="1436288"/>
            <a:chExt cx="3960883" cy="4689874"/>
          </a:xfrm>
        </p:grpSpPr>
        <p:sp>
          <p:nvSpPr>
            <p:cNvPr id="14" name="Стрелка вниз 13">
              <a:extLst>
                <a:ext uri="{FF2B5EF4-FFF2-40B4-BE49-F238E27FC236}">
                  <a16:creationId xmlns="" xmlns:a16="http://schemas.microsoft.com/office/drawing/2014/main" id="{58F7EAA2-C460-4CA4-90AB-CAB2DE4343A2}"/>
                </a:ext>
              </a:extLst>
            </p:cNvPr>
            <p:cNvSpPr/>
            <p:nvPr/>
          </p:nvSpPr>
          <p:spPr>
            <a:xfrm>
              <a:off x="2555402" y="4940600"/>
              <a:ext cx="708038" cy="453910"/>
            </a:xfrm>
            <a:prstGeom prst="down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>
              <a:extLst>
                <a:ext uri="{FF2B5EF4-FFF2-40B4-BE49-F238E27FC236}">
                  <a16:creationId xmlns="" xmlns:a16="http://schemas.microsoft.com/office/drawing/2014/main" id="{4F48BAF1-C378-4E59-AE98-63EB8B0A9D69}"/>
                </a:ext>
              </a:extLst>
            </p:cNvPr>
            <p:cNvSpPr/>
            <p:nvPr/>
          </p:nvSpPr>
          <p:spPr>
            <a:xfrm>
              <a:off x="1115514" y="5277064"/>
              <a:ext cx="3394136" cy="849098"/>
            </a:xfrm>
            <a:custGeom>
              <a:avLst/>
              <a:gdLst>
                <a:gd name="connsiteX0" fmla="*/ 0 w 3394472"/>
                <a:gd name="connsiteY0" fmla="*/ 0 h 848618"/>
                <a:gd name="connsiteX1" fmla="*/ 3394472 w 3394472"/>
                <a:gd name="connsiteY1" fmla="*/ 0 h 848618"/>
                <a:gd name="connsiteX2" fmla="*/ 3394472 w 3394472"/>
                <a:gd name="connsiteY2" fmla="*/ 848618 h 848618"/>
                <a:gd name="connsiteX3" fmla="*/ 0 w 3394472"/>
                <a:gd name="connsiteY3" fmla="*/ 848618 h 848618"/>
                <a:gd name="connsiteX4" fmla="*/ 0 w 3394472"/>
                <a:gd name="connsiteY4" fmla="*/ 0 h 84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472" h="848618">
                  <a:moveTo>
                    <a:pt x="0" y="0"/>
                  </a:moveTo>
                  <a:lnTo>
                    <a:pt x="3394472" y="0"/>
                  </a:lnTo>
                  <a:lnTo>
                    <a:pt x="3394472" y="848618"/>
                  </a:lnTo>
                  <a:lnTo>
                    <a:pt x="0" y="8486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500" b="1" dirty="0"/>
                <a:t>Консолидированный бюджет Муниципального района Мелеузовский район</a:t>
              </a:r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="" xmlns:a16="http://schemas.microsoft.com/office/drawing/2014/main" id="{6FAD70E5-D48B-411D-96CC-A59831E8EABD}"/>
                </a:ext>
              </a:extLst>
            </p:cNvPr>
            <p:cNvSpPr/>
            <p:nvPr/>
          </p:nvSpPr>
          <p:spPr>
            <a:xfrm>
              <a:off x="1780688" y="2226663"/>
              <a:ext cx="2138401" cy="1322053"/>
            </a:xfrm>
            <a:custGeom>
              <a:avLst/>
              <a:gdLst>
                <a:gd name="connsiteX0" fmla="*/ 0 w 2138097"/>
                <a:gd name="connsiteY0" fmla="*/ 939471 h 1878942"/>
                <a:gd name="connsiteX1" fmla="*/ 1069049 w 2138097"/>
                <a:gd name="connsiteY1" fmla="*/ 0 h 1878942"/>
                <a:gd name="connsiteX2" fmla="*/ 2138098 w 2138097"/>
                <a:gd name="connsiteY2" fmla="*/ 939471 h 1878942"/>
                <a:gd name="connsiteX3" fmla="*/ 1069049 w 2138097"/>
                <a:gd name="connsiteY3" fmla="*/ 1878942 h 1878942"/>
                <a:gd name="connsiteX4" fmla="*/ 0 w 2138097"/>
                <a:gd name="connsiteY4" fmla="*/ 939471 h 187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8097" h="1878942">
                  <a:moveTo>
                    <a:pt x="0" y="939471"/>
                  </a:moveTo>
                  <a:cubicBezTo>
                    <a:pt x="0" y="420615"/>
                    <a:pt x="478630" y="0"/>
                    <a:pt x="1069049" y="0"/>
                  </a:cubicBezTo>
                  <a:cubicBezTo>
                    <a:pt x="1659468" y="0"/>
                    <a:pt x="2138098" y="420615"/>
                    <a:pt x="2138098" y="939471"/>
                  </a:cubicBezTo>
                  <a:cubicBezTo>
                    <a:pt x="2138098" y="1458327"/>
                    <a:pt x="1659468" y="1878942"/>
                    <a:pt x="1069049" y="1878942"/>
                  </a:cubicBezTo>
                  <a:cubicBezTo>
                    <a:pt x="478630" y="1878942"/>
                    <a:pt x="0" y="1458327"/>
                    <a:pt x="0" y="939471"/>
                  </a:cubicBezTo>
                  <a:close/>
                </a:path>
              </a:pathLst>
            </a:custGeom>
            <a:solidFill>
              <a:srgbClr val="C66C3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30897" tIns="292945" rIns="330897" bIns="292945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Бюджет Муниципального района</a:t>
              </a:r>
            </a:p>
          </p:txBody>
        </p:sp>
        <p:sp>
          <p:nvSpPr>
            <p:cNvPr id="19" name="Shape 18">
              <a:extLst>
                <a:ext uri="{FF2B5EF4-FFF2-40B4-BE49-F238E27FC236}">
                  <a16:creationId xmlns="" xmlns:a16="http://schemas.microsoft.com/office/drawing/2014/main" id="{67202BB0-83BF-44AE-8E03-14BCA82D7330}"/>
                </a:ext>
              </a:extLst>
            </p:cNvPr>
            <p:cNvSpPr/>
            <p:nvPr/>
          </p:nvSpPr>
          <p:spPr>
            <a:xfrm>
              <a:off x="899610" y="1772753"/>
              <a:ext cx="3960883" cy="3167847"/>
            </a:xfrm>
            <a:prstGeom prst="funnel">
              <a:avLst/>
            </a:prstGeom>
            <a:solidFill>
              <a:schemeClr val="accent3">
                <a:lumMod val="60000"/>
                <a:lumOff val="40000"/>
                <a:alpha val="4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>
              <a:extLst>
                <a:ext uri="{FF2B5EF4-FFF2-40B4-BE49-F238E27FC236}">
                  <a16:creationId xmlns="" xmlns:a16="http://schemas.microsoft.com/office/drawing/2014/main" id="{A56EA26B-1B46-4936-B5DB-4B42D65C16BE}"/>
                </a:ext>
              </a:extLst>
            </p:cNvPr>
            <p:cNvSpPr/>
            <p:nvPr/>
          </p:nvSpPr>
          <p:spPr>
            <a:xfrm>
              <a:off x="1045663" y="1436288"/>
              <a:ext cx="1468463" cy="1483937"/>
            </a:xfrm>
            <a:custGeom>
              <a:avLst/>
              <a:gdLst>
                <a:gd name="connsiteX0" fmla="*/ 0 w 1468537"/>
                <a:gd name="connsiteY0" fmla="*/ 742320 h 1484640"/>
                <a:gd name="connsiteX1" fmla="*/ 734269 w 1468537"/>
                <a:gd name="connsiteY1" fmla="*/ 0 h 1484640"/>
                <a:gd name="connsiteX2" fmla="*/ 1468538 w 1468537"/>
                <a:gd name="connsiteY2" fmla="*/ 742320 h 1484640"/>
                <a:gd name="connsiteX3" fmla="*/ 734269 w 1468537"/>
                <a:gd name="connsiteY3" fmla="*/ 1484640 h 1484640"/>
                <a:gd name="connsiteX4" fmla="*/ 0 w 1468537"/>
                <a:gd name="connsiteY4" fmla="*/ 742320 h 14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537" h="1484640">
                  <a:moveTo>
                    <a:pt x="0" y="742320"/>
                  </a:moveTo>
                  <a:cubicBezTo>
                    <a:pt x="0" y="332348"/>
                    <a:pt x="328743" y="0"/>
                    <a:pt x="734269" y="0"/>
                  </a:cubicBezTo>
                  <a:cubicBezTo>
                    <a:pt x="1139795" y="0"/>
                    <a:pt x="1468538" y="332348"/>
                    <a:pt x="1468538" y="742320"/>
                  </a:cubicBezTo>
                  <a:cubicBezTo>
                    <a:pt x="1468538" y="1152292"/>
                    <a:pt x="1139795" y="1484640"/>
                    <a:pt x="734269" y="1484640"/>
                  </a:cubicBezTo>
                  <a:cubicBezTo>
                    <a:pt x="328743" y="1484640"/>
                    <a:pt x="0" y="1152292"/>
                    <a:pt x="0" y="74232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32842" tIns="235200" rIns="232842" bIns="23520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Бюджет городского поселения город Мелеуз</a:t>
              </a: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="" xmlns:a16="http://schemas.microsoft.com/office/drawing/2014/main" id="{D733E6FC-1F66-43AB-B4BA-77E88071F755}"/>
                </a:ext>
              </a:extLst>
            </p:cNvPr>
            <p:cNvSpPr/>
            <p:nvPr/>
          </p:nvSpPr>
          <p:spPr>
            <a:xfrm>
              <a:off x="3196763" y="1460095"/>
              <a:ext cx="1546253" cy="1523614"/>
            </a:xfrm>
            <a:custGeom>
              <a:avLst/>
              <a:gdLst>
                <a:gd name="connsiteX0" fmla="*/ 0 w 1545664"/>
                <a:gd name="connsiteY0" fmla="*/ 762057 h 1524113"/>
                <a:gd name="connsiteX1" fmla="*/ 772832 w 1545664"/>
                <a:gd name="connsiteY1" fmla="*/ 0 h 1524113"/>
                <a:gd name="connsiteX2" fmla="*/ 1545664 w 1545664"/>
                <a:gd name="connsiteY2" fmla="*/ 762057 h 1524113"/>
                <a:gd name="connsiteX3" fmla="*/ 772832 w 1545664"/>
                <a:gd name="connsiteY3" fmla="*/ 1524114 h 1524113"/>
                <a:gd name="connsiteX4" fmla="*/ 0 w 1545664"/>
                <a:gd name="connsiteY4" fmla="*/ 762057 h 152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5664" h="1524113">
                  <a:moveTo>
                    <a:pt x="0" y="762057"/>
                  </a:moveTo>
                  <a:cubicBezTo>
                    <a:pt x="0" y="341185"/>
                    <a:pt x="346009" y="0"/>
                    <a:pt x="772832" y="0"/>
                  </a:cubicBezTo>
                  <a:cubicBezTo>
                    <a:pt x="1199655" y="0"/>
                    <a:pt x="1545664" y="341185"/>
                    <a:pt x="1545664" y="762057"/>
                  </a:cubicBezTo>
                  <a:cubicBezTo>
                    <a:pt x="1545664" y="1182929"/>
                    <a:pt x="1199655" y="1524114"/>
                    <a:pt x="772832" y="1524114"/>
                  </a:cubicBezTo>
                  <a:cubicBezTo>
                    <a:pt x="346009" y="1524114"/>
                    <a:pt x="0" y="1182929"/>
                    <a:pt x="0" y="762057"/>
                  </a:cubicBez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44137" tIns="240981" rIns="244137" bIns="240981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Бюджеты сельских поселений</a:t>
              </a:r>
            </a:p>
          </p:txBody>
        </p:sp>
      </p:grp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B8B2A5-2456-45CF-98FD-45F6ABB01603}"/>
              </a:ext>
            </a:extLst>
          </p:cNvPr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муниципального                                                                                                        района Мелеузовский район Республики Башкортостан на 2020 год и                                                          на плановый период 2021 и 2022 годов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473" y="876300"/>
            <a:ext cx="3545415" cy="1223412"/>
          </a:xfrm>
          <a:custGeom>
            <a:avLst/>
            <a:gdLst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4572001 w 4572001"/>
              <a:gd name="connsiteY2" fmla="*/ 1015663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2872510 w 4572001"/>
              <a:gd name="connsiteY2" fmla="*/ 987954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2872510 w 4572001"/>
              <a:gd name="connsiteY2" fmla="*/ 987954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5153892"/>
              <a:gd name="connsiteY0" fmla="*/ 0 h 1015663"/>
              <a:gd name="connsiteX1" fmla="*/ 5153892 w 5153892"/>
              <a:gd name="connsiteY1" fmla="*/ 0 h 1015663"/>
              <a:gd name="connsiteX2" fmla="*/ 2872510 w 5153892"/>
              <a:gd name="connsiteY2" fmla="*/ 987954 h 1015663"/>
              <a:gd name="connsiteX3" fmla="*/ 0 w 5153892"/>
              <a:gd name="connsiteY3" fmla="*/ 1015663 h 1015663"/>
              <a:gd name="connsiteX4" fmla="*/ 0 w 5153892"/>
              <a:gd name="connsiteY4" fmla="*/ 0 h 1015663"/>
              <a:gd name="connsiteX0" fmla="*/ 0 w 5176000"/>
              <a:gd name="connsiteY0" fmla="*/ 0 h 1015663"/>
              <a:gd name="connsiteX1" fmla="*/ 5153892 w 5176000"/>
              <a:gd name="connsiteY1" fmla="*/ 0 h 1015663"/>
              <a:gd name="connsiteX2" fmla="*/ 2872510 w 5176000"/>
              <a:gd name="connsiteY2" fmla="*/ 987954 h 1015663"/>
              <a:gd name="connsiteX3" fmla="*/ 0 w 5176000"/>
              <a:gd name="connsiteY3" fmla="*/ 1015663 h 1015663"/>
              <a:gd name="connsiteX4" fmla="*/ 0 w 5176000"/>
              <a:gd name="connsiteY4" fmla="*/ 0 h 1015663"/>
              <a:gd name="connsiteX0" fmla="*/ 0 w 5258830"/>
              <a:gd name="connsiteY0" fmla="*/ 0 h 1015663"/>
              <a:gd name="connsiteX1" fmla="*/ 5153892 w 5258830"/>
              <a:gd name="connsiteY1" fmla="*/ 0 h 1015663"/>
              <a:gd name="connsiteX2" fmla="*/ 3439542 w 5258830"/>
              <a:gd name="connsiteY2" fmla="*/ 987954 h 1015663"/>
              <a:gd name="connsiteX3" fmla="*/ 0 w 5258830"/>
              <a:gd name="connsiteY3" fmla="*/ 1015663 h 1015663"/>
              <a:gd name="connsiteX4" fmla="*/ 0 w 5258830"/>
              <a:gd name="connsiteY4" fmla="*/ 0 h 1015663"/>
              <a:gd name="connsiteX0" fmla="*/ 0 w 5305334"/>
              <a:gd name="connsiteY0" fmla="*/ 0 h 1015663"/>
              <a:gd name="connsiteX1" fmla="*/ 5153892 w 5305334"/>
              <a:gd name="connsiteY1" fmla="*/ 0 h 1015663"/>
              <a:gd name="connsiteX2" fmla="*/ 3439542 w 5305334"/>
              <a:gd name="connsiteY2" fmla="*/ 987954 h 1015663"/>
              <a:gd name="connsiteX3" fmla="*/ 0 w 5305334"/>
              <a:gd name="connsiteY3" fmla="*/ 1015663 h 1015663"/>
              <a:gd name="connsiteX4" fmla="*/ 0 w 5305334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334" h="1015663">
                <a:moveTo>
                  <a:pt x="0" y="0"/>
                </a:moveTo>
                <a:lnTo>
                  <a:pt x="5153892" y="0"/>
                </a:lnTo>
                <a:cubicBezTo>
                  <a:pt x="5243177" y="754191"/>
                  <a:pt x="5922251" y="1073696"/>
                  <a:pt x="3439542" y="987954"/>
                </a:cubicBezTo>
                <a:lnTo>
                  <a:pt x="0" y="10156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муниципальной налоговой политики – ускорение темпов наращивания собственного экономического (налогового) потенциала. Объем налоговых и неналоговых доходов консолидированного бюджета района является важнейшим показателем для оценки эффективности деятельности органов местного самоуправления.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73" y="3543751"/>
            <a:ext cx="4469552" cy="3316292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  <a:alpha val="6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Значимые для района изменения налоговой политики</a:t>
            </a:r>
          </a:p>
          <a:p>
            <a:pPr algn="ctr">
              <a:spcBef>
                <a:spcPts val="300"/>
              </a:spcBef>
            </a:pP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федеральном и региональном законодательстве в 2020г.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поэтапный переход до 2024 года к зачислению 100 процентов акцизов на нефтепродукты в бюджет субъектов Российской Федерации;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изменение основного принципа зачисления штрафов;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передача с 2020 года 5 процентов платы за негативное воздействие на окружающую среду из федерального бюджета в бюджеты муниципальных районов и городских округов;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концепции «налоговых расходов», включая ведение реестра льгот, проведение оценки их эффективности;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результатов государственной кадастровой оценки земель водного фонда и земель населенных пунктов Республики Башкортостан. 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комфортных условий для добровольной и своевременной уплаты налогов на основе введения института «авансовой» уплаты налогов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физических лиц, обеспечения возможности для физических лиц оплачивать налоги через многофункциональные центры предоставления государственных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муниципальных услуг, отмены обязанности представления декларации плательщиками упрощенной системы налогообложения, использующими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«он-лайн» контрольно-кассовую технику.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льготы по налогу на имущество в размере 50 процентов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начисленной суммы налога в отношении имущества бюджетных, казенных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автономных учреждений Республики Башкортостан и муниципальных образований до 31 декабря 2022 года</a:t>
            </a: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4581111" y="3891125"/>
            <a:ext cx="4422928" cy="697885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Основные направления налоговой политики муниципального района на 2020 год и на плановый период 2021 и 2022 годов сформированы в соответствии с проектом Основных направлений бюджетной, налоговой и таможенно-тарифной политики Российской Федерации на 2020 год и на плановый период 2021 и 2022 годов.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2"/>
          <p:cNvSpPr/>
          <p:nvPr/>
        </p:nvSpPr>
        <p:spPr>
          <a:xfrm>
            <a:off x="27484" y="2107810"/>
            <a:ext cx="3635896" cy="1384995"/>
          </a:xfrm>
          <a:custGeom>
            <a:avLst/>
            <a:gdLst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4572001 w 4572001"/>
              <a:gd name="connsiteY2" fmla="*/ 1015663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2872510 w 4572001"/>
              <a:gd name="connsiteY2" fmla="*/ 987954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2872510 w 4572001"/>
              <a:gd name="connsiteY2" fmla="*/ 987954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5153892"/>
              <a:gd name="connsiteY0" fmla="*/ 0 h 1015663"/>
              <a:gd name="connsiteX1" fmla="*/ 5153892 w 5153892"/>
              <a:gd name="connsiteY1" fmla="*/ 0 h 1015663"/>
              <a:gd name="connsiteX2" fmla="*/ 2872510 w 5153892"/>
              <a:gd name="connsiteY2" fmla="*/ 987954 h 1015663"/>
              <a:gd name="connsiteX3" fmla="*/ 0 w 5153892"/>
              <a:gd name="connsiteY3" fmla="*/ 1015663 h 1015663"/>
              <a:gd name="connsiteX4" fmla="*/ 0 w 5153892"/>
              <a:gd name="connsiteY4" fmla="*/ 0 h 1015663"/>
              <a:gd name="connsiteX0" fmla="*/ 0 w 5176000"/>
              <a:gd name="connsiteY0" fmla="*/ 0 h 1015663"/>
              <a:gd name="connsiteX1" fmla="*/ 5153892 w 5176000"/>
              <a:gd name="connsiteY1" fmla="*/ 0 h 1015663"/>
              <a:gd name="connsiteX2" fmla="*/ 2872510 w 5176000"/>
              <a:gd name="connsiteY2" fmla="*/ 987954 h 1015663"/>
              <a:gd name="connsiteX3" fmla="*/ 0 w 5176000"/>
              <a:gd name="connsiteY3" fmla="*/ 1015663 h 1015663"/>
              <a:gd name="connsiteX4" fmla="*/ 0 w 5176000"/>
              <a:gd name="connsiteY4" fmla="*/ 0 h 1015663"/>
              <a:gd name="connsiteX0" fmla="*/ 0 w 5258830"/>
              <a:gd name="connsiteY0" fmla="*/ 0 h 1015663"/>
              <a:gd name="connsiteX1" fmla="*/ 5153892 w 5258830"/>
              <a:gd name="connsiteY1" fmla="*/ 0 h 1015663"/>
              <a:gd name="connsiteX2" fmla="*/ 3439542 w 5258830"/>
              <a:gd name="connsiteY2" fmla="*/ 987954 h 1015663"/>
              <a:gd name="connsiteX3" fmla="*/ 0 w 5258830"/>
              <a:gd name="connsiteY3" fmla="*/ 1015663 h 1015663"/>
              <a:gd name="connsiteX4" fmla="*/ 0 w 5258830"/>
              <a:gd name="connsiteY4" fmla="*/ 0 h 1015663"/>
              <a:gd name="connsiteX0" fmla="*/ 0 w 5305334"/>
              <a:gd name="connsiteY0" fmla="*/ 0 h 1015663"/>
              <a:gd name="connsiteX1" fmla="*/ 5153892 w 5305334"/>
              <a:gd name="connsiteY1" fmla="*/ 0 h 1015663"/>
              <a:gd name="connsiteX2" fmla="*/ 3439542 w 5305334"/>
              <a:gd name="connsiteY2" fmla="*/ 987954 h 1015663"/>
              <a:gd name="connsiteX3" fmla="*/ 0 w 5305334"/>
              <a:gd name="connsiteY3" fmla="*/ 1015663 h 1015663"/>
              <a:gd name="connsiteX4" fmla="*/ 0 w 5305334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334" h="1015663">
                <a:moveTo>
                  <a:pt x="0" y="0"/>
                </a:moveTo>
                <a:lnTo>
                  <a:pt x="5153892" y="0"/>
                </a:lnTo>
                <a:cubicBezTo>
                  <a:pt x="5243177" y="754191"/>
                  <a:pt x="5922251" y="1073696"/>
                  <a:pt x="3439542" y="987954"/>
                </a:cubicBezTo>
                <a:lnTo>
                  <a:pt x="0" y="101566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цель муниципальной программы «Управление муниципальными финансами и муниципальным долгом муниципального района Мелеузовский район Республики Башкортостан» - обеспечение темпа роста налоговых и неналоговых доходов консолидированного бюджета муниципального района Мелеузовский район Республики Башкортостан не ниже темпа роста по Республике Башкортостан.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5168061"/>
            <a:ext cx="3642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355976" y="3871304"/>
            <a:ext cx="51657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52" y="4846701"/>
            <a:ext cx="936104" cy="936104"/>
          </a:xfrm>
          <a:prstGeom prst="rect">
            <a:avLst/>
          </a:prstGeom>
        </p:spPr>
      </p:pic>
      <p:sp>
        <p:nvSpPr>
          <p:cNvPr id="36869" name="Прямоугольник 7">
            <a:extLst>
              <a:ext uri="{FF2B5EF4-FFF2-40B4-BE49-F238E27FC236}">
                <a16:creationId xmlns:a16="http://schemas.microsoft.com/office/drawing/2014/main" xmlns="" id="{F89B921A-7A3F-4389-BE85-84633212A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056" y="4764111"/>
            <a:ext cx="3500429" cy="1685568"/>
          </a:xfrm>
          <a:prstGeom prst="snip1Rect">
            <a:avLst>
              <a:gd name="adj" fmla="val 20226"/>
            </a:avLst>
          </a:prstGeom>
          <a:solidFill>
            <a:schemeClr val="accent6">
              <a:lumMod val="60000"/>
              <a:lumOff val="40000"/>
            </a:schemeClr>
          </a:solidFill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решение задач направлены меры, предусмотренные Комплексным планом мероприятий по увеличению поступлений налоговых и неналоговых доходов консолидированного бюджета республики до 2024 года. </a:t>
            </a:r>
          </a:p>
          <a:p>
            <a:pPr algn="just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системных мер позволит получить около 31,3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дополнительных доходов в 2020 году и свыше 31,4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год в 2021–2024 годах.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45627" y="791643"/>
            <a:ext cx="4865687" cy="3046988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  <a:alpha val="6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71450" indent="-171450" algn="ctr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Основные направления налоговой политики района в 2020г.: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администрирования доходов бюджета и совершенствование налогового законодательства; 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налоговой базы «устойчивых» доходов (имущественные налоги, налоги на совокупный доход, НДФЛ), в т.ч. путем обеспечения присвоения всем объектам недвижимого имущества, как состоящим на кадастровом учете, так и выявляемым, адресов в соответствии с Правилами присвоения, изменения и аннулирования адресов;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 совершенствование стимулирующих механизмов инвестиционного и экономического роста;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легализация сферы торговли и услуг; 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налоговых льгот и преференций;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погашение задолженности по платежам в бюджет;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адресной работы с налогоплательщиками;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реестров источников доходов консолидированного бюджета муниципального района </a:t>
            </a:r>
            <a:r>
              <a:rPr lang="ru-RU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 и бюджетов поселений, входящих в состав муниципального района </a:t>
            </a:r>
            <a:r>
              <a:rPr lang="ru-RU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налогового потенциала крупных налогоплательщиков и мониторинг состояния расчетов с бюджетом.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внедрение концепции ответственного налогоплательщика с разработкой соответствующего стандарта;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системы управления налоговыми расходами (выпадающими доходами бюджета, обусловленными налоговыми льготами, преференциями  по налогам и сборам, предусмотренными в качестве мер государственной поддержки в соответствии с целями муниципальных программ и (или) целями социально-экономической политики, не относящимися к муниципальным программам) и обеспечение ее интеграции в бюджетный процесс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91" y="3296265"/>
            <a:ext cx="1028091" cy="668295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C98C543F-89CC-4712-B8A9-373700B8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822" y="887124"/>
            <a:ext cx="493165" cy="61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1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документ 15"/>
          <p:cNvSpPr/>
          <p:nvPr/>
        </p:nvSpPr>
        <p:spPr>
          <a:xfrm>
            <a:off x="85849" y="2048927"/>
            <a:ext cx="9017091" cy="382772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513"/>
              <a:gd name="connsiteX1" fmla="*/ 21600 w 21600"/>
              <a:gd name="connsiteY1" fmla="*/ 0 h 21513"/>
              <a:gd name="connsiteX2" fmla="*/ 21600 w 21600"/>
              <a:gd name="connsiteY2" fmla="*/ 17322 h 21513"/>
              <a:gd name="connsiteX3" fmla="*/ 0 w 21600"/>
              <a:gd name="connsiteY3" fmla="*/ 20387 h 21513"/>
              <a:gd name="connsiteX4" fmla="*/ 0 w 21600"/>
              <a:gd name="connsiteY4" fmla="*/ 0 h 21513"/>
              <a:gd name="connsiteX0" fmla="*/ 0 w 21600"/>
              <a:gd name="connsiteY0" fmla="*/ 0 h 22002"/>
              <a:gd name="connsiteX1" fmla="*/ 21600 w 21600"/>
              <a:gd name="connsiteY1" fmla="*/ 0 h 22002"/>
              <a:gd name="connsiteX2" fmla="*/ 21600 w 21600"/>
              <a:gd name="connsiteY2" fmla="*/ 17322 h 22002"/>
              <a:gd name="connsiteX3" fmla="*/ 0 w 21600"/>
              <a:gd name="connsiteY3" fmla="*/ 20387 h 22002"/>
              <a:gd name="connsiteX4" fmla="*/ 0 w 21600"/>
              <a:gd name="connsiteY4" fmla="*/ 0 h 22002"/>
              <a:gd name="connsiteX0" fmla="*/ 22 w 21600"/>
              <a:gd name="connsiteY0" fmla="*/ 4727 h 22002"/>
              <a:gd name="connsiteX1" fmla="*/ 21600 w 21600"/>
              <a:gd name="connsiteY1" fmla="*/ 0 h 22002"/>
              <a:gd name="connsiteX2" fmla="*/ 21600 w 21600"/>
              <a:gd name="connsiteY2" fmla="*/ 17322 h 22002"/>
              <a:gd name="connsiteX3" fmla="*/ 0 w 21600"/>
              <a:gd name="connsiteY3" fmla="*/ 20387 h 22002"/>
              <a:gd name="connsiteX4" fmla="*/ 22 w 21600"/>
              <a:gd name="connsiteY4" fmla="*/ 4727 h 22002"/>
              <a:gd name="connsiteX0" fmla="*/ 22 w 21600"/>
              <a:gd name="connsiteY0" fmla="*/ 344 h 17619"/>
              <a:gd name="connsiteX1" fmla="*/ 21359 w 21600"/>
              <a:gd name="connsiteY1" fmla="*/ 0 h 17619"/>
              <a:gd name="connsiteX2" fmla="*/ 21600 w 21600"/>
              <a:gd name="connsiteY2" fmla="*/ 12939 h 17619"/>
              <a:gd name="connsiteX3" fmla="*/ 0 w 21600"/>
              <a:gd name="connsiteY3" fmla="*/ 16004 h 17619"/>
              <a:gd name="connsiteX4" fmla="*/ 22 w 21600"/>
              <a:gd name="connsiteY4" fmla="*/ 344 h 17619"/>
              <a:gd name="connsiteX0" fmla="*/ 22 w 21359"/>
              <a:gd name="connsiteY0" fmla="*/ 344 h 16831"/>
              <a:gd name="connsiteX1" fmla="*/ 21359 w 21359"/>
              <a:gd name="connsiteY1" fmla="*/ 0 h 16831"/>
              <a:gd name="connsiteX2" fmla="*/ 12105 w 21359"/>
              <a:gd name="connsiteY2" fmla="*/ 2067 h 16831"/>
              <a:gd name="connsiteX3" fmla="*/ 0 w 21359"/>
              <a:gd name="connsiteY3" fmla="*/ 16004 h 16831"/>
              <a:gd name="connsiteX4" fmla="*/ 22 w 21359"/>
              <a:gd name="connsiteY4" fmla="*/ 344 h 16831"/>
              <a:gd name="connsiteX0" fmla="*/ 22 w 21359"/>
              <a:gd name="connsiteY0" fmla="*/ 344 h 17809"/>
              <a:gd name="connsiteX1" fmla="*/ 21359 w 21359"/>
              <a:gd name="connsiteY1" fmla="*/ 0 h 17809"/>
              <a:gd name="connsiteX2" fmla="*/ 12105 w 21359"/>
              <a:gd name="connsiteY2" fmla="*/ 2067 h 17809"/>
              <a:gd name="connsiteX3" fmla="*/ 10967 w 21359"/>
              <a:gd name="connsiteY3" fmla="*/ 16197 h 17809"/>
              <a:gd name="connsiteX4" fmla="*/ 0 w 21359"/>
              <a:gd name="connsiteY4" fmla="*/ 16004 h 17809"/>
              <a:gd name="connsiteX5" fmla="*/ 22 w 21359"/>
              <a:gd name="connsiteY5" fmla="*/ 344 h 17809"/>
              <a:gd name="connsiteX0" fmla="*/ 22 w 21359"/>
              <a:gd name="connsiteY0" fmla="*/ 344 h 17809"/>
              <a:gd name="connsiteX1" fmla="*/ 21359 w 21359"/>
              <a:gd name="connsiteY1" fmla="*/ 0 h 17809"/>
              <a:gd name="connsiteX2" fmla="*/ 11864 w 21359"/>
              <a:gd name="connsiteY2" fmla="*/ 2067 h 17809"/>
              <a:gd name="connsiteX3" fmla="*/ 10967 w 21359"/>
              <a:gd name="connsiteY3" fmla="*/ 16197 h 17809"/>
              <a:gd name="connsiteX4" fmla="*/ 0 w 21359"/>
              <a:gd name="connsiteY4" fmla="*/ 16004 h 17809"/>
              <a:gd name="connsiteX5" fmla="*/ 22 w 21359"/>
              <a:gd name="connsiteY5" fmla="*/ 344 h 17809"/>
              <a:gd name="connsiteX0" fmla="*/ 22 w 21359"/>
              <a:gd name="connsiteY0" fmla="*/ 344 h 17809"/>
              <a:gd name="connsiteX1" fmla="*/ 21359 w 21359"/>
              <a:gd name="connsiteY1" fmla="*/ 0 h 17809"/>
              <a:gd name="connsiteX2" fmla="*/ 12061 w 21359"/>
              <a:gd name="connsiteY2" fmla="*/ 2196 h 17809"/>
              <a:gd name="connsiteX3" fmla="*/ 10967 w 21359"/>
              <a:gd name="connsiteY3" fmla="*/ 16197 h 17809"/>
              <a:gd name="connsiteX4" fmla="*/ 0 w 21359"/>
              <a:gd name="connsiteY4" fmla="*/ 16004 h 17809"/>
              <a:gd name="connsiteX5" fmla="*/ 22 w 21359"/>
              <a:gd name="connsiteY5" fmla="*/ 344 h 17809"/>
              <a:gd name="connsiteX0" fmla="*/ 22 w 21359"/>
              <a:gd name="connsiteY0" fmla="*/ 344 h 17809"/>
              <a:gd name="connsiteX1" fmla="*/ 21359 w 21359"/>
              <a:gd name="connsiteY1" fmla="*/ 0 h 17809"/>
              <a:gd name="connsiteX2" fmla="*/ 11912 w 21359"/>
              <a:gd name="connsiteY2" fmla="*/ 1946 h 17809"/>
              <a:gd name="connsiteX3" fmla="*/ 10967 w 21359"/>
              <a:gd name="connsiteY3" fmla="*/ 16197 h 17809"/>
              <a:gd name="connsiteX4" fmla="*/ 0 w 21359"/>
              <a:gd name="connsiteY4" fmla="*/ 16004 h 17809"/>
              <a:gd name="connsiteX5" fmla="*/ 22 w 21359"/>
              <a:gd name="connsiteY5" fmla="*/ 344 h 17809"/>
              <a:gd name="connsiteX0" fmla="*/ 22 w 21359"/>
              <a:gd name="connsiteY0" fmla="*/ 344 h 17809"/>
              <a:gd name="connsiteX1" fmla="*/ 21359 w 21359"/>
              <a:gd name="connsiteY1" fmla="*/ 0 h 17809"/>
              <a:gd name="connsiteX2" fmla="*/ 11912 w 21359"/>
              <a:gd name="connsiteY2" fmla="*/ 1946 h 17809"/>
              <a:gd name="connsiteX3" fmla="*/ 10967 w 21359"/>
              <a:gd name="connsiteY3" fmla="*/ 16197 h 17809"/>
              <a:gd name="connsiteX4" fmla="*/ 0 w 21359"/>
              <a:gd name="connsiteY4" fmla="*/ 16004 h 17809"/>
              <a:gd name="connsiteX5" fmla="*/ 22 w 21359"/>
              <a:gd name="connsiteY5" fmla="*/ 344 h 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59" h="17809">
                <a:moveTo>
                  <a:pt x="22" y="344"/>
                </a:moveTo>
                <a:lnTo>
                  <a:pt x="21359" y="0"/>
                </a:lnTo>
                <a:cubicBezTo>
                  <a:pt x="21439" y="4313"/>
                  <a:pt x="13212" y="219"/>
                  <a:pt x="11912" y="1946"/>
                </a:cubicBezTo>
                <a:cubicBezTo>
                  <a:pt x="9185" y="4223"/>
                  <a:pt x="12984" y="13874"/>
                  <a:pt x="10967" y="16197"/>
                </a:cubicBezTo>
                <a:cubicBezTo>
                  <a:pt x="8950" y="18520"/>
                  <a:pt x="829" y="18224"/>
                  <a:pt x="0" y="16004"/>
                </a:cubicBezTo>
                <a:cubicBezTo>
                  <a:pt x="7" y="10784"/>
                  <a:pt x="15" y="5564"/>
                  <a:pt x="22" y="344"/>
                </a:cubicBezTo>
                <a:close/>
              </a:path>
            </a:pathLst>
          </a:custGeom>
          <a:gradFill flip="none" rotWithShape="1">
            <a:gsLst>
              <a:gs pos="1000">
                <a:schemeClr val="accent1">
                  <a:lumMod val="20000"/>
                  <a:lumOff val="80000"/>
                  <a:shade val="30000"/>
                  <a:satMod val="115000"/>
                  <a:alpha val="19000"/>
                </a:schemeClr>
              </a:gs>
              <a:gs pos="7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228184" y="888271"/>
            <a:ext cx="267858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направлений бюджетной политики Республики Башкортостан на </a:t>
            </a: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2021и 2022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годов, </a:t>
            </a:r>
            <a:endParaRPr lang="ru-RU" sz="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муниципальными финансами и муниципальным долгом муниципального района Мелеузовский район Республики Башкортостан</a:t>
            </a: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от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декабря 2015 года № 2336 (с последующими </a:t>
            </a: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изменениями)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6452790"/>
            <a:ext cx="3923928" cy="405210"/>
          </a:xfrm>
          <a:prstGeom prst="rect">
            <a:avLst/>
          </a:prstGeom>
          <a:solidFill>
            <a:srgbClr val="097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23EA7F-0803-4E2F-9B1F-5CF35DD9B9C6}"/>
              </a:ext>
            </a:extLst>
          </p:cNvPr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муниципального                                                                                                        района Мелеузовский район Республики Башкортостан на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                                                         на плановый период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34821" name="Прямоугольник 7">
            <a:extLst>
              <a:ext uri="{FF2B5EF4-FFF2-40B4-BE49-F238E27FC236}">
                <a16:creationId xmlns:a16="http://schemas.microsoft.com/office/drawing/2014/main" xmlns="" id="{A382ADEC-C550-4B00-8D2B-8882A2613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915771"/>
            <a:ext cx="4896544" cy="1070134"/>
          </a:xfrm>
          <a:prstGeom prst="flowChartDocument">
            <a:avLst/>
          </a:prstGeom>
          <a:solidFill>
            <a:schemeClr val="tx2"/>
          </a:solidFill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indent="539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обеспечения комплексного подхода к управлению бюджетной устойчивостью и поддержания сбалансированности консолидированного бюджета района в долгосрочной перспективе сформирован и утвержден постановлением главы Администрации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апреля 2017 года № 569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Бюджетный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прогноз муниципального района Мелеузовский район Республики Башкортостан на период до 2030 года.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49" y="6036441"/>
            <a:ext cx="4928848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формировании Основных направлений бюджетной политики учтены положения бюджетного и налогового законодательства Российской Федерации и Республики Башкортостан, нормативных правовых актов муниципального района Мелеузовский район Республики Башкортостан, итоги реализации бюджетной политики в предыдущие периоды.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04725" y="2133577"/>
            <a:ext cx="4546347" cy="1520190"/>
          </a:xfrm>
          <a:prstGeom prst="downArrowCallout">
            <a:avLst>
              <a:gd name="adj1" fmla="val 33248"/>
              <a:gd name="adj2" fmla="val 26031"/>
              <a:gd name="adj3" fmla="val 15336"/>
              <a:gd name="adj4" fmla="val 76265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бюджетной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района в 2019 году 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наилучших значений темпов наращивания собственного экономического (налогового) потенциала района среди муниципальных образований Республики Башкортостан при обеспечении равных условий налогообложения доходов и имущества населения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макроэкономической стабильности и сбалансированности местных бюджетов в условиях сохранения бюджетных ограничений.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30613" y="5102464"/>
            <a:ext cx="3979860" cy="1708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решения поставленных задач планируется: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осуществление мониторинга и оценки качества управления муниципальными финансами муниципальных образований;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механизмы поощрения муниципальных образований в целях повышения уровня социально-экономического развития территорий и качества исполнения полномочий местного самоуправления;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использование механизмов инициативного бюджетирования.</a:t>
            </a: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5020470" y="2525614"/>
            <a:ext cx="3979860" cy="2541210"/>
          </a:xfrm>
          <a:prstGeom prst="downArrowCallout">
            <a:avLst>
              <a:gd name="adj1" fmla="val 27146"/>
              <a:gd name="adj2" fmla="val 27020"/>
              <a:gd name="adj3" fmla="val 11950"/>
              <a:gd name="adj4" fmla="val 8397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</a:t>
            </a:r>
          </a:p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сфере межбюджетных отношений </a:t>
            </a:r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бюджетом муниципального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бюджетами поселений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местных бюджетов; </a:t>
            </a:r>
          </a:p>
          <a:p>
            <a:pPr marL="17145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устойчивого исполнения местных бюджетов; </a:t>
            </a:r>
          </a:p>
          <a:p>
            <a:pPr marL="17145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предоставления межбюджетных трансфертов, с использованием механизмов контроля за достижением целевых индикаторов и совершенствования нормативной правовой базы, регулирующей межбюджетные отношения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4725" y="5889939"/>
            <a:ext cx="37890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96837" y="3814328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наращиванию доходного потенциала продолжена в рамках Комплексного плана мероприятий по увеличению поступлений налоговых и неналоговых доходов консолидированного бюджета республики до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и предусматривает реализацию решений, принятых на федеральном уровне. Сохранена преемственность целей и задач, определенных прошедшим бюджетным циклом и направленных на достижение стратегических ориентиров социально-экономического развития района, охватывающих ключевые сферы жизни населения, создание условий для мобилизации внутренних резервов, повышение бюджетной эффективности муниципального управления.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261" y="888271"/>
            <a:ext cx="2138621" cy="129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9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29329" y="5688086"/>
            <a:ext cx="3625878" cy="837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ru-RU" sz="900" dirty="0">
                <a:solidFill>
                  <a:schemeClr val="tx1"/>
                </a:solidFill>
              </a:rPr>
              <a:t>реализация подпрограммы Республики Башкортостан, направленной на создание новых мест в общеобразовательных организациях в целях организации образовательного процесса в одну смену в соответствии с прогнозируемой потребностью и современными условиями обучения;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8F58F1-1478-4630-AE52-6E550FC1531C}"/>
              </a:ext>
            </a:extLst>
          </p:cNvPr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+mj-lt"/>
              </a:rPr>
              <a:t>   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муниципального                                                                                                        района Мелеузовский район Республики Башкортостан на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                                                         на плановый период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899543"/>
            <a:ext cx="6363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200"/>
              </a:spcBef>
            </a:pPr>
            <a:r>
              <a:rPr lang="ru-RU" sz="1200" b="1" dirty="0"/>
              <a:t>Основные подходы при формировании расходной части консолидированного бюджета района в </a:t>
            </a:r>
            <a:r>
              <a:rPr lang="ru-RU" sz="1200" b="1" dirty="0" smtClean="0"/>
              <a:t>2020 </a:t>
            </a:r>
            <a:r>
              <a:rPr lang="ru-RU" sz="1200" b="1" dirty="0"/>
              <a:t>году и на период до </a:t>
            </a:r>
            <a:r>
              <a:rPr lang="ru-RU" sz="1200" b="1" dirty="0" smtClean="0"/>
              <a:t>2022 </a:t>
            </a:r>
            <a:r>
              <a:rPr lang="ru-RU" sz="1200" b="1" dirty="0"/>
              <a:t>года 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29328" y="1584817"/>
            <a:ext cx="3625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обеспечение повышения уровня оплаты труда работников учреждений культуры, специалистов в сфере </a:t>
            </a:r>
            <a:r>
              <a:rPr lang="ru-RU" sz="900" dirty="0" smtClean="0"/>
              <a:t>образования, предусмотренного </a:t>
            </a:r>
            <a:r>
              <a:rPr lang="ru-RU" sz="900" dirty="0"/>
              <a:t>указами Президента Российской Федерации от 7 мая 2012 года,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29328" y="2253065"/>
            <a:ext cx="362587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формирование структур учреждений бюджетной сферы с учетом реализации Плана мероприятий по созданию условий для формирования негосударственной сферы услуг по обеспечению муниципальных учреждений района услугами по сопровождению основной деятельности;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9328" y="3209201"/>
            <a:ext cx="36258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обеспечение соблюдения параметров перечней государственных и муниципальных услуг и работ при организации финансового обеспечения муниципальных учреждений района;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9328" y="3996298"/>
            <a:ext cx="3625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повышение эффективности использования муниципального имущества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9328" y="4387547"/>
            <a:ext cx="36258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совершенствование механизмов муниципальной поддержки реального сектора экономики, проведение оценки эффективности предоставления субсидий юридическим лицам;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29328" y="4917295"/>
            <a:ext cx="3625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обеспечение в полном объеме исполнения законодательно установленных публично-нормативных и иных социально-значимых обязательств, в том числе по выплате социальных пособий и компенсаций;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10007" y="1584817"/>
            <a:ext cx="40418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обеспечение муниципальной поддержки коммунальных организаций, в целях снижения уровня роста тарифов на коммунальные услуги для населения, при условии их постепенного выхода на безубыточную деятельность;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10007" y="2206605"/>
            <a:ext cx="4041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обеспечение реализации мероприятий, направленных на строительство жилья экономического класса для граждан, нуждающихся в улучшении жилищных условий и привлечения на данные цели внебюджетных источников финансирования;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36748" y="2849161"/>
            <a:ext cx="40418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создание благоприятных условий проживания граждан, обеспечение сохранности жилищного фонда, повышение надежности и эффективности работы коммунальной инфраструктуры;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927333" y="3442544"/>
            <a:ext cx="4041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900" dirty="0"/>
              <a:t>перераспределение и консолидация расходов на муниципальную поддержку сельского хозяйства в целях осуществления приоритетных направлений развития отрасли при условии достижения установленных целевых показателей и индикаторов;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927333" y="4797006"/>
            <a:ext cx="40418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контроль за достижением органами местного самоуправления целевых значений показателей результативности использования межбюджетных трансфертов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927333" y="5367553"/>
            <a:ext cx="4041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900" dirty="0"/>
              <a:t>обеспечение развития механизмов инициативного бюджетирования в муниципальном районе;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36748" y="5816151"/>
            <a:ext cx="404186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900" dirty="0"/>
              <a:t>систематизация и организация исполнения мероприятий по обеспечению открытости бюджетных данных, организация наполнения и сопровождения портала «Открытый бюджет муниципального района Мелеузовский район Республики Башкортостан», формирование и размещение в открытом доступе «Бюджета для граждан».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r="5841" b="13793"/>
          <a:stretch/>
        </p:blipFill>
        <p:spPr>
          <a:xfrm>
            <a:off x="175949" y="1636916"/>
            <a:ext cx="549816" cy="509234"/>
          </a:xfrm>
          <a:prstGeom prst="rect">
            <a:avLst/>
          </a:prstGeom>
        </p:spPr>
      </p:pic>
      <p:pic>
        <p:nvPicPr>
          <p:cNvPr id="3078" name="Picture 6" descr="https://xn--e1ameepgs.xn--p1ai/uploads/s/5/h/s/5hsfviwgqgrg/img/full_H1GAiNj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5" y="2307594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0" y="3897872"/>
            <a:ext cx="468710" cy="612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" y="4249909"/>
            <a:ext cx="640052" cy="64005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r="9263"/>
          <a:stretch/>
        </p:blipFill>
        <p:spPr>
          <a:xfrm>
            <a:off x="179512" y="4996876"/>
            <a:ext cx="504056" cy="481749"/>
          </a:xfrm>
          <a:prstGeom prst="rect">
            <a:avLst/>
          </a:prstGeom>
        </p:spPr>
      </p:pic>
      <p:pic>
        <p:nvPicPr>
          <p:cNvPr id="3080" name="Picture 8" descr="http://beta_www.flaticon.com/static/icons/png/512/167/1677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5" y="5603085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anticor.info/wp-content/uploads/2016/07/stop-zhk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57" y="166991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cod07.ru/wp-content/uploads/2018/07/d4996d93f8c097b742138b6f24c99c1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57" y="227062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magicbazaar.ru/upload/medialibrary/76d/76de7582622df20efd7156bcb16258b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48" y="3429000"/>
            <a:ext cx="450000" cy="58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xn----7sbabhjc3ccc5aggbzfmfi.xn--p1ai/wp-content/uploads/2018/02/%D0%BF%D0%BE%D0%B4%D0%BE%D0%B7%D1%80%D0%B5%D0%B2%D0%B0%D0%B5%D0%BC%D1%8B%D0%B8%CC%8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36" y="480082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moiseevoadm.ru/tinybrowser/images/ppmi/2018/1/_full/_image00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9" t="44798" r="35299"/>
          <a:stretch/>
        </p:blipFill>
        <p:spPr bwMode="auto">
          <a:xfrm>
            <a:off x="4355207" y="5309774"/>
            <a:ext cx="510696" cy="49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hamiltonapps.ru/wp-content/uploads/2018/11/kisspng-internal-audit-internal-control-computer-icons-acc-accounting-5ac436ff84cb01.971366851522808575543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3" y="3085443"/>
            <a:ext cx="597340" cy="59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0" name="Рисунок 358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4" t="11443" r="4327" b="28873"/>
          <a:stretch/>
        </p:blipFill>
        <p:spPr>
          <a:xfrm>
            <a:off x="4355976" y="5993692"/>
            <a:ext cx="501502" cy="391265"/>
          </a:xfrm>
          <a:prstGeom prst="rect">
            <a:avLst/>
          </a:prstGeom>
        </p:spPr>
      </p:pic>
      <p:pic>
        <p:nvPicPr>
          <p:cNvPr id="3094" name="Picture 22" descr="https://74.img.avito.st/avatar/social/1024x1024/437725047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19" y="2869051"/>
            <a:ext cx="440875" cy="44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im0-tub-ru.yandex.net/i?id=512fed72eb6437d501936785e54af672&amp;n=33&amp;w=251&amp;h=15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53" y="4267597"/>
            <a:ext cx="651208" cy="3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927333" y="4152749"/>
            <a:ext cx="4041863" cy="3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включение в Республиканскую адресную инвестиционную программу вновь начинаемых строек с учетом фактической и нормативной обеспеченности населения муниципального района объектами социальной сферы</a:t>
            </a:r>
          </a:p>
        </p:txBody>
      </p:sp>
    </p:spTree>
    <p:extLst>
      <p:ext uri="{BB962C8B-B14F-4D97-AF65-F5344CB8AC3E}">
        <p14:creationId xmlns:p14="http://schemas.microsoft.com/office/powerpoint/2010/main" val="6339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CBAA13-1F75-401E-87D3-7582C4CF2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8" y="214313"/>
            <a:ext cx="7772400" cy="714375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Показатели социально экономического развития муниципального района Мелеузовский район Республики Башкортостан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="" xmlns:a16="http://schemas.microsoft.com/office/drawing/2014/main" id="{F79E8D93-68E8-4B18-92CD-52592965A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229986"/>
              </p:ext>
            </p:extLst>
          </p:nvPr>
        </p:nvGraphicFramePr>
        <p:xfrm>
          <a:off x="142875" y="1066320"/>
          <a:ext cx="8858250" cy="5640401"/>
        </p:xfrm>
        <a:graphic>
          <a:graphicData uri="http://schemas.openxmlformats.org/drawingml/2006/table">
            <a:tbl>
              <a:tblPr/>
              <a:tblGrid>
                <a:gridCol w="5436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78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64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20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Отгружено продукции собственного производства, выполненных работ и услуг собственными силами, млн.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11 593,68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11941,49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12311,68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025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 во всех категориях хозяйств, млн.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4 406,89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5 045,64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5 572,10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0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(во всех каналах реализации). млн.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10 491,01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10 795,25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11 129,91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52741568"/>
                  </a:ext>
                </a:extLst>
              </a:tr>
              <a:tr h="4755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реализации платных услуг населению, млн. рублей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3 617,11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3 635,19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3 657,0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9035">
                <a:tc>
                  <a:txBody>
                    <a:bodyPr/>
                    <a:lstStyle/>
                    <a:p>
                      <a:pPr marL="0" marR="0" lvl="0" indent="85725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объема инвестиций, не облагаемых прямыми статистическими методами), млн. рублей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1 306,04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1 328,24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1 361,45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8055">
                <a:tc>
                  <a:txBody>
                    <a:bodyPr/>
                    <a:lstStyle/>
                    <a:p>
                      <a:pPr marL="0" marR="0" lvl="0" indent="85725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жилья за счет всех источников финансирования, тыс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кв.метров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64,0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63,8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63,7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962580"/>
                  </a:ext>
                </a:extLst>
              </a:tr>
              <a:tr h="2265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Прибыль прибыльных предприятий, млн. рублей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1 220,94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1 292,98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1 374,44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0336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Численность населения (среднегодовая) , чел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81 467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81 442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81 448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638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заработной платы работников, млн. рублей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5 498,92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5 969,53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6 482,93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57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заработная плата, рублей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29 956,10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32 023,07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34 264,69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9151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Среднемесячные денежные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душу населения, рублей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22 247,69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23 568,00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25 028,99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80586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Уровень зарегистрированной безработицы (на конец  периода в % к численности экономически активного  населения)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0,86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0,82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0,79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CF517E27-2FED-4792-98D9-3A175B8765DA}"/>
              </a:ext>
            </a:extLst>
          </p:cNvPr>
          <p:cNvCxnSpPr>
            <a:endCxn id="40" idx="3"/>
          </p:cNvCxnSpPr>
          <p:nvPr/>
        </p:nvCxnSpPr>
        <p:spPr>
          <a:xfrm flipH="1">
            <a:off x="2311400" y="3606955"/>
            <a:ext cx="2148022" cy="2718794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xmlns="" id="{CF517E27-2FED-4792-98D9-3A175B8765DA}"/>
              </a:ext>
            </a:extLst>
          </p:cNvPr>
          <p:cNvCxnSpPr>
            <a:endCxn id="34" idx="3"/>
          </p:cNvCxnSpPr>
          <p:nvPr/>
        </p:nvCxnSpPr>
        <p:spPr>
          <a:xfrm flipH="1">
            <a:off x="2319340" y="3521699"/>
            <a:ext cx="2070100" cy="2007607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xmlns="" id="{3C657BA6-93F8-405A-9E66-79A1D42AE1A5}"/>
              </a:ext>
            </a:extLst>
          </p:cNvPr>
          <p:cNvCxnSpPr/>
          <p:nvPr/>
        </p:nvCxnSpPr>
        <p:spPr>
          <a:xfrm flipH="1">
            <a:off x="2339976" y="3639503"/>
            <a:ext cx="1893202" cy="950567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0A237C-68AB-48F4-9F45-31D763A12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9" y="260648"/>
            <a:ext cx="8516243" cy="1144290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параметры консолидированного бюджета муниципального района Мелеузовский  район Республики Башкортостан на </a:t>
            </a:r>
            <a:r>
              <a:rPr lang="ru-RU" sz="2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r>
              <a:rPr lang="ru-RU" u="sng" dirty="0">
                <a:solidFill>
                  <a:srgbClr val="333399"/>
                </a:solidFill>
                <a:latin typeface="Bookman Old Style" pitchFamily="18" charset="0"/>
              </a:rPr>
              <a:t/>
            </a:r>
            <a:br>
              <a:rPr lang="ru-RU" u="sng" dirty="0">
                <a:solidFill>
                  <a:srgbClr val="333399"/>
                </a:solidFill>
                <a:latin typeface="Bookman Old Style" pitchFamily="18" charset="0"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7" name="Содержимое 6">
            <a:extLst>
              <a:ext uri="{FF2B5EF4-FFF2-40B4-BE49-F238E27FC236}">
                <a16:creationId xmlns:a16="http://schemas.microsoft.com/office/drawing/2014/main" xmlns="" id="{B13521F1-F21D-4B38-9FF8-9FAC1D98D9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xmlns="" id="{9BACA36C-9EBF-4B25-8F74-0D7D5A2379B4}"/>
              </a:ext>
            </a:extLst>
          </p:cNvPr>
          <p:cNvCxnSpPr/>
          <p:nvPr/>
        </p:nvCxnSpPr>
        <p:spPr>
          <a:xfrm>
            <a:off x="4716016" y="3639503"/>
            <a:ext cx="447" cy="165163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xmlns="" id="{3BAACD64-97EA-48F1-93AC-9FD52303754B}"/>
              </a:ext>
            </a:extLst>
          </p:cNvPr>
          <p:cNvCxnSpPr/>
          <p:nvPr/>
        </p:nvCxnSpPr>
        <p:spPr>
          <a:xfrm flipH="1">
            <a:off x="5003800" y="3639503"/>
            <a:ext cx="248" cy="2491422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EDE2966-7981-44FB-81E5-8707F6B2BBA4}"/>
              </a:ext>
            </a:extLst>
          </p:cNvPr>
          <p:cNvSpPr/>
          <p:nvPr/>
        </p:nvSpPr>
        <p:spPr>
          <a:xfrm>
            <a:off x="489937" y="1558302"/>
            <a:ext cx="2183096" cy="1247983"/>
          </a:xfrm>
          <a:prstGeom prst="rect">
            <a:avLst/>
          </a:prstGeom>
          <a:solidFill>
            <a:schemeClr val="tx1">
              <a:lumMod val="9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Бюджет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FFC2B84D-F108-4E90-B061-9106C9317A7F}"/>
              </a:ext>
            </a:extLst>
          </p:cNvPr>
          <p:cNvSpPr/>
          <p:nvPr/>
        </p:nvSpPr>
        <p:spPr>
          <a:xfrm>
            <a:off x="3749080" y="1412775"/>
            <a:ext cx="1696380" cy="845993"/>
          </a:xfrm>
          <a:prstGeom prst="rect">
            <a:avLst/>
          </a:prstGeom>
          <a:solidFill>
            <a:srgbClr val="00B05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Доходы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8A0DBC4-000F-4113-B10C-D9969EA17148}"/>
              </a:ext>
            </a:extLst>
          </p:cNvPr>
          <p:cNvSpPr/>
          <p:nvPr/>
        </p:nvSpPr>
        <p:spPr>
          <a:xfrm>
            <a:off x="6443663" y="2417763"/>
            <a:ext cx="2324100" cy="431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                    1161091,6 </a:t>
            </a:r>
            <a:r>
              <a:rPr lang="ru-RU" sz="13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(59,8%)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EFBF5B4-0C13-475F-8E6A-C2E954EDB03A}"/>
              </a:ext>
            </a:extLst>
          </p:cNvPr>
          <p:cNvSpPr/>
          <p:nvPr/>
        </p:nvSpPr>
        <p:spPr>
          <a:xfrm>
            <a:off x="6443663" y="1733550"/>
            <a:ext cx="2324100" cy="4683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            96590,0тыс.руб</a:t>
            </a:r>
            <a:r>
              <a:rPr lang="ru-RU" sz="13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(4,9%)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B54256BD-69C7-4C21-9476-3ED54D4EDBEA}"/>
              </a:ext>
            </a:extLst>
          </p:cNvPr>
          <p:cNvSpPr/>
          <p:nvPr/>
        </p:nvSpPr>
        <p:spPr>
          <a:xfrm>
            <a:off x="6443663" y="1095375"/>
            <a:ext cx="2324100" cy="431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              685 410,0тыс.руб (35,3%)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6FE539C0-8E61-45D4-98B7-0FC1FDF2D40E}"/>
              </a:ext>
            </a:extLst>
          </p:cNvPr>
          <p:cNvSpPr/>
          <p:nvPr/>
        </p:nvSpPr>
        <p:spPr>
          <a:xfrm>
            <a:off x="6580746" y="3632201"/>
            <a:ext cx="2179638" cy="4333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                        1 122 251,8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6CE8C58A-9260-4568-9738-41E0C213B439}"/>
              </a:ext>
            </a:extLst>
          </p:cNvPr>
          <p:cNvSpPr/>
          <p:nvPr/>
        </p:nvSpPr>
        <p:spPr>
          <a:xfrm>
            <a:off x="6588125" y="4363765"/>
            <a:ext cx="2179638" cy="4333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кинематография 121747,8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5E4C25BC-7E90-4AB9-8450-6C936635D74E}"/>
              </a:ext>
            </a:extLst>
          </p:cNvPr>
          <p:cNvSpPr/>
          <p:nvPr/>
        </p:nvSpPr>
        <p:spPr>
          <a:xfrm>
            <a:off x="6588125" y="5085184"/>
            <a:ext cx="2179638" cy="431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       116 064,7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7039895B-A5A0-4761-991A-223B70721401}"/>
              </a:ext>
            </a:extLst>
          </p:cNvPr>
          <p:cNvSpPr/>
          <p:nvPr/>
        </p:nvSpPr>
        <p:spPr>
          <a:xfrm>
            <a:off x="6568826" y="5805264"/>
            <a:ext cx="2179638" cy="611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                                  42 001,0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54B331DE-7ABF-4FE1-A2E2-9E3DE62FC710}"/>
              </a:ext>
            </a:extLst>
          </p:cNvPr>
          <p:cNvSpPr/>
          <p:nvPr/>
        </p:nvSpPr>
        <p:spPr>
          <a:xfrm>
            <a:off x="349250" y="3645024"/>
            <a:ext cx="1990725" cy="644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                       199 803,2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88CD841-5069-425C-8B6D-BABD822DF7C3}"/>
              </a:ext>
            </a:extLst>
          </p:cNvPr>
          <p:cNvSpPr/>
          <p:nvPr/>
        </p:nvSpPr>
        <p:spPr>
          <a:xfrm>
            <a:off x="364655" y="4581128"/>
            <a:ext cx="1962150" cy="5286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оборона  2 021,2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E1044685-E5DC-476E-B22B-024BCD8843E6}"/>
              </a:ext>
            </a:extLst>
          </p:cNvPr>
          <p:cNvSpPr/>
          <p:nvPr/>
        </p:nvSpPr>
        <p:spPr>
          <a:xfrm>
            <a:off x="357190" y="5236412"/>
            <a:ext cx="1962150" cy="5857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                    152 267,8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97670F64-A07C-4CF2-A252-FB8DACCF1651}"/>
              </a:ext>
            </a:extLst>
          </p:cNvPr>
          <p:cNvSpPr/>
          <p:nvPr/>
        </p:nvSpPr>
        <p:spPr>
          <a:xfrm>
            <a:off x="3416645" y="5674438"/>
            <a:ext cx="2397184" cy="5762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                                159 484,1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3D7F567E-013D-4CAC-9A07-D1C2EF341C16}"/>
              </a:ext>
            </a:extLst>
          </p:cNvPr>
          <p:cNvCxnSpPr/>
          <p:nvPr/>
        </p:nvCxnSpPr>
        <p:spPr>
          <a:xfrm flipV="1">
            <a:off x="2670175" y="1733550"/>
            <a:ext cx="1079500" cy="525463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xmlns="" id="{A9EEAD9D-F32B-48CC-B15B-24E62835CEE0}"/>
              </a:ext>
            </a:extLst>
          </p:cNvPr>
          <p:cNvCxnSpPr/>
          <p:nvPr/>
        </p:nvCxnSpPr>
        <p:spPr>
          <a:xfrm>
            <a:off x="2655888" y="2579688"/>
            <a:ext cx="1093787" cy="939800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05B64940-45B0-445D-A366-C467430D1C79}"/>
              </a:ext>
            </a:extLst>
          </p:cNvPr>
          <p:cNvCxnSpPr/>
          <p:nvPr/>
        </p:nvCxnSpPr>
        <p:spPr>
          <a:xfrm flipV="1">
            <a:off x="5445125" y="1355725"/>
            <a:ext cx="998538" cy="37782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xmlns="" id="{7B3C5D5D-6878-4B5C-88C6-7914EC2F25A9}"/>
              </a:ext>
            </a:extLst>
          </p:cNvPr>
          <p:cNvCxnSpPr/>
          <p:nvPr/>
        </p:nvCxnSpPr>
        <p:spPr>
          <a:xfrm>
            <a:off x="5445125" y="1806575"/>
            <a:ext cx="998538" cy="188913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xmlns="" id="{544CCC4C-77F8-4E49-B5A8-C32F69B11C7D}"/>
              </a:ext>
            </a:extLst>
          </p:cNvPr>
          <p:cNvCxnSpPr/>
          <p:nvPr/>
        </p:nvCxnSpPr>
        <p:spPr>
          <a:xfrm>
            <a:off x="5445125" y="1995488"/>
            <a:ext cx="998538" cy="63817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xmlns="" id="{9A80F83D-66BD-41F0-B285-7DA3FC73D457}"/>
              </a:ext>
            </a:extLst>
          </p:cNvPr>
          <p:cNvCxnSpPr/>
          <p:nvPr/>
        </p:nvCxnSpPr>
        <p:spPr>
          <a:xfrm flipH="1">
            <a:off x="2319340" y="3628256"/>
            <a:ext cx="1513004" cy="457969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xmlns="" id="{CCED3DEE-6A96-45F1-8EFE-7C18B0874BC6}"/>
              </a:ext>
            </a:extLst>
          </p:cNvPr>
          <p:cNvCxnSpPr/>
          <p:nvPr/>
        </p:nvCxnSpPr>
        <p:spPr>
          <a:xfrm>
            <a:off x="5376479" y="3546227"/>
            <a:ext cx="1192347" cy="2779522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xmlns="" id="{BB5897EA-25AE-497E-B471-56394651EF95}"/>
              </a:ext>
            </a:extLst>
          </p:cNvPr>
          <p:cNvCxnSpPr/>
          <p:nvPr/>
        </p:nvCxnSpPr>
        <p:spPr>
          <a:xfrm>
            <a:off x="5334512" y="3406474"/>
            <a:ext cx="1259615" cy="197488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xmlns="" id="{3640AB86-4CD4-47A4-88DA-6EFCAD0CB53E}"/>
              </a:ext>
            </a:extLst>
          </p:cNvPr>
          <p:cNvCxnSpPr/>
          <p:nvPr/>
        </p:nvCxnSpPr>
        <p:spPr>
          <a:xfrm>
            <a:off x="5442911" y="3337601"/>
            <a:ext cx="1137835" cy="136715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xmlns="" id="{07162BCF-F3BA-42BA-8EEE-9891D23175BB}"/>
              </a:ext>
            </a:extLst>
          </p:cNvPr>
          <p:cNvCxnSpPr>
            <a:stCxn id="20" idx="3"/>
          </p:cNvCxnSpPr>
          <p:nvPr/>
        </p:nvCxnSpPr>
        <p:spPr>
          <a:xfrm>
            <a:off x="5445460" y="3225835"/>
            <a:ext cx="1088690" cy="99056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xmlns="" id="{2ECA1304-9C5B-4AE1-BAC6-206E463525A3}"/>
              </a:ext>
            </a:extLst>
          </p:cNvPr>
          <p:cNvCxnSpPr/>
          <p:nvPr/>
        </p:nvCxnSpPr>
        <p:spPr>
          <a:xfrm>
            <a:off x="4402453" y="3900488"/>
            <a:ext cx="0" cy="404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947102B3-9528-4A88-8A68-8AC5CCA51C42}"/>
              </a:ext>
            </a:extLst>
          </p:cNvPr>
          <p:cNvSpPr/>
          <p:nvPr/>
        </p:nvSpPr>
        <p:spPr>
          <a:xfrm>
            <a:off x="628090" y="2878914"/>
            <a:ext cx="1918680" cy="4201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1 943 091,6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1044685-E5DC-476E-B22B-024BCD8843E6}"/>
              </a:ext>
            </a:extLst>
          </p:cNvPr>
          <p:cNvSpPr/>
          <p:nvPr/>
        </p:nvSpPr>
        <p:spPr>
          <a:xfrm>
            <a:off x="349250" y="6032855"/>
            <a:ext cx="1962150" cy="5857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</a:t>
            </a:r>
          </a:p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3 685,0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26881144-73F7-4869-A34F-8CEEF64BB9CD}"/>
              </a:ext>
            </a:extLst>
          </p:cNvPr>
          <p:cNvSpPr/>
          <p:nvPr/>
        </p:nvSpPr>
        <p:spPr>
          <a:xfrm>
            <a:off x="3135710" y="4065588"/>
            <a:ext cx="2919413" cy="612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                           18 703,0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A49F0557-3F16-464E-B3BB-E053CF24DFDE}"/>
              </a:ext>
            </a:extLst>
          </p:cNvPr>
          <p:cNvSpPr/>
          <p:nvPr/>
        </p:nvSpPr>
        <p:spPr>
          <a:xfrm>
            <a:off x="3145235" y="4923617"/>
            <a:ext cx="2909888" cy="4333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информации            5 062,0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B99457B-4175-4F47-9448-EDDABCDB26AF}"/>
              </a:ext>
            </a:extLst>
          </p:cNvPr>
          <p:cNvSpPr/>
          <p:nvPr/>
        </p:nvSpPr>
        <p:spPr>
          <a:xfrm>
            <a:off x="3749080" y="2812166"/>
            <a:ext cx="1696380" cy="8273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Расходы</a:t>
            </a:r>
          </a:p>
        </p:txBody>
      </p:sp>
    </p:spTree>
    <p:extLst>
      <p:ext uri="{BB962C8B-B14F-4D97-AF65-F5344CB8AC3E}">
        <p14:creationId xmlns:p14="http://schemas.microsoft.com/office/powerpoint/2010/main" val="2124409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xmlns="" id="{43401439-E342-4C28-B81F-27A22EE8C620}"/>
              </a:ext>
            </a:extLst>
          </p:cNvPr>
          <p:cNvCxnSpPr>
            <a:endCxn id="27" idx="1"/>
          </p:cNvCxnSpPr>
          <p:nvPr/>
        </p:nvCxnSpPr>
        <p:spPr>
          <a:xfrm>
            <a:off x="5334900" y="3393558"/>
            <a:ext cx="1279355" cy="1763510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xmlns="" id="{D6548A79-9A0D-4F90-8FFA-23D2DB974A4B}"/>
              </a:ext>
            </a:extLst>
          </p:cNvPr>
          <p:cNvCxnSpPr/>
          <p:nvPr/>
        </p:nvCxnSpPr>
        <p:spPr>
          <a:xfrm>
            <a:off x="5056166" y="3519488"/>
            <a:ext cx="1617194" cy="2464706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AD55A74B-475B-4E54-B2E1-1703C050682C}"/>
              </a:ext>
            </a:extLst>
          </p:cNvPr>
          <p:cNvCxnSpPr/>
          <p:nvPr/>
        </p:nvCxnSpPr>
        <p:spPr>
          <a:xfrm>
            <a:off x="5056166" y="3582268"/>
            <a:ext cx="91898" cy="256048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xmlns="" id="{3B34DE77-C2B5-460D-B882-0F4AD59ED170}"/>
              </a:ext>
            </a:extLst>
          </p:cNvPr>
          <p:cNvCxnSpPr/>
          <p:nvPr/>
        </p:nvCxnSpPr>
        <p:spPr>
          <a:xfrm flipH="1">
            <a:off x="2336801" y="3582268"/>
            <a:ext cx="2398502" cy="2720108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xmlns="" id="{4ACB2FC9-CA9C-4F64-95D5-3BD4086B0FB4}"/>
              </a:ext>
            </a:extLst>
          </p:cNvPr>
          <p:cNvCxnSpPr/>
          <p:nvPr/>
        </p:nvCxnSpPr>
        <p:spPr>
          <a:xfrm flipH="1">
            <a:off x="2352734" y="3583441"/>
            <a:ext cx="2062163" cy="180022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xmlns="" id="{38447F25-B9C4-46B3-8D98-7002DF1094C8}"/>
              </a:ext>
            </a:extLst>
          </p:cNvPr>
          <p:cNvCxnSpPr/>
          <p:nvPr/>
        </p:nvCxnSpPr>
        <p:spPr>
          <a:xfrm flipH="1">
            <a:off x="2297014" y="3599640"/>
            <a:ext cx="1944688" cy="1160462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CF15E1-8C8D-49B1-BEA6-3D05B28C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85" y="247304"/>
            <a:ext cx="8435280" cy="1049684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муниципального района Мелеузовский  район Республики Башкортостан на </a:t>
            </a:r>
            <a:r>
              <a:rPr lang="ru-RU" sz="2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7" name="Содержимое 6">
            <a:extLst>
              <a:ext uri="{FF2B5EF4-FFF2-40B4-BE49-F238E27FC236}">
                <a16:creationId xmlns:a16="http://schemas.microsoft.com/office/drawing/2014/main" xmlns="" id="{5B0D6BA9-4FDD-4AC2-A624-354E975ADE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xmlns="" id="{6250DF29-F3D0-45DC-BE21-FFFAB960E4E8}"/>
              </a:ext>
            </a:extLst>
          </p:cNvPr>
          <p:cNvCxnSpPr/>
          <p:nvPr/>
        </p:nvCxnSpPr>
        <p:spPr>
          <a:xfrm>
            <a:off x="4788024" y="3582268"/>
            <a:ext cx="0" cy="1358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xmlns="" id="{AD55A74B-475B-4E54-B2E1-1703C050682C}"/>
              </a:ext>
            </a:extLst>
          </p:cNvPr>
          <p:cNvCxnSpPr/>
          <p:nvPr/>
        </p:nvCxnSpPr>
        <p:spPr>
          <a:xfrm>
            <a:off x="4932040" y="3217582"/>
            <a:ext cx="0" cy="2230437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FD3C02D4-509C-48E9-A52D-D8D1C493376F}"/>
              </a:ext>
            </a:extLst>
          </p:cNvPr>
          <p:cNvSpPr/>
          <p:nvPr/>
        </p:nvSpPr>
        <p:spPr>
          <a:xfrm>
            <a:off x="467544" y="1604953"/>
            <a:ext cx="2183096" cy="12479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Бюджет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93502B9-2F37-4722-9969-9DC8C3D99F96}"/>
              </a:ext>
            </a:extLst>
          </p:cNvPr>
          <p:cNvSpPr/>
          <p:nvPr/>
        </p:nvSpPr>
        <p:spPr>
          <a:xfrm>
            <a:off x="3749080" y="1412775"/>
            <a:ext cx="1696380" cy="8459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Доходы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8DB27995-2F88-4327-8AC6-F682CD7C364F}"/>
              </a:ext>
            </a:extLst>
          </p:cNvPr>
          <p:cNvSpPr/>
          <p:nvPr/>
        </p:nvSpPr>
        <p:spPr>
          <a:xfrm>
            <a:off x="6443662" y="2417763"/>
            <a:ext cx="2520825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                   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1164339,6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(65,5%)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4C47514-5FAD-46A7-92B9-0EA6C9D729C7}"/>
              </a:ext>
            </a:extLst>
          </p:cNvPr>
          <p:cNvSpPr/>
          <p:nvPr/>
        </p:nvSpPr>
        <p:spPr>
          <a:xfrm>
            <a:off x="6443662" y="1733550"/>
            <a:ext cx="2520825" cy="468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            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68 403,00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(3,8%)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7A153777-853B-4534-8154-37695F894F28}"/>
              </a:ext>
            </a:extLst>
          </p:cNvPr>
          <p:cNvSpPr/>
          <p:nvPr/>
        </p:nvSpPr>
        <p:spPr>
          <a:xfrm>
            <a:off x="6443662" y="1095375"/>
            <a:ext cx="2520825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              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544 804,00 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(30,7%)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9C89C44D-1D4F-498B-AE50-CAEEA13FA582}"/>
              </a:ext>
            </a:extLst>
          </p:cNvPr>
          <p:cNvSpPr/>
          <p:nvPr/>
        </p:nvSpPr>
        <p:spPr>
          <a:xfrm>
            <a:off x="6562737" y="3499485"/>
            <a:ext cx="2179638" cy="4333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                        1 122 251,8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086B6174-F4EF-4E52-B74B-D8FC5C251453}"/>
              </a:ext>
            </a:extLst>
          </p:cNvPr>
          <p:cNvSpPr/>
          <p:nvPr/>
        </p:nvSpPr>
        <p:spPr>
          <a:xfrm>
            <a:off x="6578254" y="4193607"/>
            <a:ext cx="2179638" cy="4333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кинематография 92 016,8тыс.руб.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76FF15E2-4991-430E-A414-C3E8E51E50AB}"/>
              </a:ext>
            </a:extLst>
          </p:cNvPr>
          <p:cNvSpPr/>
          <p:nvPr/>
        </p:nvSpPr>
        <p:spPr>
          <a:xfrm>
            <a:off x="6614255" y="4941168"/>
            <a:ext cx="2179638" cy="431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       116 064,7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715987CF-26B4-4A8A-ADD5-BAA7769B8A9A}"/>
              </a:ext>
            </a:extLst>
          </p:cNvPr>
          <p:cNvSpPr/>
          <p:nvPr/>
        </p:nvSpPr>
        <p:spPr>
          <a:xfrm>
            <a:off x="6659648" y="5555490"/>
            <a:ext cx="2179638" cy="6111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                                  42 001,0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4F7B02A7-DA86-4560-AA05-FD0C34C05B89}"/>
              </a:ext>
            </a:extLst>
          </p:cNvPr>
          <p:cNvSpPr/>
          <p:nvPr/>
        </p:nvSpPr>
        <p:spPr>
          <a:xfrm>
            <a:off x="2928514" y="4821046"/>
            <a:ext cx="2909888" cy="4333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информации           4 507,0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A7AF4CBE-576B-4EC3-80B6-E1547FD6994B}"/>
              </a:ext>
            </a:extLst>
          </p:cNvPr>
          <p:cNvSpPr/>
          <p:nvPr/>
        </p:nvSpPr>
        <p:spPr>
          <a:xfrm>
            <a:off x="2941784" y="5466508"/>
            <a:ext cx="2917825" cy="4333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</a:p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1 685,0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CF9E7D7C-DE5A-43B6-B377-04B285FFEC97}"/>
              </a:ext>
            </a:extLst>
          </p:cNvPr>
          <p:cNvSpPr/>
          <p:nvPr/>
        </p:nvSpPr>
        <p:spPr>
          <a:xfrm>
            <a:off x="349250" y="3836194"/>
            <a:ext cx="1990725" cy="6445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                         134 266,2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86269FA6-824F-4421-9110-E99D53D2C589}"/>
              </a:ext>
            </a:extLst>
          </p:cNvPr>
          <p:cNvSpPr/>
          <p:nvPr/>
        </p:nvSpPr>
        <p:spPr>
          <a:xfrm>
            <a:off x="349250" y="4591050"/>
            <a:ext cx="1962150" cy="5286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оборона  2 021,2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B046215D-A5B8-4BD6-8DB3-C27754F46B41}"/>
              </a:ext>
            </a:extLst>
          </p:cNvPr>
          <p:cNvSpPr/>
          <p:nvPr/>
        </p:nvSpPr>
        <p:spPr>
          <a:xfrm>
            <a:off x="349396" y="5241577"/>
            <a:ext cx="1962150" cy="5857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                     100 693,8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501BF8AF-DB72-4266-801B-AF9B888D9897}"/>
              </a:ext>
            </a:extLst>
          </p:cNvPr>
          <p:cNvSpPr/>
          <p:nvPr/>
        </p:nvSpPr>
        <p:spPr>
          <a:xfrm>
            <a:off x="334962" y="6007991"/>
            <a:ext cx="1990725" cy="576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                       91 146,1тыс.руб.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3A9CB27F-C903-4380-98A2-9BC7DAA27F29}"/>
              </a:ext>
            </a:extLst>
          </p:cNvPr>
          <p:cNvCxnSpPr/>
          <p:nvPr/>
        </p:nvCxnSpPr>
        <p:spPr>
          <a:xfrm flipV="1">
            <a:off x="2670175" y="1733550"/>
            <a:ext cx="1079500" cy="525463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xmlns="" id="{865D2299-6A5B-4EA3-8071-DF063E28C631}"/>
              </a:ext>
            </a:extLst>
          </p:cNvPr>
          <p:cNvCxnSpPr/>
          <p:nvPr/>
        </p:nvCxnSpPr>
        <p:spPr>
          <a:xfrm>
            <a:off x="2650640" y="2291862"/>
            <a:ext cx="1093787" cy="939800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BB5872D9-C80E-4C5D-98E1-BBFC89427C89}"/>
              </a:ext>
            </a:extLst>
          </p:cNvPr>
          <p:cNvCxnSpPr/>
          <p:nvPr/>
        </p:nvCxnSpPr>
        <p:spPr>
          <a:xfrm flipV="1">
            <a:off x="5445125" y="1355725"/>
            <a:ext cx="998538" cy="37782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xmlns="" id="{FA7EB4E0-F496-48DD-B5B2-F92C41C79968}"/>
              </a:ext>
            </a:extLst>
          </p:cNvPr>
          <p:cNvCxnSpPr/>
          <p:nvPr/>
        </p:nvCxnSpPr>
        <p:spPr>
          <a:xfrm>
            <a:off x="5445125" y="1806575"/>
            <a:ext cx="998538" cy="188913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xmlns="" id="{800DA3EC-83FC-43C8-8A88-B46CA8C061FE}"/>
              </a:ext>
            </a:extLst>
          </p:cNvPr>
          <p:cNvCxnSpPr/>
          <p:nvPr/>
        </p:nvCxnSpPr>
        <p:spPr>
          <a:xfrm>
            <a:off x="5445125" y="1995488"/>
            <a:ext cx="998538" cy="63817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xmlns="" id="{84CFF9BA-EFF5-4DC5-A0AA-444982C3AB67}"/>
              </a:ext>
            </a:extLst>
          </p:cNvPr>
          <p:cNvCxnSpPr/>
          <p:nvPr/>
        </p:nvCxnSpPr>
        <p:spPr>
          <a:xfrm flipH="1">
            <a:off x="2290016" y="3426173"/>
            <a:ext cx="1391786" cy="522888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xmlns="" id="{104A6C76-C6AC-476A-BCB4-22CF8A426059}"/>
              </a:ext>
            </a:extLst>
          </p:cNvPr>
          <p:cNvCxnSpPr>
            <a:endCxn id="26" idx="1"/>
          </p:cNvCxnSpPr>
          <p:nvPr/>
        </p:nvCxnSpPr>
        <p:spPr>
          <a:xfrm>
            <a:off x="5344361" y="3235473"/>
            <a:ext cx="1233893" cy="1174828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xmlns="" id="{F77919EA-F873-41E7-A634-3878A5579C7A}"/>
              </a:ext>
            </a:extLst>
          </p:cNvPr>
          <p:cNvCxnSpPr>
            <a:endCxn id="25" idx="1"/>
          </p:cNvCxnSpPr>
          <p:nvPr/>
        </p:nvCxnSpPr>
        <p:spPr>
          <a:xfrm>
            <a:off x="5382483" y="3108928"/>
            <a:ext cx="1180254" cy="607251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xmlns="" id="{742A894C-BF7A-442D-BDB9-B9AEFE2FA4C6}"/>
              </a:ext>
            </a:extLst>
          </p:cNvPr>
          <p:cNvCxnSpPr>
            <a:stCxn id="20" idx="2"/>
          </p:cNvCxnSpPr>
          <p:nvPr/>
        </p:nvCxnSpPr>
        <p:spPr>
          <a:xfrm flipH="1">
            <a:off x="4521275" y="3587103"/>
            <a:ext cx="27192" cy="337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xmlns="" id="{BF3F35C4-8D48-4C7D-812F-A17F42F0C3E3}"/>
              </a:ext>
            </a:extLst>
          </p:cNvPr>
          <p:cNvSpPr/>
          <p:nvPr/>
        </p:nvSpPr>
        <p:spPr>
          <a:xfrm>
            <a:off x="628090" y="2878914"/>
            <a:ext cx="1918680" cy="4201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1 777 546,6тыс.руб.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A7AF4CBE-576B-4EC3-80B6-E1547FD6994B}"/>
              </a:ext>
            </a:extLst>
          </p:cNvPr>
          <p:cNvSpPr/>
          <p:nvPr/>
        </p:nvSpPr>
        <p:spPr>
          <a:xfrm>
            <a:off x="2986088" y="6142753"/>
            <a:ext cx="2917825" cy="4333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             66 395,0тыс.руб.</a:t>
            </a: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xmlns="" id="{AD55A74B-475B-4E54-B2E1-1703C050682C}"/>
              </a:ext>
            </a:extLst>
          </p:cNvPr>
          <p:cNvCxnSpPr/>
          <p:nvPr/>
        </p:nvCxnSpPr>
        <p:spPr>
          <a:xfrm>
            <a:off x="4738631" y="3519488"/>
            <a:ext cx="11565" cy="1301558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51F580B4-91AC-4877-98BD-117B203F6BD3}"/>
              </a:ext>
            </a:extLst>
          </p:cNvPr>
          <p:cNvSpPr/>
          <p:nvPr/>
        </p:nvSpPr>
        <p:spPr>
          <a:xfrm>
            <a:off x="3700277" y="2759766"/>
            <a:ext cx="1696380" cy="827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Расходы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828925DB-22F0-4D8A-B18A-722C522BD02B}"/>
              </a:ext>
            </a:extLst>
          </p:cNvPr>
          <p:cNvSpPr/>
          <p:nvPr/>
        </p:nvSpPr>
        <p:spPr>
          <a:xfrm>
            <a:off x="2932949" y="3967445"/>
            <a:ext cx="2919413" cy="612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                           4 498,0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3654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890" y="165324"/>
            <a:ext cx="8196550" cy="8874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Структура доходной части бюджета муниципального района Мелеузовский район Республики Башкортостан на 2020-2022 годы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69432" y="1171936"/>
          <a:ext cx="5991494" cy="4855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Блок-схема: узел 4"/>
          <p:cNvSpPr/>
          <p:nvPr/>
        </p:nvSpPr>
        <p:spPr>
          <a:xfrm>
            <a:off x="175418" y="6037853"/>
            <a:ext cx="104775" cy="114300"/>
          </a:xfrm>
          <a:prstGeom prst="flowChartConnector">
            <a:avLst/>
          </a:prstGeom>
          <a:solidFill>
            <a:srgbClr val="FFC100"/>
          </a:solidFill>
          <a:ln>
            <a:solidFill>
              <a:srgbClr val="FF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 flipH="1" flipV="1">
            <a:off x="175418" y="6273895"/>
            <a:ext cx="95250" cy="103690"/>
          </a:xfrm>
          <a:prstGeom prst="flowChartConnector">
            <a:avLst/>
          </a:prstGeom>
          <a:solidFill>
            <a:srgbClr val="961B1B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5418" y="5820074"/>
            <a:ext cx="95250" cy="100021"/>
          </a:xfrm>
          <a:prstGeom prst="flowChartConnector">
            <a:avLst/>
          </a:prstGeom>
          <a:solidFill>
            <a:srgbClr val="00B1F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13720" y="6171852"/>
            <a:ext cx="3646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720" y="5710376"/>
            <a:ext cx="3646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720" y="5941114"/>
            <a:ext cx="3646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76056" y="1238631"/>
            <a:ext cx="39460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района запланированы:</a:t>
            </a: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в сумме 1777546,6тыс. рублей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составят          613207,0тыс. рублей; 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составят                   1164339,6тыс. рублей.</a:t>
            </a: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в сумме 1864514,6тыс. рублей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составят       670184,0тыс. рублей; 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составят                   1194330,6тыс. рублей.</a:t>
            </a: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в сумме 1930538,9тыс. рублей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составят      700955,0тыс. рублей; 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составят                   1229583,9 тыс. рублей.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B1E3EC-F0F0-4541-9A2A-597ED4C772FC}"/>
              </a:ext>
            </a:extLst>
          </p:cNvPr>
          <p:cNvSpPr txBox="1"/>
          <p:nvPr/>
        </p:nvSpPr>
        <p:spPr>
          <a:xfrm>
            <a:off x="1979712" y="1340768"/>
            <a:ext cx="9889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err="1">
                <a:solidFill>
                  <a:schemeClr val="bg1"/>
                </a:solidFill>
                <a:latin typeface="Arial Black" panose="020B0A04020102020204" pitchFamily="34" charset="0"/>
              </a:rPr>
              <a:t>тыс.руб</a:t>
            </a:r>
            <a:r>
              <a:rPr lang="ru-RU" sz="1050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0549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="" xmlns:a16="http://schemas.microsoft.com/office/drawing/2014/main" id="{181E733F-78FE-41D7-931D-77F0F1055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83" y="0"/>
            <a:ext cx="8866634" cy="718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i="1" dirty="0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«БЮДЖЕТА ДЛЯ ГРАЖДАН»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 i="1" dirty="0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Что такое «Бюджет для граждан»? стр.3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Открытость бюджетных данных и уровень качества управления муниципальными финансами стр.4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Основные понятия и термины, этапы составления бюджетного процесса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стр.5-10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Административное устройство муниципального района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стр.11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Структура консолидированного бюджета муниципального района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стр.12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Основные направления налоговой политики на 2019-2021 годы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стр.13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Основные направления бюджетной и долговой политики на 2019-2021 годы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стр.14-15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Основные показатели социально-экономического развития муниципального района Мелеузовского района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Основные параметры консолидированного бюджета муниципального района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консолидированного бюджета муниципального района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Мелеузовский район Республики Башкортостан стр.19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бюджета муниципального района по доходам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20-29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Информация о предоставлении налоговых льгот в 2019 году стр. 30-31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муниципального района Мелеузовский район Республики Башкортостан по расходам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стр.32-34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Структура расходов бюджета муниципального района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стр.35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Расходы бюджета муниципального района Мелеузовский район Республики Башкортостан в разрезе экономической классификации и наиболее значимые направления расходов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36-47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15. Перечень муниципальных программ муниципального района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стр.48-49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16. Расходы бюджета муниципального района Мелеузовский район Республики Башкортостан в разрезе муниципальных программ стр. 5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0-69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17. Объем муниципального долга по муниципальному району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стр.70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18. Объем плановых расходов на выполнение мероприятий по формированию доступной городской среды и выполнению наказов, адресованных депутатам государственного собрания Курултай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19. Дотации на выравнивание бюджетной обеспеченности поселений из бюджета муниципального района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стр.72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20. Контактная информация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  <p:sndAc>
          <p:stSnd>
            <p:snd r:embed="rId3" name="click.wav"/>
          </p:stSnd>
        </p:sndAc>
      </p:transition>
    </mc:Choice>
    <mc:Fallback xmlns="">
      <p:transition spd="slow" advClick="0" advTm="7000">
        <p:fade/>
        <p:sndAc>
          <p:stSnd>
            <p:snd r:embed="rId8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4">
            <a:extLst>
              <a:ext uri="{FF2B5EF4-FFF2-40B4-BE49-F238E27FC236}">
                <a16:creationId xmlns:a16="http://schemas.microsoft.com/office/drawing/2014/main" xmlns="" id="{24362D57-24F2-4A97-818A-E7533AF5791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399384" y="1531370"/>
          <a:ext cx="7117543" cy="4442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9E3B8CF8-002C-4FFB-91FE-DE887137078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0"/>
            <a:ext cx="9144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налоговых и неналоговых доходов консолидированного бюджета муниципального района Мелеузовский район на 2020 год и плановый период     2021-2022 годов.</a:t>
            </a:r>
            <a:r>
              <a:rPr lang="ru-RU" altLang="ru-RU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								</a:t>
            </a:r>
            <a:endParaRPr lang="ru-RU" altLang="ru-RU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Стрелка вправо 6">
            <a:extLst>
              <a:ext uri="{FF2B5EF4-FFF2-40B4-BE49-F238E27FC236}">
                <a16:creationId xmlns:a16="http://schemas.microsoft.com/office/drawing/2014/main" xmlns="" id="{C4A17D03-2F93-4550-A657-C46DFC6A86AC}"/>
              </a:ext>
            </a:extLst>
          </p:cNvPr>
          <p:cNvSpPr/>
          <p:nvPr/>
        </p:nvSpPr>
        <p:spPr>
          <a:xfrm rot="20653105">
            <a:off x="4150174" y="1882633"/>
            <a:ext cx="1008063" cy="50323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+5,7%</a:t>
            </a:r>
          </a:p>
        </p:txBody>
      </p:sp>
      <p:sp>
        <p:nvSpPr>
          <p:cNvPr id="8" name="Стрелка вправо 7">
            <a:extLst>
              <a:ext uri="{FF2B5EF4-FFF2-40B4-BE49-F238E27FC236}">
                <a16:creationId xmlns:a16="http://schemas.microsoft.com/office/drawing/2014/main" xmlns="" id="{C16B6A12-588C-4B28-8A54-0642C09C5F03}"/>
              </a:ext>
            </a:extLst>
          </p:cNvPr>
          <p:cNvSpPr/>
          <p:nvPr/>
        </p:nvSpPr>
        <p:spPr>
          <a:xfrm rot="20653105">
            <a:off x="5545587" y="1581008"/>
            <a:ext cx="1103312" cy="5048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+7,2%</a:t>
            </a:r>
          </a:p>
        </p:txBody>
      </p: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xmlns="" id="{0B91E91F-13CF-4545-B053-BFE6519C734B}"/>
              </a:ext>
            </a:extLst>
          </p:cNvPr>
          <p:cNvSpPr/>
          <p:nvPr/>
        </p:nvSpPr>
        <p:spPr>
          <a:xfrm rot="20653105">
            <a:off x="7129912" y="1300021"/>
            <a:ext cx="1008062" cy="5048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+4,4%</a:t>
            </a:r>
          </a:p>
        </p:txBody>
      </p:sp>
      <p:pic>
        <p:nvPicPr>
          <p:cNvPr id="26631" name="Рисунок 9">
            <a:extLst>
              <a:ext uri="{FF2B5EF4-FFF2-40B4-BE49-F238E27FC236}">
                <a16:creationId xmlns:a16="http://schemas.microsoft.com/office/drawing/2014/main" xmlns="" id="{E42EDBAB-FCFE-4E12-A18A-15343F48A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9" y="876184"/>
            <a:ext cx="21272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0D81B325-71C8-49D8-AA49-A685BF066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050085"/>
              </p:ext>
            </p:extLst>
          </p:nvPr>
        </p:nvGraphicFramePr>
        <p:xfrm>
          <a:off x="202343" y="3573016"/>
          <a:ext cx="2478914" cy="2878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6633" name="Прямоугольник 12">
            <a:extLst>
              <a:ext uri="{FF2B5EF4-FFF2-40B4-BE49-F238E27FC236}">
                <a16:creationId xmlns:a16="http://schemas.microsoft.com/office/drawing/2014/main" xmlns="" id="{B2AA816E-50EA-4631-87E1-E351A2AA9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7" y="6381328"/>
            <a:ext cx="26233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dirty="0"/>
              <a:t>(данные за 10 мес.2019 года) </a:t>
            </a:r>
          </a:p>
        </p:txBody>
      </p:sp>
    </p:spTree>
    <p:extLst>
      <p:ext uri="{BB962C8B-B14F-4D97-AF65-F5344CB8AC3E}">
        <p14:creationId xmlns:p14="http://schemas.microsoft.com/office/powerpoint/2010/main" val="1903729492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21724" cy="782289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налоговых и неналоговых доходов бюджета муниципального района Мелеузовский район на 2020-2022 годы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64B73109-7EF2-49A9-B376-4BCFE76EF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459059"/>
              </p:ext>
            </p:extLst>
          </p:nvPr>
        </p:nvGraphicFramePr>
        <p:xfrm>
          <a:off x="160313" y="1248276"/>
          <a:ext cx="8732164" cy="5277069"/>
        </p:xfrm>
        <a:graphic>
          <a:graphicData uri="http://schemas.openxmlformats.org/drawingml/2006/table">
            <a:tbl>
              <a:tblPr/>
              <a:tblGrid>
                <a:gridCol w="2637508">
                  <a:extLst>
                    <a:ext uri="{9D8B030D-6E8A-4147-A177-3AD203B41FA5}">
                      <a16:colId xmlns:a16="http://schemas.microsoft.com/office/drawing/2014/main" xmlns="" val="2906890430"/>
                    </a:ext>
                  </a:extLst>
                </a:gridCol>
                <a:gridCol w="677184">
                  <a:extLst>
                    <a:ext uri="{9D8B030D-6E8A-4147-A177-3AD203B41FA5}">
                      <a16:colId xmlns:a16="http://schemas.microsoft.com/office/drawing/2014/main" xmlns="" val="284029919"/>
                    </a:ext>
                  </a:extLst>
                </a:gridCol>
                <a:gridCol w="677184">
                  <a:extLst>
                    <a:ext uri="{9D8B030D-6E8A-4147-A177-3AD203B41FA5}">
                      <a16:colId xmlns:a16="http://schemas.microsoft.com/office/drawing/2014/main" xmlns="" val="3403254472"/>
                    </a:ext>
                  </a:extLst>
                </a:gridCol>
                <a:gridCol w="677184">
                  <a:extLst>
                    <a:ext uri="{9D8B030D-6E8A-4147-A177-3AD203B41FA5}">
                      <a16:colId xmlns:a16="http://schemas.microsoft.com/office/drawing/2014/main" xmlns="" val="1651584894"/>
                    </a:ext>
                  </a:extLst>
                </a:gridCol>
                <a:gridCol w="677184">
                  <a:extLst>
                    <a:ext uri="{9D8B030D-6E8A-4147-A177-3AD203B41FA5}">
                      <a16:colId xmlns:a16="http://schemas.microsoft.com/office/drawing/2014/main" xmlns="" val="627428308"/>
                    </a:ext>
                  </a:extLst>
                </a:gridCol>
                <a:gridCol w="677184">
                  <a:extLst>
                    <a:ext uri="{9D8B030D-6E8A-4147-A177-3AD203B41FA5}">
                      <a16:colId xmlns:a16="http://schemas.microsoft.com/office/drawing/2014/main" xmlns="" val="2033283860"/>
                    </a:ext>
                  </a:extLst>
                </a:gridCol>
                <a:gridCol w="677184">
                  <a:extLst>
                    <a:ext uri="{9D8B030D-6E8A-4147-A177-3AD203B41FA5}">
                      <a16:colId xmlns:a16="http://schemas.microsoft.com/office/drawing/2014/main" xmlns="" val="2765026336"/>
                    </a:ext>
                  </a:extLst>
                </a:gridCol>
                <a:gridCol w="677184">
                  <a:extLst>
                    <a:ext uri="{9D8B030D-6E8A-4147-A177-3AD203B41FA5}">
                      <a16:colId xmlns:a16="http://schemas.microsoft.com/office/drawing/2014/main" xmlns="" val="1591372309"/>
                    </a:ext>
                  </a:extLst>
                </a:gridCol>
                <a:gridCol w="677184">
                  <a:extLst>
                    <a:ext uri="{9D8B030D-6E8A-4147-A177-3AD203B41FA5}">
                      <a16:colId xmlns:a16="http://schemas.microsoft.com/office/drawing/2014/main" xmlns="" val="2707401443"/>
                    </a:ext>
                  </a:extLst>
                </a:gridCol>
                <a:gridCol w="677184">
                  <a:extLst>
                    <a:ext uri="{9D8B030D-6E8A-4147-A177-3AD203B41FA5}">
                      <a16:colId xmlns:a16="http://schemas.microsoft.com/office/drawing/2014/main" xmlns="" val="2514964672"/>
                    </a:ext>
                  </a:extLst>
                </a:gridCol>
              </a:tblGrid>
              <a:tr h="52858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 источника доходов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 2018год,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2019год,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 прироста 2019 год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 2018 году,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2020 год,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 прироста 2020 год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 2019 году,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2021 год,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 прироста 2021 год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 2020 году,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2022 год,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 прироста 2022 год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 2021 году,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7042505"/>
                  </a:ext>
                </a:extLst>
              </a:tr>
              <a:tr h="2022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604 694,40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633 686,50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613 207,00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670 184,00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700 955,00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3321893"/>
                  </a:ext>
                </a:extLst>
              </a:tr>
              <a:tr h="2022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341 992,30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344 860,40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374 530,00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437 998,00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468 683,00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008431"/>
                  </a:ext>
                </a:extLst>
              </a:tr>
              <a:tr h="4045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19 935,60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22 795,50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20 298,00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21 843,00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22 295,00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2642426"/>
                  </a:ext>
                </a:extLst>
              </a:tr>
              <a:tr h="37947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117 951,00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141 140,70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127 246,00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118 708,0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117 828,0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1003791"/>
                  </a:ext>
                </a:extLst>
              </a:tr>
              <a:tr h="19455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имущество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10 980,20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11 685,00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10 637,00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10 986,0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11 346,0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0249909"/>
                  </a:ext>
                </a:extLst>
              </a:tr>
              <a:tr h="3380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Налоги, сборы и регулярные платежи за пользование природными ресурсами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1 131,20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1 365,00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1 176,00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1 224,00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6715185"/>
                  </a:ext>
                </a:extLst>
              </a:tr>
              <a:tr h="2022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10 710,10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9 762,80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10 917,00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11 026,00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11 136,00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5999484"/>
                  </a:ext>
                </a:extLst>
              </a:tr>
              <a:tr h="501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66 896,70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64 148,90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56 527,00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56 547,0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56 567,0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0163936"/>
                  </a:ext>
                </a:extLst>
              </a:tr>
              <a:tr h="3380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1 911,40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2 270,00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2 270,00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2 270,00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4030956"/>
                  </a:ext>
                </a:extLst>
              </a:tr>
              <a:tr h="64530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5506599"/>
                  </a:ext>
                </a:extLst>
              </a:tr>
              <a:tr h="3380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26 051,30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26 666,00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7 350,00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7 350,0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7 350,0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30580"/>
                  </a:ext>
                </a:extLst>
              </a:tr>
              <a:tr h="4623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 возмещение ущерба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5 844,60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7 060,30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6960297"/>
                  </a:ext>
                </a:extLst>
              </a:tr>
              <a:tr h="5393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1 858,40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1 784,00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1 701,00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1 701,00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1 701,00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8530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190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8C0E8C9-A1F0-4365-90D5-1E7B20291731}"/>
              </a:ext>
            </a:extLst>
          </p:cNvPr>
          <p:cNvSpPr/>
          <p:nvPr/>
        </p:nvSpPr>
        <p:spPr>
          <a:xfrm>
            <a:off x="6000750" y="785813"/>
            <a:ext cx="2857500" cy="57864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563CE9C4-BDFB-41AC-9F23-4D4DDD656D33}"/>
              </a:ext>
            </a:extLst>
          </p:cNvPr>
          <p:cNvSpPr/>
          <p:nvPr/>
        </p:nvSpPr>
        <p:spPr>
          <a:xfrm>
            <a:off x="3143250" y="785813"/>
            <a:ext cx="2786063" cy="5786437"/>
          </a:xfrm>
          <a:prstGeom prst="rect">
            <a:avLst/>
          </a:prstGeom>
          <a:solidFill>
            <a:srgbClr val="DDDE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E3F6B7F-1430-4B6F-9608-21B31ACEEACA}"/>
              </a:ext>
            </a:extLst>
          </p:cNvPr>
          <p:cNvSpPr/>
          <p:nvPr/>
        </p:nvSpPr>
        <p:spPr>
          <a:xfrm>
            <a:off x="214313" y="785813"/>
            <a:ext cx="2786062" cy="5786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D1CF95-F2AA-4A60-AB24-9C2FDCCF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14313"/>
            <a:ext cx="7772400" cy="500062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и структура налоговых доходов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A2F0680-69E6-43EA-AC13-0959E7DAA1D6}"/>
              </a:ext>
            </a:extLst>
          </p:cNvPr>
          <p:cNvSpPr/>
          <p:nvPr/>
        </p:nvSpPr>
        <p:spPr>
          <a:xfrm>
            <a:off x="214282" y="3786190"/>
            <a:ext cx="2786082" cy="3806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374 530,0тыс. руб.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DF027DC-95EC-471C-B5F9-5978AC4054F3}"/>
              </a:ext>
            </a:extLst>
          </p:cNvPr>
          <p:cNvSpPr/>
          <p:nvPr/>
        </p:nvSpPr>
        <p:spPr>
          <a:xfrm>
            <a:off x="214282" y="3786190"/>
            <a:ext cx="142875" cy="500062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E21AEEC-DC43-4871-8243-1CF5A7AD427C}"/>
              </a:ext>
            </a:extLst>
          </p:cNvPr>
          <p:cNvSpPr/>
          <p:nvPr/>
        </p:nvSpPr>
        <p:spPr>
          <a:xfrm>
            <a:off x="234878" y="4658392"/>
            <a:ext cx="2786082" cy="4419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20 298,0 тыс. руб.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Акцизы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BA6CAB8-12EA-4CE5-A38E-BEE3A1C8883B}"/>
              </a:ext>
            </a:extLst>
          </p:cNvPr>
          <p:cNvSpPr/>
          <p:nvPr/>
        </p:nvSpPr>
        <p:spPr>
          <a:xfrm>
            <a:off x="214279" y="4653911"/>
            <a:ext cx="142875" cy="50006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4C4FE26-020A-45AD-8B37-2D7553EDB669}"/>
              </a:ext>
            </a:extLst>
          </p:cNvPr>
          <p:cNvSpPr/>
          <p:nvPr/>
        </p:nvSpPr>
        <p:spPr>
          <a:xfrm>
            <a:off x="215680" y="4221437"/>
            <a:ext cx="2786082" cy="419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127246,0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7E1DD7B-2D18-42E7-ABF3-A79549741689}"/>
              </a:ext>
            </a:extLst>
          </p:cNvPr>
          <p:cNvSpPr/>
          <p:nvPr/>
        </p:nvSpPr>
        <p:spPr>
          <a:xfrm>
            <a:off x="224751" y="4146210"/>
            <a:ext cx="142875" cy="5000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3777362-04B2-4496-890D-2E9AE187CE0B}"/>
              </a:ext>
            </a:extLst>
          </p:cNvPr>
          <p:cNvSpPr/>
          <p:nvPr/>
        </p:nvSpPr>
        <p:spPr>
          <a:xfrm>
            <a:off x="208601" y="5625897"/>
            <a:ext cx="2786082" cy="500066"/>
          </a:xfrm>
          <a:prstGeom prst="rect">
            <a:avLst/>
          </a:prstGeom>
          <a:solidFill>
            <a:srgbClr val="FEFDC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10 917,0тыс. руб.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Государственная пошлина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9389173-1353-49F6-9293-CB8BDA66F530}"/>
              </a:ext>
            </a:extLst>
          </p:cNvPr>
          <p:cNvSpPr/>
          <p:nvPr/>
        </p:nvSpPr>
        <p:spPr>
          <a:xfrm>
            <a:off x="214282" y="6072206"/>
            <a:ext cx="2786082" cy="500066"/>
          </a:xfrm>
          <a:prstGeom prst="rect">
            <a:avLst/>
          </a:prstGeom>
          <a:solidFill>
            <a:srgbClr val="FFE9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1 176,0 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за пользование природными ресурсами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1F08849-6E32-4D50-85EA-90342F02D249}"/>
              </a:ext>
            </a:extLst>
          </p:cNvPr>
          <p:cNvSpPr/>
          <p:nvPr/>
        </p:nvSpPr>
        <p:spPr>
          <a:xfrm>
            <a:off x="190681" y="5591676"/>
            <a:ext cx="142875" cy="500062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2BFE631-5B3B-4BCF-9429-1F6F4F85B918}"/>
              </a:ext>
            </a:extLst>
          </p:cNvPr>
          <p:cNvSpPr/>
          <p:nvPr/>
        </p:nvSpPr>
        <p:spPr>
          <a:xfrm>
            <a:off x="214282" y="785794"/>
            <a:ext cx="2786082" cy="2857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8EEB191B-157A-4B00-B78B-98B136DE0CBA}"/>
              </a:ext>
            </a:extLst>
          </p:cNvPr>
          <p:cNvSpPr/>
          <p:nvPr/>
        </p:nvSpPr>
        <p:spPr>
          <a:xfrm>
            <a:off x="3143240" y="785794"/>
            <a:ext cx="2786082" cy="2857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A992FB20-CE5D-4DAF-AB78-B94C9B4FC1CC}"/>
              </a:ext>
            </a:extLst>
          </p:cNvPr>
          <p:cNvSpPr/>
          <p:nvPr/>
        </p:nvSpPr>
        <p:spPr>
          <a:xfrm>
            <a:off x="3214678" y="3786190"/>
            <a:ext cx="2714644" cy="50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437 998,0 </a:t>
            </a: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тыс. руб.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91C612C-1269-40B7-A518-A794A2A9B50F}"/>
              </a:ext>
            </a:extLst>
          </p:cNvPr>
          <p:cNvSpPr/>
          <p:nvPr/>
        </p:nvSpPr>
        <p:spPr>
          <a:xfrm>
            <a:off x="3143240" y="3786190"/>
            <a:ext cx="142875" cy="500062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14F4FB2-5E48-4CE0-8293-1AFCF19A2E22}"/>
              </a:ext>
            </a:extLst>
          </p:cNvPr>
          <p:cNvSpPr/>
          <p:nvPr/>
        </p:nvSpPr>
        <p:spPr>
          <a:xfrm>
            <a:off x="3235423" y="4693807"/>
            <a:ext cx="2714644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21 843,0 тыс. руб.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Акцизы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C6664451-F89A-4E29-9A9F-170233C4364D}"/>
              </a:ext>
            </a:extLst>
          </p:cNvPr>
          <p:cNvSpPr/>
          <p:nvPr/>
        </p:nvSpPr>
        <p:spPr>
          <a:xfrm>
            <a:off x="3138888" y="4691988"/>
            <a:ext cx="142875" cy="50006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EF9DED3-3808-41C1-8FE3-E34A1554C389}"/>
              </a:ext>
            </a:extLst>
          </p:cNvPr>
          <p:cNvSpPr/>
          <p:nvPr/>
        </p:nvSpPr>
        <p:spPr>
          <a:xfrm>
            <a:off x="3215765" y="4249785"/>
            <a:ext cx="271464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118708,0 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B5E04C8F-C1F9-4D21-BC33-74C5E3D49CFD}"/>
              </a:ext>
            </a:extLst>
          </p:cNvPr>
          <p:cNvSpPr/>
          <p:nvPr/>
        </p:nvSpPr>
        <p:spPr>
          <a:xfrm>
            <a:off x="3201904" y="5587526"/>
            <a:ext cx="2714644" cy="500066"/>
          </a:xfrm>
          <a:prstGeom prst="rect">
            <a:avLst/>
          </a:prstGeom>
          <a:solidFill>
            <a:srgbClr val="FEFDC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11 026,0 тыс. руб.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Государственная пошлина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5B7D936D-C221-4424-ACF3-D66876866C7E}"/>
              </a:ext>
            </a:extLst>
          </p:cNvPr>
          <p:cNvSpPr/>
          <p:nvPr/>
        </p:nvSpPr>
        <p:spPr>
          <a:xfrm>
            <a:off x="3151352" y="5598840"/>
            <a:ext cx="142875" cy="500062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F0795415-A2E1-4E6D-ADD5-B9674ABE6699}"/>
              </a:ext>
            </a:extLst>
          </p:cNvPr>
          <p:cNvSpPr/>
          <p:nvPr/>
        </p:nvSpPr>
        <p:spPr>
          <a:xfrm>
            <a:off x="3214678" y="6112938"/>
            <a:ext cx="2714644" cy="459334"/>
          </a:xfrm>
          <a:prstGeom prst="rect">
            <a:avLst/>
          </a:prstGeom>
          <a:solidFill>
            <a:srgbClr val="FFE9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1 200,0 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за пользование природными ресурсами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21020630-8DBA-436D-92F6-FB79FC8ED4D9}"/>
              </a:ext>
            </a:extLst>
          </p:cNvPr>
          <p:cNvSpPr/>
          <p:nvPr/>
        </p:nvSpPr>
        <p:spPr>
          <a:xfrm>
            <a:off x="3143239" y="5193104"/>
            <a:ext cx="142875" cy="50006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0101CCE1-80B4-4F38-887D-B96702CED9E6}"/>
              </a:ext>
            </a:extLst>
          </p:cNvPr>
          <p:cNvSpPr/>
          <p:nvPr/>
        </p:nvSpPr>
        <p:spPr>
          <a:xfrm>
            <a:off x="6000760" y="785794"/>
            <a:ext cx="2857520" cy="285752"/>
          </a:xfrm>
          <a:prstGeom prst="rect">
            <a:avLst/>
          </a:prstGeom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AD2E091F-1032-4A37-A428-A969A8323685}"/>
              </a:ext>
            </a:extLst>
          </p:cNvPr>
          <p:cNvSpPr/>
          <p:nvPr/>
        </p:nvSpPr>
        <p:spPr>
          <a:xfrm>
            <a:off x="5989145" y="3722534"/>
            <a:ext cx="2857520" cy="50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468 683,0 тыс. руб.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06FF6021-758E-4F04-A3D0-280DE08AC186}"/>
              </a:ext>
            </a:extLst>
          </p:cNvPr>
          <p:cNvSpPr/>
          <p:nvPr/>
        </p:nvSpPr>
        <p:spPr>
          <a:xfrm>
            <a:off x="6013317" y="3675747"/>
            <a:ext cx="142875" cy="500062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3C76088E-3AA7-4E7F-A41A-44102D553569}"/>
              </a:ext>
            </a:extLst>
          </p:cNvPr>
          <p:cNvSpPr/>
          <p:nvPr/>
        </p:nvSpPr>
        <p:spPr>
          <a:xfrm>
            <a:off x="6014801" y="4601814"/>
            <a:ext cx="2857520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22 295,0 тыс. руб.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Акцизы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C42A815-B8D8-4A39-8C19-67BC3CCD0C5B}"/>
              </a:ext>
            </a:extLst>
          </p:cNvPr>
          <p:cNvSpPr/>
          <p:nvPr/>
        </p:nvSpPr>
        <p:spPr>
          <a:xfrm>
            <a:off x="6013317" y="4601816"/>
            <a:ext cx="142875" cy="50006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0CB28C81-32BA-4142-A6F5-4BFF750A03EB}"/>
              </a:ext>
            </a:extLst>
          </p:cNvPr>
          <p:cNvSpPr/>
          <p:nvPr/>
        </p:nvSpPr>
        <p:spPr>
          <a:xfrm>
            <a:off x="5996166" y="4185691"/>
            <a:ext cx="2857520" cy="4376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117828,0 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07C2FD01-8271-483F-942C-8C6AF5723CC3}"/>
              </a:ext>
            </a:extLst>
          </p:cNvPr>
          <p:cNvSpPr/>
          <p:nvPr/>
        </p:nvSpPr>
        <p:spPr>
          <a:xfrm>
            <a:off x="6007878" y="5096641"/>
            <a:ext cx="142875" cy="50006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4F966B92-3974-44A7-8FEA-E743969E4239}"/>
              </a:ext>
            </a:extLst>
          </p:cNvPr>
          <p:cNvSpPr/>
          <p:nvPr/>
        </p:nvSpPr>
        <p:spPr>
          <a:xfrm>
            <a:off x="6014801" y="5603839"/>
            <a:ext cx="2857520" cy="500066"/>
          </a:xfrm>
          <a:prstGeom prst="rect">
            <a:avLst/>
          </a:prstGeom>
          <a:solidFill>
            <a:srgbClr val="FEFDC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11 136,0 тыс. руб.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Государственная пошлина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D98F289B-DA4F-4962-8525-48B160DF2F10}"/>
              </a:ext>
            </a:extLst>
          </p:cNvPr>
          <p:cNvSpPr/>
          <p:nvPr/>
        </p:nvSpPr>
        <p:spPr>
          <a:xfrm>
            <a:off x="5999363" y="5598840"/>
            <a:ext cx="142875" cy="500062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1809E336-A71B-4B7B-A9C7-D8542E67CE3A}"/>
              </a:ext>
            </a:extLst>
          </p:cNvPr>
          <p:cNvSpPr/>
          <p:nvPr/>
        </p:nvSpPr>
        <p:spPr>
          <a:xfrm>
            <a:off x="6000760" y="6070069"/>
            <a:ext cx="2857520" cy="500066"/>
          </a:xfrm>
          <a:prstGeom prst="rect">
            <a:avLst/>
          </a:prstGeom>
          <a:solidFill>
            <a:srgbClr val="FFE9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1 224,0 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за пользование природными ресурсами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A6C0BFBF-D319-49C0-B339-5B4A967F5678}"/>
              </a:ext>
            </a:extLst>
          </p:cNvPr>
          <p:cNvSpPr/>
          <p:nvPr/>
        </p:nvSpPr>
        <p:spPr>
          <a:xfrm>
            <a:off x="6000760" y="6072206"/>
            <a:ext cx="142875" cy="50006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81" name="TextBox 42">
            <a:extLst>
              <a:ext uri="{FF2B5EF4-FFF2-40B4-BE49-F238E27FC236}">
                <a16:creationId xmlns:a16="http://schemas.microsoft.com/office/drawing/2014/main" xmlns="" id="{44B1AED1-59B9-4474-82F9-311C74684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3324225"/>
            <a:ext cx="2714625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555 304,00 </a:t>
            </a:r>
            <a:r>
              <a:rPr lang="ru-RU" altLang="ru-RU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налоговых доходов. Это составляет 88,8% в общем объеме налоговых и неналоговых доходов</a:t>
            </a:r>
          </a:p>
        </p:txBody>
      </p:sp>
      <p:sp>
        <p:nvSpPr>
          <p:cNvPr id="25682" name="TextBox 43">
            <a:extLst>
              <a:ext uri="{FF2B5EF4-FFF2-40B4-BE49-F238E27FC236}">
                <a16:creationId xmlns:a16="http://schemas.microsoft.com/office/drawing/2014/main" xmlns="" id="{012185D1-D81E-43E0-BD0C-64A8AD017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3300413"/>
            <a:ext cx="264318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604 761,00  </a:t>
            </a:r>
            <a:r>
              <a:rPr lang="ru-RU" altLang="ru-RU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налоговых доходов. Это составляет 89,8 % в общем объеме налоговых и неналоговых доходов</a:t>
            </a:r>
          </a:p>
        </p:txBody>
      </p:sp>
      <p:sp>
        <p:nvSpPr>
          <p:cNvPr id="27729" name="TextBox 44">
            <a:extLst>
              <a:ext uri="{FF2B5EF4-FFF2-40B4-BE49-F238E27FC236}">
                <a16:creationId xmlns:a16="http://schemas.microsoft.com/office/drawing/2014/main" xmlns="" id="{FEEFE85C-9294-4DD3-AC9C-0A43B6D9B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188" y="3286125"/>
            <a:ext cx="2714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635 512,00  </a:t>
            </a:r>
            <a:r>
              <a:rPr lang="ru-RU" altLang="ru-RU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налоговых доходов. Это составляет 90,2 % в общем объеме налоговых и неналоговых доходов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F1660C70-3578-468E-96E5-7809B2B94635}"/>
              </a:ext>
            </a:extLst>
          </p:cNvPr>
          <p:cNvSpPr/>
          <p:nvPr/>
        </p:nvSpPr>
        <p:spPr>
          <a:xfrm flipH="1">
            <a:off x="201243" y="6089301"/>
            <a:ext cx="146884" cy="50006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093D93DE-3C59-4446-8428-F6861FB2482C}"/>
              </a:ext>
            </a:extLst>
          </p:cNvPr>
          <p:cNvSpPr/>
          <p:nvPr/>
        </p:nvSpPr>
        <p:spPr>
          <a:xfrm>
            <a:off x="308319" y="5118005"/>
            <a:ext cx="2693443" cy="4695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10 637,00 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  имущество</a:t>
            </a:r>
          </a:p>
        </p:txBody>
      </p:sp>
      <p:graphicFrame>
        <p:nvGraphicFramePr>
          <p:cNvPr id="3" name="Диаграмма 49">
            <a:extLst>
              <a:ext uri="{FF2B5EF4-FFF2-40B4-BE49-F238E27FC236}">
                <a16:creationId xmlns:a16="http://schemas.microsoft.com/office/drawing/2014/main" xmlns="" id="{FC5BFC0F-1CC7-4DE5-A825-AE0EA99601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292639"/>
              </p:ext>
            </p:extLst>
          </p:nvPr>
        </p:nvGraphicFramePr>
        <p:xfrm>
          <a:off x="151229" y="1051437"/>
          <a:ext cx="2784475" cy="223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49">
            <a:extLst>
              <a:ext uri="{FF2B5EF4-FFF2-40B4-BE49-F238E27FC236}">
                <a16:creationId xmlns:a16="http://schemas.microsoft.com/office/drawing/2014/main" xmlns="" id="{FD7E0C47-F7E4-4195-ABB8-B96C4BD552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8965"/>
              </p:ext>
            </p:extLst>
          </p:nvPr>
        </p:nvGraphicFramePr>
        <p:xfrm>
          <a:off x="3162300" y="1076325"/>
          <a:ext cx="2732088" cy="223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593976D3-2C71-40EB-8FAF-2A58A0A3046E}"/>
              </a:ext>
            </a:extLst>
          </p:cNvPr>
          <p:cNvSpPr/>
          <p:nvPr/>
        </p:nvSpPr>
        <p:spPr>
          <a:xfrm>
            <a:off x="3150188" y="4245722"/>
            <a:ext cx="142875" cy="5000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F7602FBC-05D4-415F-AFBB-4E2791334EBB}"/>
              </a:ext>
            </a:extLst>
          </p:cNvPr>
          <p:cNvSpPr/>
          <p:nvPr/>
        </p:nvSpPr>
        <p:spPr>
          <a:xfrm>
            <a:off x="3273145" y="5218260"/>
            <a:ext cx="2639199" cy="3695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10 986,00 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  имущество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833FCACD-290D-4374-8E1A-A98B031BBA0C}"/>
              </a:ext>
            </a:extLst>
          </p:cNvPr>
          <p:cNvSpPr/>
          <p:nvPr/>
        </p:nvSpPr>
        <p:spPr>
          <a:xfrm>
            <a:off x="6129225" y="5134271"/>
            <a:ext cx="2690747" cy="4462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11 346,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,0 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  имущество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F17114CA-927A-4BFF-8FEE-DB1C1B2628FB}"/>
              </a:ext>
            </a:extLst>
          </p:cNvPr>
          <p:cNvSpPr/>
          <p:nvPr/>
        </p:nvSpPr>
        <p:spPr>
          <a:xfrm>
            <a:off x="6007654" y="4172831"/>
            <a:ext cx="142875" cy="5000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6" name="Диаграмма 49">
            <a:extLst>
              <a:ext uri="{FF2B5EF4-FFF2-40B4-BE49-F238E27FC236}">
                <a16:creationId xmlns:a16="http://schemas.microsoft.com/office/drawing/2014/main" xmlns="" id="{1863D5C2-C2A8-4764-8E1B-E29B8105F0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8034220"/>
              </p:ext>
            </p:extLst>
          </p:nvPr>
        </p:nvGraphicFramePr>
        <p:xfrm>
          <a:off x="6062190" y="1067354"/>
          <a:ext cx="2784475" cy="223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9A8C5E7-38E9-4325-90AF-8CF1EB3FB993}"/>
              </a:ext>
            </a:extLst>
          </p:cNvPr>
          <p:cNvSpPr/>
          <p:nvPr/>
        </p:nvSpPr>
        <p:spPr>
          <a:xfrm>
            <a:off x="203248" y="5103262"/>
            <a:ext cx="142875" cy="50006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0C43D0EC-FA3B-4434-9A1D-98F069880C65}"/>
              </a:ext>
            </a:extLst>
          </p:cNvPr>
          <p:cNvSpPr/>
          <p:nvPr/>
        </p:nvSpPr>
        <p:spPr>
          <a:xfrm>
            <a:off x="3149914" y="6032919"/>
            <a:ext cx="142875" cy="50006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761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A8C38EC-44E1-42D3-ACB4-C0975A245110}"/>
              </a:ext>
            </a:extLst>
          </p:cNvPr>
          <p:cNvSpPr/>
          <p:nvPr/>
        </p:nvSpPr>
        <p:spPr>
          <a:xfrm>
            <a:off x="6786563" y="2786063"/>
            <a:ext cx="2071687" cy="37861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AF9AA65-5A13-4E4F-A45D-1D53254649C6}"/>
              </a:ext>
            </a:extLst>
          </p:cNvPr>
          <p:cNvSpPr/>
          <p:nvPr/>
        </p:nvSpPr>
        <p:spPr>
          <a:xfrm>
            <a:off x="4643438" y="2786063"/>
            <a:ext cx="2071687" cy="32146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CA550A-B8C5-45E1-A526-F07189E2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20625"/>
            <a:ext cx="7497762" cy="500063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xmlns="" id="{BEB060E8-437B-443D-A56A-45B537D3E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023" y="1056558"/>
            <a:ext cx="4071966" cy="1357322"/>
          </a:xfr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>
            <a:normAutofit fontScale="70000" lnSpcReduction="20000"/>
          </a:bodyPr>
          <a:lstStyle/>
          <a:p>
            <a:pPr marL="0" indent="82550" algn="just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Налог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доходы физических лиц (НДФЛ) — основной вид прямых налогов. Исчисляется в процентах от совокупного дохода физических лиц за вычетом документально подтверждённых расходов, в соответствии с действующим законодательством.</a:t>
            </a:r>
          </a:p>
        </p:txBody>
      </p:sp>
      <p:sp>
        <p:nvSpPr>
          <p:cNvPr id="28684" name="TextBox 5">
            <a:extLst>
              <a:ext uri="{FF2B5EF4-FFF2-40B4-BE49-F238E27FC236}">
                <a16:creationId xmlns:a16="http://schemas.microsoft.com/office/drawing/2014/main" xmlns="" id="{E4805D1E-F706-4590-87A9-328CA1579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3645024"/>
            <a:ext cx="3857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поступлений налога в общем объеме налоговых и неналоговых доходов муниципального бюджета в 2020, 2021 и 2022 годах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9E5F99DF-CD16-472C-BC28-23B5CCF37BFE}"/>
              </a:ext>
            </a:extLst>
          </p:cNvPr>
          <p:cNvGraphicFramePr/>
          <p:nvPr/>
        </p:nvGraphicFramePr>
        <p:xfrm>
          <a:off x="0" y="4500570"/>
          <a:ext cx="1908000" cy="17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CC1D39DF-2427-4B79-99EF-AEAC17AFE401}"/>
              </a:ext>
            </a:extLst>
          </p:cNvPr>
          <p:cNvGraphicFramePr/>
          <p:nvPr/>
        </p:nvGraphicFramePr>
        <p:xfrm>
          <a:off x="1357290" y="4500570"/>
          <a:ext cx="1908000" cy="17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DCC6283C-9D26-4CCC-B650-4625B6E2DC43}"/>
              </a:ext>
            </a:extLst>
          </p:cNvPr>
          <p:cNvGraphicFramePr/>
          <p:nvPr/>
        </p:nvGraphicFramePr>
        <p:xfrm>
          <a:off x="2786050" y="4500570"/>
          <a:ext cx="1908000" cy="17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688" name="TextBox 9">
            <a:extLst>
              <a:ext uri="{FF2B5EF4-FFF2-40B4-BE49-F238E27FC236}">
                <a16:creationId xmlns:a16="http://schemas.microsoft.com/office/drawing/2014/main" xmlns="" id="{DE84AC69-DBF2-46AB-9FD9-1BF395C02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6215063"/>
            <a:ext cx="85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</p:txBody>
      </p:sp>
      <p:sp>
        <p:nvSpPr>
          <p:cNvPr id="28689" name="TextBox 10">
            <a:extLst>
              <a:ext uri="{FF2B5EF4-FFF2-40B4-BE49-F238E27FC236}">
                <a16:creationId xmlns:a16="http://schemas.microsoft.com/office/drawing/2014/main" xmlns="" id="{202EBCC5-9950-41B5-B90C-894A42321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4" y="6407150"/>
            <a:ext cx="92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28690" name="TextBox 11">
            <a:extLst>
              <a:ext uri="{FF2B5EF4-FFF2-40B4-BE49-F238E27FC236}">
                <a16:creationId xmlns:a16="http://schemas.microsoft.com/office/drawing/2014/main" xmlns="" id="{FDDE650D-8B61-455E-9713-F36E38AF1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6143625"/>
            <a:ext cx="85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28691" name="TextBox 12">
            <a:extLst>
              <a:ext uri="{FF2B5EF4-FFF2-40B4-BE49-F238E27FC236}">
                <a16:creationId xmlns:a16="http://schemas.microsoft.com/office/drawing/2014/main" xmlns="" id="{7B2D6A1D-EDED-4CD5-8EF8-717FFFD0E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3000375"/>
            <a:ext cx="20002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ДОХОДЫ, ОБЛАГАЕМЫЕ НДФЛ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вознаграждение за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трудовых или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иных обязанностей;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•от продажи имущества,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находившегося в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 менее 3 лет;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•от сдачи имущества в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аренду;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•доходы от источников за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пределами Российской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Федерации;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•доходы в виде разного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рода выигрышей;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•иные доходы.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C98525-40FE-45AA-8A35-4BB4F56AEF82}"/>
              </a:ext>
            </a:extLst>
          </p:cNvPr>
          <p:cNvSpPr txBox="1"/>
          <p:nvPr/>
        </p:nvSpPr>
        <p:spPr>
          <a:xfrm>
            <a:off x="6786563" y="3000375"/>
            <a:ext cx="2071687" cy="36322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ДОХОДЫ, НЕ ОБЛАГАЕМЫЕ НДФЛ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•доходы от продажи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имущества, находившегося 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собственности более трех лет;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•доходы, полученные 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порядке наследования;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•доходы, полученные по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договору дарения от члена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семьи и (или) близкого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родственника в соответствии с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Семейным кодексом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(от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супруга, родителей и детей, 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том числе усыновителей 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усыновленных, дедушки,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бабушки и внуков,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полнородных 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неполнородных</a:t>
            </a: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(имеющих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общих отца или мать) братьев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сестер);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•иные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10">
            <a:extLst>
              <a:ext uri="{FF2B5EF4-FFF2-40B4-BE49-F238E27FC236}">
                <a16:creationId xmlns:a16="http://schemas.microsoft.com/office/drawing/2014/main" xmlns="" id="{AC677606-827C-4082-86FA-E84BD7F24EF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765175"/>
          <a:ext cx="4225925" cy="309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Диаграмма 19">
            <a:extLst>
              <a:ext uri="{FF2B5EF4-FFF2-40B4-BE49-F238E27FC236}">
                <a16:creationId xmlns:a16="http://schemas.microsoft.com/office/drawing/2014/main" xmlns="" id="{30D39407-C0C8-4907-8EAA-C03FB8BD19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2887059"/>
              </p:ext>
            </p:extLst>
          </p:nvPr>
        </p:nvGraphicFramePr>
        <p:xfrm>
          <a:off x="-180975" y="4381500"/>
          <a:ext cx="1928813" cy="143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Диаграмма 25">
            <a:extLst>
              <a:ext uri="{FF2B5EF4-FFF2-40B4-BE49-F238E27FC236}">
                <a16:creationId xmlns:a16="http://schemas.microsoft.com/office/drawing/2014/main" xmlns="" id="{5518D6E8-556A-4504-85B7-5634973B18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08541"/>
              </p:ext>
            </p:extLst>
          </p:nvPr>
        </p:nvGraphicFramePr>
        <p:xfrm>
          <a:off x="1425230" y="5008217"/>
          <a:ext cx="1905000" cy="143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F5A8FC39-9FF0-4FD4-95D3-1DE373EA8E34}"/>
              </a:ext>
            </a:extLst>
          </p:cNvPr>
          <p:cNvSpPr/>
          <p:nvPr/>
        </p:nvSpPr>
        <p:spPr>
          <a:xfrm>
            <a:off x="21430" y="764704"/>
            <a:ext cx="1022177" cy="23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тыс.рублей</a:t>
            </a:r>
          </a:p>
        </p:txBody>
      </p:sp>
      <p:graphicFrame>
        <p:nvGraphicFramePr>
          <p:cNvPr id="22" name="Диаграмма 25">
            <a:extLst>
              <a:ext uri="{FF2B5EF4-FFF2-40B4-BE49-F238E27FC236}">
                <a16:creationId xmlns:a16="http://schemas.microsoft.com/office/drawing/2014/main" xmlns="" id="{71E0834D-D6ED-4D42-8F0B-948828502F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544035"/>
              </p:ext>
            </p:extLst>
          </p:nvPr>
        </p:nvGraphicFramePr>
        <p:xfrm>
          <a:off x="2795243" y="4207099"/>
          <a:ext cx="1905000" cy="143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951775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17">
            <a:extLst>
              <a:ext uri="{FF2B5EF4-FFF2-40B4-BE49-F238E27FC236}">
                <a16:creationId xmlns:a16="http://schemas.microsoft.com/office/drawing/2014/main" xmlns="" id="{A094EE13-9A40-446D-B6FC-A8F3FFF2AB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371006"/>
              </p:ext>
            </p:extLst>
          </p:nvPr>
        </p:nvGraphicFramePr>
        <p:xfrm>
          <a:off x="7337323" y="1693341"/>
          <a:ext cx="1728787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16">
            <a:extLst>
              <a:ext uri="{FF2B5EF4-FFF2-40B4-BE49-F238E27FC236}">
                <a16:creationId xmlns:a16="http://schemas.microsoft.com/office/drawing/2014/main" xmlns="" id="{3E374565-876E-4265-9EB5-74B794D752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7302834"/>
              </p:ext>
            </p:extLst>
          </p:nvPr>
        </p:nvGraphicFramePr>
        <p:xfrm>
          <a:off x="5803910" y="1704979"/>
          <a:ext cx="1728788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11">
            <a:extLst>
              <a:ext uri="{FF2B5EF4-FFF2-40B4-BE49-F238E27FC236}">
                <a16:creationId xmlns:a16="http://schemas.microsoft.com/office/drawing/2014/main" xmlns="" id="{EB9A4B2F-ECF0-4853-B63C-EC25E1303B3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71996" y="1691477"/>
          <a:ext cx="1728787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6545F6-CBD9-477C-8E1B-3220B3682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2" y="219840"/>
            <a:ext cx="7499350" cy="511175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668516-CB28-4B42-828C-79953CCDD6B8}"/>
              </a:ext>
            </a:extLst>
          </p:cNvPr>
          <p:cNvSpPr txBox="1"/>
          <p:nvPr/>
        </p:nvSpPr>
        <p:spPr>
          <a:xfrm>
            <a:off x="642938" y="1285875"/>
            <a:ext cx="3714750" cy="27384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бюджет муниципального района от субъектов малого и среднего бизнеса поступает платежи по налогу на совокупный доход.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совокупный доход включает в себя:  - налог, взимаемый в связи с применением упрощенной системы налогообложения;          - единый налог на вмененный доход для отдельный видов деятельности;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-единый сельскохозяйственный налог;             -налог, взимаемый в связи с применением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патентной системы налогообложения.</a:t>
            </a:r>
            <a:r>
              <a:rPr lang="ru-RU" dirty="0"/>
              <a:t> </a:t>
            </a:r>
          </a:p>
        </p:txBody>
      </p:sp>
      <p:sp>
        <p:nvSpPr>
          <p:cNvPr id="29702" name="TextBox 5">
            <a:extLst>
              <a:ext uri="{FF2B5EF4-FFF2-40B4-BE49-F238E27FC236}">
                <a16:creationId xmlns:a16="http://schemas.microsoft.com/office/drawing/2014/main" xmlns="" id="{0F68E90F-54A9-4C75-B5C8-69AF38CD3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194" y="1022996"/>
            <a:ext cx="41234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поступлений налога на совокупный доход в общем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 налоговых и неналоговых доходов муниципального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 2020 , 2021 и 2022 годах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E184B771-E3A7-4601-B375-DE29CBD1C3FB}"/>
              </a:ext>
            </a:extLst>
          </p:cNvPr>
          <p:cNvGraphicFramePr/>
          <p:nvPr/>
        </p:nvGraphicFramePr>
        <p:xfrm>
          <a:off x="7358082" y="2000240"/>
          <a:ext cx="1643074" cy="150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705" name="TextBox 10">
            <a:extLst>
              <a:ext uri="{FF2B5EF4-FFF2-40B4-BE49-F238E27FC236}">
                <a16:creationId xmlns:a16="http://schemas.microsoft.com/office/drawing/2014/main" xmlns="" id="{AD3C966C-0A79-4D25-8105-A11B879D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3429000"/>
            <a:ext cx="92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29706" name="TextBox 10">
            <a:extLst>
              <a:ext uri="{FF2B5EF4-FFF2-40B4-BE49-F238E27FC236}">
                <a16:creationId xmlns:a16="http://schemas.microsoft.com/office/drawing/2014/main" xmlns="" id="{8B2B5D6D-AE55-46E7-A048-CBA1375D4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3429000"/>
            <a:ext cx="92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29707" name="TextBox 10">
            <a:extLst>
              <a:ext uri="{FF2B5EF4-FFF2-40B4-BE49-F238E27FC236}">
                <a16:creationId xmlns:a16="http://schemas.microsoft.com/office/drawing/2014/main" xmlns="" id="{612BBAC5-7BB2-4ADA-A23D-A5F3AAA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3429000"/>
            <a:ext cx="92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</p:txBody>
      </p:sp>
      <p:graphicFrame>
        <p:nvGraphicFramePr>
          <p:cNvPr id="7" name="Диаграмма 15">
            <a:extLst>
              <a:ext uri="{FF2B5EF4-FFF2-40B4-BE49-F238E27FC236}">
                <a16:creationId xmlns:a16="http://schemas.microsoft.com/office/drawing/2014/main" xmlns="" id="{A8F05B49-1FC5-42BC-A7D0-3F3F20B4AAD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33363" y="3862388"/>
          <a:ext cx="8248650" cy="280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82265BC1-FA30-4909-B294-DA6D24F1362B}"/>
              </a:ext>
            </a:extLst>
          </p:cNvPr>
          <p:cNvSpPr/>
          <p:nvPr/>
        </p:nvSpPr>
        <p:spPr>
          <a:xfrm rot="21257303">
            <a:off x="7975680" y="4440147"/>
            <a:ext cx="1037397" cy="1007380"/>
          </a:xfrm>
          <a:prstGeom prst="roundRect">
            <a:avLst/>
          </a:prstGeom>
          <a:solidFill>
            <a:srgbClr val="00FF0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за счет планируемой отмены ЕНВЛД с  2021 года</a:t>
            </a:r>
          </a:p>
        </p:txBody>
      </p:sp>
    </p:spTree>
    <p:extLst>
      <p:ext uri="{BB962C8B-B14F-4D97-AF65-F5344CB8AC3E}">
        <p14:creationId xmlns:p14="http://schemas.microsoft.com/office/powerpoint/2010/main" val="3264455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DAAEF258-52E0-4007-ACE5-37D9F054E245}"/>
              </a:ext>
            </a:extLst>
          </p:cNvPr>
          <p:cNvGraphicFramePr/>
          <p:nvPr>
            <p:extLst/>
          </p:nvPr>
        </p:nvGraphicFramePr>
        <p:xfrm>
          <a:off x="2000232" y="4786322"/>
          <a:ext cx="1643074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13">
            <a:extLst>
              <a:ext uri="{FF2B5EF4-FFF2-40B4-BE49-F238E27FC236}">
                <a16:creationId xmlns:a16="http://schemas.microsoft.com/office/drawing/2014/main" xmlns="" id="{E76B7342-9BEB-4751-A6E8-3F75B5392DF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11737" y="4568825"/>
          <a:ext cx="2160588" cy="2376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A926A6-14E6-4A1E-B853-DDBC0836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74638"/>
            <a:ext cx="7934325" cy="582612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Акцизы по подакцизным товарам (продукции)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04FB23-3ABA-4E91-94EE-D03772B57D12}"/>
              </a:ext>
            </a:extLst>
          </p:cNvPr>
          <p:cNvSpPr txBox="1"/>
          <p:nvPr/>
        </p:nvSpPr>
        <p:spPr>
          <a:xfrm>
            <a:off x="5613550" y="962872"/>
            <a:ext cx="3143250" cy="3324225"/>
          </a:xfrm>
          <a:prstGeom prst="rect">
            <a:avLst/>
          </a:prstGeom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/>
            <a:contourClr>
              <a:schemeClr val="accent5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400" b="1" kern="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АКЦИЗ </a:t>
            </a:r>
            <a:r>
              <a:rPr lang="ru-RU" sz="1400" kern="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один из видов налога, представляющий не связанный с получением дохода продавцом косвенный налог на продажу</a:t>
            </a:r>
            <a:r>
              <a:rPr lang="ru-RU" sz="1400" b="1" kern="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kern="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определенного вида товаров массового потребления. Акциз включается в цену товара. Чаще всего акцизным налогом облагаются вино - водочные изделия, пиво, табачные изделия, деликатесы, предметы роскоши, автомобили, нефтепродукты. Плательщиками акциза являются потребители, приобретающие товары, которые облагаются акцизным сбором.</a:t>
            </a:r>
          </a:p>
        </p:txBody>
      </p:sp>
      <p:sp>
        <p:nvSpPr>
          <p:cNvPr id="30724" name="TextBox 7">
            <a:extLst>
              <a:ext uri="{FF2B5EF4-FFF2-40B4-BE49-F238E27FC236}">
                <a16:creationId xmlns:a16="http://schemas.microsoft.com/office/drawing/2014/main" xmlns="" id="{DA79213D-F60F-4B57-B49E-EB8FA888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4000500"/>
            <a:ext cx="4714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поступлений налога в общем объеме налоговых и неналоговых доходов муниципального бюджета в 2020, 2021 и 2022 годах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CA6986B3-5B1B-40A7-9A62-CBE6F4559924}"/>
              </a:ext>
            </a:extLst>
          </p:cNvPr>
          <p:cNvGraphicFramePr/>
          <p:nvPr/>
        </p:nvGraphicFramePr>
        <p:xfrm>
          <a:off x="3786182" y="4643446"/>
          <a:ext cx="1714512" cy="165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727" name="TextBox 11">
            <a:extLst>
              <a:ext uri="{FF2B5EF4-FFF2-40B4-BE49-F238E27FC236}">
                <a16:creationId xmlns:a16="http://schemas.microsoft.com/office/drawing/2014/main" xmlns="" id="{E0074A91-2400-4044-810A-B3B0F9CBD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6357938"/>
            <a:ext cx="785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</p:txBody>
      </p:sp>
      <p:sp>
        <p:nvSpPr>
          <p:cNvPr id="30728" name="TextBox 12">
            <a:extLst>
              <a:ext uri="{FF2B5EF4-FFF2-40B4-BE49-F238E27FC236}">
                <a16:creationId xmlns:a16="http://schemas.microsoft.com/office/drawing/2014/main" xmlns="" id="{C2D70A23-A88A-4DD4-98B2-5BB15252C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125" y="6357938"/>
            <a:ext cx="7858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2021год</a:t>
            </a:r>
          </a:p>
        </p:txBody>
      </p:sp>
      <p:sp>
        <p:nvSpPr>
          <p:cNvPr id="30729" name="TextBox 13">
            <a:extLst>
              <a:ext uri="{FF2B5EF4-FFF2-40B4-BE49-F238E27FC236}">
                <a16:creationId xmlns:a16="http://schemas.microsoft.com/office/drawing/2014/main" xmlns="" id="{AED87334-913A-4CA5-8C0A-6F2E6B9EE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6357938"/>
            <a:ext cx="785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36377B-B813-4515-B2A8-6540207B149F}"/>
              </a:ext>
            </a:extLst>
          </p:cNvPr>
          <p:cNvSpPr txBox="1"/>
          <p:nvPr/>
        </p:nvSpPr>
        <p:spPr>
          <a:xfrm>
            <a:off x="5631485" y="4365104"/>
            <a:ext cx="3143250" cy="11699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бюджет муниципального района поступают акцизы на нефтепродукты. Увеличение поступления по акцизам на нефтепродукты обусловлены увеличением ставок акцизов.</a:t>
            </a:r>
          </a:p>
        </p:txBody>
      </p:sp>
      <p:graphicFrame>
        <p:nvGraphicFramePr>
          <p:cNvPr id="3" name="Диаграмма 12">
            <a:extLst>
              <a:ext uri="{FF2B5EF4-FFF2-40B4-BE49-F238E27FC236}">
                <a16:creationId xmlns:a16="http://schemas.microsoft.com/office/drawing/2014/main" xmlns="" id="{BFE09067-82E2-44D3-B817-819E7317BFC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4568825"/>
          <a:ext cx="2124075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Диаграмма 15">
            <a:extLst>
              <a:ext uri="{FF2B5EF4-FFF2-40B4-BE49-F238E27FC236}">
                <a16:creationId xmlns:a16="http://schemas.microsoft.com/office/drawing/2014/main" xmlns="" id="{7888CAF6-D8CF-4A49-B5FD-F6DF53104A0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53054" y="4340227"/>
          <a:ext cx="2146300" cy="1847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D4B552D-478E-4BCA-B0CB-3790968DA2E0}"/>
              </a:ext>
            </a:extLst>
          </p:cNvPr>
          <p:cNvSpPr/>
          <p:nvPr/>
        </p:nvSpPr>
        <p:spPr>
          <a:xfrm>
            <a:off x="107504" y="712961"/>
            <a:ext cx="1029891" cy="288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тыс.рублей</a:t>
            </a:r>
          </a:p>
        </p:txBody>
      </p:sp>
      <p:graphicFrame>
        <p:nvGraphicFramePr>
          <p:cNvPr id="6" name="Диаграмма 25">
            <a:extLst>
              <a:ext uri="{FF2B5EF4-FFF2-40B4-BE49-F238E27FC236}">
                <a16:creationId xmlns:a16="http://schemas.microsoft.com/office/drawing/2014/main" xmlns="" id="{5964ACF8-7710-44CB-8A1F-547F5F1CF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7780493"/>
              </p:ext>
            </p:extLst>
          </p:nvPr>
        </p:nvGraphicFramePr>
        <p:xfrm>
          <a:off x="-310357" y="1112932"/>
          <a:ext cx="6335713" cy="309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8AD58C-6360-43D4-B77D-F1333219581B}"/>
              </a:ext>
            </a:extLst>
          </p:cNvPr>
          <p:cNvSpPr txBox="1"/>
          <p:nvPr/>
        </p:nvSpPr>
        <p:spPr>
          <a:xfrm>
            <a:off x="5619391" y="5595242"/>
            <a:ext cx="3143243" cy="1077218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Уменьшение поступлений в 2020 г. за счет снижение норматива зачисления акцизов б местный бюджет</a:t>
            </a:r>
          </a:p>
        </p:txBody>
      </p:sp>
    </p:spTree>
    <p:extLst>
      <p:ext uri="{BB962C8B-B14F-4D97-AF65-F5344CB8AC3E}">
        <p14:creationId xmlns:p14="http://schemas.microsoft.com/office/powerpoint/2010/main" val="1761413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13">
            <a:extLst>
              <a:ext uri="{FF2B5EF4-FFF2-40B4-BE49-F238E27FC236}">
                <a16:creationId xmlns:a16="http://schemas.microsoft.com/office/drawing/2014/main" xmlns="" id="{A8761E5B-4A1C-419A-8723-306ADF85E14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28797" y="4694246"/>
          <a:ext cx="2160588" cy="2119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773D4A-905B-4D3A-8D10-FFB246DC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74638"/>
            <a:ext cx="7934325" cy="582612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 на имущество организаций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9F7058-2114-4AA0-AF97-5720BFDA40FB}"/>
              </a:ext>
            </a:extLst>
          </p:cNvPr>
          <p:cNvSpPr txBox="1"/>
          <p:nvPr/>
        </p:nvSpPr>
        <p:spPr>
          <a:xfrm>
            <a:off x="6228184" y="1340768"/>
            <a:ext cx="2567310" cy="36009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/>
            <a:contourClr>
              <a:schemeClr val="accent5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 b="1" kern="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ИМУЩЕСТВО – прямой налог, устанавливаемый на имущество организаций или физических лиц. Налог на имущество организаций относится к региональным налогам. Это значит, что ставка устанавливается законами субъектов РФ.              </a:t>
            </a:r>
            <a:endParaRPr lang="ru-RU" sz="1200" b="1" kern="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200" b="1" kern="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kern="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Объектом </a:t>
            </a:r>
            <a:r>
              <a:rPr lang="ru-RU" sz="1200" b="1" kern="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налогообложения </a:t>
            </a:r>
            <a:r>
              <a:rPr lang="ru-RU" sz="1200" b="1" kern="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является имущество организации, которое находится на балансе предприятия как объекты основных </a:t>
            </a:r>
            <a:r>
              <a:rPr lang="ru-RU" sz="1200" b="1" kern="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средств. Налог рассчитывается исходя из среднегодовой стоимости имущества, в отдельных случаях по </a:t>
            </a:r>
            <a:r>
              <a:rPr lang="ru-RU" sz="1200" b="1" kern="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кадастровой </a:t>
            </a:r>
            <a:r>
              <a:rPr lang="ru-RU" sz="1200" b="1" kern="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стоимости объектов налогообложения.</a:t>
            </a:r>
            <a:endParaRPr lang="ru-RU" sz="1200" kern="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TextBox 7">
            <a:extLst>
              <a:ext uri="{FF2B5EF4-FFF2-40B4-BE49-F238E27FC236}">
                <a16:creationId xmlns:a16="http://schemas.microsoft.com/office/drawing/2014/main" xmlns="" id="{905936AD-AE04-49D1-A3ED-30895A602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119" y="4116386"/>
            <a:ext cx="4714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поступлений налога в общем объеме налоговых и неналоговых доходов муниципального бюджета в 2020, 2021 и 2022 годах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FE0F38D5-E72C-4C03-A794-045BCE141F9A}"/>
              </a:ext>
            </a:extLst>
          </p:cNvPr>
          <p:cNvGraphicFramePr/>
          <p:nvPr/>
        </p:nvGraphicFramePr>
        <p:xfrm>
          <a:off x="2000232" y="4786322"/>
          <a:ext cx="1643074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3E7D5215-DE5D-4FF2-A305-4EA67DB134A2}"/>
              </a:ext>
            </a:extLst>
          </p:cNvPr>
          <p:cNvGraphicFramePr/>
          <p:nvPr/>
        </p:nvGraphicFramePr>
        <p:xfrm>
          <a:off x="3786182" y="4643446"/>
          <a:ext cx="1714512" cy="165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751" name="TextBox 11">
            <a:extLst>
              <a:ext uri="{FF2B5EF4-FFF2-40B4-BE49-F238E27FC236}">
                <a16:creationId xmlns:a16="http://schemas.microsoft.com/office/drawing/2014/main" xmlns="" id="{0592BA89-4616-4784-9263-17E1687AA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80" y="6346853"/>
            <a:ext cx="120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2020 год</a:t>
            </a:r>
          </a:p>
        </p:txBody>
      </p:sp>
      <p:sp>
        <p:nvSpPr>
          <p:cNvPr id="31752" name="TextBox 12">
            <a:extLst>
              <a:ext uri="{FF2B5EF4-FFF2-40B4-BE49-F238E27FC236}">
                <a16:creationId xmlns:a16="http://schemas.microsoft.com/office/drawing/2014/main" xmlns="" id="{E04463CF-37A4-4484-88A1-732F0CFE2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155" y="6346853"/>
            <a:ext cx="120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31753" name="TextBox 13">
            <a:extLst>
              <a:ext uri="{FF2B5EF4-FFF2-40B4-BE49-F238E27FC236}">
                <a16:creationId xmlns:a16="http://schemas.microsoft.com/office/drawing/2014/main" xmlns="" id="{3DE5EF47-9B98-40AA-9C49-0D6FCAB7E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530" y="6346853"/>
            <a:ext cx="120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2022 год</a:t>
            </a:r>
          </a:p>
        </p:txBody>
      </p:sp>
      <p:graphicFrame>
        <p:nvGraphicFramePr>
          <p:cNvPr id="4" name="Диаграмма 12">
            <a:extLst>
              <a:ext uri="{FF2B5EF4-FFF2-40B4-BE49-F238E27FC236}">
                <a16:creationId xmlns:a16="http://schemas.microsoft.com/office/drawing/2014/main" xmlns="" id="{CDD41CD3-57A1-45AC-BA8C-CF6F563180C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4568825"/>
          <a:ext cx="2124075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Диаграмма 15">
            <a:extLst>
              <a:ext uri="{FF2B5EF4-FFF2-40B4-BE49-F238E27FC236}">
                <a16:creationId xmlns:a16="http://schemas.microsoft.com/office/drawing/2014/main" xmlns="" id="{7C8A40DB-A7BD-4596-B990-B96002A9DB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873383"/>
              </p:ext>
            </p:extLst>
          </p:nvPr>
        </p:nvGraphicFramePr>
        <p:xfrm>
          <a:off x="3669185" y="3933057"/>
          <a:ext cx="2146300" cy="2305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A716FC7-A90F-4D9B-B0C9-50C2301D478D}"/>
              </a:ext>
            </a:extLst>
          </p:cNvPr>
          <p:cNvSpPr/>
          <p:nvPr/>
        </p:nvSpPr>
        <p:spPr>
          <a:xfrm>
            <a:off x="162165" y="908753"/>
            <a:ext cx="1173907" cy="216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тыс.рублей</a:t>
            </a:r>
          </a:p>
        </p:txBody>
      </p:sp>
      <p:graphicFrame>
        <p:nvGraphicFramePr>
          <p:cNvPr id="3" name="Диаграмма 25">
            <a:extLst>
              <a:ext uri="{FF2B5EF4-FFF2-40B4-BE49-F238E27FC236}">
                <a16:creationId xmlns:a16="http://schemas.microsoft.com/office/drawing/2014/main" xmlns="" id="{1973F4E0-D514-4B2A-98A2-7907FC8316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295887"/>
              </p:ext>
            </p:extLst>
          </p:nvPr>
        </p:nvGraphicFramePr>
        <p:xfrm>
          <a:off x="-108520" y="1023936"/>
          <a:ext cx="6523708" cy="309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96011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14">
            <a:extLst>
              <a:ext uri="{FF2B5EF4-FFF2-40B4-BE49-F238E27FC236}">
                <a16:creationId xmlns:a16="http://schemas.microsoft.com/office/drawing/2014/main" xmlns="" id="{66BF6923-582A-4AAB-8B5E-8AB41671580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404813"/>
          <a:ext cx="6444208" cy="396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8A1C67-BD63-47DB-B436-FF0F6A46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74638"/>
            <a:ext cx="8077200" cy="582612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xmlns="" id="{1327399F-0747-4E7A-AEE8-123D263707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59C2BF3-08E9-4762-8188-457327682AEE}"/>
              </a:ext>
            </a:extLst>
          </p:cNvPr>
          <p:cNvSpPr/>
          <p:nvPr/>
        </p:nvSpPr>
        <p:spPr>
          <a:xfrm>
            <a:off x="5929313" y="1071563"/>
            <a:ext cx="2746375" cy="4616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— денежные суммы, взимаемые специально уполномоченными учреждениями (суд, нотариальные конторы, полиция, загсы, органы финансовой системы и т. п.) за совершение действий в интересах организаций и отдельных физических лиц и выдачу документов, имеющих юридическое значение (рассмотрение исковых заявлений, жалоб, удостоверение договоров завещаний и доверенностей, регистрация актов гражданского состояния,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Государственная регистрация юридического лица, проспекта эмиссии ценных бумаг и т.д.). 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A767A2C-DCD1-4145-81D5-FA166C5ED106}"/>
              </a:ext>
            </a:extLst>
          </p:cNvPr>
          <p:cNvSpPr/>
          <p:nvPr/>
        </p:nvSpPr>
        <p:spPr>
          <a:xfrm>
            <a:off x="611188" y="3643313"/>
            <a:ext cx="46085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Доля поступлений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государственной пошлины в  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общем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объеме налоговых и неналоговых доходов муниципального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 в 2020, 2021 и 2022 годах</a:t>
            </a:r>
          </a:p>
        </p:txBody>
      </p:sp>
      <p:sp>
        <p:nvSpPr>
          <p:cNvPr id="32779" name="TextBox 9">
            <a:extLst>
              <a:ext uri="{FF2B5EF4-FFF2-40B4-BE49-F238E27FC236}">
                <a16:creationId xmlns:a16="http://schemas.microsoft.com/office/drawing/2014/main" xmlns="" id="{83EF9649-DB6B-47D8-8B71-C8C487E3C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6429375"/>
            <a:ext cx="785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</p:txBody>
      </p:sp>
      <p:sp>
        <p:nvSpPr>
          <p:cNvPr id="32780" name="TextBox 10">
            <a:extLst>
              <a:ext uri="{FF2B5EF4-FFF2-40B4-BE49-F238E27FC236}">
                <a16:creationId xmlns:a16="http://schemas.microsoft.com/office/drawing/2014/main" xmlns="" id="{60160A32-2253-4638-81AB-63FB6F4EE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429375"/>
            <a:ext cx="785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32781" name="TextBox 11">
            <a:extLst>
              <a:ext uri="{FF2B5EF4-FFF2-40B4-BE49-F238E27FC236}">
                <a16:creationId xmlns:a16="http://schemas.microsoft.com/office/drawing/2014/main" xmlns="" id="{C10836AC-1035-46FD-9646-A2AE26A0B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5" y="6429375"/>
            <a:ext cx="785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ABB0D8CD-178B-457E-8F24-4EDD59FB3F37}"/>
              </a:ext>
            </a:extLst>
          </p:cNvPr>
          <p:cNvSpPr/>
          <p:nvPr/>
        </p:nvSpPr>
        <p:spPr>
          <a:xfrm>
            <a:off x="42863" y="764703"/>
            <a:ext cx="1216769" cy="198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тыс.рублей</a:t>
            </a:r>
          </a:p>
        </p:txBody>
      </p:sp>
      <p:graphicFrame>
        <p:nvGraphicFramePr>
          <p:cNvPr id="18" name="Диаграмма 11">
            <a:extLst>
              <a:ext uri="{FF2B5EF4-FFF2-40B4-BE49-F238E27FC236}">
                <a16:creationId xmlns:a16="http://schemas.microsoft.com/office/drawing/2014/main" xmlns="" id="{10ECDAD8-A442-45B4-920F-1054446BAA4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42887" y="4438002"/>
          <a:ext cx="1728787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1">
            <a:extLst>
              <a:ext uri="{FF2B5EF4-FFF2-40B4-BE49-F238E27FC236}">
                <a16:creationId xmlns:a16="http://schemas.microsoft.com/office/drawing/2014/main" xmlns="" id="{BD19CE95-5A92-4459-B513-DC9E46D8766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43137" y="4438002"/>
          <a:ext cx="1728787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11">
            <a:extLst>
              <a:ext uri="{FF2B5EF4-FFF2-40B4-BE49-F238E27FC236}">
                <a16:creationId xmlns:a16="http://schemas.microsoft.com/office/drawing/2014/main" xmlns="" id="{25EA5BEE-8CE3-4E4D-836E-5416AF60840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100512" y="4456222"/>
          <a:ext cx="1728787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04510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EF139B9F-893F-407C-B99D-611BEEB53B55}"/>
              </a:ext>
            </a:extLst>
          </p:cNvPr>
          <p:cNvSpPr/>
          <p:nvPr/>
        </p:nvSpPr>
        <p:spPr>
          <a:xfrm>
            <a:off x="6143625" y="1214438"/>
            <a:ext cx="2808288" cy="5400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633B2F-C395-4E48-8FE7-1C9F6AC3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274638"/>
            <a:ext cx="8291512" cy="511175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и структура неналоговых доходов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408918F-C494-447D-B206-EE8286C21BF6}"/>
              </a:ext>
            </a:extLst>
          </p:cNvPr>
          <p:cNvSpPr/>
          <p:nvPr/>
        </p:nvSpPr>
        <p:spPr>
          <a:xfrm>
            <a:off x="285750" y="1214438"/>
            <a:ext cx="2808288" cy="5400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0FE675-3AAE-41B4-AC2F-71B7B367E5DF}"/>
              </a:ext>
            </a:extLst>
          </p:cNvPr>
          <p:cNvSpPr/>
          <p:nvPr/>
        </p:nvSpPr>
        <p:spPr>
          <a:xfrm>
            <a:off x="3214688" y="1214438"/>
            <a:ext cx="2808287" cy="5400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ru-RU" sz="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9B46BEA-4EE2-430F-AB01-906000E8047F}"/>
              </a:ext>
            </a:extLst>
          </p:cNvPr>
          <p:cNvSpPr/>
          <p:nvPr/>
        </p:nvSpPr>
        <p:spPr>
          <a:xfrm>
            <a:off x="285720" y="928670"/>
            <a:ext cx="2808000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1CBCBDB-671A-4D43-A8A7-AE982AC85CD9}"/>
              </a:ext>
            </a:extLst>
          </p:cNvPr>
          <p:cNvSpPr/>
          <p:nvPr/>
        </p:nvSpPr>
        <p:spPr>
          <a:xfrm>
            <a:off x="3214678" y="928670"/>
            <a:ext cx="2808000" cy="2857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1A6CD4D-E368-44DA-948A-345754A2F83F}"/>
              </a:ext>
            </a:extLst>
          </p:cNvPr>
          <p:cNvSpPr/>
          <p:nvPr/>
        </p:nvSpPr>
        <p:spPr>
          <a:xfrm>
            <a:off x="6143636" y="928670"/>
            <a:ext cx="2808000" cy="28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33813" name="TextBox 10">
            <a:extLst>
              <a:ext uri="{FF2B5EF4-FFF2-40B4-BE49-F238E27FC236}">
                <a16:creationId xmlns:a16="http://schemas.microsoft.com/office/drawing/2014/main" xmlns="" id="{8C06F7F7-7C64-4582-AFD1-12ED89969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3648075"/>
            <a:ext cx="2571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68403,0 </a:t>
            </a:r>
            <a:r>
              <a:rPr lang="ru-RU" alt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неналоговых доходов. Это составляет 12,6% в общем объеме неналоговых и неналоговых доходов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E9731FB-B079-4B45-A8EF-FF434D8440C8}"/>
              </a:ext>
            </a:extLst>
          </p:cNvPr>
          <p:cNvSpPr/>
          <p:nvPr/>
        </p:nvSpPr>
        <p:spPr>
          <a:xfrm>
            <a:off x="277376" y="4379323"/>
            <a:ext cx="2786082" cy="379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 anchorCtr="0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56 527,00  </a:t>
            </a:r>
            <a:r>
              <a:rPr lang="ru-RU" sz="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DF7D80D-2457-4F5F-8BCF-D64ECDB4639D}"/>
              </a:ext>
            </a:extLst>
          </p:cNvPr>
          <p:cNvSpPr/>
          <p:nvPr/>
        </p:nvSpPr>
        <p:spPr>
          <a:xfrm>
            <a:off x="277376" y="4792856"/>
            <a:ext cx="2786082" cy="3571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7 350 ,0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продажи имущества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21ECECB-750D-43AD-A9E8-7CBAFA9D6906}"/>
              </a:ext>
            </a:extLst>
          </p:cNvPr>
          <p:cNvSpPr/>
          <p:nvPr/>
        </p:nvSpPr>
        <p:spPr>
          <a:xfrm>
            <a:off x="277376" y="5238312"/>
            <a:ext cx="2786082" cy="3571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Штрафы, санкции и возмещение ущерба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89695DA-D368-4C60-BD5F-99FD59891E57}"/>
              </a:ext>
            </a:extLst>
          </p:cNvPr>
          <p:cNvSpPr/>
          <p:nvPr/>
        </p:nvSpPr>
        <p:spPr>
          <a:xfrm>
            <a:off x="277376" y="5656481"/>
            <a:ext cx="2786082" cy="357190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2 270,00 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Платежи при пользовании природными ресурсами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36B2CF8-8471-4DD1-AAD1-2CB8FE6B6DF0}"/>
              </a:ext>
            </a:extLst>
          </p:cNvPr>
          <p:cNvSpPr/>
          <p:nvPr/>
        </p:nvSpPr>
        <p:spPr>
          <a:xfrm>
            <a:off x="277376" y="6030370"/>
            <a:ext cx="2786082" cy="357190"/>
          </a:xfrm>
          <a:prstGeom prst="rect">
            <a:avLst/>
          </a:prstGeom>
          <a:solidFill>
            <a:srgbClr val="004474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525  тыс.руб.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CB1BE3E-886F-42CF-93FB-300580EF4D0E}"/>
              </a:ext>
            </a:extLst>
          </p:cNvPr>
          <p:cNvSpPr/>
          <p:nvPr/>
        </p:nvSpPr>
        <p:spPr>
          <a:xfrm>
            <a:off x="285720" y="4357694"/>
            <a:ext cx="142876" cy="3571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C3202467-8491-4CEF-B308-C7C692EB4C80}"/>
              </a:ext>
            </a:extLst>
          </p:cNvPr>
          <p:cNvSpPr/>
          <p:nvPr/>
        </p:nvSpPr>
        <p:spPr>
          <a:xfrm>
            <a:off x="285720" y="4786322"/>
            <a:ext cx="142876" cy="35719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734E0522-4582-4944-86C0-97ED0E6F7808}"/>
              </a:ext>
            </a:extLst>
          </p:cNvPr>
          <p:cNvSpPr/>
          <p:nvPr/>
        </p:nvSpPr>
        <p:spPr>
          <a:xfrm>
            <a:off x="285720" y="5214950"/>
            <a:ext cx="142876" cy="35719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3CB1966-7701-4726-A493-7317D051C88A}"/>
              </a:ext>
            </a:extLst>
          </p:cNvPr>
          <p:cNvSpPr/>
          <p:nvPr/>
        </p:nvSpPr>
        <p:spPr>
          <a:xfrm>
            <a:off x="285750" y="5643563"/>
            <a:ext cx="142875" cy="3571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523B798-D576-4AB3-8799-0F47F740D637}"/>
              </a:ext>
            </a:extLst>
          </p:cNvPr>
          <p:cNvSpPr/>
          <p:nvPr/>
        </p:nvSpPr>
        <p:spPr>
          <a:xfrm>
            <a:off x="285720" y="6072206"/>
            <a:ext cx="142876" cy="357190"/>
          </a:xfrm>
          <a:prstGeom prst="rect">
            <a:avLst/>
          </a:prstGeom>
          <a:solidFill>
            <a:srgbClr val="00447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832" name="TextBox 27">
            <a:extLst>
              <a:ext uri="{FF2B5EF4-FFF2-40B4-BE49-F238E27FC236}">
                <a16:creationId xmlns:a16="http://schemas.microsoft.com/office/drawing/2014/main" xmlns="" id="{0436D20B-DC77-4B55-8819-D320149B3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788" y="3673393"/>
            <a:ext cx="2571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68423,0 </a:t>
            </a:r>
            <a:r>
              <a:rPr lang="ru-RU" alt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неналоговых доходов. Это составляет 10,7% в общем объеме налоговых и неналоговых доходов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BE4F762E-8B37-4130-A789-43FCE6970F6C}"/>
              </a:ext>
            </a:extLst>
          </p:cNvPr>
          <p:cNvSpPr/>
          <p:nvPr/>
        </p:nvSpPr>
        <p:spPr>
          <a:xfrm>
            <a:off x="3215263" y="4435329"/>
            <a:ext cx="2786082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 anchorCtr="0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56 547,00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318A7F3F-89B6-4A4A-BBF5-8F9204E83411}"/>
              </a:ext>
            </a:extLst>
          </p:cNvPr>
          <p:cNvSpPr/>
          <p:nvPr/>
        </p:nvSpPr>
        <p:spPr>
          <a:xfrm>
            <a:off x="3203719" y="4364802"/>
            <a:ext cx="142876" cy="3571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13DC7A61-0134-461E-96BF-80C245C7A959}"/>
              </a:ext>
            </a:extLst>
          </p:cNvPr>
          <p:cNvSpPr/>
          <p:nvPr/>
        </p:nvSpPr>
        <p:spPr>
          <a:xfrm>
            <a:off x="3215263" y="4831074"/>
            <a:ext cx="2786082" cy="3571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7350,0 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продажи имущества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EAEF503D-E886-4040-A1BE-323EE5E88FC4}"/>
              </a:ext>
            </a:extLst>
          </p:cNvPr>
          <p:cNvSpPr/>
          <p:nvPr/>
        </p:nvSpPr>
        <p:spPr>
          <a:xfrm>
            <a:off x="3192289" y="4786322"/>
            <a:ext cx="142876" cy="35719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B42A43B-A57F-49CC-8FD3-FC74D19479E6}"/>
              </a:ext>
            </a:extLst>
          </p:cNvPr>
          <p:cNvSpPr/>
          <p:nvPr/>
        </p:nvSpPr>
        <p:spPr>
          <a:xfrm>
            <a:off x="3215263" y="5226819"/>
            <a:ext cx="2786082" cy="3571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Штрафы, санкции и возмещение ущерба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1B2E9D39-1A60-4869-B6E5-8DB7DC1E2C45}"/>
              </a:ext>
            </a:extLst>
          </p:cNvPr>
          <p:cNvSpPr/>
          <p:nvPr/>
        </p:nvSpPr>
        <p:spPr>
          <a:xfrm>
            <a:off x="3171290" y="5195813"/>
            <a:ext cx="142876" cy="35719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FBF5CB6C-20F7-4DBF-9601-47B3C60741F2}"/>
              </a:ext>
            </a:extLst>
          </p:cNvPr>
          <p:cNvSpPr/>
          <p:nvPr/>
        </p:nvSpPr>
        <p:spPr>
          <a:xfrm>
            <a:off x="3215263" y="5622564"/>
            <a:ext cx="2786082" cy="357190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2 270,00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Платежи при пользовании природными ресурсами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145E41B8-9B5A-4F39-826B-93387EF022D5}"/>
              </a:ext>
            </a:extLst>
          </p:cNvPr>
          <p:cNvSpPr/>
          <p:nvPr/>
        </p:nvSpPr>
        <p:spPr>
          <a:xfrm>
            <a:off x="3186556" y="5593764"/>
            <a:ext cx="142875" cy="3571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32711FBC-7760-4D57-99DC-7E447D052F93}"/>
              </a:ext>
            </a:extLst>
          </p:cNvPr>
          <p:cNvSpPr/>
          <p:nvPr/>
        </p:nvSpPr>
        <p:spPr>
          <a:xfrm>
            <a:off x="3215263" y="6018309"/>
            <a:ext cx="2786082" cy="357190"/>
          </a:xfrm>
          <a:prstGeom prst="rect">
            <a:avLst/>
          </a:prstGeom>
          <a:solidFill>
            <a:srgbClr val="004474">
              <a:alpha val="47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525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оказания платных услуг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11D40D43-BF20-4177-BC6C-1CE09AF64A4F}"/>
              </a:ext>
            </a:extLst>
          </p:cNvPr>
          <p:cNvSpPr/>
          <p:nvPr/>
        </p:nvSpPr>
        <p:spPr>
          <a:xfrm>
            <a:off x="3214657" y="6040417"/>
            <a:ext cx="142876" cy="357190"/>
          </a:xfrm>
          <a:prstGeom prst="rect">
            <a:avLst/>
          </a:prstGeom>
          <a:solidFill>
            <a:srgbClr val="00447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855" name="TextBox 42">
            <a:extLst>
              <a:ext uri="{FF2B5EF4-FFF2-40B4-BE49-F238E27FC236}">
                <a16:creationId xmlns:a16="http://schemas.microsoft.com/office/drawing/2014/main" xmlns="" id="{3B1D00A5-A862-47A2-833D-BDA90344B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153" y="3641050"/>
            <a:ext cx="2533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68443,0 </a:t>
            </a:r>
            <a:r>
              <a:rPr lang="ru-RU" alt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неналоговых доходов. Это составляет 11,4 % в общем объеме налоговых и неналоговых доходов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0871135E-B439-4826-867E-0002CDFC8A88}"/>
              </a:ext>
            </a:extLst>
          </p:cNvPr>
          <p:cNvSpPr/>
          <p:nvPr/>
        </p:nvSpPr>
        <p:spPr>
          <a:xfrm>
            <a:off x="6165554" y="4447859"/>
            <a:ext cx="2786082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 anchorCtr="0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56 567,00 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0F12946E-4322-4E45-9984-2EA56868840F}"/>
              </a:ext>
            </a:extLst>
          </p:cNvPr>
          <p:cNvSpPr/>
          <p:nvPr/>
        </p:nvSpPr>
        <p:spPr>
          <a:xfrm>
            <a:off x="6153934" y="4458228"/>
            <a:ext cx="142876" cy="3571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C98CAC6D-D8BE-4345-995A-5B8D3B2A2911}"/>
              </a:ext>
            </a:extLst>
          </p:cNvPr>
          <p:cNvSpPr/>
          <p:nvPr/>
        </p:nvSpPr>
        <p:spPr>
          <a:xfrm>
            <a:off x="6177174" y="4830370"/>
            <a:ext cx="2786082" cy="3571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7350,0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продажи имущества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72BA6E7A-2881-4DE8-A8E1-24FB5283832A}"/>
              </a:ext>
            </a:extLst>
          </p:cNvPr>
          <p:cNvSpPr/>
          <p:nvPr/>
        </p:nvSpPr>
        <p:spPr>
          <a:xfrm>
            <a:off x="6165277" y="4848123"/>
            <a:ext cx="142876" cy="35719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836E9DE0-7595-4AD1-9139-2661DE9C39E3}"/>
              </a:ext>
            </a:extLst>
          </p:cNvPr>
          <p:cNvSpPr/>
          <p:nvPr/>
        </p:nvSpPr>
        <p:spPr>
          <a:xfrm>
            <a:off x="6155235" y="5212881"/>
            <a:ext cx="2786082" cy="3571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Штрафы, санкции и возмещение ущерба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AD2FFFE6-EB76-4521-AB5D-EA9B61C5039B}"/>
              </a:ext>
            </a:extLst>
          </p:cNvPr>
          <p:cNvSpPr/>
          <p:nvPr/>
        </p:nvSpPr>
        <p:spPr>
          <a:xfrm>
            <a:off x="6165277" y="5199463"/>
            <a:ext cx="142876" cy="35719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77FDC3EB-B968-4290-883D-AF59ED4B3B9B}"/>
              </a:ext>
            </a:extLst>
          </p:cNvPr>
          <p:cNvSpPr/>
          <p:nvPr/>
        </p:nvSpPr>
        <p:spPr>
          <a:xfrm>
            <a:off x="6178167" y="5595392"/>
            <a:ext cx="2786082" cy="357190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 anchorCtr="0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2 270,00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Платежи при пользовании природными ресурсами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27C011C3-9D11-4F97-93EF-E1CEB3CC1DB3}"/>
              </a:ext>
            </a:extLst>
          </p:cNvPr>
          <p:cNvSpPr/>
          <p:nvPr/>
        </p:nvSpPr>
        <p:spPr>
          <a:xfrm>
            <a:off x="6149869" y="5641490"/>
            <a:ext cx="142875" cy="3571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F0A02571-955E-432A-AA2F-8F7AB5FD9CED}"/>
              </a:ext>
            </a:extLst>
          </p:cNvPr>
          <p:cNvSpPr/>
          <p:nvPr/>
        </p:nvSpPr>
        <p:spPr>
          <a:xfrm>
            <a:off x="6177174" y="5977903"/>
            <a:ext cx="2786082" cy="357190"/>
          </a:xfrm>
          <a:prstGeom prst="rect">
            <a:avLst/>
          </a:prstGeom>
          <a:solidFill>
            <a:srgbClr val="004474">
              <a:alpha val="47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525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оказания платных услуг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F559E83-8798-4CE1-A148-FCE91BB847D2}"/>
              </a:ext>
            </a:extLst>
          </p:cNvPr>
          <p:cNvSpPr/>
          <p:nvPr/>
        </p:nvSpPr>
        <p:spPr>
          <a:xfrm>
            <a:off x="6165277" y="6027321"/>
            <a:ext cx="142876" cy="357190"/>
          </a:xfrm>
          <a:prstGeom prst="rect">
            <a:avLst/>
          </a:prstGeom>
          <a:solidFill>
            <a:srgbClr val="00447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D642FDAE-97EE-4ABD-AC94-0C0E1C743633}"/>
              </a:ext>
            </a:extLst>
          </p:cNvPr>
          <p:cNvSpPr/>
          <p:nvPr/>
        </p:nvSpPr>
        <p:spPr>
          <a:xfrm>
            <a:off x="277376" y="6448539"/>
            <a:ext cx="2786082" cy="3571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1 701,00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3A799FD8-08C3-41F9-A270-AB9B2694894C}"/>
              </a:ext>
            </a:extLst>
          </p:cNvPr>
          <p:cNvSpPr/>
          <p:nvPr/>
        </p:nvSpPr>
        <p:spPr>
          <a:xfrm>
            <a:off x="281498" y="6442005"/>
            <a:ext cx="142876" cy="3571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B1187DD8-31FE-42CA-9739-B854C1C2BEFD}"/>
              </a:ext>
            </a:extLst>
          </p:cNvPr>
          <p:cNvSpPr/>
          <p:nvPr/>
        </p:nvSpPr>
        <p:spPr>
          <a:xfrm>
            <a:off x="3215263" y="6414055"/>
            <a:ext cx="2786082" cy="3571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1 701,00 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FA4169B8-6902-4D97-B5EB-03733EF13C40}"/>
              </a:ext>
            </a:extLst>
          </p:cNvPr>
          <p:cNvSpPr/>
          <p:nvPr/>
        </p:nvSpPr>
        <p:spPr>
          <a:xfrm>
            <a:off x="6165554" y="6360416"/>
            <a:ext cx="2786082" cy="3571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1701,0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CF5E7D8E-9DE0-4D65-8970-40C978C97BD5}"/>
              </a:ext>
            </a:extLst>
          </p:cNvPr>
          <p:cNvSpPr/>
          <p:nvPr/>
        </p:nvSpPr>
        <p:spPr>
          <a:xfrm>
            <a:off x="3222371" y="6364181"/>
            <a:ext cx="142876" cy="3571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BD58B948-771C-4D2C-9E91-AA70398C9832}"/>
              </a:ext>
            </a:extLst>
          </p:cNvPr>
          <p:cNvSpPr/>
          <p:nvPr/>
        </p:nvSpPr>
        <p:spPr>
          <a:xfrm>
            <a:off x="6158694" y="6373224"/>
            <a:ext cx="142876" cy="3571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33890" name="Диаграмма 61">
            <a:extLst>
              <a:ext uri="{FF2B5EF4-FFF2-40B4-BE49-F238E27FC236}">
                <a16:creationId xmlns:a16="http://schemas.microsoft.com/office/drawing/2014/main" xmlns="" id="{CC13D70F-9133-479A-8BE3-47CF234EAECC}"/>
              </a:ext>
            </a:extLst>
          </p:cNvPr>
          <p:cNvGraphicFramePr>
            <a:graphicFrameLocks/>
          </p:cNvGraphicFramePr>
          <p:nvPr/>
        </p:nvGraphicFramePr>
        <p:xfrm>
          <a:off x="3729038" y="1331913"/>
          <a:ext cx="1830387" cy="214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2" name="Диаграмма" r:id="rId4" imgW="1835055" imgH="2152075" progId="Excel.Chart.8">
                  <p:embed/>
                </p:oleObj>
              </mc:Choice>
              <mc:Fallback>
                <p:oleObj name="Диаграмма" r:id="rId4" imgW="1835055" imgH="215207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038" y="1331913"/>
                        <a:ext cx="1830387" cy="214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Диаграмма 62">
            <a:extLst>
              <a:ext uri="{FF2B5EF4-FFF2-40B4-BE49-F238E27FC236}">
                <a16:creationId xmlns:a16="http://schemas.microsoft.com/office/drawing/2014/main" xmlns="" id="{63406E5D-F267-4755-AA20-65DE8F3609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654094"/>
              </p:ext>
            </p:extLst>
          </p:nvPr>
        </p:nvGraphicFramePr>
        <p:xfrm>
          <a:off x="-273457" y="861651"/>
          <a:ext cx="3754684" cy="261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3892" name="Диаграмма 63">
            <a:extLst>
              <a:ext uri="{FF2B5EF4-FFF2-40B4-BE49-F238E27FC236}">
                <a16:creationId xmlns:a16="http://schemas.microsoft.com/office/drawing/2014/main" xmlns="" id="{BF75A5A9-A195-4351-A7EB-F26A32F75A32}"/>
              </a:ext>
            </a:extLst>
          </p:cNvPr>
          <p:cNvGraphicFramePr>
            <a:graphicFrameLocks/>
          </p:cNvGraphicFramePr>
          <p:nvPr/>
        </p:nvGraphicFramePr>
        <p:xfrm>
          <a:off x="6753225" y="1317625"/>
          <a:ext cx="1830388" cy="214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3" name="Диаграмма" r:id="rId7" imgW="1841152" imgH="2152075" progId="Excel.Chart.8">
                  <p:embed/>
                </p:oleObj>
              </mc:Choice>
              <mc:Fallback>
                <p:oleObj name="Диаграмма" r:id="rId7" imgW="1841152" imgH="215207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3225" y="1317625"/>
                        <a:ext cx="1830388" cy="214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Диаграмма 62">
            <a:extLst>
              <a:ext uri="{FF2B5EF4-FFF2-40B4-BE49-F238E27FC236}">
                <a16:creationId xmlns:a16="http://schemas.microsoft.com/office/drawing/2014/main" xmlns="" id="{3AC56301-9D74-4FAD-90E0-3ED26C1FB0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6020373"/>
              </p:ext>
            </p:extLst>
          </p:nvPr>
        </p:nvGraphicFramePr>
        <p:xfrm>
          <a:off x="2630241" y="1231542"/>
          <a:ext cx="3754684" cy="261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3" name="Диаграмма 62">
            <a:extLst>
              <a:ext uri="{FF2B5EF4-FFF2-40B4-BE49-F238E27FC236}">
                <a16:creationId xmlns:a16="http://schemas.microsoft.com/office/drawing/2014/main" xmlns="" id="{94DEAFCE-B159-4D37-AA29-EE1C61AC90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5167615"/>
              </p:ext>
            </p:extLst>
          </p:nvPr>
        </p:nvGraphicFramePr>
        <p:xfrm>
          <a:off x="5542719" y="1262018"/>
          <a:ext cx="3754684" cy="261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676483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78CDBBC-807F-4F85-A907-86918A475D86}"/>
              </a:ext>
            </a:extLst>
          </p:cNvPr>
          <p:cNvSpPr/>
          <p:nvPr/>
        </p:nvSpPr>
        <p:spPr>
          <a:xfrm>
            <a:off x="6143492" y="964841"/>
            <a:ext cx="2808288" cy="56435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132A90-E5DA-4373-85BC-DCBC7D6FF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71" y="79364"/>
            <a:ext cx="8434387" cy="439737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безвозмездных поступлений</a:t>
            </a:r>
          </a:p>
        </p:txBody>
      </p:sp>
      <p:graphicFrame>
        <p:nvGraphicFramePr>
          <p:cNvPr id="9" name="Содержимое 8">
            <a:extLst>
              <a:ext uri="{FF2B5EF4-FFF2-40B4-BE49-F238E27FC236}">
                <a16:creationId xmlns="" xmlns:a16="http://schemas.microsoft.com/office/drawing/2014/main" id="{65BEF2A6-823B-43EF-9349-EFB9A7E703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86116" y="1142984"/>
          <a:ext cx="2714644" cy="243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E61F4C2-BA39-4859-8F7D-67A4B9F1CF8C}"/>
              </a:ext>
            </a:extLst>
          </p:cNvPr>
          <p:cNvSpPr/>
          <p:nvPr/>
        </p:nvSpPr>
        <p:spPr>
          <a:xfrm>
            <a:off x="285750" y="928688"/>
            <a:ext cx="2808288" cy="5643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C72627F-A65A-4709-9B1D-415E5A372462}"/>
              </a:ext>
            </a:extLst>
          </p:cNvPr>
          <p:cNvSpPr/>
          <p:nvPr/>
        </p:nvSpPr>
        <p:spPr>
          <a:xfrm>
            <a:off x="3214688" y="928688"/>
            <a:ext cx="2808287" cy="564356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2605B416-C472-4B9A-9B6D-9D7AE41D91FB}"/>
              </a:ext>
            </a:extLst>
          </p:cNvPr>
          <p:cNvGraphicFramePr/>
          <p:nvPr/>
        </p:nvGraphicFramePr>
        <p:xfrm>
          <a:off x="357158" y="1071546"/>
          <a:ext cx="271462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24492DD5-A900-4D25-98A6-0A3C95085F53}"/>
              </a:ext>
            </a:extLst>
          </p:cNvPr>
          <p:cNvGraphicFramePr/>
          <p:nvPr/>
        </p:nvGraphicFramePr>
        <p:xfrm>
          <a:off x="6143636" y="1071546"/>
          <a:ext cx="2786082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54BF710-B8E8-48B0-86A8-5D74B2C15CFA}"/>
              </a:ext>
            </a:extLst>
          </p:cNvPr>
          <p:cNvSpPr/>
          <p:nvPr/>
        </p:nvSpPr>
        <p:spPr>
          <a:xfrm>
            <a:off x="285720" y="785794"/>
            <a:ext cx="2808000" cy="285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6ECBB2D-9EAA-4636-94AC-D6BE4FDF352F}"/>
              </a:ext>
            </a:extLst>
          </p:cNvPr>
          <p:cNvSpPr/>
          <p:nvPr/>
        </p:nvSpPr>
        <p:spPr>
          <a:xfrm>
            <a:off x="3214678" y="785794"/>
            <a:ext cx="2808000" cy="285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176A656-F762-45C3-AB10-1F729D9BF1A9}"/>
              </a:ext>
            </a:extLst>
          </p:cNvPr>
          <p:cNvSpPr/>
          <p:nvPr/>
        </p:nvSpPr>
        <p:spPr>
          <a:xfrm>
            <a:off x="6143636" y="785794"/>
            <a:ext cx="2808000" cy="2857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2206B620-5D0A-4EA1-8F9B-25D19E35B5CE}"/>
              </a:ext>
            </a:extLst>
          </p:cNvPr>
          <p:cNvSpPr/>
          <p:nvPr/>
        </p:nvSpPr>
        <p:spPr>
          <a:xfrm>
            <a:off x="299855" y="5500702"/>
            <a:ext cx="2786082" cy="4305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806 284,2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Субвенции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C4AC13E3-5EEE-41C5-8722-F2A72C20CA7C}"/>
              </a:ext>
            </a:extLst>
          </p:cNvPr>
          <p:cNvSpPr/>
          <p:nvPr/>
        </p:nvSpPr>
        <p:spPr>
          <a:xfrm>
            <a:off x="278032" y="4454984"/>
            <a:ext cx="2786082" cy="4194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118 176,5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</a:t>
            </a:r>
          </a:p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Дотации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8CF7ED94-F4F1-41FD-9F32-87C8393AEECF}"/>
              </a:ext>
            </a:extLst>
          </p:cNvPr>
          <p:cNvSpPr/>
          <p:nvPr/>
        </p:nvSpPr>
        <p:spPr>
          <a:xfrm>
            <a:off x="299855" y="5000636"/>
            <a:ext cx="2786082" cy="425951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225 230,9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Субсидии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CF94425F-7AEB-46C6-8F37-453A2B8827E3}"/>
              </a:ext>
            </a:extLst>
          </p:cNvPr>
          <p:cNvSpPr/>
          <p:nvPr/>
        </p:nvSpPr>
        <p:spPr>
          <a:xfrm>
            <a:off x="278032" y="6000786"/>
            <a:ext cx="2786082" cy="4452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14 648,0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Иные МБТ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B66BF308-572A-4D50-9C39-99F26FFD919A}"/>
              </a:ext>
            </a:extLst>
          </p:cNvPr>
          <p:cNvSpPr/>
          <p:nvPr/>
        </p:nvSpPr>
        <p:spPr>
          <a:xfrm>
            <a:off x="3236596" y="6000786"/>
            <a:ext cx="2786082" cy="4452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11 348,0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Иные МБТ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2B82F8AF-E4A9-4809-B0D0-32DA7D057A93}"/>
              </a:ext>
            </a:extLst>
          </p:cNvPr>
          <p:cNvSpPr/>
          <p:nvPr/>
        </p:nvSpPr>
        <p:spPr>
          <a:xfrm>
            <a:off x="3236596" y="4981595"/>
            <a:ext cx="2786082" cy="418607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216 428,3 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тыс.руб. Субсидии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D85689BF-BF9A-4224-AB17-FB51FCCAADD1}"/>
              </a:ext>
            </a:extLst>
          </p:cNvPr>
          <p:cNvSpPr/>
          <p:nvPr/>
        </p:nvSpPr>
        <p:spPr>
          <a:xfrm>
            <a:off x="3251025" y="4468970"/>
            <a:ext cx="2786082" cy="3992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115 346,9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756FC84D-BB7A-4A63-9EF8-11DF8CD6F6A4}"/>
              </a:ext>
            </a:extLst>
          </p:cNvPr>
          <p:cNvSpPr/>
          <p:nvPr/>
        </p:nvSpPr>
        <p:spPr>
          <a:xfrm>
            <a:off x="3236596" y="5500702"/>
            <a:ext cx="2786082" cy="4305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851 207,4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Субвенции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340C0B1B-4929-469A-AFC9-1FB92D901902}"/>
              </a:ext>
            </a:extLst>
          </p:cNvPr>
          <p:cNvSpPr/>
          <p:nvPr/>
        </p:nvSpPr>
        <p:spPr>
          <a:xfrm>
            <a:off x="6143636" y="6000786"/>
            <a:ext cx="2786082" cy="4285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11 348,0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Иные МБТ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4B952A25-78B0-472C-9B29-BCC4B3FD062F}"/>
              </a:ext>
            </a:extLst>
          </p:cNvPr>
          <p:cNvSpPr/>
          <p:nvPr/>
        </p:nvSpPr>
        <p:spPr>
          <a:xfrm>
            <a:off x="6169454" y="5000636"/>
            <a:ext cx="2786082" cy="399566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223 296,0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Субсидии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A296BE26-5FD2-4055-9A42-42DCB1AD029C}"/>
              </a:ext>
            </a:extLst>
          </p:cNvPr>
          <p:cNvSpPr/>
          <p:nvPr/>
        </p:nvSpPr>
        <p:spPr>
          <a:xfrm>
            <a:off x="6143636" y="4495439"/>
            <a:ext cx="2786082" cy="372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97 358,1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EB03D0E8-12F1-4A89-A3A5-E3DF42D01BB2}"/>
              </a:ext>
            </a:extLst>
          </p:cNvPr>
          <p:cNvSpPr/>
          <p:nvPr/>
        </p:nvSpPr>
        <p:spPr>
          <a:xfrm>
            <a:off x="6143636" y="5500702"/>
            <a:ext cx="2786082" cy="4286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897 581,8 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тыс.руб. Субвенции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91DCBB65-F41C-44AB-B2F9-90AB0CAE3E5A}"/>
              </a:ext>
            </a:extLst>
          </p:cNvPr>
          <p:cNvSpPr/>
          <p:nvPr/>
        </p:nvSpPr>
        <p:spPr>
          <a:xfrm>
            <a:off x="299855" y="5512605"/>
            <a:ext cx="142876" cy="357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441DEBE1-B916-40F7-86F5-99A36EBA16CE}"/>
              </a:ext>
            </a:extLst>
          </p:cNvPr>
          <p:cNvSpPr/>
          <p:nvPr/>
        </p:nvSpPr>
        <p:spPr>
          <a:xfrm>
            <a:off x="285720" y="4484555"/>
            <a:ext cx="142876" cy="35719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9FE5F29D-CBBC-480A-8CD2-A4C7DA0C0676}"/>
              </a:ext>
            </a:extLst>
          </p:cNvPr>
          <p:cNvSpPr/>
          <p:nvPr/>
        </p:nvSpPr>
        <p:spPr>
          <a:xfrm>
            <a:off x="324096" y="5043012"/>
            <a:ext cx="104500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45719C9A-075C-4C3A-84BB-82D82C62E1D2}"/>
              </a:ext>
            </a:extLst>
          </p:cNvPr>
          <p:cNvSpPr/>
          <p:nvPr/>
        </p:nvSpPr>
        <p:spPr>
          <a:xfrm>
            <a:off x="285720" y="6040970"/>
            <a:ext cx="142876" cy="35719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58" name="TextBox 39">
            <a:extLst>
              <a:ext uri="{FF2B5EF4-FFF2-40B4-BE49-F238E27FC236}">
                <a16:creationId xmlns="" xmlns:a16="http://schemas.microsoft.com/office/drawing/2014/main" id="{A5117E15-8F70-4119-AF9E-0BAD373B7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3873500"/>
            <a:ext cx="27146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1 164 339,6 </a:t>
            </a:r>
            <a:r>
              <a:rPr lang="ru-RU" altLang="ru-RU" sz="9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- всего безвозмездных поступлений. Это составляет </a:t>
            </a:r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65,5% 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объеме доходов. </a:t>
            </a:r>
          </a:p>
        </p:txBody>
      </p:sp>
      <p:sp>
        <p:nvSpPr>
          <p:cNvPr id="34859" name="TextBox 40">
            <a:extLst>
              <a:ext uri="{FF2B5EF4-FFF2-40B4-BE49-F238E27FC236}">
                <a16:creationId xmlns="" xmlns:a16="http://schemas.microsoft.com/office/drawing/2014/main" id="{FE6519D7-D0DF-4566-A930-43F6CF2F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00" y="3871913"/>
            <a:ext cx="27146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1 194 330,6тыс.руб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- всего безвозмездных поступлений. Это составляет </a:t>
            </a:r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64,1 % 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объеме доходов</a:t>
            </a:r>
            <a:r>
              <a:rPr lang="ru-RU" alt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4860" name="TextBox 41">
            <a:extLst>
              <a:ext uri="{FF2B5EF4-FFF2-40B4-BE49-F238E27FC236}">
                <a16:creationId xmlns="" xmlns:a16="http://schemas.microsoft.com/office/drawing/2014/main" id="{D5BAD307-85B5-41F6-A5E7-4540F6FDB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3883025"/>
            <a:ext cx="27146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1 229 583,9 </a:t>
            </a:r>
            <a:r>
              <a:rPr lang="ru-RU" altLang="ru-RU" sz="9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- всего безвозмездных поступлений. Это составляет </a:t>
            </a:r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63,7 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в общем объеме доходов. 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50544BA9-5959-4652-AF92-E7FB01C76A93}"/>
              </a:ext>
            </a:extLst>
          </p:cNvPr>
          <p:cNvSpPr/>
          <p:nvPr/>
        </p:nvSpPr>
        <p:spPr>
          <a:xfrm>
            <a:off x="6169454" y="5544173"/>
            <a:ext cx="142876" cy="357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320B6D21-CA8D-4861-B2E5-BF40EDFDB61F}"/>
              </a:ext>
            </a:extLst>
          </p:cNvPr>
          <p:cNvSpPr/>
          <p:nvPr/>
        </p:nvSpPr>
        <p:spPr>
          <a:xfrm>
            <a:off x="3251190" y="5537386"/>
            <a:ext cx="142876" cy="357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08465A44-BDEB-47C4-A108-12CBE438791B}"/>
              </a:ext>
            </a:extLst>
          </p:cNvPr>
          <p:cNvSpPr/>
          <p:nvPr/>
        </p:nvSpPr>
        <p:spPr>
          <a:xfrm>
            <a:off x="6169454" y="4511024"/>
            <a:ext cx="142876" cy="35719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5D53F388-9E01-46CE-B481-03C3B8FF5803}"/>
              </a:ext>
            </a:extLst>
          </p:cNvPr>
          <p:cNvSpPr/>
          <p:nvPr/>
        </p:nvSpPr>
        <p:spPr>
          <a:xfrm>
            <a:off x="3251190" y="4471298"/>
            <a:ext cx="142876" cy="35719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9D2653A0-C39A-4D44-B8CC-9312C465F019}"/>
              </a:ext>
            </a:extLst>
          </p:cNvPr>
          <p:cNvSpPr/>
          <p:nvPr/>
        </p:nvSpPr>
        <p:spPr>
          <a:xfrm>
            <a:off x="6169454" y="5043012"/>
            <a:ext cx="142876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E313C26A-70EA-4A1C-BA68-B6BD933EB7C2}"/>
              </a:ext>
            </a:extLst>
          </p:cNvPr>
          <p:cNvSpPr/>
          <p:nvPr/>
        </p:nvSpPr>
        <p:spPr>
          <a:xfrm>
            <a:off x="3240323" y="4992703"/>
            <a:ext cx="142876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C8A0AC1D-EC68-4C97-B1FF-AAAD6B23407E}"/>
              </a:ext>
            </a:extLst>
          </p:cNvPr>
          <p:cNvSpPr/>
          <p:nvPr/>
        </p:nvSpPr>
        <p:spPr>
          <a:xfrm>
            <a:off x="6143636" y="6035514"/>
            <a:ext cx="142876" cy="35719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089A8185-7417-496B-A03E-F0BCB5254A2F}"/>
              </a:ext>
            </a:extLst>
          </p:cNvPr>
          <p:cNvSpPr/>
          <p:nvPr/>
        </p:nvSpPr>
        <p:spPr>
          <a:xfrm>
            <a:off x="3236299" y="6035514"/>
            <a:ext cx="142876" cy="35719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3" name="Диаграмма 50">
            <a:extLst>
              <a:ext uri="{FF2B5EF4-FFF2-40B4-BE49-F238E27FC236}">
                <a16:creationId xmlns="" xmlns:a16="http://schemas.microsoft.com/office/drawing/2014/main" id="{34F7AB62-52E0-40C0-8818-DAE0296AA1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08311"/>
              </p:ext>
            </p:extLst>
          </p:nvPr>
        </p:nvGraphicFramePr>
        <p:xfrm>
          <a:off x="-830263" y="1185863"/>
          <a:ext cx="4224338" cy="267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Диаграмма 51">
            <a:extLst>
              <a:ext uri="{FF2B5EF4-FFF2-40B4-BE49-F238E27FC236}">
                <a16:creationId xmlns="" xmlns:a16="http://schemas.microsoft.com/office/drawing/2014/main" id="{33713A92-6D38-4DB3-88CA-8862604DFD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847155"/>
              </p:ext>
            </p:extLst>
          </p:nvPr>
        </p:nvGraphicFramePr>
        <p:xfrm>
          <a:off x="2089150" y="1204913"/>
          <a:ext cx="4222750" cy="267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Диаграмма 54">
            <a:extLst>
              <a:ext uri="{FF2B5EF4-FFF2-40B4-BE49-F238E27FC236}">
                <a16:creationId xmlns="" xmlns:a16="http://schemas.microsoft.com/office/drawing/2014/main" id="{DC396C29-8770-4FE7-B624-CF57B1BC9D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482330"/>
              </p:ext>
            </p:extLst>
          </p:nvPr>
        </p:nvGraphicFramePr>
        <p:xfrm>
          <a:off x="5233988" y="1297803"/>
          <a:ext cx="4147320" cy="267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B19DF2-CBC5-4BB1-AB93-5C86B50B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25" y="0"/>
            <a:ext cx="9144000" cy="1143000"/>
          </a:xfrm>
          <a:noFill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18997CC-7D6C-44BB-9AA2-B79EF8E69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75" y="1476375"/>
            <a:ext cx="8229600" cy="2620963"/>
          </a:xfrm>
          <a:noFill/>
        </p:spPr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 Вас с положениями основного финансового документа муниципального района Мелеузовский район Республики Башкортостан, а именно: бюджетом муниципального района Мелеузовский район Республики Башкортостан на предстоящие три года: </a:t>
            </a: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</a:t>
            </a: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 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годы. 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и гражданским служащим, пенсионерам и другим категориям населения, так как районный бюджет затрагивает интересы каждого жителя Мелеузовского района. Мы постарались в доступной и понятной форме для граждан, показать основные показатели районного бюджета.</a:t>
            </a:r>
          </a:p>
        </p:txBody>
      </p:sp>
      <p:sp>
        <p:nvSpPr>
          <p:cNvPr id="6148" name="TextBox 3">
            <a:extLst>
              <a:ext uri="{FF2B5EF4-FFF2-40B4-BE49-F238E27FC236}">
                <a16:creationId xmlns="" xmlns:a16="http://schemas.microsoft.com/office/drawing/2014/main" id="{97C97870-7485-49D1-BF9C-9C2D8DB6A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97338"/>
            <a:ext cx="8207375" cy="325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altLang="ru-RU" b="1" i="1" dirty="0">
                <a:ln w="254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нацелен на получение обратной связи от граждан, которым интересны современные проблемы муниципальных финансов в </a:t>
            </a:r>
            <a:r>
              <a:rPr lang="ru-RU" altLang="ru-RU" b="1" i="1" dirty="0" err="1">
                <a:ln w="254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Мелеузовском</a:t>
            </a:r>
            <a:r>
              <a:rPr lang="ru-RU" altLang="ru-RU" b="1" i="1" dirty="0">
                <a:ln w="254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районе.</a:t>
            </a:r>
            <a:r>
              <a:rPr lang="ru-RU" altLang="ru-RU" dirty="0">
                <a:ln w="25400">
                  <a:noFill/>
                </a:ln>
                <a:solidFill>
                  <a:schemeClr val="bg1"/>
                </a:solidFill>
              </a:rPr>
              <a:t> </a:t>
            </a:r>
            <a:r>
              <a:rPr lang="ru-RU" b="1" i="1" dirty="0">
                <a:ln w="254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Очень надеемся, что «Бюджет для граждан», разработанный Финансовым управлением Администрации муниципального района Мелеузовский район Республики Башкортостан, станет доступным источником для повышения финансовой грамотности жителей  нашего района и активизации общественного контроля за муниципальными расходами.</a:t>
            </a:r>
            <a:endParaRPr lang="ru-RU" dirty="0">
              <a:ln w="25400">
                <a:noFill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altLang="ru-RU" dirty="0"/>
          </a:p>
          <a:p>
            <a:pPr algn="just">
              <a:defRPr/>
            </a:pPr>
            <a:endParaRPr lang="ru-RU" altLang="ru-RU" dirty="0"/>
          </a:p>
          <a:p>
            <a:pPr algn="just">
              <a:defRPr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47BCEC0F-FA50-43FD-BDFB-56BFEFE71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75" y="1494579"/>
            <a:ext cx="1104686" cy="8276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603" y="227077"/>
            <a:ext cx="7886700" cy="10740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предоставленных льгот по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земельному налогу с физических лиц </a:t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в муниципальном районе Мелеузовский район Республики Башкортостан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572679" y="1971986"/>
          <a:ext cx="8830559" cy="377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70" y="2275437"/>
            <a:ext cx="714604" cy="5102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772" r="6146" b="9450"/>
          <a:stretch/>
        </p:blipFill>
        <p:spPr>
          <a:xfrm>
            <a:off x="5121451" y="1559456"/>
            <a:ext cx="731930" cy="8273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3884" y="2670245"/>
            <a:ext cx="141157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и инвалиды ВОВ, ветераны и инвалиды боевых действий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355 человек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6363" y="2326936"/>
            <a:ext cx="1293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 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II, III</a:t>
            </a:r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детства 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902 человек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21039" y="1369873"/>
            <a:ext cx="1138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7307,5 </a:t>
            </a:r>
            <a:r>
              <a:rPr lang="ru-RU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0209" y="4152246"/>
            <a:ext cx="141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Ликвидаторы ЧАЭС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27человек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64" y="3692592"/>
            <a:ext cx="490295" cy="4290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18371" y="4574391"/>
            <a:ext cx="1229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подразделений особого риска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человек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9912" y="5017503"/>
            <a:ext cx="20687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среднем размер льготы на 1 гражданина составил 499,2 руб.</a:t>
            </a:r>
          </a:p>
        </p:txBody>
      </p:sp>
      <p:graphicFrame>
        <p:nvGraphicFramePr>
          <p:cNvPr id="38" name="Объект 7"/>
          <p:cNvGraphicFramePr>
            <a:graphicFrameLocks/>
          </p:cNvGraphicFramePr>
          <p:nvPr>
            <p:extLst/>
          </p:nvPr>
        </p:nvGraphicFramePr>
        <p:xfrm>
          <a:off x="-119884" y="2053630"/>
          <a:ext cx="1295698" cy="1130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1122061" y="2613034"/>
            <a:ext cx="94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28,0%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3795" y="2056667"/>
            <a:ext cx="1571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предоставленных льгот в общей сумме начислений по земельному налогу с физических лиц</a:t>
            </a:r>
          </a:p>
        </p:txBody>
      </p:sp>
      <p:graphicFrame>
        <p:nvGraphicFramePr>
          <p:cNvPr id="35" name="Объект 3"/>
          <p:cNvGraphicFramePr>
            <a:graphicFrameLocks/>
          </p:cNvGraphicFramePr>
          <p:nvPr>
            <p:extLst/>
          </p:nvPr>
        </p:nvGraphicFramePr>
        <p:xfrm>
          <a:off x="5047925" y="4307485"/>
          <a:ext cx="3794630" cy="1475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45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86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16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97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4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2017год 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2018год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Примечание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7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 льготам, введенным на федеральном уровне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6133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6472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данным налоговой отчетности за 2018 год (ф. 5-МН) и сервиса 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https://ain.nalog.ru/ain/Default.aspx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7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 льготам, введенным на местном уровне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835,5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данным налоговой отчетности за 2018 год (ф. 5-МН)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ИТОГО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7307,5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739207" y="3542082"/>
            <a:ext cx="3175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71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endParaRPr lang="ru-RU" altLang="ru-RU" sz="1000" i="1" dirty="0"/>
          </a:p>
          <a:p>
            <a:pPr indent="2571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налоговых льготах по налогу на имущество физических лиц и объем выпадающих доходов в связи с предоставлением данных льгот, </a:t>
            </a:r>
            <a:r>
              <a:rPr lang="ru-RU" altLang="ru-RU" sz="1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altLang="ru-RU" sz="788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375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71313" y="1645653"/>
            <a:ext cx="3145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начислено земельного налога с физических лиц в 2019г. (за 2018г.) в сумме 26081,5 </a:t>
            </a:r>
            <a:r>
              <a:rPr lang="ru-RU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45101" y="4198634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18,6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66496" y="3699744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324,4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97847" y="2868214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776,2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82143" y="4967158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D294C72C-CAC5-4B16-BD3C-A2C57C751A0C}"/>
              </a:ext>
            </a:extLst>
          </p:cNvPr>
          <p:cNvSpPr/>
          <p:nvPr/>
        </p:nvSpPr>
        <p:spPr>
          <a:xfrm>
            <a:off x="6849554" y="2732097"/>
            <a:ext cx="477215" cy="47721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8CABD8-56C6-4D20-8279-064B4AE64494}"/>
              </a:ext>
            </a:extLst>
          </p:cNvPr>
          <p:cNvSpPr txBox="1"/>
          <p:nvPr/>
        </p:nvSpPr>
        <p:spPr>
          <a:xfrm>
            <a:off x="7326769" y="2697026"/>
            <a:ext cx="9176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5746,0</a:t>
            </a:r>
          </a:p>
          <a:p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5AA5ABE-5FCD-442E-8198-BF520E29FB3B}"/>
              </a:ext>
            </a:extLst>
          </p:cNvPr>
          <p:cNvSpPr txBox="1"/>
          <p:nvPr/>
        </p:nvSpPr>
        <p:spPr>
          <a:xfrm>
            <a:off x="6512088" y="2207824"/>
            <a:ext cx="129317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Пенсионеры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11993 человек</a:t>
            </a:r>
          </a:p>
        </p:txBody>
      </p:sp>
      <p:pic>
        <p:nvPicPr>
          <p:cNvPr id="1026" name="Picture 2" descr="https://files.constantcontact.com/245510ac001/ae07485b-17a7-472a-a886-120a40e5b344.png?a=1132904307574">
            <a:extLst>
              <a:ext uri="{FF2B5EF4-FFF2-40B4-BE49-F238E27FC236}">
                <a16:creationId xmlns:a16="http://schemas.microsoft.com/office/drawing/2014/main" xmlns="" id="{D5F0374F-F2FB-4463-A156-6D99CB801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174" y="1617076"/>
            <a:ext cx="1103780" cy="11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F675230-CD95-46F0-AB53-E84831ACBBE4}"/>
              </a:ext>
            </a:extLst>
          </p:cNvPr>
          <p:cNvSpPr txBox="1"/>
          <p:nvPr/>
        </p:nvSpPr>
        <p:spPr>
          <a:xfrm>
            <a:off x="3569634" y="2655314"/>
            <a:ext cx="1293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Многодетные семьи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1352 человек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107F67C-A128-4B15-870F-EE1A76A74EEC}"/>
              </a:ext>
            </a:extLst>
          </p:cNvPr>
          <p:cNvSpPr txBox="1"/>
          <p:nvPr/>
        </p:nvSpPr>
        <p:spPr>
          <a:xfrm>
            <a:off x="4736546" y="3173439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434,0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914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715" y="205952"/>
            <a:ext cx="7886700" cy="11960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предоставленных льгот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налогу на имущество физических лиц </a:t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2019 год в муниципальном районе Мелеузовский район Республики Башкортостан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572679" y="1971986"/>
          <a:ext cx="8830559" cy="377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05" y="1523814"/>
            <a:ext cx="793426" cy="729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7" y="4625617"/>
            <a:ext cx="714604" cy="5102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31" y="1978949"/>
            <a:ext cx="679831" cy="816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02" y="1444653"/>
            <a:ext cx="1254944" cy="940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7514" y="2707106"/>
            <a:ext cx="75320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7120</a:t>
            </a:r>
            <a:r>
              <a:rPr lang="ru-RU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3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9214" y="3160480"/>
            <a:ext cx="73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" b="231"/>
          <a:stretch/>
        </p:blipFill>
        <p:spPr>
          <a:xfrm>
            <a:off x="2313838" y="2841745"/>
            <a:ext cx="585409" cy="709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7036" y="3500116"/>
            <a:ext cx="15130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</a:rPr>
              <a:t>Военнослужащие</a:t>
            </a:r>
          </a:p>
          <a:p>
            <a:pPr algn="ctr"/>
            <a:r>
              <a:rPr lang="en-US" sz="1050" dirty="0"/>
              <a:t>119</a:t>
            </a:r>
            <a:r>
              <a:rPr lang="ru-RU" sz="1050" dirty="0"/>
              <a:t> человек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8226" y="3436021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23018" y="2782084"/>
            <a:ext cx="1422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Ветераны боевых действий</a:t>
            </a:r>
          </a:p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397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9422" y="3526840"/>
            <a:ext cx="14115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4266" y="5524313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00934" y="3896007"/>
            <a:ext cx="8691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5585" y="2075849"/>
            <a:ext cx="13574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Пенсионеры</a:t>
            </a:r>
          </a:p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14856 человек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80851" y="1343315"/>
            <a:ext cx="1138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8828</a:t>
            </a:r>
          </a:p>
          <a:p>
            <a:pPr algn="ctr"/>
            <a:r>
              <a:rPr lang="ru-RU" sz="13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220" r="13521" b="16482"/>
          <a:stretch/>
        </p:blipFill>
        <p:spPr>
          <a:xfrm>
            <a:off x="728556" y="3932715"/>
            <a:ext cx="516001" cy="4070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51771" y="4406323"/>
            <a:ext cx="739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8</a:t>
            </a:r>
            <a:endParaRPr lang="ru-RU" sz="1050" dirty="0">
              <a:solidFill>
                <a:schemeClr val="bg1"/>
              </a:solidFill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</a:rPr>
              <a:t>тыс.руб</a:t>
            </a:r>
            <a:r>
              <a:rPr lang="ru-RU" sz="105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0450" y="4314680"/>
            <a:ext cx="18474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семей военнослужащих, потерявших кормильца</a:t>
            </a:r>
          </a:p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29438" y="3932715"/>
            <a:ext cx="141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Ликвидаторы ЧАЭС</a:t>
            </a:r>
          </a:p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38" y="3475402"/>
            <a:ext cx="490295" cy="4290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66407" y="4159407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5472261"/>
            <a:ext cx="14815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подразделений особого риска</a:t>
            </a:r>
          </a:p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9911" y="5017503"/>
            <a:ext cx="215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среднем размер льготы на 1 гражданина составил</a:t>
            </a:r>
          </a:p>
          <a:p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500,1 руб.</a:t>
            </a:r>
          </a:p>
        </p:txBody>
      </p:sp>
      <p:graphicFrame>
        <p:nvGraphicFramePr>
          <p:cNvPr id="38" name="Объект 7"/>
          <p:cNvGraphicFramePr>
            <a:graphicFrameLocks/>
          </p:cNvGraphicFramePr>
          <p:nvPr>
            <p:extLst/>
          </p:nvPr>
        </p:nvGraphicFramePr>
        <p:xfrm>
          <a:off x="260385" y="2152909"/>
          <a:ext cx="1295698" cy="1130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1453291" y="2714361"/>
            <a:ext cx="91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21,6%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5077" y="2097652"/>
            <a:ext cx="180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предоставленных льгот в общей сумме начислений по налогу на имущество физических лиц</a:t>
            </a:r>
          </a:p>
        </p:txBody>
      </p:sp>
      <p:graphicFrame>
        <p:nvGraphicFramePr>
          <p:cNvPr id="35" name="Объект 3"/>
          <p:cNvGraphicFramePr>
            <a:graphicFrameLocks/>
          </p:cNvGraphicFramePr>
          <p:nvPr>
            <p:extLst/>
          </p:nvPr>
        </p:nvGraphicFramePr>
        <p:xfrm>
          <a:off x="5047925" y="4307485"/>
          <a:ext cx="3794630" cy="1888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45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86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16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97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4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+mn-lt"/>
                        </a:rPr>
                        <a:t>По льготам, введенным на федеральном  уровне</a:t>
                      </a:r>
                      <a:endParaRPr lang="ru-RU" sz="7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7812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данным налоговой отчетности за 2018 год (ф. 5-МН) и сервиса </a:t>
                      </a:r>
                      <a:r>
                        <a:rPr lang="en-US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https://ain.nalog.ru/ain/Default.aspx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По льготам</a:t>
                      </a:r>
                      <a:r>
                        <a:rPr lang="ru-RU" sz="700" baseline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введённым на Республиканском уровне</a:t>
                      </a:r>
                      <a:endParaRPr lang="ru-RU" sz="7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1034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данным налоговой отчетности за 2018 год (ф. 5-МН) и сервиса </a:t>
                      </a:r>
                      <a:r>
                        <a:rPr lang="en-US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https://ain.nalog.ru/ain/Default.aspx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+mn-lt"/>
                        </a:rPr>
                        <a:t>По льготам, введенным на местном уровне</a:t>
                      </a:r>
                      <a:endParaRPr lang="ru-RU" sz="7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Решениями органов местного самоуправления льготы по налогу на имущество физических лиц не установлены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43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ИТОГО</a:t>
                      </a:r>
                      <a:endParaRPr lang="ru-RU" sz="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5737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8828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+mn-lt"/>
                        </a:rPr>
                        <a:t> </a:t>
                      </a:r>
                      <a:endParaRPr lang="ru-RU" sz="7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580112" y="3501008"/>
            <a:ext cx="3333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71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endParaRPr lang="ru-RU" altLang="ru-RU" sz="1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71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налоговых льготах по налогу на имущество физических лиц и объем выпадающих доходов в связи с предоставлением данных льгот, </a:t>
            </a:r>
            <a:endParaRPr lang="ru-RU" altLang="ru-RU" sz="1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43045" y="4076921"/>
            <a:ext cx="8040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/>
              <a:t>тыс.руб</a:t>
            </a:r>
            <a:r>
              <a:rPr lang="ru-RU" sz="900" dirty="0"/>
              <a:t>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02109" y="1633789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начислено налога на имущество физических лиц</a:t>
            </a:r>
          </a:p>
          <a:p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2019г. (за 2018г.) в сумме 40860 </a:t>
            </a:r>
            <a:r>
              <a:rPr lang="ru-RU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64575" y="2295140"/>
            <a:ext cx="141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по </a:t>
            </a:r>
            <a:r>
              <a:rPr lang="ru-RU" sz="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спец.режимам</a:t>
            </a: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217" y="4849405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00942" y="2786287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875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9103" y="4808733"/>
            <a:ext cx="1103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СССР, </a:t>
            </a:r>
          </a:p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полные кавалеры </a:t>
            </a:r>
          </a:p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ордена славы</a:t>
            </a:r>
          </a:p>
          <a:p>
            <a:pPr algn="ctr"/>
            <a:r>
              <a:rPr lang="en-US" sz="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pic>
        <p:nvPicPr>
          <p:cNvPr id="45" name="Picture 2" descr="https://files.constantcontact.com/245510ac001/ae07485b-17a7-472a-a886-120a40e5b344.png?a=1132904307574">
            <a:extLst>
              <a:ext uri="{FF2B5EF4-FFF2-40B4-BE49-F238E27FC236}">
                <a16:creationId xmlns:a16="http://schemas.microsoft.com/office/drawing/2014/main" xmlns="" id="{39DE316F-C5AF-4647-927F-A1F61453B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18" y="1587903"/>
            <a:ext cx="913075" cy="9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D62BAA4-F907-4719-8AD8-B6022F597EEF}"/>
              </a:ext>
            </a:extLst>
          </p:cNvPr>
          <p:cNvSpPr txBox="1"/>
          <p:nvPr/>
        </p:nvSpPr>
        <p:spPr>
          <a:xfrm>
            <a:off x="4579558" y="2534819"/>
            <a:ext cx="1293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Многодетные семьи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286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D2133E8A-3D4D-475A-96CD-ADD067095EC4}"/>
              </a:ext>
            </a:extLst>
          </p:cNvPr>
          <p:cNvSpPr/>
          <p:nvPr/>
        </p:nvSpPr>
        <p:spPr>
          <a:xfrm>
            <a:off x="3758622" y="3599061"/>
            <a:ext cx="217465" cy="21746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5A06129-D345-45A0-BC8A-2947158A1B86}"/>
              </a:ext>
            </a:extLst>
          </p:cNvPr>
          <p:cNvSpPr txBox="1"/>
          <p:nvPr/>
        </p:nvSpPr>
        <p:spPr>
          <a:xfrm>
            <a:off x="3836752" y="3681656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6CCDB7A1-5900-4DEA-BCC2-3C87D50E8AE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772" r="6146" b="9450"/>
          <a:stretch/>
        </p:blipFill>
        <p:spPr>
          <a:xfrm>
            <a:off x="3000385" y="2266645"/>
            <a:ext cx="731930" cy="82730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945C97C-43FA-4454-AADA-6D91D3B1B360}"/>
              </a:ext>
            </a:extLst>
          </p:cNvPr>
          <p:cNvSpPr txBox="1"/>
          <p:nvPr/>
        </p:nvSpPr>
        <p:spPr>
          <a:xfrm>
            <a:off x="2849116" y="2992142"/>
            <a:ext cx="1293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 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детства 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902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111504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Капля 22">
            <a:extLst>
              <a:ext uri="{FF2B5EF4-FFF2-40B4-BE49-F238E27FC236}">
                <a16:creationId xmlns="" xmlns:a16="http://schemas.microsoft.com/office/drawing/2014/main" id="{03A16A99-CF41-40BB-A800-3D9C885B77D7}"/>
              </a:ext>
            </a:extLst>
          </p:cNvPr>
          <p:cNvSpPr/>
          <p:nvPr/>
        </p:nvSpPr>
        <p:spPr>
          <a:xfrm rot="1454292">
            <a:off x="1034472" y="6052378"/>
            <a:ext cx="1251358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Общегосударственные вопросы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C40FA766-DEA5-4B4B-9967-790E56A93248}"/>
              </a:ext>
            </a:extLst>
          </p:cNvPr>
          <p:cNvSpPr/>
          <p:nvPr/>
        </p:nvSpPr>
        <p:spPr>
          <a:xfrm>
            <a:off x="146177" y="784355"/>
            <a:ext cx="8803162" cy="13784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5971" y="710597"/>
            <a:ext cx="8841852" cy="1333046"/>
          </a:xfrm>
          <a:prstGeom prst="rect">
            <a:avLst/>
          </a:prstGeom>
          <a:solidFill>
            <a:schemeClr val="tx2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Расходы бюджета - это средства, выплачиваемые из бюджета на реализацию расходных обязательств муниципального района Мелеузовский район Республики Башкортостан, то есть расходов, необходимость которых установлена 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муниципальными правовыми актами органов местного самоуправления в соответствии с федеральными законами (законами субъекта Российской Федерации)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102" name="Picture 6" descr="http://sport.pnzreg.ru/files/sport_pnzreg_ru/2017/april/spo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795" y="3820040"/>
            <a:ext cx="810619" cy="5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379" y="13648"/>
            <a:ext cx="7555984" cy="694481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76851"/>
            <a:ext cx="9027047" cy="178419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какие цели расходуются средства бюджета?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функционирование учреждений социальной сферы (образования, культуры, физкультуры и спорта и др.) и органов местного самоуправления;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социальное обеспечение населения (выплату пенсий, пособий, льгот и т.д.);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реализацию мероприятий в обрасти национальной экономики и  жилищно-коммунального хозяйства;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другие государственные нужды (межбюджетные трансферты передаваемые бюджетам поселений и т.д.)</a:t>
            </a:r>
          </a:p>
        </p:txBody>
      </p:sp>
      <p:pic>
        <p:nvPicPr>
          <p:cNvPr id="4098" name="Picture 2" descr="http://19aksay.detkin-club.ru/images/about/1zvtqhe_57088d8dda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09" y="3785369"/>
            <a:ext cx="848319" cy="6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yarnews.net/files/1/1000/54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36" y="3788652"/>
            <a:ext cx="810619" cy="63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http://www.perito.co.in/wp-content/uploads/2016/03/Recruitment-Service-Compani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://www.perito.co.in/wp-content/uploads/2016/03/Recruitment-Service-Companie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 descr="http://invaop.ru/upload/medialibrary/a63/a63eeab840f6c45fbc1524bd386cba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472" y="3796641"/>
            <a:ext cx="855847" cy="5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ttp://www.interbuh.com.ua/uploads/images/category/other/%D0%B7%D0%BD%D0%B0%D0%BA%D0%B8/articl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" y="5227302"/>
            <a:ext cx="868440" cy="86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www.colourbox.com/preview/3652562-give-me-your-money-character-gives-purse-full-of-gold-coins-to-another-character.jpg">
            <a:extLst>
              <a:ext uri="{FF2B5EF4-FFF2-40B4-BE49-F238E27FC236}">
                <a16:creationId xmlns="" xmlns:a16="http://schemas.microsoft.com/office/drawing/2014/main" id="{5D5885BA-4BDE-4B8C-AE27-833BBD0E2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61" y="5408750"/>
            <a:ext cx="709516" cy="67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2">
            <a:extLst>
              <a:ext uri="{FF2B5EF4-FFF2-40B4-BE49-F238E27FC236}">
                <a16:creationId xmlns="" xmlns:a16="http://schemas.microsoft.com/office/drawing/2014/main" id="{BD2BEDB0-83AC-4D50-8C6F-3585A45C82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07593"/>
            <a:ext cx="848319" cy="62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9440B83-7C63-4D65-A002-38669F4EB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284020"/>
            <a:ext cx="1008414" cy="732788"/>
          </a:xfrm>
          <a:prstGeom prst="rect">
            <a:avLst/>
          </a:prstGeom>
        </p:spPr>
      </p:pic>
      <p:pic>
        <p:nvPicPr>
          <p:cNvPr id="41986" name="Picture 2" descr="http://www.bronadmin.ru/images/2015-12-02-03-52-600dba255374bf8088cfd.jpg">
            <a:extLst>
              <a:ext uri="{FF2B5EF4-FFF2-40B4-BE49-F238E27FC236}">
                <a16:creationId xmlns="" xmlns:a16="http://schemas.microsoft.com/office/drawing/2014/main" id="{53BEB0BE-1747-4D5C-B375-DB00C62DE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79643"/>
            <a:ext cx="848319" cy="63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D995C30-B2F9-479C-AE8D-7DB1E50464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3848" y="3805195"/>
            <a:ext cx="721889" cy="6212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E978DDB-E133-4EEB-BE98-F6AAFD10E1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5358" y="4521229"/>
            <a:ext cx="658436" cy="703845"/>
          </a:xfrm>
          <a:prstGeom prst="rect">
            <a:avLst/>
          </a:prstGeom>
        </p:spPr>
      </p:pic>
      <p:sp>
        <p:nvSpPr>
          <p:cNvPr id="31" name="Капля 30">
            <a:extLst>
              <a:ext uri="{FF2B5EF4-FFF2-40B4-BE49-F238E27FC236}">
                <a16:creationId xmlns="" xmlns:a16="http://schemas.microsoft.com/office/drawing/2014/main" id="{707CFE45-1739-4802-BFBB-C858E7353F29}"/>
              </a:ext>
            </a:extLst>
          </p:cNvPr>
          <p:cNvSpPr/>
          <p:nvPr/>
        </p:nvSpPr>
        <p:spPr>
          <a:xfrm rot="5400000">
            <a:off x="2193397" y="4795087"/>
            <a:ext cx="1213572" cy="519298"/>
          </a:xfrm>
          <a:prstGeom prst="teardrop">
            <a:avLst>
              <a:gd name="adj" fmla="val 15196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Национальная экономика</a:t>
            </a:r>
          </a:p>
        </p:txBody>
      </p:sp>
      <p:sp>
        <p:nvSpPr>
          <p:cNvPr id="32" name="Капля 31">
            <a:extLst>
              <a:ext uri="{FF2B5EF4-FFF2-40B4-BE49-F238E27FC236}">
                <a16:creationId xmlns="" xmlns:a16="http://schemas.microsoft.com/office/drawing/2014/main" id="{10427600-C3AE-4C4F-AF9C-3FC0A2207C12}"/>
              </a:ext>
            </a:extLst>
          </p:cNvPr>
          <p:cNvSpPr/>
          <p:nvPr/>
        </p:nvSpPr>
        <p:spPr>
          <a:xfrm rot="4149492">
            <a:off x="1365572" y="4871678"/>
            <a:ext cx="1366840" cy="564176"/>
          </a:xfrm>
          <a:prstGeom prst="teardrop">
            <a:avLst>
              <a:gd name="adj" fmla="val 18183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Национальная безопасность и правоохранительная деятельность</a:t>
            </a:r>
          </a:p>
        </p:txBody>
      </p:sp>
      <p:sp>
        <p:nvSpPr>
          <p:cNvPr id="33" name="Капля 32">
            <a:extLst>
              <a:ext uri="{FF2B5EF4-FFF2-40B4-BE49-F238E27FC236}">
                <a16:creationId xmlns="" xmlns:a16="http://schemas.microsoft.com/office/drawing/2014/main" id="{F3AEF76D-23ED-4420-89BF-D4FA30C7CE26}"/>
              </a:ext>
            </a:extLst>
          </p:cNvPr>
          <p:cNvSpPr/>
          <p:nvPr/>
        </p:nvSpPr>
        <p:spPr>
          <a:xfrm rot="5064230" flipV="1">
            <a:off x="3031873" y="4827565"/>
            <a:ext cx="1103139" cy="488390"/>
          </a:xfrm>
          <a:prstGeom prst="teardrop">
            <a:avLst>
              <a:gd name="adj" fmla="val 15196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Жилищно-коммунальное хозяйство</a:t>
            </a:r>
          </a:p>
        </p:txBody>
      </p:sp>
      <p:sp>
        <p:nvSpPr>
          <p:cNvPr id="34" name="Капля 33">
            <a:extLst>
              <a:ext uri="{FF2B5EF4-FFF2-40B4-BE49-F238E27FC236}">
                <a16:creationId xmlns="" xmlns:a16="http://schemas.microsoft.com/office/drawing/2014/main" id="{C15BBAF8-4801-47E1-8A4D-C56B15D75AC9}"/>
              </a:ext>
            </a:extLst>
          </p:cNvPr>
          <p:cNvSpPr/>
          <p:nvPr/>
        </p:nvSpPr>
        <p:spPr>
          <a:xfrm rot="17458209" flipH="1">
            <a:off x="4227508" y="4784932"/>
            <a:ext cx="1225169" cy="418104"/>
          </a:xfrm>
          <a:prstGeom prst="teardrop">
            <a:avLst>
              <a:gd name="adj" fmla="val 1636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Образование</a:t>
            </a:r>
          </a:p>
        </p:txBody>
      </p:sp>
      <p:sp>
        <p:nvSpPr>
          <p:cNvPr id="35" name="Капля 34">
            <a:extLst>
              <a:ext uri="{FF2B5EF4-FFF2-40B4-BE49-F238E27FC236}">
                <a16:creationId xmlns="" xmlns:a16="http://schemas.microsoft.com/office/drawing/2014/main" id="{9EEF7AE3-5D8B-45BB-A905-EE8B6412BBFF}"/>
              </a:ext>
            </a:extLst>
          </p:cNvPr>
          <p:cNvSpPr/>
          <p:nvPr/>
        </p:nvSpPr>
        <p:spPr>
          <a:xfrm rot="18361559" flipH="1">
            <a:off x="4984658" y="4749786"/>
            <a:ext cx="1304780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Культура, кинематография</a:t>
            </a:r>
          </a:p>
        </p:txBody>
      </p:sp>
      <p:sp>
        <p:nvSpPr>
          <p:cNvPr id="36" name="Капля 35">
            <a:extLst>
              <a:ext uri="{FF2B5EF4-FFF2-40B4-BE49-F238E27FC236}">
                <a16:creationId xmlns="" xmlns:a16="http://schemas.microsoft.com/office/drawing/2014/main" id="{645A0AF1-C9B6-42E7-BAD8-B2B75A6E6CD3}"/>
              </a:ext>
            </a:extLst>
          </p:cNvPr>
          <p:cNvSpPr/>
          <p:nvPr/>
        </p:nvSpPr>
        <p:spPr>
          <a:xfrm rot="18423726" flipH="1">
            <a:off x="5858950" y="4743617"/>
            <a:ext cx="1247008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Социальная политика</a:t>
            </a:r>
          </a:p>
        </p:txBody>
      </p:sp>
      <p:sp>
        <p:nvSpPr>
          <p:cNvPr id="37" name="Капля 36">
            <a:extLst>
              <a:ext uri="{FF2B5EF4-FFF2-40B4-BE49-F238E27FC236}">
                <a16:creationId xmlns="" xmlns:a16="http://schemas.microsoft.com/office/drawing/2014/main" id="{46473A32-ABA8-440D-99BF-420F66C3BDA2}"/>
              </a:ext>
            </a:extLst>
          </p:cNvPr>
          <p:cNvSpPr/>
          <p:nvPr/>
        </p:nvSpPr>
        <p:spPr>
          <a:xfrm rot="18721097" flipH="1">
            <a:off x="6599153" y="4819907"/>
            <a:ext cx="1371769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Физическая культура и спорт</a:t>
            </a:r>
          </a:p>
        </p:txBody>
      </p:sp>
      <p:sp>
        <p:nvSpPr>
          <p:cNvPr id="38" name="Капля 37">
            <a:extLst>
              <a:ext uri="{FF2B5EF4-FFF2-40B4-BE49-F238E27FC236}">
                <a16:creationId xmlns="" xmlns:a16="http://schemas.microsoft.com/office/drawing/2014/main" id="{3FEAD7E8-600E-4CB0-B4F7-65C9B0734210}"/>
              </a:ext>
            </a:extLst>
          </p:cNvPr>
          <p:cNvSpPr/>
          <p:nvPr/>
        </p:nvSpPr>
        <p:spPr>
          <a:xfrm rot="19665748" flipH="1">
            <a:off x="6698646" y="5370835"/>
            <a:ext cx="1565992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Средства массовой информации</a:t>
            </a:r>
          </a:p>
        </p:txBody>
      </p:sp>
      <p:sp>
        <p:nvSpPr>
          <p:cNvPr id="39" name="Капля 38">
            <a:extLst>
              <a:ext uri="{FF2B5EF4-FFF2-40B4-BE49-F238E27FC236}">
                <a16:creationId xmlns="" xmlns:a16="http://schemas.microsoft.com/office/drawing/2014/main" id="{5DED0F56-6FFA-451C-B47D-859EE20A1959}"/>
              </a:ext>
            </a:extLst>
          </p:cNvPr>
          <p:cNvSpPr/>
          <p:nvPr/>
        </p:nvSpPr>
        <p:spPr>
          <a:xfrm rot="20637858" flipH="1">
            <a:off x="6825318" y="6034437"/>
            <a:ext cx="1351389" cy="418104"/>
          </a:xfrm>
          <a:prstGeom prst="teardrop">
            <a:avLst>
              <a:gd name="adj" fmla="val 19134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Межбюджетные трансферты</a:t>
            </a:r>
          </a:p>
        </p:txBody>
      </p:sp>
      <p:sp>
        <p:nvSpPr>
          <p:cNvPr id="40" name="Капля 39">
            <a:extLst>
              <a:ext uri="{FF2B5EF4-FFF2-40B4-BE49-F238E27FC236}">
                <a16:creationId xmlns="" xmlns:a16="http://schemas.microsoft.com/office/drawing/2014/main" id="{E0021572-34C8-4DC7-BC72-1B821B1AC8E2}"/>
              </a:ext>
            </a:extLst>
          </p:cNvPr>
          <p:cNvSpPr/>
          <p:nvPr/>
        </p:nvSpPr>
        <p:spPr>
          <a:xfrm rot="2823352">
            <a:off x="955884" y="5396667"/>
            <a:ext cx="1213572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Национальная оборона</a:t>
            </a:r>
          </a:p>
        </p:txBody>
      </p:sp>
      <p:sp>
        <p:nvSpPr>
          <p:cNvPr id="24" name="Прямоугольник: усеченные противолежащие углы 23">
            <a:extLst>
              <a:ext uri="{FF2B5EF4-FFF2-40B4-BE49-F238E27FC236}">
                <a16:creationId xmlns="" xmlns:a16="http://schemas.microsoft.com/office/drawing/2014/main" id="{84ABCC30-468F-4E8A-B8EB-E7BB2502A252}"/>
              </a:ext>
            </a:extLst>
          </p:cNvPr>
          <p:cNvSpPr/>
          <p:nvPr/>
        </p:nvSpPr>
        <p:spPr>
          <a:xfrm>
            <a:off x="3203848" y="6023346"/>
            <a:ext cx="2673046" cy="524143"/>
          </a:xfrm>
          <a:prstGeom prst="snip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Расходы бюджета</a:t>
            </a:r>
          </a:p>
        </p:txBody>
      </p:sp>
      <p:sp>
        <p:nvSpPr>
          <p:cNvPr id="41" name="Капля 40">
            <a:extLst>
              <a:ext uri="{FF2B5EF4-FFF2-40B4-BE49-F238E27FC236}">
                <a16:creationId xmlns="" xmlns:a16="http://schemas.microsoft.com/office/drawing/2014/main" id="{F3AEF76D-23ED-4420-89BF-D4FA30C7CE26}"/>
              </a:ext>
            </a:extLst>
          </p:cNvPr>
          <p:cNvSpPr/>
          <p:nvPr/>
        </p:nvSpPr>
        <p:spPr>
          <a:xfrm rot="5400000" flipV="1">
            <a:off x="3634512" y="4753032"/>
            <a:ext cx="1098554" cy="488390"/>
          </a:xfrm>
          <a:prstGeom prst="teardrop">
            <a:avLst>
              <a:gd name="adj" fmla="val 15196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Охрана окружающей среды</a:t>
            </a:r>
            <a:endParaRPr lang="ru-RU" sz="800" dirty="0"/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FD995C30-B2F9-479C-AE8D-7DB1E50464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6" y="3843433"/>
            <a:ext cx="721889" cy="5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37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71052433"/>
              </p:ext>
            </p:extLst>
          </p:nvPr>
        </p:nvGraphicFramePr>
        <p:xfrm>
          <a:off x="236461" y="1367293"/>
          <a:ext cx="3049044" cy="512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356" y="126430"/>
            <a:ext cx="8783046" cy="78229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Мелеузовский район Республики Башкортостан на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бюджет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64790" y="1628903"/>
            <a:ext cx="3916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По разделам функциональной классификации расходов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521" y="967183"/>
            <a:ext cx="869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Как и в предыдущие годы  в структуре  расходов приоритетными  являются расходы на социальную сферу, которые составляют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77,20%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объема расходов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(1 372 334,3 тыс.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рублей),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75,81 % (1 413 575,80 тыс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рублей),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76,03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(1 467 910,80 тыс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рублей).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615910155"/>
              </p:ext>
            </p:extLst>
          </p:nvPr>
        </p:nvGraphicFramePr>
        <p:xfrm>
          <a:off x="2915816" y="4221088"/>
          <a:ext cx="3846441" cy="248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368088690"/>
              </p:ext>
            </p:extLst>
          </p:nvPr>
        </p:nvGraphicFramePr>
        <p:xfrm>
          <a:off x="5562609" y="4300611"/>
          <a:ext cx="1848678" cy="22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35286203"/>
              </p:ext>
            </p:extLst>
          </p:nvPr>
        </p:nvGraphicFramePr>
        <p:xfrm>
          <a:off x="7157111" y="4164496"/>
          <a:ext cx="1986889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298943" y="5749854"/>
            <a:ext cx="132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1 777 546,6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2057" y="5583861"/>
            <a:ext cx="154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1 864 514,6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9257" y="5620596"/>
            <a:ext cx="150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1 930 538,9</a:t>
            </a:r>
          </a:p>
          <a:p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461" y="1841315"/>
            <a:ext cx="1323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4307" y="1864365"/>
            <a:ext cx="103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Культура*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1278" y="1835937"/>
            <a:ext cx="262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Социальное обеспечение*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4715" y="1782791"/>
            <a:ext cx="1676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спорт*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94104698"/>
              </p:ext>
            </p:extLst>
          </p:nvPr>
        </p:nvGraphicFramePr>
        <p:xfrm>
          <a:off x="1835696" y="2090568"/>
          <a:ext cx="2411278" cy="226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524265431"/>
              </p:ext>
            </p:extLst>
          </p:nvPr>
        </p:nvGraphicFramePr>
        <p:xfrm>
          <a:off x="4188035" y="2083740"/>
          <a:ext cx="2574236" cy="239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47678651"/>
              </p:ext>
            </p:extLst>
          </p:nvPr>
        </p:nvGraphicFramePr>
        <p:xfrm>
          <a:off x="6631257" y="2037647"/>
          <a:ext cx="2201605" cy="2040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879286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5D5DEC-3DF1-45FB-9ADD-644EC65F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37"/>
            <a:ext cx="8934450" cy="803275"/>
          </a:xfrm>
        </p:spPr>
        <p:txBody>
          <a:bodyPr>
            <a:no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Прогноз расходов консолидированного бюджета муниципального района Мелеузовский район на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2020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–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2022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="" xmlns:a16="http://schemas.microsoft.com/office/drawing/2014/main" id="{0C18E3DF-B08E-4299-84E2-3B966C9F6D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356709"/>
              </p:ext>
            </p:extLst>
          </p:nvPr>
        </p:nvGraphicFramePr>
        <p:xfrm>
          <a:off x="107503" y="692697"/>
          <a:ext cx="8928992" cy="60484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19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26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26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723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28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831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25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0217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1689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5185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293090">
                <a:tc rowSpan="3"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Консолидированный</a:t>
                      </a:r>
                      <a:r>
                        <a:rPr lang="ru-RU" sz="105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</a:t>
                      </a:r>
                      <a:endParaRPr lang="ru-RU" sz="105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91447" marR="91447" marT="45726" marB="4572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муниципального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Бюджеты</a:t>
                      </a:r>
                      <a:r>
                        <a:rPr lang="ru-RU" sz="105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поселений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0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84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199 803,2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197 705,4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666,1</a:t>
                      </a: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134 266,2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131 643,4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133 074,1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66 395,0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70 154,0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72574,0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15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021,2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2 035,1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2 099,9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021,2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2 035,1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2 099,9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021,2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2 035,1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2 099,9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1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18 703,0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18 738,0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18 773,0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4 498,0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4 533,0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4 568,0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14205,0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14 205,0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14205,0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15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152 267,8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180 635,4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169 356,8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100 693,8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12 8567,4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117 143,8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51 574,0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52 068,0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52213,0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76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 – коммунальное хозяйство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159 484,1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156 387,9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158 168,3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91 146,1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91 416,9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91 979,3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68 338,0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64971,0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66189,0</a:t>
                      </a: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marL="0" algn="ctr" eaLnBrk="1" hangingPunct="1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3 685,0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marL="0" algn="ctr" eaLnBrk="1" hangingPunct="1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2 000,0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marL="0" algn="ctr" eaLnBrk="1" hangingPunct="1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2 000,0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marL="0" algn="ctr" eaLnBrk="1" hangingPunct="1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1 685,0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marL="0" algn="ctr" eaLnBrk="1" hangingPunct="1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marL="0" algn="ctr" eaLnBrk="1" hangingPunct="1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marL="0" algn="ctr" eaLnBrk="1" hangingPunct="1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2000,0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000,0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9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1 122 251,8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1 167 553,4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1 214 656,7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1 122 215,8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1 167 553,4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1 214 656,7</a:t>
                      </a: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41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121 747,8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124 949,4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128 198,3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92 016,8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95 062,4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98 152,3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29 731,0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29 887,0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046,0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5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116 064,7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108 160,0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112 080,8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116 064,7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108 160,0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112 080,8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42 0001,0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42 800,0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43 021,0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42 001,0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42 800,0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43 021,0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5 062,0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5 062,0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5 062,0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4 507,0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4 507,0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4 507,0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555,0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555,0</a:t>
                      </a: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555,0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841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66 395,0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70 154,0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72 574,0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24 873,3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24 889,8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24 989,1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841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24 056,0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49 053,0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16 677,0</a:t>
                      </a: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34 701,0</a:t>
                      </a: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5 974,0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12 371,0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79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расходов </a:t>
                      </a:r>
                      <a:endParaRPr kumimoji="0" lang="ru-RU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1 943 091,6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2 030 082,6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2 102 135,9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1 777 546,6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1 864 514,6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1 930 538,9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258 834,5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262 646,9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271 260,0</a:t>
                      </a:r>
                      <a:endParaRPr lang="ru-RU" sz="95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6022" name="TextBox 4">
            <a:extLst>
              <a:ext uri="{FF2B5EF4-FFF2-40B4-BE49-F238E27FC236}">
                <a16:creationId xmlns="" xmlns:a16="http://schemas.microsoft.com/office/drawing/2014/main" id="{509CD963-E4A9-40EA-A674-75D176486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063" y="899845"/>
            <a:ext cx="6429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>
                <a:solidFill>
                  <a:schemeClr val="bg1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1">
            <a:extLst>
              <a:ext uri="{FF2B5EF4-FFF2-40B4-BE49-F238E27FC236}">
                <a16:creationId xmlns="" xmlns:a16="http://schemas.microsoft.com/office/drawing/2014/main" id="{691F7F92-481C-44DC-B2D3-75BD382A12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259956"/>
              </p:ext>
            </p:extLst>
          </p:nvPr>
        </p:nvGraphicFramePr>
        <p:xfrm>
          <a:off x="3253277" y="684398"/>
          <a:ext cx="5688632" cy="6128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866" name="Диаграмма 1">
            <a:extLst>
              <a:ext uri="{FF2B5EF4-FFF2-40B4-BE49-F238E27FC236}">
                <a16:creationId xmlns="" xmlns:a16="http://schemas.microsoft.com/office/drawing/2014/main" id="{5647D54C-E047-4EC5-B338-36F0352E0CE9}"/>
              </a:ext>
            </a:extLst>
          </p:cNvPr>
          <p:cNvGraphicFramePr>
            <a:graphicFrameLocks/>
          </p:cNvGraphicFramePr>
          <p:nvPr/>
        </p:nvGraphicFramePr>
        <p:xfrm>
          <a:off x="-50800" y="2147433475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98" name="Диаграмма" r:id="rId5" imgW="109738" imgH="103641" progId="Excel.Chart.8">
                  <p:embed/>
                </p:oleObj>
              </mc:Choice>
              <mc:Fallback>
                <p:oleObj name="Диаграмма" r:id="rId5" imgW="109738" imgH="103641" progId="Excel.Chart.8">
                  <p:embed/>
                  <p:pic>
                    <p:nvPicPr>
                      <p:cNvPr id="36866" name="Диаграмма 1">
                        <a:extLst>
                          <a:ext uri="{FF2B5EF4-FFF2-40B4-BE49-F238E27FC236}">
                            <a16:creationId xmlns="" xmlns:a16="http://schemas.microsoft.com/office/drawing/2014/main" id="{5647D54C-E047-4EC5-B338-36F0352E0CE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2147433475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TextBox 2">
            <a:extLst>
              <a:ext uri="{FF2B5EF4-FFF2-40B4-BE49-F238E27FC236}">
                <a16:creationId xmlns="" xmlns:a16="http://schemas.microsoft.com/office/drawing/2014/main" id="{FF55E81D-C562-4CBC-A1ED-55E22B81F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муниципального района Мелеузовский район Республики Башкортостан на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годы, </a:t>
            </a:r>
            <a:r>
              <a:rPr lang="ru-RU" alt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6868" name="Диаграмма 1">
            <a:extLst>
              <a:ext uri="{FF2B5EF4-FFF2-40B4-BE49-F238E27FC236}">
                <a16:creationId xmlns="" xmlns:a16="http://schemas.microsoft.com/office/drawing/2014/main" id="{F29AAE5C-5E22-4926-B5F2-1C40F8C8FC2F}"/>
              </a:ext>
            </a:extLst>
          </p:cNvPr>
          <p:cNvGraphicFramePr>
            <a:graphicFrameLocks/>
          </p:cNvGraphicFramePr>
          <p:nvPr/>
        </p:nvGraphicFramePr>
        <p:xfrm>
          <a:off x="2147433475" y="2147433475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99" name="Диаграмма" r:id="rId7" imgW="103641" imgH="103641" progId="Excel.Chart.8">
                  <p:embed/>
                </p:oleObj>
              </mc:Choice>
              <mc:Fallback>
                <p:oleObj name="Диаграмма" r:id="rId7" imgW="103641" imgH="103641" progId="Excel.Chart.8">
                  <p:embed/>
                  <p:pic>
                    <p:nvPicPr>
                      <p:cNvPr id="36868" name="Диаграмма 1">
                        <a:extLst>
                          <a:ext uri="{FF2B5EF4-FFF2-40B4-BE49-F238E27FC236}">
                            <a16:creationId xmlns="" xmlns:a16="http://schemas.microsoft.com/office/drawing/2014/main" id="{F29AAE5C-5E22-4926-B5F2-1C40F8C8FC2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3475" y="2147433475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Диаграмма 1">
            <a:extLst>
              <a:ext uri="{FF2B5EF4-FFF2-40B4-BE49-F238E27FC236}">
                <a16:creationId xmlns="" xmlns:a16="http://schemas.microsoft.com/office/drawing/2014/main" id="{28EDCDD9-DE83-429F-9A47-46AB04F7B2FB}"/>
              </a:ext>
            </a:extLst>
          </p:cNvPr>
          <p:cNvGraphicFramePr>
            <a:graphicFrameLocks/>
          </p:cNvGraphicFramePr>
          <p:nvPr/>
        </p:nvGraphicFramePr>
        <p:xfrm>
          <a:off x="2147433475" y="-50800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0" name="Диаграмма" r:id="rId9" imgW="103641" imgH="109738" progId="Excel.Chart.8">
                  <p:embed/>
                </p:oleObj>
              </mc:Choice>
              <mc:Fallback>
                <p:oleObj name="Диаграмма" r:id="rId9" imgW="103641" imgH="109738" progId="Excel.Chart.8">
                  <p:embed/>
                  <p:pic>
                    <p:nvPicPr>
                      <p:cNvPr id="36869" name="Диаграмма 1">
                        <a:extLst>
                          <a:ext uri="{FF2B5EF4-FFF2-40B4-BE49-F238E27FC236}">
                            <a16:creationId xmlns="" xmlns:a16="http://schemas.microsoft.com/office/drawing/2014/main" id="{28EDCDD9-DE83-429F-9A47-46AB04F7B2F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3475" y="-50800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009F52E6-19F6-4C18-B51A-E1FAA4DAFB20}"/>
              </a:ext>
            </a:extLst>
          </p:cNvPr>
          <p:cNvSpPr/>
          <p:nvPr/>
        </p:nvSpPr>
        <p:spPr>
          <a:xfrm>
            <a:off x="755576" y="3068960"/>
            <a:ext cx="1657350" cy="3603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b="1" dirty="0"/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496DFA48-7EA8-4F57-B887-DB76CB496025}"/>
              </a:ext>
            </a:extLst>
          </p:cNvPr>
          <p:cNvSpPr/>
          <p:nvPr/>
        </p:nvSpPr>
        <p:spPr>
          <a:xfrm>
            <a:off x="3131840" y="6381750"/>
            <a:ext cx="1655762" cy="28733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77AEA890-4392-4D3E-8C2C-DD80CBB654AF}"/>
              </a:ext>
            </a:extLst>
          </p:cNvPr>
          <p:cNvSpPr/>
          <p:nvPr/>
        </p:nvSpPr>
        <p:spPr>
          <a:xfrm>
            <a:off x="4788024" y="4293096"/>
            <a:ext cx="1511300" cy="3603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="" xmlns:a16="http://schemas.microsoft.com/office/drawing/2014/main" id="{468E7F72-787B-4400-BE67-8E5F500546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1847854"/>
              </p:ext>
            </p:extLst>
          </p:nvPr>
        </p:nvGraphicFramePr>
        <p:xfrm>
          <a:off x="-231850" y="553565"/>
          <a:ext cx="3632201" cy="3055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" name="Диаграмма 1">
            <a:extLst>
              <a:ext uri="{FF2B5EF4-FFF2-40B4-BE49-F238E27FC236}">
                <a16:creationId xmlns="" xmlns:a16="http://schemas.microsoft.com/office/drawing/2014/main" id="{4528431D-E7F4-4958-A313-27E84D5B19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88458"/>
              </p:ext>
            </p:extLst>
          </p:nvPr>
        </p:nvGraphicFramePr>
        <p:xfrm>
          <a:off x="141288" y="4203700"/>
          <a:ext cx="4214812" cy="2954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875599931"/>
              </p:ext>
            </p:extLst>
          </p:nvPr>
        </p:nvGraphicFramePr>
        <p:xfrm>
          <a:off x="6010448" y="5229200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27">
            <a:extLst>
              <a:ext uri="{FF2B5EF4-FFF2-40B4-BE49-F238E27FC236}">
                <a16:creationId xmlns="" xmlns:a16="http://schemas.microsoft.com/office/drawing/2014/main" id="{FB51576F-6E1E-4B93-AEE6-D6C704D2B7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056854"/>
              </p:ext>
            </p:extLst>
          </p:nvPr>
        </p:nvGraphicFramePr>
        <p:xfrm>
          <a:off x="-108519" y="3945382"/>
          <a:ext cx="3813840" cy="163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35AD243-6D0D-417E-A94C-0AA2B1092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55" y="4475315"/>
            <a:ext cx="2327957" cy="1391378"/>
          </a:xfrm>
          <a:prstGeom prst="rect">
            <a:avLst/>
          </a:prstGeom>
        </p:spPr>
      </p:pic>
      <p:sp>
        <p:nvSpPr>
          <p:cNvPr id="37890" name="Заголовок 1">
            <a:extLst>
              <a:ext uri="{FF2B5EF4-FFF2-40B4-BE49-F238E27FC236}">
                <a16:creationId xmlns="" xmlns:a16="http://schemas.microsoft.com/office/drawing/2014/main" id="{3BB74B3D-0FD8-4B23-9808-E962AA7A07CD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1" name="TextBox 7">
            <a:extLst>
              <a:ext uri="{FF2B5EF4-FFF2-40B4-BE49-F238E27FC236}">
                <a16:creationId xmlns="" xmlns:a16="http://schemas.microsoft.com/office/drawing/2014/main" id="{0BFBE53D-E901-493E-9F80-967874DD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FE608C6-44CB-4278-BFE7-FFF07BD11159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Заголовок 1">
            <a:extLst>
              <a:ext uri="{FF2B5EF4-FFF2-40B4-BE49-F238E27FC236}">
                <a16:creationId xmlns="" xmlns:a16="http://schemas.microsoft.com/office/drawing/2014/main" id="{A9E24AB8-3FCB-4A3A-A351-E6AD787F0696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4" name="TextBox 2">
            <a:extLst>
              <a:ext uri="{FF2B5EF4-FFF2-40B4-BE49-F238E27FC236}">
                <a16:creationId xmlns="" xmlns:a16="http://schemas.microsoft.com/office/drawing/2014/main" id="{086D49C9-13BB-4A92-B6D6-587BDB98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общегосударственные вопросы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BB793AD0-A639-423E-A245-560D9CAAA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503411"/>
              </p:ext>
            </p:extLst>
          </p:nvPr>
        </p:nvGraphicFramePr>
        <p:xfrm>
          <a:off x="327025" y="907254"/>
          <a:ext cx="8349431" cy="2521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9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941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6441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2020  </a:t>
                      </a:r>
                      <a:r>
                        <a:rPr lang="ru-RU" sz="1000" dirty="0"/>
                        <a:t>год             (план)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2021 год</a:t>
                      </a:r>
                    </a:p>
                    <a:p>
                      <a:r>
                        <a:rPr lang="ru-RU" sz="1000" dirty="0" smtClean="0"/>
                        <a:t>   </a:t>
                      </a:r>
                      <a:r>
                        <a:rPr lang="ru-RU" sz="1000" dirty="0"/>
                        <a:t>(план)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2022 </a:t>
                      </a:r>
                      <a:r>
                        <a:rPr lang="ru-RU" sz="1000" baseline="0" dirty="0" smtClean="0"/>
                        <a:t>год </a:t>
                      </a:r>
                    </a:p>
                    <a:p>
                      <a:r>
                        <a:rPr lang="ru-RU" sz="1000" baseline="0" dirty="0" smtClean="0"/>
                        <a:t>(</a:t>
                      </a:r>
                      <a:r>
                        <a:rPr lang="ru-RU" sz="1000" baseline="0" dirty="0"/>
                        <a:t>план)</a:t>
                      </a:r>
                      <a:endParaRPr lang="ru-RU" sz="1000" dirty="0"/>
                    </a:p>
                  </a:txBody>
                  <a:tcPr marL="91448" marR="91448" marT="45704" marB="4570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0209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134 266,2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131 643,4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133 074,1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8973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4 747,0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4 784,0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4 822,0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7523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Функционирование Правительства РФ, высших исполнительных органов государственной власти субъектов РФ, местных администраций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101 039,0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101 826,0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102 620,0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0209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0209">
                <a:tc>
                  <a:txBody>
                    <a:bodyPr/>
                    <a:lstStyle/>
                    <a:p>
                      <a:r>
                        <a:rPr lang="ru-RU" sz="1000" dirty="0"/>
                        <a:t>4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0209">
                <a:tc>
                  <a:txBody>
                    <a:bodyPr/>
                    <a:lstStyle/>
                    <a:p>
                      <a:r>
                        <a:rPr lang="ru-RU" sz="1000" dirty="0"/>
                        <a:t>5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25 049,2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24 200,2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24 564,7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7961" name="TextBox 17">
            <a:extLst>
              <a:ext uri="{FF2B5EF4-FFF2-40B4-BE49-F238E27FC236}">
                <a16:creationId xmlns="" xmlns:a16="http://schemas.microsoft.com/office/drawing/2014/main" id="{D49597E0-9B81-446A-A815-B52BBD36A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62" name="TextBox 18">
            <a:extLst>
              <a:ext uri="{FF2B5EF4-FFF2-40B4-BE49-F238E27FC236}">
                <a16:creationId xmlns="" xmlns:a16="http://schemas.microsoft.com/office/drawing/2014/main" id="{4C15B3E5-7CDE-4B1C-A532-66FD7C5FF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3663950"/>
            <a:ext cx="93245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Динамика показателей расходов бюджета муниципального района 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в %</a:t>
            </a:r>
          </a:p>
        </p:txBody>
      </p:sp>
      <p:sp>
        <p:nvSpPr>
          <p:cNvPr id="37963" name="TextBox 19">
            <a:extLst>
              <a:ext uri="{FF2B5EF4-FFF2-40B4-BE49-F238E27FC236}">
                <a16:creationId xmlns="" xmlns:a16="http://schemas.microsoft.com/office/drawing/2014/main" id="{B33B0A38-09D4-4F13-99E0-02E3DCB4A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72A8CF1-58C5-40F4-9ECB-B326082F8F85}"/>
              </a:ext>
            </a:extLst>
          </p:cNvPr>
          <p:cNvSpPr txBox="1"/>
          <p:nvPr/>
        </p:nvSpPr>
        <p:spPr>
          <a:xfrm>
            <a:off x="406400" y="4144255"/>
            <a:ext cx="214313" cy="27781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1</a:t>
            </a:r>
          </a:p>
        </p:txBody>
      </p:sp>
      <p:graphicFrame>
        <p:nvGraphicFramePr>
          <p:cNvPr id="3" name="Диаграмма 28">
            <a:extLst>
              <a:ext uri="{FF2B5EF4-FFF2-40B4-BE49-F238E27FC236}">
                <a16:creationId xmlns="" xmlns:a16="http://schemas.microsoft.com/office/drawing/2014/main" id="{EA624F59-C623-4A26-AAE3-ECEF05BE76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391331"/>
              </p:ext>
            </p:extLst>
          </p:nvPr>
        </p:nvGraphicFramePr>
        <p:xfrm>
          <a:off x="5514975" y="3698865"/>
          <a:ext cx="3629025" cy="166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Диаграмма 29">
            <a:extLst>
              <a:ext uri="{FF2B5EF4-FFF2-40B4-BE49-F238E27FC236}">
                <a16:creationId xmlns="" xmlns:a16="http://schemas.microsoft.com/office/drawing/2014/main" id="{0024F07A-052D-4F18-9AE3-862701227C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9270771"/>
              </p:ext>
            </p:extLst>
          </p:nvPr>
        </p:nvGraphicFramePr>
        <p:xfrm>
          <a:off x="152400" y="5467350"/>
          <a:ext cx="3671888" cy="144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968" name="TextBox 32">
            <a:extLst>
              <a:ext uri="{FF2B5EF4-FFF2-40B4-BE49-F238E27FC236}">
                <a16:creationId xmlns="" xmlns:a16="http://schemas.microsoft.com/office/drawing/2014/main" id="{487E0F38-0670-4011-9D08-C95AEDC43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6" y="3931520"/>
            <a:ext cx="214312" cy="2762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/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0A44D5B-630A-47DB-BFE0-EA5A75289C73}"/>
              </a:ext>
            </a:extLst>
          </p:cNvPr>
          <p:cNvSpPr txBox="1"/>
          <p:nvPr/>
        </p:nvSpPr>
        <p:spPr>
          <a:xfrm>
            <a:off x="512763" y="5495925"/>
            <a:ext cx="215900" cy="27781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BD813DE-973B-414E-803F-EE674C44881D}"/>
              </a:ext>
            </a:extLst>
          </p:cNvPr>
          <p:cNvSpPr txBox="1"/>
          <p:nvPr/>
        </p:nvSpPr>
        <p:spPr>
          <a:xfrm>
            <a:off x="5798040" y="5542348"/>
            <a:ext cx="214313" cy="277813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="" xmlns:a16="http://schemas.microsoft.com/office/drawing/2014/main" id="{4F4B2C7F-076C-40ED-BC56-3495E22C22A7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TextBox 7">
            <a:extLst>
              <a:ext uri="{FF2B5EF4-FFF2-40B4-BE49-F238E27FC236}">
                <a16:creationId xmlns="" xmlns:a16="http://schemas.microsoft.com/office/drawing/2014/main" id="{FD61CB08-AC83-4B2C-9AD3-043FA5DE8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AF58F42-4B82-47A3-B6B4-E5B0D0EF6DCC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Заголовок 1">
            <a:extLst>
              <a:ext uri="{FF2B5EF4-FFF2-40B4-BE49-F238E27FC236}">
                <a16:creationId xmlns="" xmlns:a16="http://schemas.microsoft.com/office/drawing/2014/main" id="{B4614464-900A-44CF-9AEB-B7AED75AD4DB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8" name="TextBox 2">
            <a:extLst>
              <a:ext uri="{FF2B5EF4-FFF2-40B4-BE49-F238E27FC236}">
                <a16:creationId xmlns="" xmlns:a16="http://schemas.microsoft.com/office/drawing/2014/main" id="{7A3169C8-5B02-47DD-BE0C-4CD7B7103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4312" y="184939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национальную оборону в 2018-2022 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9642C0EC-CDDB-4DD1-968F-3D1952CA6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36006"/>
              </p:ext>
            </p:extLst>
          </p:nvPr>
        </p:nvGraphicFramePr>
        <p:xfrm>
          <a:off x="546100" y="1196752"/>
          <a:ext cx="8193407" cy="1500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4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463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83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83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102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66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40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6088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(план)</a:t>
                      </a:r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102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1 735,3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1853,5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021,2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2 035,1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2 099,9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6425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Мобилизационная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 вневойсковая подготовка</a:t>
                      </a: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1 735,3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1853,5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021,2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2 035,1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2 099,9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953" name="TextBox 17">
            <a:extLst>
              <a:ext uri="{FF2B5EF4-FFF2-40B4-BE49-F238E27FC236}">
                <a16:creationId xmlns="" xmlns:a16="http://schemas.microsoft.com/office/drawing/2014/main" id="{49E3D40A-4A0A-4905-8A5B-6F397FED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54" name="TextBox 18">
            <a:extLst>
              <a:ext uri="{FF2B5EF4-FFF2-40B4-BE49-F238E27FC236}">
                <a16:creationId xmlns="" xmlns:a16="http://schemas.microsoft.com/office/drawing/2014/main" id="{2F57CB1C-163E-422E-9D7B-2CE31901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3614738"/>
            <a:ext cx="9324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Динамика показателей расходов бюджета муниципального района Мелеузовский район Республики Башкортостан, в %</a:t>
            </a:r>
          </a:p>
        </p:txBody>
      </p:sp>
      <p:sp>
        <p:nvSpPr>
          <p:cNvPr id="38955" name="TextBox 19">
            <a:extLst>
              <a:ext uri="{FF2B5EF4-FFF2-40B4-BE49-F238E27FC236}">
                <a16:creationId xmlns="" xmlns:a16="http://schemas.microsoft.com/office/drawing/2014/main" id="{35BBA276-238C-4F0E-B837-A24210107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graphicFrame>
        <p:nvGraphicFramePr>
          <p:cNvPr id="38956" name="Диаграмма 27">
            <a:extLst>
              <a:ext uri="{FF2B5EF4-FFF2-40B4-BE49-F238E27FC236}">
                <a16:creationId xmlns="" xmlns:a16="http://schemas.microsoft.com/office/drawing/2014/main" id="{953F80D2-7F8B-4B91-A6B1-378C741097EB}"/>
              </a:ext>
            </a:extLst>
          </p:cNvPr>
          <p:cNvGraphicFramePr>
            <a:graphicFrameLocks/>
          </p:cNvGraphicFramePr>
          <p:nvPr/>
        </p:nvGraphicFramePr>
        <p:xfrm>
          <a:off x="2147433475" y="-50800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8" name="Диаграмма" r:id="rId3" imgW="103641" imgH="109738" progId="Excel.Chart.8">
                  <p:embed/>
                </p:oleObj>
              </mc:Choice>
              <mc:Fallback>
                <p:oleObj name="Диаграмма" r:id="rId3" imgW="103641" imgH="109738" progId="Excel.Chart.8">
                  <p:embed/>
                  <p:pic>
                    <p:nvPicPr>
                      <p:cNvPr id="38956" name="Диаграмма 27">
                        <a:extLst>
                          <a:ext uri="{FF2B5EF4-FFF2-40B4-BE49-F238E27FC236}">
                            <a16:creationId xmlns="" xmlns:a16="http://schemas.microsoft.com/office/drawing/2014/main" id="{953F80D2-7F8B-4B91-A6B1-378C741097E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3475" y="-50800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Диаграмма 28">
            <a:extLst>
              <a:ext uri="{FF2B5EF4-FFF2-40B4-BE49-F238E27FC236}">
                <a16:creationId xmlns="" xmlns:a16="http://schemas.microsoft.com/office/drawing/2014/main" id="{E5080BC9-88EF-47E8-A687-8C93B69CCF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419480"/>
              </p:ext>
            </p:extLst>
          </p:nvPr>
        </p:nvGraphicFramePr>
        <p:xfrm>
          <a:off x="301625" y="3984625"/>
          <a:ext cx="4435475" cy="213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9F94FEF-D05A-466F-B964-C81108CEF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426" y="4399762"/>
            <a:ext cx="3440609" cy="1951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="" xmlns:a16="http://schemas.microsoft.com/office/drawing/2014/main" id="{54E92838-0D18-4D8A-BCA6-887DE62D2C6D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9" name="TextBox 7">
            <a:extLst>
              <a:ext uri="{FF2B5EF4-FFF2-40B4-BE49-F238E27FC236}">
                <a16:creationId xmlns="" xmlns:a16="http://schemas.microsoft.com/office/drawing/2014/main" id="{CBE71C85-E533-4781-9116-1130E1894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9399B036-13F6-445B-A716-2C12E07C9F5F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1" name="Заголовок 1">
            <a:extLst>
              <a:ext uri="{FF2B5EF4-FFF2-40B4-BE49-F238E27FC236}">
                <a16:creationId xmlns="" xmlns:a16="http://schemas.microsoft.com/office/drawing/2014/main" id="{5FF8D060-3846-4597-8211-A78068C10609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2" name="TextBox 2">
            <a:extLst>
              <a:ext uri="{FF2B5EF4-FFF2-40B4-BE49-F238E27FC236}">
                <a16:creationId xmlns="" xmlns:a16="http://schemas.microsoft.com/office/drawing/2014/main" id="{7EAC56DD-D137-474A-A7F0-2688E1BD0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    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район на национальную безопасность и правоохранительную деятельность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FA2ECFBC-A204-4071-A958-2884207F1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609040"/>
              </p:ext>
            </p:extLst>
          </p:nvPr>
        </p:nvGraphicFramePr>
        <p:xfrm>
          <a:off x="214313" y="979488"/>
          <a:ext cx="8331200" cy="2176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161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99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99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32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76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990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8839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459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7 654,2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3 459,4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4 498,0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4 533,0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4 568,0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086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3 058,9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3 244,0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4 498,0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4 533,0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4 568,0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8715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пожарной безопасности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1 177,4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215,4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11596497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3 327,9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2471418762"/>
                  </a:ext>
                </a:extLst>
              </a:tr>
            </a:tbl>
          </a:graphicData>
        </a:graphic>
      </p:graphicFrame>
      <p:sp>
        <p:nvSpPr>
          <p:cNvPr id="39977" name="TextBox 17">
            <a:extLst>
              <a:ext uri="{FF2B5EF4-FFF2-40B4-BE49-F238E27FC236}">
                <a16:creationId xmlns="" xmlns:a16="http://schemas.microsoft.com/office/drawing/2014/main" id="{EE827530-6E77-4824-A9A5-DB8E733F9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78" name="TextBox 18">
            <a:extLst>
              <a:ext uri="{FF2B5EF4-FFF2-40B4-BE49-F238E27FC236}">
                <a16:creationId xmlns="" xmlns:a16="http://schemas.microsoft.com/office/drawing/2014/main" id="{CF83483E-679C-4555-BAE9-45E7BBC56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5600" y="3420989"/>
            <a:ext cx="9301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Динамика показателей расходов бюджета муниципального района Мелеузовский район Республики Башкортостан, в %</a:t>
            </a:r>
          </a:p>
        </p:txBody>
      </p:sp>
      <p:sp>
        <p:nvSpPr>
          <p:cNvPr id="39979" name="TextBox 19">
            <a:extLst>
              <a:ext uri="{FF2B5EF4-FFF2-40B4-BE49-F238E27FC236}">
                <a16:creationId xmlns="" xmlns:a16="http://schemas.microsoft.com/office/drawing/2014/main" id="{89B2943A-7665-4FAB-97BB-264F216C3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578" y="751512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107076E-A129-4061-A2D3-848F20976FFA}"/>
              </a:ext>
            </a:extLst>
          </p:cNvPr>
          <p:cNvSpPr txBox="1"/>
          <p:nvPr/>
        </p:nvSpPr>
        <p:spPr>
          <a:xfrm>
            <a:off x="1966912" y="3850239"/>
            <a:ext cx="214312" cy="27622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1</a:t>
            </a:r>
          </a:p>
        </p:txBody>
      </p:sp>
      <p:pic>
        <p:nvPicPr>
          <p:cNvPr id="39982" name="Рисунок 1">
            <a:extLst>
              <a:ext uri="{FF2B5EF4-FFF2-40B4-BE49-F238E27FC236}">
                <a16:creationId xmlns="" xmlns:a16="http://schemas.microsoft.com/office/drawing/2014/main" id="{DA7EB6AA-F8B9-43DC-9DC7-D0E3FC63F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" y="5445125"/>
            <a:ext cx="302260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A32D52D-B1C9-403B-9983-F7F211A6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954" y="4879398"/>
            <a:ext cx="2750490" cy="1768259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4044934"/>
              </p:ext>
            </p:extLst>
          </p:nvPr>
        </p:nvGraphicFramePr>
        <p:xfrm>
          <a:off x="2390778" y="3187816"/>
          <a:ext cx="3909414" cy="2761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851202508"/>
              </p:ext>
            </p:extLst>
          </p:nvPr>
        </p:nvGraphicFramePr>
        <p:xfrm>
          <a:off x="493522" y="4941168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62" name="Заголовок 1">
            <a:extLst>
              <a:ext uri="{FF2B5EF4-FFF2-40B4-BE49-F238E27FC236}">
                <a16:creationId xmlns="" xmlns:a16="http://schemas.microsoft.com/office/drawing/2014/main" id="{E25D70C2-3AE5-4D67-BB22-76FD4BE03B83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TextBox 7">
            <a:extLst>
              <a:ext uri="{FF2B5EF4-FFF2-40B4-BE49-F238E27FC236}">
                <a16:creationId xmlns="" xmlns:a16="http://schemas.microsoft.com/office/drawing/2014/main" id="{574C4FD4-F381-4A6A-A8F5-80EFC55F1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7DD27911-9D32-46FF-831E-92D9F8CFB321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5" name="Заголовок 1">
            <a:extLst>
              <a:ext uri="{FF2B5EF4-FFF2-40B4-BE49-F238E27FC236}">
                <a16:creationId xmlns="" xmlns:a16="http://schemas.microsoft.com/office/drawing/2014/main" id="{0A4BC8F7-232F-4CFB-A216-73E475FEA8F2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6" name="TextBox 2">
            <a:extLst>
              <a:ext uri="{FF2B5EF4-FFF2-40B4-BE49-F238E27FC236}">
                <a16:creationId xmlns="" xmlns:a16="http://schemas.microsoft.com/office/drawing/2014/main" id="{74CFC738-E936-4D36-91A7-75BD70C0C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национальную экономику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6BD8A0AD-835E-49B2-8190-EB75D53C6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59199"/>
              </p:ext>
            </p:extLst>
          </p:nvPr>
        </p:nvGraphicFramePr>
        <p:xfrm>
          <a:off x="85725" y="800100"/>
          <a:ext cx="8859839" cy="2208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7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53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64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64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80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617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517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858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782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6" marR="9526" marT="951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132 105,3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153 416,8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100 693,8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128 567,4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117 143,8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987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9526" marR="9526" marT="951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167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6" marR="9526" marT="951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7 702,5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8 741,6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8 732,8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8 756,8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8 780,8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3782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6" marR="9526" marT="951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3782">
                <a:tc>
                  <a:txBody>
                    <a:bodyPr/>
                    <a:lstStyle/>
                    <a:p>
                      <a:r>
                        <a:rPr lang="ru-RU" sz="1000" dirty="0"/>
                        <a:t>4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1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98 869,2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114 929,4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80 531,0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106 859,8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96 833,0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6133">
                <a:tc>
                  <a:txBody>
                    <a:bodyPr/>
                    <a:lstStyle/>
                    <a:p>
                      <a:r>
                        <a:rPr lang="ru-RU" sz="1000" dirty="0"/>
                        <a:t>5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6" marR="9526" marT="951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25 145,0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29 475,8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11 120,0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12 640,8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11 220,0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1033" name="TextBox 17">
            <a:extLst>
              <a:ext uri="{FF2B5EF4-FFF2-40B4-BE49-F238E27FC236}">
                <a16:creationId xmlns="" xmlns:a16="http://schemas.microsoft.com/office/drawing/2014/main" id="{30995A54-907B-47E8-9287-34F1500F3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4" name="TextBox 18">
            <a:extLst>
              <a:ext uri="{FF2B5EF4-FFF2-40B4-BE49-F238E27FC236}">
                <a16:creationId xmlns="" xmlns:a16="http://schemas.microsoft.com/office/drawing/2014/main" id="{BA505071-A4CA-4D6E-9529-79A48CDF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6700" y="3033713"/>
            <a:ext cx="8901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Динамика показателей расходов бюджета муниципального района Мелеузовский район Республики Башкортостан, в %</a:t>
            </a:r>
          </a:p>
        </p:txBody>
      </p:sp>
      <p:sp>
        <p:nvSpPr>
          <p:cNvPr id="41035" name="TextBox 19">
            <a:extLst>
              <a:ext uri="{FF2B5EF4-FFF2-40B4-BE49-F238E27FC236}">
                <a16:creationId xmlns="" xmlns:a16="http://schemas.microsoft.com/office/drawing/2014/main" id="{61EE799D-E44D-45FA-8F02-611BC76D7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graphicFrame>
        <p:nvGraphicFramePr>
          <p:cNvPr id="3" name="Диаграмма 8">
            <a:extLst>
              <a:ext uri="{FF2B5EF4-FFF2-40B4-BE49-F238E27FC236}">
                <a16:creationId xmlns="" xmlns:a16="http://schemas.microsoft.com/office/drawing/2014/main" id="{01C35F4B-8125-40EA-B113-8F57D14324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628170"/>
              </p:ext>
            </p:extLst>
          </p:nvPr>
        </p:nvGraphicFramePr>
        <p:xfrm>
          <a:off x="3154425" y="3258430"/>
          <a:ext cx="3527425" cy="201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2264FAD-4ABF-478C-B586-6BF68C1F1A35}"/>
              </a:ext>
            </a:extLst>
          </p:cNvPr>
          <p:cNvSpPr txBox="1"/>
          <p:nvPr/>
        </p:nvSpPr>
        <p:spPr>
          <a:xfrm>
            <a:off x="44450" y="4016375"/>
            <a:ext cx="214313" cy="277813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2</a:t>
            </a:r>
          </a:p>
        </p:txBody>
      </p:sp>
      <p:graphicFrame>
        <p:nvGraphicFramePr>
          <p:cNvPr id="2" name="Диаграмма 27">
            <a:extLst>
              <a:ext uri="{FF2B5EF4-FFF2-40B4-BE49-F238E27FC236}">
                <a16:creationId xmlns="" xmlns:a16="http://schemas.microsoft.com/office/drawing/2014/main" id="{506F0BDC-44F7-4895-855D-E7B98A162A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878178"/>
              </p:ext>
            </p:extLst>
          </p:nvPr>
        </p:nvGraphicFramePr>
        <p:xfrm>
          <a:off x="-206343" y="3229960"/>
          <a:ext cx="3721100" cy="190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BA09B89-AAFF-41B8-9541-3AF0CD6FCB9B}"/>
              </a:ext>
            </a:extLst>
          </p:cNvPr>
          <p:cNvSpPr txBox="1"/>
          <p:nvPr/>
        </p:nvSpPr>
        <p:spPr>
          <a:xfrm>
            <a:off x="3466984" y="3925476"/>
            <a:ext cx="214312" cy="277812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8D22474-A944-4742-AA21-6D856BB677A9}"/>
              </a:ext>
            </a:extLst>
          </p:cNvPr>
          <p:cNvSpPr txBox="1"/>
          <p:nvPr/>
        </p:nvSpPr>
        <p:spPr>
          <a:xfrm>
            <a:off x="95187" y="5445125"/>
            <a:ext cx="214313" cy="27781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9B3A71B-3EC6-4403-A84E-D9B2B9FF3301}"/>
              </a:ext>
            </a:extLst>
          </p:cNvPr>
          <p:cNvSpPr txBox="1"/>
          <p:nvPr/>
        </p:nvSpPr>
        <p:spPr>
          <a:xfrm>
            <a:off x="3409950" y="5437188"/>
            <a:ext cx="214313" cy="27781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5</a:t>
            </a:r>
          </a:p>
        </p:txBody>
      </p:sp>
      <p:pic>
        <p:nvPicPr>
          <p:cNvPr id="41044" name="Рисунок 1">
            <a:extLst>
              <a:ext uri="{FF2B5EF4-FFF2-40B4-BE49-F238E27FC236}">
                <a16:creationId xmlns="" xmlns:a16="http://schemas.microsoft.com/office/drawing/2014/main" id="{65613E0E-89AA-4855-89C9-CCBEFD4022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6" y="3358897"/>
            <a:ext cx="2394115" cy="172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ttps://agrovesti.net/images/2016-content/00456743745g4556y45y4e5y56u5e646f836012a54288c3dc36fda04c0aaa30.jpg">
            <a:extLst>
              <a:ext uri="{FF2B5EF4-FFF2-40B4-BE49-F238E27FC236}">
                <a16:creationId xmlns="" xmlns:a16="http://schemas.microsoft.com/office/drawing/2014/main" id="{551B4EF9-0FE7-4D54-A264-131FCE74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7" y="5179496"/>
            <a:ext cx="2394115" cy="16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655102872"/>
              </p:ext>
            </p:extLst>
          </p:nvPr>
        </p:nvGraphicFramePr>
        <p:xfrm>
          <a:off x="3631630" y="4941168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>
            <a:extLst>
              <a:ext uri="{FF2B5EF4-FFF2-40B4-BE49-F238E27FC236}">
                <a16:creationId xmlns="" xmlns:a16="http://schemas.microsoft.com/office/drawing/2014/main" id="{668375C5-9C3F-44F5-B3A1-560C3550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60350"/>
            <a:ext cx="8640763" cy="665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r>
              <a:rPr lang="ru-RU" sz="20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Открытость бюджетных данных и уровень качества управления муниципальными финансами в муниципальном районе Мелеузовский район Республики Башкортостан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100" dirty="0">
                <a:solidFill>
                  <a:srgbClr val="333300"/>
                </a:solidFill>
                <a:ea typeface="Times New Roman" panose="02020603050405020304" pitchFamily="18" charset="0"/>
              </a:rPr>
              <a:t>          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             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Представление информации о бюджете в доступной для граждан форме осуществляется на сайте Финансового управления Администрации муниципального района Мелеузовский район Республики Башкортостан. Данные материалы отвечают требованиям Методики проведения мониторинга и составления рейтинга муниципальных районов (городских округов) Республики Башкортостан по уровню открытости бюджетных данных (далее – Методика). Рейтинг муниципальных районов (городских округов) Республики Башкортостан по уровню открытости бюджетных данных составляется с 2016 года. </a:t>
            </a:r>
          </a:p>
          <a:p>
            <a:pPr algn="just">
              <a:lnSpc>
                <a:spcPct val="150000"/>
              </a:lnSpc>
              <a:buNone/>
              <a:defRPr/>
            </a:pP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2018 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году в рейтинге по уровню открытости бюджетных данных Мелеузовский район занял 1 место из 63 муниципальных образований. В первом квартале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2019 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года муниципальный район занял с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1-9 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место, во втором квартале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2019 года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-  1-6 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место по Республике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Башкортостан, в третьем квартале – 1-30 место.</a:t>
            </a:r>
            <a:endParaRPr lang="ru-RU" sz="12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  <a:defRPr/>
            </a:pP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 Оценка качества управления муниципальными финансами проводится в соответствии с Приказом Минфина Республики Башкортостан от 12.08.2013 № 75  «О порядке осуществления оперативного (ежеквартального)  и годового мониторинга и оценки качества управления муниципальными финансами». Оценка качества характеризует следующие аспекты управления муниципальными финансами в муниципальных районах (городских округах) Республики Башкортостан: бюджетное планирование, исполнение бюджета, управление муниципальным долгом, финансовые взаимоотношения с поселениями, управление муниципальной собственностью и оказание муниципальных услуг, прозрачность бюджетного процесса, индикаторы, характеризующие выполнение указов Президента Российской Федерации от 7 мая 2012 года.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           Согласно результатов комплексной оценки качества управления муниципальными финансами по итогам 2017 года муниципальному району Мелеузовский район Республики Башкортостан присвоена </a:t>
            </a:r>
            <a:r>
              <a:rPr lang="en-US" sz="1200" dirty="0">
                <a:solidFill>
                  <a:schemeClr val="bg1"/>
                </a:solidFill>
                <a:ea typeface="Times New Roman" panose="02020603050405020304" pitchFamily="18" charset="0"/>
              </a:rPr>
              <a:t>I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 степень качества.</a:t>
            </a: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592104357"/>
              </p:ext>
            </p:extLst>
          </p:nvPr>
        </p:nvGraphicFramePr>
        <p:xfrm>
          <a:off x="3726082" y="2988945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81A2F0C-6B6A-4D82-92C6-7F1612678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163" y="5451475"/>
            <a:ext cx="2162860" cy="12144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1986" name="Заголовок 1">
            <a:extLst>
              <a:ext uri="{FF2B5EF4-FFF2-40B4-BE49-F238E27FC236}">
                <a16:creationId xmlns="" xmlns:a16="http://schemas.microsoft.com/office/drawing/2014/main" id="{46BF2FD7-2DBF-47AA-B400-ADEA21DB97C6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7" name="TextBox 7">
            <a:extLst>
              <a:ext uri="{FF2B5EF4-FFF2-40B4-BE49-F238E27FC236}">
                <a16:creationId xmlns="" xmlns:a16="http://schemas.microsoft.com/office/drawing/2014/main" id="{66114435-3338-48F5-85D5-01C57752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69A76C2C-55A4-4EDD-A173-A0F249053221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9" name="Заголовок 1">
            <a:extLst>
              <a:ext uri="{FF2B5EF4-FFF2-40B4-BE49-F238E27FC236}">
                <a16:creationId xmlns="" xmlns:a16="http://schemas.microsoft.com/office/drawing/2014/main" id="{99E56D0E-4D65-48F8-A91A-3EA317E86739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TextBox 2">
            <a:extLst>
              <a:ext uri="{FF2B5EF4-FFF2-40B4-BE49-F238E27FC236}">
                <a16:creationId xmlns="" xmlns:a16="http://schemas.microsoft.com/office/drawing/2014/main" id="{37B0FD50-ACA9-4D9D-B99D-A837E453E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жилищно-коммунальное хозяйство в 2018-2022 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AB6BA509-6988-43CF-B864-C193523CA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140775"/>
              </p:ext>
            </p:extLst>
          </p:nvPr>
        </p:nvGraphicFramePr>
        <p:xfrm>
          <a:off x="198438" y="785813"/>
          <a:ext cx="8248650" cy="2132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4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276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05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39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99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297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861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818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91 649,7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263 823,6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91 146,1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91 416,9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91 979,3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095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Жилищное хозяйство</a:t>
                      </a: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6 941,6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4 340,3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1 500,2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1 291,2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1 712,3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5897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45 093,4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143 215,1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12 830,4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22 104,0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20 914,6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8303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31 456,2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110 212,4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76 815,5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68 021,7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69 352,4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5283">
                <a:tc>
                  <a:txBody>
                    <a:bodyPr/>
                    <a:lstStyle/>
                    <a:p>
                      <a:r>
                        <a:rPr lang="ru-RU" sz="1000" dirty="0"/>
                        <a:t>4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8 158,5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6 055,8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2049" name="TextBox 17">
            <a:extLst>
              <a:ext uri="{FF2B5EF4-FFF2-40B4-BE49-F238E27FC236}">
                <a16:creationId xmlns="" xmlns:a16="http://schemas.microsoft.com/office/drawing/2014/main" id="{4C9B9BFE-31A4-4717-8D0A-49E7DFB61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50" name="TextBox 19">
            <a:extLst>
              <a:ext uri="{FF2B5EF4-FFF2-40B4-BE49-F238E27FC236}">
                <a16:creationId xmlns="" xmlns:a16="http://schemas.microsoft.com/office/drawing/2014/main" id="{F7547C8D-EFB6-4034-8C21-51B8AFE18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988" y="477837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08C5583-45EC-4A70-9140-B7C615F4A2D6}"/>
              </a:ext>
            </a:extLst>
          </p:cNvPr>
          <p:cNvSpPr txBox="1"/>
          <p:nvPr/>
        </p:nvSpPr>
        <p:spPr>
          <a:xfrm>
            <a:off x="103188" y="3117850"/>
            <a:ext cx="214312" cy="277813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50541AD-56DE-4BE5-9D8C-8F19346ECDD6}"/>
              </a:ext>
            </a:extLst>
          </p:cNvPr>
          <p:cNvSpPr txBox="1"/>
          <p:nvPr/>
        </p:nvSpPr>
        <p:spPr>
          <a:xfrm>
            <a:off x="3635375" y="3117850"/>
            <a:ext cx="215900" cy="2778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7F2BD39-2BBD-4CE9-B56B-6233E3881217}"/>
              </a:ext>
            </a:extLst>
          </p:cNvPr>
          <p:cNvSpPr txBox="1"/>
          <p:nvPr/>
        </p:nvSpPr>
        <p:spPr>
          <a:xfrm>
            <a:off x="103188" y="5313363"/>
            <a:ext cx="214312" cy="27622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0CBB8E6-DEF4-4ABF-A0F4-4F287505DE88}"/>
              </a:ext>
            </a:extLst>
          </p:cNvPr>
          <p:cNvSpPr txBox="1"/>
          <p:nvPr/>
        </p:nvSpPr>
        <p:spPr>
          <a:xfrm>
            <a:off x="3635375" y="5307013"/>
            <a:ext cx="215900" cy="2762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4</a:t>
            </a:r>
          </a:p>
        </p:txBody>
      </p:sp>
      <p:pic>
        <p:nvPicPr>
          <p:cNvPr id="42059" name="Picture 2" descr="http://www.grozny-inform.ru/LoadedImages/2015/12/16/metod-stoimostnoy-otsenki-pri-vybore-perevozchika-9350-small.jpg">
            <a:extLst>
              <a:ext uri="{FF2B5EF4-FFF2-40B4-BE49-F238E27FC236}">
                <a16:creationId xmlns="" xmlns:a16="http://schemas.microsoft.com/office/drawing/2014/main" id="{BFBA82EF-BD7B-48EF-AA80-12965BB1A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048000"/>
            <a:ext cx="2124075" cy="19367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263200415"/>
              </p:ext>
            </p:extLst>
          </p:nvPr>
        </p:nvGraphicFramePr>
        <p:xfrm>
          <a:off x="557022" y="3116275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941385095"/>
              </p:ext>
            </p:extLst>
          </p:nvPr>
        </p:nvGraphicFramePr>
        <p:xfrm>
          <a:off x="512236" y="4984750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668718393"/>
              </p:ext>
            </p:extLst>
          </p:nvPr>
        </p:nvGraphicFramePr>
        <p:xfrm>
          <a:off x="3749237" y="4984750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="" xmlns:a16="http://schemas.microsoft.com/office/drawing/2014/main" id="{46BF2FD7-2DBF-47AA-B400-ADEA21DB97C6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7" name="TextBox 7">
            <a:extLst>
              <a:ext uri="{FF2B5EF4-FFF2-40B4-BE49-F238E27FC236}">
                <a16:creationId xmlns="" xmlns:a16="http://schemas.microsoft.com/office/drawing/2014/main" id="{66114435-3338-48F5-85D5-01C57752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69A76C2C-55A4-4EDD-A173-A0F249053221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9" name="Заголовок 1">
            <a:extLst>
              <a:ext uri="{FF2B5EF4-FFF2-40B4-BE49-F238E27FC236}">
                <a16:creationId xmlns="" xmlns:a16="http://schemas.microsoft.com/office/drawing/2014/main" id="{99E56D0E-4D65-48F8-A91A-3EA317E86739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TextBox 2">
            <a:extLst>
              <a:ext uri="{FF2B5EF4-FFF2-40B4-BE49-F238E27FC236}">
                <a16:creationId xmlns="" xmlns:a16="http://schemas.microsoft.com/office/drawing/2014/main" id="{37B0FD50-ACA9-4D9D-B99D-A837E453E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охрану окружающей среды в 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AB6BA509-6988-43CF-B864-C193523CA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703086"/>
              </p:ext>
            </p:extLst>
          </p:nvPr>
        </p:nvGraphicFramePr>
        <p:xfrm>
          <a:off x="198438" y="785813"/>
          <a:ext cx="8248650" cy="1072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4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276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05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39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99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297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861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818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9 740,0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1 685,0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095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0605-другие вопросы в области охраны окрыжающей среды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9 740,0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1 685,0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2049" name="TextBox 17">
            <a:extLst>
              <a:ext uri="{FF2B5EF4-FFF2-40B4-BE49-F238E27FC236}">
                <a16:creationId xmlns="" xmlns:a16="http://schemas.microsoft.com/office/drawing/2014/main" id="{4C9B9BFE-31A4-4717-8D0A-49E7DFB61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50" name="TextBox 19">
            <a:extLst>
              <a:ext uri="{FF2B5EF4-FFF2-40B4-BE49-F238E27FC236}">
                <a16:creationId xmlns="" xmlns:a16="http://schemas.microsoft.com/office/drawing/2014/main" id="{F7547C8D-EFB6-4034-8C21-51B8AFE18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988" y="477837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08C5583-45EC-4A70-9140-B7C615F4A2D6}"/>
              </a:ext>
            </a:extLst>
          </p:cNvPr>
          <p:cNvSpPr txBox="1"/>
          <p:nvPr/>
        </p:nvSpPr>
        <p:spPr>
          <a:xfrm>
            <a:off x="103188" y="3117850"/>
            <a:ext cx="214312" cy="277813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1</a:t>
            </a:r>
          </a:p>
        </p:txBody>
      </p:sp>
      <p:pic>
        <p:nvPicPr>
          <p:cNvPr id="42059" name="Picture 2">
            <a:extLst>
              <a:ext uri="{FF2B5EF4-FFF2-40B4-BE49-F238E27FC236}">
                <a16:creationId xmlns="" xmlns:a16="http://schemas.microsoft.com/office/drawing/2014/main" id="{BFBA82EF-BD7B-48EF-AA80-12965BB1A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4026" y="2697163"/>
            <a:ext cx="4499877" cy="339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556345220"/>
              </p:ext>
            </p:extLst>
          </p:nvPr>
        </p:nvGraphicFramePr>
        <p:xfrm>
          <a:off x="546100" y="2697162"/>
          <a:ext cx="3757926" cy="2604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6474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DEDFEF2-4519-4CAA-B921-613C1DF71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29" y="5252658"/>
            <a:ext cx="2404826" cy="1585083"/>
          </a:xfrm>
          <a:prstGeom prst="rect">
            <a:avLst/>
          </a:prstGeom>
        </p:spPr>
      </p:pic>
      <p:sp>
        <p:nvSpPr>
          <p:cNvPr id="43011" name="TextBox 7">
            <a:extLst>
              <a:ext uri="{FF2B5EF4-FFF2-40B4-BE49-F238E27FC236}">
                <a16:creationId xmlns="" xmlns:a16="http://schemas.microsoft.com/office/drawing/2014/main" id="{97F867CE-DE32-47F3-BEE7-1B191E2F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E24DA2F2-6C65-4E40-9631-A3278EE272FB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3" name="Заголовок 1">
            <a:extLst>
              <a:ext uri="{FF2B5EF4-FFF2-40B4-BE49-F238E27FC236}">
                <a16:creationId xmlns="" xmlns:a16="http://schemas.microsoft.com/office/drawing/2014/main" id="{5D767A2D-7705-4EC2-BF24-FF3D5AE220D5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48E736F7-16CE-4606-A7C9-32F927043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332277"/>
              </p:ext>
            </p:extLst>
          </p:nvPr>
        </p:nvGraphicFramePr>
        <p:xfrm>
          <a:off x="220663" y="812800"/>
          <a:ext cx="8815833" cy="256222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22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826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08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08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62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808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22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8561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762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1 076 125,3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1 163 363,2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1 122 251,8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1 167 553,4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1 214 656,7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930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374 763,2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394 687,5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379 380,8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395 280,8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411 778,8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114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Общее и дополнительное образование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539 476,2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592 087,8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566 188,7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592 260,4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619 363,2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5060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98 668,1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104 882,2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104 761,3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106 982,7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109 270,0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5276">
                <a:tc>
                  <a:txBody>
                    <a:bodyPr/>
                    <a:lstStyle/>
                    <a:p>
                      <a:r>
                        <a:rPr lang="ru-RU" sz="1000" dirty="0"/>
                        <a:t>4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3762">
                <a:tc>
                  <a:txBody>
                    <a:bodyPr/>
                    <a:lstStyle/>
                    <a:p>
                      <a:r>
                        <a:rPr lang="ru-RU" sz="1000" dirty="0"/>
                        <a:t>5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Молодежная политика 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30 977,5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35 098,2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32 674,0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33 478,5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34 387,7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3762">
                <a:tc>
                  <a:txBody>
                    <a:bodyPr/>
                    <a:lstStyle/>
                    <a:p>
                      <a:r>
                        <a:rPr lang="ru-RU" sz="1000" dirty="0"/>
                        <a:t>6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32 240,3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36 607,5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39 247,0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39 551,0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39 857,0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3089" name="TextBox 17">
            <a:extLst>
              <a:ext uri="{FF2B5EF4-FFF2-40B4-BE49-F238E27FC236}">
                <a16:creationId xmlns="" xmlns:a16="http://schemas.microsoft.com/office/drawing/2014/main" id="{590272B3-FF4C-4E37-A47D-3362E822A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90" name="TextBox 18">
            <a:extLst>
              <a:ext uri="{FF2B5EF4-FFF2-40B4-BE49-F238E27FC236}">
                <a16:creationId xmlns="" xmlns:a16="http://schemas.microsoft.com/office/drawing/2014/main" id="{9E38DC41-5564-4A98-9099-08F4EB9D2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323" y="3377304"/>
            <a:ext cx="867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Динамика показателей расходов бюджета муниципального района Мелеузовский район Республики Башкортостан, в %</a:t>
            </a:r>
          </a:p>
        </p:txBody>
      </p:sp>
      <p:sp>
        <p:nvSpPr>
          <p:cNvPr id="43091" name="TextBox 19">
            <a:extLst>
              <a:ext uri="{FF2B5EF4-FFF2-40B4-BE49-F238E27FC236}">
                <a16:creationId xmlns="" xmlns:a16="http://schemas.microsoft.com/office/drawing/2014/main" id="{1C5D0DF9-C728-4158-9DE5-849F9B726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401AD09-36A0-491B-81D6-2C6A1315E9F6}"/>
              </a:ext>
            </a:extLst>
          </p:cNvPr>
          <p:cNvSpPr txBox="1"/>
          <p:nvPr/>
        </p:nvSpPr>
        <p:spPr>
          <a:xfrm>
            <a:off x="75170" y="3722284"/>
            <a:ext cx="214313" cy="277813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3098" name="TextBox 32">
            <a:extLst>
              <a:ext uri="{FF2B5EF4-FFF2-40B4-BE49-F238E27FC236}">
                <a16:creationId xmlns="" xmlns:a16="http://schemas.microsoft.com/office/drawing/2014/main" id="{DD31DA2C-14B4-4294-B5F0-44D7C400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940" y="3677898"/>
            <a:ext cx="215900" cy="2762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392DF17-3DFB-4CE3-8AA0-D284123F301A}"/>
              </a:ext>
            </a:extLst>
          </p:cNvPr>
          <p:cNvSpPr txBox="1"/>
          <p:nvPr/>
        </p:nvSpPr>
        <p:spPr>
          <a:xfrm>
            <a:off x="6084168" y="3654303"/>
            <a:ext cx="214312" cy="277813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E6B53F1-0667-4F0B-A6A4-B80312F4C187}"/>
              </a:ext>
            </a:extLst>
          </p:cNvPr>
          <p:cNvSpPr txBox="1"/>
          <p:nvPr/>
        </p:nvSpPr>
        <p:spPr>
          <a:xfrm>
            <a:off x="53010" y="5252912"/>
            <a:ext cx="214313" cy="27622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C46A803-081B-4393-8A1D-3F499C8F7D7C}"/>
              </a:ext>
            </a:extLst>
          </p:cNvPr>
          <p:cNvSpPr txBox="1"/>
          <p:nvPr/>
        </p:nvSpPr>
        <p:spPr>
          <a:xfrm>
            <a:off x="6053095" y="5391024"/>
            <a:ext cx="214313" cy="276225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6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456014706"/>
              </p:ext>
            </p:extLst>
          </p:nvPr>
        </p:nvGraphicFramePr>
        <p:xfrm>
          <a:off x="112494" y="3544258"/>
          <a:ext cx="2754130" cy="1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19505135"/>
              </p:ext>
            </p:extLst>
          </p:nvPr>
        </p:nvGraphicFramePr>
        <p:xfrm>
          <a:off x="3083149" y="3515803"/>
          <a:ext cx="2929011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659588"/>
              </p:ext>
            </p:extLst>
          </p:nvPr>
        </p:nvGraphicFramePr>
        <p:xfrm>
          <a:off x="6248496" y="3504834"/>
          <a:ext cx="282269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426609512"/>
              </p:ext>
            </p:extLst>
          </p:nvPr>
        </p:nvGraphicFramePr>
        <p:xfrm>
          <a:off x="102393" y="5149600"/>
          <a:ext cx="2754130" cy="1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655345273"/>
              </p:ext>
            </p:extLst>
          </p:nvPr>
        </p:nvGraphicFramePr>
        <p:xfrm>
          <a:off x="6238395" y="5110176"/>
          <a:ext cx="282269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0" name="TextBox 2">
            <a:extLst>
              <a:ext uri="{FF2B5EF4-FFF2-40B4-BE49-F238E27FC236}">
                <a16:creationId xmlns="" xmlns:a16="http://schemas.microsoft.com/office/drawing/2014/main" id="{37B0FD50-ACA9-4D9D-B99D-A837E453E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бюджета муниципального района </a:t>
            </a:r>
            <a:r>
              <a:rPr lang="ru-RU" alt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на образование в 2018-2022 годах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4A4A7F-96AE-4E03-944B-35B74725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585328" cy="1143000"/>
          </a:xfrm>
        </p:spPr>
        <p:txBody>
          <a:bodyPr/>
          <a:lstStyle/>
          <a:p>
            <a:pPr algn="ctr"/>
            <a:r>
              <a:rPr lang="ru-RU" altLang="ru-RU" sz="20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 бюджета муниципального района Мелеузовский район на образование в </a:t>
            </a:r>
            <a:r>
              <a:rPr lang="ru-RU" altLang="ru-RU" sz="20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годах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="" xmlns:a16="http://schemas.microsoft.com/office/drawing/2014/main" id="{4FE33F03-156A-41AD-A4AC-0C03FDE366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8652705"/>
              </p:ext>
            </p:extLst>
          </p:nvPr>
        </p:nvGraphicFramePr>
        <p:xfrm>
          <a:off x="4946593" y="1688450"/>
          <a:ext cx="38884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A7670E68-27E6-4944-92EB-BF6B549CC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837410"/>
              </p:ext>
            </p:extLst>
          </p:nvPr>
        </p:nvGraphicFramePr>
        <p:xfrm>
          <a:off x="251520" y="1688450"/>
          <a:ext cx="4032448" cy="2460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DF72E72-80E8-4F47-A49E-8E1DD88D63E3}"/>
              </a:ext>
            </a:extLst>
          </p:cNvPr>
          <p:cNvSpPr txBox="1"/>
          <p:nvPr/>
        </p:nvSpPr>
        <p:spPr>
          <a:xfrm>
            <a:off x="457200" y="1196752"/>
            <a:ext cx="8585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педагогических работников образовательных организаций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FC20D6FF-3DFD-4E5B-9710-9D2D7F221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767272"/>
              </p:ext>
            </p:extLst>
          </p:nvPr>
        </p:nvGraphicFramePr>
        <p:xfrm>
          <a:off x="251520" y="4293095"/>
          <a:ext cx="4320480" cy="244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E5CB347-19AC-4E14-A3BB-50CA6229B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4509120"/>
            <a:ext cx="3197459" cy="1938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549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>
            <a:extLst>
              <a:ext uri="{FF2B5EF4-FFF2-40B4-BE49-F238E27FC236}">
                <a16:creationId xmlns="" xmlns:a16="http://schemas.microsoft.com/office/drawing/2014/main" id="{10E42230-8728-43DF-A844-7DB767C6D22F}"/>
              </a:ext>
            </a:extLst>
          </p:cNvPr>
          <p:cNvSpPr txBox="1">
            <a:spLocks/>
          </p:cNvSpPr>
          <p:nvPr/>
        </p:nvSpPr>
        <p:spPr bwMode="auto">
          <a:xfrm>
            <a:off x="4207024" y="535701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5" name="TextBox 7">
            <a:extLst>
              <a:ext uri="{FF2B5EF4-FFF2-40B4-BE49-F238E27FC236}">
                <a16:creationId xmlns="" xmlns:a16="http://schemas.microsoft.com/office/drawing/2014/main" id="{7B4EF20F-18C0-444D-A8FC-B39DE7FE4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3E845A8A-C710-4D5B-A8C4-A6932CC71249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7" name="Заголовок 1">
            <a:extLst>
              <a:ext uri="{FF2B5EF4-FFF2-40B4-BE49-F238E27FC236}">
                <a16:creationId xmlns="" xmlns:a16="http://schemas.microsoft.com/office/drawing/2014/main" id="{19E8419E-A620-4D30-A558-CC8C65ABFDF9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2" name="TextBox 2">
            <a:extLst>
              <a:ext uri="{FF2B5EF4-FFF2-40B4-BE49-F238E27FC236}">
                <a16:creationId xmlns="" xmlns:a16="http://schemas.microsoft.com/office/drawing/2014/main" id="{2B82E50D-B620-4CD2-9BAE-E3371181B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культуру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F2ECDE7B-3659-4F82-B83D-00D8FE25E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308480"/>
              </p:ext>
            </p:extLst>
          </p:nvPr>
        </p:nvGraphicFramePr>
        <p:xfrm>
          <a:off x="428625" y="901700"/>
          <a:ext cx="8391525" cy="1663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6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466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49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570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78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33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497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79709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4" marR="91444" marT="45757" marB="45757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4" marR="91444" marT="45757" marB="45757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9563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4" marR="91444" marT="45757" marB="4575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Культура, кинемотография</a:t>
                      </a:r>
                    </a:p>
                  </a:txBody>
                  <a:tcPr marL="9526" marR="9526" marT="953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92 746,5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97 279,4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92 016,8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95 062,4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98 152,3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041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4" marR="91444" marT="45757" marB="4575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6" marR="9526" marT="953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92 746,5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97 279,4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92 016,8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95 062,4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98 152,3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4073" name="TextBox 17">
            <a:extLst>
              <a:ext uri="{FF2B5EF4-FFF2-40B4-BE49-F238E27FC236}">
                <a16:creationId xmlns="" xmlns:a16="http://schemas.microsoft.com/office/drawing/2014/main" id="{9726875D-AC71-41F9-8F9D-E415CA823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74" name="TextBox 19">
            <a:extLst>
              <a:ext uri="{FF2B5EF4-FFF2-40B4-BE49-F238E27FC236}">
                <a16:creationId xmlns="" xmlns:a16="http://schemas.microsoft.com/office/drawing/2014/main" id="{7D4C0E60-E75A-437B-828A-2EDB2EA2E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graphicFrame>
        <p:nvGraphicFramePr>
          <p:cNvPr id="44075" name="Диаграмма 27">
            <a:extLst>
              <a:ext uri="{FF2B5EF4-FFF2-40B4-BE49-F238E27FC236}">
                <a16:creationId xmlns="" xmlns:a16="http://schemas.microsoft.com/office/drawing/2014/main" id="{3A357824-D4A6-4962-BE68-A9EFE5BAD5AE}"/>
              </a:ext>
            </a:extLst>
          </p:cNvPr>
          <p:cNvGraphicFramePr>
            <a:graphicFrameLocks/>
          </p:cNvGraphicFramePr>
          <p:nvPr/>
        </p:nvGraphicFramePr>
        <p:xfrm>
          <a:off x="2147430300" y="2147430300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1" name="Диаграмма" r:id="rId4" imgW="109738" imgH="109738" progId="Excel.Chart.8">
                  <p:embed/>
                </p:oleObj>
              </mc:Choice>
              <mc:Fallback>
                <p:oleObj name="Диаграмма" r:id="rId4" imgW="109738" imgH="109738" progId="Excel.Chart.8">
                  <p:embed/>
                  <p:pic>
                    <p:nvPicPr>
                      <p:cNvPr id="44075" name="Диаграмма 27">
                        <a:extLst>
                          <a:ext uri="{FF2B5EF4-FFF2-40B4-BE49-F238E27FC236}">
                            <a16:creationId xmlns="" xmlns:a16="http://schemas.microsoft.com/office/drawing/2014/main" id="{3A357824-D4A6-4962-BE68-A9EFE5BAD5A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0300" y="2147430300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77" name="Рисунок 2">
            <a:extLst>
              <a:ext uri="{FF2B5EF4-FFF2-40B4-BE49-F238E27FC236}">
                <a16:creationId xmlns="" xmlns:a16="http://schemas.microsoft.com/office/drawing/2014/main" id="{C9571954-DAD5-4561-807E-6E5A417036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7" y="5357018"/>
            <a:ext cx="2004385" cy="128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Диаграмма 14">
            <a:extLst>
              <a:ext uri="{FF2B5EF4-FFF2-40B4-BE49-F238E27FC236}">
                <a16:creationId xmlns="" xmlns:a16="http://schemas.microsoft.com/office/drawing/2014/main" id="{09A4B024-056A-4231-84C3-4CE31C862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813620"/>
              </p:ext>
            </p:extLst>
          </p:nvPr>
        </p:nvGraphicFramePr>
        <p:xfrm>
          <a:off x="5084776" y="3919297"/>
          <a:ext cx="3946320" cy="295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="" xmlns:a16="http://schemas.microsoft.com/office/drawing/2014/main" id="{EAE1470C-1133-4C99-BFC2-996B885C7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284224"/>
              </p:ext>
            </p:extLst>
          </p:nvPr>
        </p:nvGraphicFramePr>
        <p:xfrm>
          <a:off x="2267744" y="2646864"/>
          <a:ext cx="3207080" cy="3197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F0EB371-024D-4417-99F5-70E3879EE1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772730"/>
            <a:ext cx="1793652" cy="1345239"/>
          </a:xfrm>
          <a:prstGeom prst="rect">
            <a:avLst/>
          </a:prstGeom>
        </p:spPr>
      </p:pic>
      <p:pic>
        <p:nvPicPr>
          <p:cNvPr id="25752" name="Picture 152" descr="http://www.ufavodokanal.ru/UserFiles/DSC_9925.JPG">
            <a:extLst>
              <a:ext uri="{FF2B5EF4-FFF2-40B4-BE49-F238E27FC236}">
                <a16:creationId xmlns="" xmlns:a16="http://schemas.microsoft.com/office/drawing/2014/main" id="{B36C71B5-3375-45FD-BA16-34F30AB6A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804" y="2628901"/>
            <a:ext cx="1820346" cy="12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23" name="Рисунок 2">
            <a:extLst>
              <a:ext uri="{FF2B5EF4-FFF2-40B4-BE49-F238E27FC236}">
                <a16:creationId xmlns="" xmlns:a16="http://schemas.microsoft.com/office/drawing/2014/main" id="{C9676B4F-25F9-4C79-82B6-344355EF5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224306"/>
            <a:ext cx="2882900" cy="14652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Заголовок 1">
            <a:extLst>
              <a:ext uri="{FF2B5EF4-FFF2-40B4-BE49-F238E27FC236}">
                <a16:creationId xmlns="" xmlns:a16="http://schemas.microsoft.com/office/drawing/2014/main" id="{AB64EFC4-10F6-488E-936F-76D442172731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9" name="TextBox 7">
            <a:extLst>
              <a:ext uri="{FF2B5EF4-FFF2-40B4-BE49-F238E27FC236}">
                <a16:creationId xmlns="" xmlns:a16="http://schemas.microsoft.com/office/drawing/2014/main" id="{0A7AF1F5-E72D-4423-A394-6B7EE1D85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7370B54F-7DEB-4FA8-AFF7-7D68BE17EEFF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1" name="Заголовок 1">
            <a:extLst>
              <a:ext uri="{FF2B5EF4-FFF2-40B4-BE49-F238E27FC236}">
                <a16:creationId xmlns="" xmlns:a16="http://schemas.microsoft.com/office/drawing/2014/main" id="{67D2DE73-A1D4-4054-B119-CC6F3C993EA4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0" name="TextBox 2">
            <a:extLst>
              <a:ext uri="{FF2B5EF4-FFF2-40B4-BE49-F238E27FC236}">
                <a16:creationId xmlns="" xmlns:a16="http://schemas.microsoft.com/office/drawing/2014/main" id="{7FBDD152-C6ED-47AB-97DB-C655972D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социальную политику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C8BE7217-1D29-4B46-95CC-2A28CFFC6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900514"/>
              </p:ext>
            </p:extLst>
          </p:nvPr>
        </p:nvGraphicFramePr>
        <p:xfrm>
          <a:off x="212725" y="998538"/>
          <a:ext cx="8331201" cy="1903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784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4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37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59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855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752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103 968,8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137 237,7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116 064,7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108 160,0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112 080,8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899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6" marR="9526" marT="951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768,9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642,5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578,0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578,0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578,0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5605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6" marR="9526" marT="951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26 094,0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26 641,6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13 909,9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3 186,4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6 083,3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5605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6" marR="9526" marT="951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77 105,9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109 953,6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101 576,8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104 395,6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105 419,5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113" name="TextBox 17">
            <a:extLst>
              <a:ext uri="{FF2B5EF4-FFF2-40B4-BE49-F238E27FC236}">
                <a16:creationId xmlns="" xmlns:a16="http://schemas.microsoft.com/office/drawing/2014/main" id="{129B242C-41DB-4A96-BE6B-851C3F64C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114" name="TextBox 18">
            <a:extLst>
              <a:ext uri="{FF2B5EF4-FFF2-40B4-BE49-F238E27FC236}">
                <a16:creationId xmlns="" xmlns:a16="http://schemas.microsoft.com/office/drawing/2014/main" id="{ADA1BCAA-7EF3-4D6A-9523-FB2D35CA8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963" y="2959100"/>
            <a:ext cx="8901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Динамика показателей расходов бюджета муниципального района 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в %</a:t>
            </a:r>
          </a:p>
        </p:txBody>
      </p:sp>
      <p:sp>
        <p:nvSpPr>
          <p:cNvPr id="45115" name="TextBox 19">
            <a:extLst>
              <a:ext uri="{FF2B5EF4-FFF2-40B4-BE49-F238E27FC236}">
                <a16:creationId xmlns="" xmlns:a16="http://schemas.microsoft.com/office/drawing/2014/main" id="{EFC4E271-D179-4520-B3AF-CC5A867E4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941BBC2-C91C-4425-BCAB-9657636602AE}"/>
              </a:ext>
            </a:extLst>
          </p:cNvPr>
          <p:cNvSpPr txBox="1"/>
          <p:nvPr/>
        </p:nvSpPr>
        <p:spPr>
          <a:xfrm>
            <a:off x="169670" y="3487737"/>
            <a:ext cx="214313" cy="277813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1</a:t>
            </a:r>
          </a:p>
        </p:txBody>
      </p:sp>
      <p:sp>
        <p:nvSpPr>
          <p:cNvPr id="45120" name="TextBox 32">
            <a:extLst>
              <a:ext uri="{FF2B5EF4-FFF2-40B4-BE49-F238E27FC236}">
                <a16:creationId xmlns="" xmlns:a16="http://schemas.microsoft.com/office/drawing/2014/main" id="{D5B8D926-F011-438B-98A9-660B72E66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518" y="3522556"/>
            <a:ext cx="214312" cy="2762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/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422FD22-B441-458A-A6DA-46F2F881C049}"/>
              </a:ext>
            </a:extLst>
          </p:cNvPr>
          <p:cNvSpPr txBox="1"/>
          <p:nvPr/>
        </p:nvSpPr>
        <p:spPr>
          <a:xfrm>
            <a:off x="6212521" y="3498850"/>
            <a:ext cx="215900" cy="27781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3</a:t>
            </a:r>
          </a:p>
        </p:txBody>
      </p:sp>
      <p:pic>
        <p:nvPicPr>
          <p:cNvPr id="45122" name="Рисунок 1">
            <a:extLst>
              <a:ext uri="{FF2B5EF4-FFF2-40B4-BE49-F238E27FC236}">
                <a16:creationId xmlns="" xmlns:a16="http://schemas.microsoft.com/office/drawing/2014/main" id="{2E081361-DB1A-4299-B472-E3B76838A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08432"/>
            <a:ext cx="2935288" cy="148113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681013551"/>
              </p:ext>
            </p:extLst>
          </p:nvPr>
        </p:nvGraphicFramePr>
        <p:xfrm>
          <a:off x="267143" y="3306737"/>
          <a:ext cx="2754130" cy="1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037538067"/>
              </p:ext>
            </p:extLst>
          </p:nvPr>
        </p:nvGraphicFramePr>
        <p:xfrm>
          <a:off x="3330382" y="3332956"/>
          <a:ext cx="287773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587833116"/>
              </p:ext>
            </p:extLst>
          </p:nvPr>
        </p:nvGraphicFramePr>
        <p:xfrm>
          <a:off x="6393623" y="3302013"/>
          <a:ext cx="2750377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7">
            <a:extLst>
              <a:ext uri="{FF2B5EF4-FFF2-40B4-BE49-F238E27FC236}">
                <a16:creationId xmlns="" xmlns:a16="http://schemas.microsoft.com/office/drawing/2014/main" id="{4CA96DA0-8A9B-47BC-A2DB-B2725D402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66564725-0882-4520-8ACA-3D56B5DBA4B9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3" name="TextBox 2">
            <a:extLst>
              <a:ext uri="{FF2B5EF4-FFF2-40B4-BE49-F238E27FC236}">
                <a16:creationId xmlns="" xmlns:a16="http://schemas.microsoft.com/office/drawing/2014/main" id="{F15B7127-5C3A-43B3-B068-A5058E79C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dirty="0">
                <a:solidFill>
                  <a:srgbClr val="FF0000"/>
                </a:solidFill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физическую культуру и спорт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25E0074D-A82D-48E9-A0EE-2751310C2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201707"/>
              </p:ext>
            </p:extLst>
          </p:nvPr>
        </p:nvGraphicFramePr>
        <p:xfrm>
          <a:off x="423863" y="998538"/>
          <a:ext cx="8413750" cy="138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565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60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068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245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53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68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70227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21" marB="45721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721" marB="45721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7574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721" marB="4572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46 968,1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55 125,3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42 001,0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42 800,0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43 021,0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4885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721" marB="4572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46 968,1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55 125,3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42 001,0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42 800,0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43 021,0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119" name="TextBox 17">
            <a:extLst>
              <a:ext uri="{FF2B5EF4-FFF2-40B4-BE49-F238E27FC236}">
                <a16:creationId xmlns="" xmlns:a16="http://schemas.microsoft.com/office/drawing/2014/main" id="{9C3EC537-F6C4-45ED-A743-32871B5FF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20" name="TextBox 18">
            <a:extLst>
              <a:ext uri="{FF2B5EF4-FFF2-40B4-BE49-F238E27FC236}">
                <a16:creationId xmlns="" xmlns:a16="http://schemas.microsoft.com/office/drawing/2014/main" id="{C77ACC25-90ED-4338-AA47-C6B60E5B8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53" y="2584747"/>
            <a:ext cx="8622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расходов бюджета муниципального   района 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в %  </a:t>
            </a:r>
          </a:p>
        </p:txBody>
      </p:sp>
      <p:sp>
        <p:nvSpPr>
          <p:cNvPr id="46121" name="TextBox 19">
            <a:extLst>
              <a:ext uri="{FF2B5EF4-FFF2-40B4-BE49-F238E27FC236}">
                <a16:creationId xmlns="" xmlns:a16="http://schemas.microsoft.com/office/drawing/2014/main" id="{2393D4C6-DF37-4B06-A5AE-97C4E34E6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graphicFrame>
        <p:nvGraphicFramePr>
          <p:cNvPr id="46122" name="Диаграмма 27">
            <a:extLst>
              <a:ext uri="{FF2B5EF4-FFF2-40B4-BE49-F238E27FC236}">
                <a16:creationId xmlns="" xmlns:a16="http://schemas.microsoft.com/office/drawing/2014/main" id="{8CD457FD-5D71-41A1-A91A-B2FCE1B5AF02}"/>
              </a:ext>
            </a:extLst>
          </p:cNvPr>
          <p:cNvGraphicFramePr>
            <a:graphicFrameLocks/>
          </p:cNvGraphicFramePr>
          <p:nvPr/>
        </p:nvGraphicFramePr>
        <p:xfrm>
          <a:off x="2147430300" y="2147430300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44" name="Диаграмма" r:id="rId3" imgW="109738" imgH="109738" progId="Excel.Chart.8">
                  <p:embed/>
                </p:oleObj>
              </mc:Choice>
              <mc:Fallback>
                <p:oleObj name="Диаграмма" r:id="rId3" imgW="109738" imgH="109738" progId="Excel.Chart.8">
                  <p:embed/>
                  <p:pic>
                    <p:nvPicPr>
                      <p:cNvPr id="46122" name="Диаграмма 27">
                        <a:extLst>
                          <a:ext uri="{FF2B5EF4-FFF2-40B4-BE49-F238E27FC236}">
                            <a16:creationId xmlns="" xmlns:a16="http://schemas.microsoft.com/office/drawing/2014/main" id="{8CD457FD-5D71-41A1-A91A-B2FCE1B5AF0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0300" y="2147430300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Схема 24">
            <a:extLst>
              <a:ext uri="{FF2B5EF4-FFF2-40B4-BE49-F238E27FC236}">
                <a16:creationId xmlns="" xmlns:a16="http://schemas.microsoft.com/office/drawing/2014/main" id="{9DDEC3AF-96FA-453C-9917-9A95CBFC0F24}"/>
              </a:ext>
            </a:extLst>
          </p:cNvPr>
          <p:cNvGraphicFramePr/>
          <p:nvPr/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6125" name="Picture 6" descr="https://im0-tub-ru.yandex.net/i?id=774be9bcef85dd07f767f01dc379ecb8&amp;n=33&amp;h=215&amp;w=277">
            <a:extLst>
              <a:ext uri="{FF2B5EF4-FFF2-40B4-BE49-F238E27FC236}">
                <a16:creationId xmlns="" xmlns:a16="http://schemas.microsoft.com/office/drawing/2014/main" id="{B6D98C4F-CC3F-4F53-AFE9-70BE5A9B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5085184"/>
            <a:ext cx="3208338" cy="1647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8B7C80C-7674-4131-83F5-45140AF8B3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97338">
            <a:off x="5452252" y="4811713"/>
            <a:ext cx="3493311" cy="1170533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569646261"/>
              </p:ext>
            </p:extLst>
          </p:nvPr>
        </p:nvGraphicFramePr>
        <p:xfrm>
          <a:off x="2033770" y="2990850"/>
          <a:ext cx="4770478" cy="1878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>
            <a:extLst>
              <a:ext uri="{FF2B5EF4-FFF2-40B4-BE49-F238E27FC236}">
                <a16:creationId xmlns="" xmlns:a16="http://schemas.microsoft.com/office/drawing/2014/main" id="{981BDB8B-E587-4F2B-81EE-3BFBB51D331C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TextBox 7">
            <a:extLst>
              <a:ext uri="{FF2B5EF4-FFF2-40B4-BE49-F238E27FC236}">
                <a16:creationId xmlns="" xmlns:a16="http://schemas.microsoft.com/office/drawing/2014/main" id="{70483540-3C9E-4EE6-82D8-C3790957B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FBEE39D-C69E-40BC-8C69-A01D0742B500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9" name="Заголовок 1">
            <a:extLst>
              <a:ext uri="{FF2B5EF4-FFF2-40B4-BE49-F238E27FC236}">
                <a16:creationId xmlns="" xmlns:a16="http://schemas.microsoft.com/office/drawing/2014/main" id="{8C3A514E-BD4D-4670-8C6E-C189EEB2E973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8" name="TextBox 2">
            <a:extLst>
              <a:ext uri="{FF2B5EF4-FFF2-40B4-BE49-F238E27FC236}">
                <a16:creationId xmlns="" xmlns:a16="http://schemas.microsoft.com/office/drawing/2014/main" id="{8DAD14F5-5BAD-4D59-9BCA-94AA102BA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dirty="0">
                <a:solidFill>
                  <a:srgbClr val="FF0000"/>
                </a:solidFill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средства массовой информации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3B221549-88C0-48A3-9376-F034296F5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030551"/>
              </p:ext>
            </p:extLst>
          </p:nvPr>
        </p:nvGraphicFramePr>
        <p:xfrm>
          <a:off x="546100" y="858838"/>
          <a:ext cx="8277225" cy="163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567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53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71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263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537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24029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7275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Средство массовой информации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3 329,5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4 507,0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6596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Телевидение и радиовещание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3 150,0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0400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9526" marR="9526" marT="952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829,5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1 007,0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7153" name="TextBox 17">
            <a:extLst>
              <a:ext uri="{FF2B5EF4-FFF2-40B4-BE49-F238E27FC236}">
                <a16:creationId xmlns="" xmlns:a16="http://schemas.microsoft.com/office/drawing/2014/main" id="{8C4ED46D-225F-4299-9979-8B124A325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54" name="TextBox 18">
            <a:extLst>
              <a:ext uri="{FF2B5EF4-FFF2-40B4-BE49-F238E27FC236}">
                <a16:creationId xmlns="" xmlns:a16="http://schemas.microsoft.com/office/drawing/2014/main" id="{5BD25936-F84D-46B7-85F2-5E84C3AE5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4" y="2635250"/>
            <a:ext cx="90011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показателей расходов бюджета муниципального района 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в %</a:t>
            </a:r>
          </a:p>
        </p:txBody>
      </p:sp>
      <p:sp>
        <p:nvSpPr>
          <p:cNvPr id="47155" name="TextBox 19">
            <a:extLst>
              <a:ext uri="{FF2B5EF4-FFF2-40B4-BE49-F238E27FC236}">
                <a16:creationId xmlns="" xmlns:a16="http://schemas.microsoft.com/office/drawing/2014/main" id="{FDA1E046-35CD-4F35-8389-C4F92A8AB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6FF33F6-D226-42DD-9B71-E06567B7214C}"/>
              </a:ext>
            </a:extLst>
          </p:cNvPr>
          <p:cNvSpPr txBox="1"/>
          <p:nvPr/>
        </p:nvSpPr>
        <p:spPr>
          <a:xfrm>
            <a:off x="142875" y="3157538"/>
            <a:ext cx="214313" cy="276225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1</a:t>
            </a:r>
          </a:p>
        </p:txBody>
      </p:sp>
      <p:sp>
        <p:nvSpPr>
          <p:cNvPr id="47159" name="TextBox 32">
            <a:extLst>
              <a:ext uri="{FF2B5EF4-FFF2-40B4-BE49-F238E27FC236}">
                <a16:creationId xmlns="" xmlns:a16="http://schemas.microsoft.com/office/drawing/2014/main" id="{188D33D4-C5BC-4DA4-9E35-661C023BE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544" y="3157538"/>
            <a:ext cx="214312" cy="276225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/>
              <a:t>2</a:t>
            </a:r>
          </a:p>
        </p:txBody>
      </p:sp>
      <p:pic>
        <p:nvPicPr>
          <p:cNvPr id="47161" name="Рисунок 11">
            <a:extLst>
              <a:ext uri="{FF2B5EF4-FFF2-40B4-BE49-F238E27FC236}">
                <a16:creationId xmlns="" xmlns:a16="http://schemas.microsoft.com/office/drawing/2014/main" id="{3B10E7A2-B399-4483-BAFC-5182AC038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1" y="5111942"/>
            <a:ext cx="384333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ECF7186-2055-4C2B-BF2E-DC623EAF3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413">
            <a:off x="5769361" y="5111749"/>
            <a:ext cx="2842260" cy="1219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4D9D565-3E0D-460E-9E02-C78684787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334">
            <a:off x="4063708" y="5015897"/>
            <a:ext cx="1233488" cy="1233488"/>
          </a:xfrm>
          <a:prstGeom prst="rect">
            <a:avLst/>
          </a:prstGeom>
        </p:spPr>
      </p:pic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575788188"/>
              </p:ext>
            </p:extLst>
          </p:nvPr>
        </p:nvGraphicFramePr>
        <p:xfrm>
          <a:off x="548812" y="2913062"/>
          <a:ext cx="3159092" cy="2100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192892050"/>
              </p:ext>
            </p:extLst>
          </p:nvPr>
        </p:nvGraphicFramePr>
        <p:xfrm>
          <a:off x="4966875" y="2921330"/>
          <a:ext cx="3159092" cy="2100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Box 3">
            <a:extLst>
              <a:ext uri="{FF2B5EF4-FFF2-40B4-BE49-F238E27FC236}">
                <a16:creationId xmlns="" xmlns:a16="http://schemas.microsoft.com/office/drawing/2014/main" id="{876FE6C2-EBC1-4D63-BAD1-246A5B6B5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11300"/>
            <a:ext cx="8658225" cy="5857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 </a:t>
            </a:r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от традиционного тем, что все или почти все расходы включены в программы и каждая программа имеет свою цель.</a:t>
            </a:r>
          </a:p>
        </p:txBody>
      </p:sp>
      <p:sp>
        <p:nvSpPr>
          <p:cNvPr id="28676" name="TextBox 4">
            <a:extLst>
              <a:ext uri="{FF2B5EF4-FFF2-40B4-BE49-F238E27FC236}">
                <a16:creationId xmlns="" xmlns:a16="http://schemas.microsoft.com/office/drawing/2014/main" id="{FCC1A045-48BB-441E-8D5F-6596BBF89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661025"/>
            <a:ext cx="8677275" cy="584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Мелеузовский район Республики Башкортостан на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включает в себя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в объеме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1 777 546,6тыс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sp>
        <p:nvSpPr>
          <p:cNvPr id="6" name="Блок-схема: перфолента 5">
            <a:extLst>
              <a:ext uri="{FF2B5EF4-FFF2-40B4-BE49-F238E27FC236}">
                <a16:creationId xmlns="" xmlns:a16="http://schemas.microsoft.com/office/drawing/2014/main" id="{75F356B3-7AAA-4318-BC0B-9497A200E76A}"/>
              </a:ext>
            </a:extLst>
          </p:cNvPr>
          <p:cNvSpPr/>
          <p:nvPr/>
        </p:nvSpPr>
        <p:spPr>
          <a:xfrm>
            <a:off x="250825" y="2205038"/>
            <a:ext cx="2846388" cy="3311525"/>
          </a:xfrm>
          <a:prstGeom prst="flowChartPunchedTap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b="1" dirty="0">
                <a:solidFill>
                  <a:schemeClr val="tx1"/>
                </a:solidFill>
              </a:rPr>
              <a:t>Программный бюджет - это</a:t>
            </a:r>
          </a:p>
        </p:txBody>
      </p:sp>
      <p:sp>
        <p:nvSpPr>
          <p:cNvPr id="11" name="Блок-схема: знак завершения 10">
            <a:extLst>
              <a:ext uri="{FF2B5EF4-FFF2-40B4-BE49-F238E27FC236}">
                <a16:creationId xmlns="" xmlns:a16="http://schemas.microsoft.com/office/drawing/2014/main" id="{A9A4F6A1-1C55-45C5-A551-D9B2CEFCE30C}"/>
              </a:ext>
            </a:extLst>
          </p:cNvPr>
          <p:cNvSpPr/>
          <p:nvPr/>
        </p:nvSpPr>
        <p:spPr>
          <a:xfrm>
            <a:off x="3203575" y="2205038"/>
            <a:ext cx="5689600" cy="1152525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</a:t>
            </a:r>
          </a:p>
        </p:txBody>
      </p:sp>
      <p:sp>
        <p:nvSpPr>
          <p:cNvPr id="12" name="Блок-схема: знак завершения 11">
            <a:extLst>
              <a:ext uri="{FF2B5EF4-FFF2-40B4-BE49-F238E27FC236}">
                <a16:creationId xmlns="" xmlns:a16="http://schemas.microsoft.com/office/drawing/2014/main" id="{FF530636-ABA5-4408-B7B1-464F6A109AC1}"/>
              </a:ext>
            </a:extLst>
          </p:cNvPr>
          <p:cNvSpPr/>
          <p:nvPr/>
        </p:nvSpPr>
        <p:spPr>
          <a:xfrm>
            <a:off x="3203575" y="4437063"/>
            <a:ext cx="5689600" cy="107950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</a:t>
            </a:r>
          </a:p>
        </p:txBody>
      </p:sp>
      <p:sp>
        <p:nvSpPr>
          <p:cNvPr id="13" name="Блок-схема: знак завершения 12">
            <a:extLst>
              <a:ext uri="{FF2B5EF4-FFF2-40B4-BE49-F238E27FC236}">
                <a16:creationId xmlns="" xmlns:a16="http://schemas.microsoft.com/office/drawing/2014/main" id="{52762645-806A-41D0-B8BF-DC5EC8CEAA9F}"/>
              </a:ext>
            </a:extLst>
          </p:cNvPr>
          <p:cNvSpPr/>
          <p:nvPr/>
        </p:nvSpPr>
        <p:spPr>
          <a:xfrm>
            <a:off x="3200400" y="3357563"/>
            <a:ext cx="5692775" cy="107950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программ, с бюджетными ресурсами, направленными на их достижение</a:t>
            </a:r>
          </a:p>
        </p:txBody>
      </p:sp>
      <p:pic>
        <p:nvPicPr>
          <p:cNvPr id="63497" name="Picture 12" descr="http://a2.mzstatic.com/us/r30/Purple/v4/18/99/79/189979e1-1900-601b-7d64-bede912c7279/BudgetAppIcon.png">
            <a:extLst>
              <a:ext uri="{FF2B5EF4-FFF2-40B4-BE49-F238E27FC236}">
                <a16:creationId xmlns="" xmlns:a16="http://schemas.microsoft.com/office/drawing/2014/main" id="{9CF40650-4102-4E6B-9260-08CF745CC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03" y="351191"/>
            <a:ext cx="1544638" cy="107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Заголовок 1">
            <a:extLst>
              <a:ext uri="{FF2B5EF4-FFF2-40B4-BE49-F238E27FC236}">
                <a16:creationId xmlns="" xmlns:a16="http://schemas.microsoft.com/office/drawing/2014/main" id="{8BBADBD3-6C71-4798-956A-BF968F1B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0608" y="0"/>
            <a:ext cx="10044608" cy="1125538"/>
          </a:xfrm>
          <a:noFill/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altLang="ru-RU" sz="1600" dirty="0">
                <a:solidFill>
                  <a:srgbClr val="FF0000"/>
                </a:solidFill>
              </a:rPr>
              <a:t>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 муниципального района 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 район Республики Башкортостан</a:t>
            </a:r>
          </a:p>
        </p:txBody>
      </p:sp>
    </p:spTree>
  </p:cSld>
  <p:clrMapOvr>
    <a:masterClrMapping/>
  </p:clrMapOvr>
  <p:transition spd="slow" advTm="9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="" xmlns:a16="http://schemas.microsoft.com/office/drawing/2014/main" id="{18142342-5873-418E-8419-EF48B9A01E2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51520" y="88057"/>
            <a:ext cx="8784976" cy="620713"/>
          </a:xfrm>
          <a:noFill/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alt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муниципального района </a:t>
            </a:r>
            <a:r>
              <a:rPr lang="ru-RU" altLang="ru-RU" sz="1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alt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</a:t>
            </a:r>
            <a:r>
              <a:rPr lang="ru-RU" alt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(тыс. рублей)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77F4F203-3112-44B8-B036-EEAD12DFAB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616464"/>
              </p:ext>
            </p:extLst>
          </p:nvPr>
        </p:nvGraphicFramePr>
        <p:xfrm>
          <a:off x="323527" y="620689"/>
          <a:ext cx="8640962" cy="6254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424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840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7695">
                  <a:extLst>
                    <a:ext uri="{9D8B030D-6E8A-4147-A177-3AD203B41FA5}">
                      <a16:colId xmlns="" xmlns:a16="http://schemas.microsoft.com/office/drawing/2014/main" val="760240067"/>
                    </a:ext>
                  </a:extLst>
                </a:gridCol>
                <a:gridCol w="885837">
                  <a:extLst>
                    <a:ext uri="{9D8B030D-6E8A-4147-A177-3AD203B41FA5}">
                      <a16:colId xmlns="" xmlns:a16="http://schemas.microsoft.com/office/drawing/2014/main" val="781550009"/>
                    </a:ext>
                  </a:extLst>
                </a:gridCol>
                <a:gridCol w="8858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04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46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7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факт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уточнен. план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план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план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план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1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образования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1 106 359,64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1 195 282,60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1 154 365,20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1 201 474,10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6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и муниципальным долгом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80 954,0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89 508,3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98 837,0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102 881,0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1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молодежной политики, физкультуры и спорта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57 792,4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66 168,3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54 548,0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55 441,0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6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 поддержка малого и среднего предпринимательства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4 661,5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5 544,8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2 300,0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2 400,0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0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сельского хозяйства и регулирование рынков сельскохозяйственной продукции, сырья и продовольствия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18 851,5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12 130,1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8 732,8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8 756,8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1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134 741,0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138 170,3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133 241,9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137 004,1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муниципальной службы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73 784,7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95 863,9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100 979,4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98 085,5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10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жилищно-коммунального хозяйства, строительного комплекса и управления муниципальной собственностью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142 330,8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365 294,7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137 933,3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127 217,3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и транспортное обслуживание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99 139,2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112 420,5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80 841,0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107 169,8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торговли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10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рисков и смягчение последствий чрезвычайных ситуаций природного и техногенного характера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3 529,5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4 508,9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4 738,0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4 773,0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общественной безопасности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4 234,7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827,6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36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единства российской нации и этнокультурное развитие народов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250,0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18 082,0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1 93 0038,9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64825642"/>
                  </a:ext>
                </a:extLst>
              </a:tr>
              <a:tr h="26172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1 726 378,8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2 085 920,1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1 777 546,6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1 864 514,6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1 930 288,9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6">
            <a:extLst>
              <a:ext uri="{FF2B5EF4-FFF2-40B4-BE49-F238E27FC236}">
                <a16:creationId xmlns="" xmlns:a16="http://schemas.microsoft.com/office/drawing/2014/main" id="{91ACB56F-902B-4738-A5E7-B3E1F88864B0}"/>
              </a:ext>
            </a:extLst>
          </p:cNvPr>
          <p:cNvSpPr/>
          <p:nvPr/>
        </p:nvSpPr>
        <p:spPr bwMode="auto">
          <a:xfrm>
            <a:off x="1681244" y="6117045"/>
            <a:ext cx="6978650" cy="636588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МЕЖБЮДЖЕТНЫЕ ТРАНСФЕРТЫ</a:t>
            </a:r>
            <a:r>
              <a:rPr lang="ru-RU" altLang="ru-RU" sz="1400" dirty="0">
                <a:solidFill>
                  <a:schemeClr val="tx1">
                    <a:lumMod val="25000"/>
                  </a:schemeClr>
                </a:solidFill>
              </a:rPr>
              <a:t> – </a:t>
            </a:r>
            <a:r>
              <a:rPr lang="ru-RU" altLang="ru-RU" sz="1400" i="1" dirty="0">
                <a:solidFill>
                  <a:schemeClr val="tx1">
                    <a:lumMod val="25000"/>
                  </a:schemeClr>
                </a:solidFill>
              </a:rPr>
              <a:t>денежные средства, перечисляемые из одного  бюджета бюджетной системы РФ другому бюджету</a:t>
            </a:r>
          </a:p>
        </p:txBody>
      </p:sp>
      <p:sp>
        <p:nvSpPr>
          <p:cNvPr id="13" name="Загнутый угол 6">
            <a:extLst>
              <a:ext uri="{FF2B5EF4-FFF2-40B4-BE49-F238E27FC236}">
                <a16:creationId xmlns="" xmlns:a16="http://schemas.microsoft.com/office/drawing/2014/main" id="{587948D8-EAE7-442D-A8FB-CA21806BFA67}"/>
              </a:ext>
            </a:extLst>
          </p:cNvPr>
          <p:cNvSpPr/>
          <p:nvPr/>
        </p:nvSpPr>
        <p:spPr bwMode="auto">
          <a:xfrm>
            <a:off x="561905" y="2088010"/>
            <a:ext cx="2386824" cy="881539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ДОХОДЫ БЮДЖЕТА</a:t>
            </a:r>
            <a:r>
              <a:rPr lang="ru-RU" altLang="ru-RU" sz="1400" dirty="0">
                <a:solidFill>
                  <a:schemeClr val="tx1">
                    <a:lumMod val="25000"/>
                  </a:schemeClr>
                </a:solidFill>
              </a:rPr>
              <a:t> – </a:t>
            </a:r>
            <a:r>
              <a:rPr lang="ru-RU" altLang="ru-RU" sz="1400" i="1" dirty="0">
                <a:solidFill>
                  <a:schemeClr val="tx1">
                    <a:lumMod val="25000"/>
                  </a:schemeClr>
                </a:solidFill>
              </a:rPr>
              <a:t>поступающие в бюджет денежные средства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="" xmlns:a16="http://schemas.microsoft.com/office/drawing/2014/main" id="{188B5BF3-C2FA-4C80-ADEF-DF42D9E9C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86063"/>
            <a:ext cx="10001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0EE566-CA11-4E3D-9AA8-88658F230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42875"/>
            <a:ext cx="8186737" cy="357188"/>
          </a:xfrm>
        </p:spPr>
        <p:txBody>
          <a:bodyPr>
            <a:no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термины </a:t>
            </a:r>
          </a:p>
        </p:txBody>
      </p:sp>
      <p:grpSp>
        <p:nvGrpSpPr>
          <p:cNvPr id="23" name="Group 42">
            <a:extLst>
              <a:ext uri="{FF2B5EF4-FFF2-40B4-BE49-F238E27FC236}">
                <a16:creationId xmlns="" xmlns:a16="http://schemas.microsoft.com/office/drawing/2014/main" id="{7B5BCB1D-604C-4FB0-A4EC-C240527C4807}"/>
              </a:ext>
            </a:extLst>
          </p:cNvPr>
          <p:cNvGrpSpPr>
            <a:grpSpLocks noGrp="1"/>
          </p:cNvGrpSpPr>
          <p:nvPr/>
        </p:nvGrpSpPr>
        <p:grpSpPr bwMode="auto">
          <a:xfrm>
            <a:off x="6000750" y="644525"/>
            <a:ext cx="2928938" cy="1768475"/>
            <a:chOff x="7114" y="-934"/>
            <a:chExt cx="1697" cy="291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4" name="Загнутый угол 6">
              <a:extLst>
                <a:ext uri="{FF2B5EF4-FFF2-40B4-BE49-F238E27FC236}">
                  <a16:creationId xmlns="" xmlns:a16="http://schemas.microsoft.com/office/drawing/2014/main" id="{CA039350-CD40-4A6A-A876-D9E03C1835EA}"/>
                </a:ext>
              </a:extLst>
            </p:cNvPr>
            <p:cNvSpPr/>
            <p:nvPr/>
          </p:nvSpPr>
          <p:spPr bwMode="auto">
            <a:xfrm>
              <a:off x="7114" y="-934"/>
              <a:ext cx="1697" cy="291"/>
            </a:xfrm>
            <a:prstGeom prst="foldedCorner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i="1" u="sng" dirty="0">
                  <a:solidFill>
                    <a:schemeClr val="tx1">
                      <a:lumMod val="2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ДЕФИЦИТ БЮДЖЕТА</a:t>
              </a:r>
              <a:r>
                <a:rPr lang="ru-RU" altLang="ru-RU" sz="1400" dirty="0">
                  <a:solidFill>
                    <a:schemeClr val="tx1">
                      <a:lumMod val="25000"/>
                    </a:schemeClr>
                  </a:solidFill>
                </a:rPr>
                <a:t> -  </a:t>
              </a:r>
              <a:r>
                <a:rPr lang="ru-RU" altLang="ru-RU" sz="1400" i="1" dirty="0">
                  <a:solidFill>
                    <a:schemeClr val="tx1">
                      <a:lumMod val="25000"/>
                    </a:schemeClr>
                  </a:solidFill>
                </a:rPr>
                <a:t>превышение расходов бюджета над его доходами</a:t>
              </a:r>
            </a:p>
          </p:txBody>
        </p:sp>
        <p:pic>
          <p:nvPicPr>
            <p:cNvPr id="15380" name="Picture 38" descr="2121">
              <a:extLst>
                <a:ext uri="{FF2B5EF4-FFF2-40B4-BE49-F238E27FC236}">
                  <a16:creationId xmlns="" xmlns:a16="http://schemas.microsoft.com/office/drawing/2014/main" id="{E655567C-2064-410F-A0EC-220EA5181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56" y="-805"/>
              <a:ext cx="1573" cy="1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Загнутый угол 4">
            <a:extLst>
              <a:ext uri="{FF2B5EF4-FFF2-40B4-BE49-F238E27FC236}">
                <a16:creationId xmlns="" xmlns:a16="http://schemas.microsoft.com/office/drawing/2014/main" id="{5F247406-E5B7-4D38-A6ED-26CC2CDA65CD}"/>
              </a:ext>
            </a:extLst>
          </p:cNvPr>
          <p:cNvSpPr/>
          <p:nvPr/>
        </p:nvSpPr>
        <p:spPr bwMode="auto">
          <a:xfrm>
            <a:off x="369888" y="4933950"/>
            <a:ext cx="6854825" cy="1046163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900" i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ИСТОЧНИКИ ФИНАНСИРОВАНИЯ ДЕФИЦИТА БЮДЖЕТА –</a:t>
            </a:r>
            <a:r>
              <a:rPr lang="ru-RU" altLang="ru-RU" sz="1400" i="1" dirty="0">
                <a:solidFill>
                  <a:schemeClr val="tx1">
                    <a:lumMod val="25000"/>
                  </a:schemeClr>
                </a:solidFill>
              </a:rPr>
              <a:t>средства привлекаемые в бюджет для покрытия дефицита бюджета(кредиты банков, кредиты от  других уровней бюджета, иные источники)</a:t>
            </a:r>
          </a:p>
        </p:txBody>
      </p:sp>
      <p:sp>
        <p:nvSpPr>
          <p:cNvPr id="7" name="Загнутый угол 6">
            <a:extLst>
              <a:ext uri="{FF2B5EF4-FFF2-40B4-BE49-F238E27FC236}">
                <a16:creationId xmlns="" xmlns:a16="http://schemas.microsoft.com/office/drawing/2014/main" id="{1632E163-5EAF-4CFB-B5CA-C88962370106}"/>
              </a:ext>
            </a:extLst>
          </p:cNvPr>
          <p:cNvSpPr/>
          <p:nvPr/>
        </p:nvSpPr>
        <p:spPr bwMode="auto">
          <a:xfrm>
            <a:off x="561905" y="655055"/>
            <a:ext cx="2386824" cy="881539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200000"/>
              <a:buFont typeface="Wingdings" pitchFamily="2" charset="2"/>
              <a:buNone/>
              <a:defRPr/>
            </a:pPr>
            <a:r>
              <a:rPr lang="ru-RU" altLang="ru-RU" sz="14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БЮДЖЕТ</a:t>
            </a:r>
            <a:r>
              <a:rPr lang="ru-RU" altLang="ru-RU" sz="1400" dirty="0">
                <a:solidFill>
                  <a:schemeClr val="tx1">
                    <a:lumMod val="25000"/>
                  </a:schemeClr>
                </a:solidFill>
              </a:rPr>
              <a:t>  - </a:t>
            </a:r>
            <a:r>
              <a:rPr lang="ru-RU" altLang="ru-RU" sz="1400" i="1" dirty="0">
                <a:solidFill>
                  <a:schemeClr val="tx1">
                    <a:lumMod val="25000"/>
                  </a:schemeClr>
                </a:solidFill>
              </a:rPr>
              <a:t>это план доходов и расходов на определенный период</a:t>
            </a:r>
          </a:p>
        </p:txBody>
      </p:sp>
      <p:pic>
        <p:nvPicPr>
          <p:cNvPr id="18441" name="Picture 32" descr="001">
            <a:extLst>
              <a:ext uri="{FF2B5EF4-FFF2-40B4-BE49-F238E27FC236}">
                <a16:creationId xmlns="" xmlns:a16="http://schemas.microsoft.com/office/drawing/2014/main" id="{C5CBBA98-ED87-4002-9EA7-B727AA24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262063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41">
            <a:extLst>
              <a:ext uri="{FF2B5EF4-FFF2-40B4-BE49-F238E27FC236}">
                <a16:creationId xmlns="" xmlns:a16="http://schemas.microsoft.com/office/drawing/2014/main" id="{FBB8E070-B636-4E58-AEC7-8F3C4FD3216E}"/>
              </a:ext>
            </a:extLst>
          </p:cNvPr>
          <p:cNvGrpSpPr>
            <a:grpSpLocks/>
          </p:cNvGrpSpPr>
          <p:nvPr/>
        </p:nvGrpSpPr>
        <p:grpSpPr bwMode="auto">
          <a:xfrm>
            <a:off x="3111500" y="642938"/>
            <a:ext cx="2817813" cy="1776412"/>
            <a:chOff x="2259" y="1630"/>
            <a:chExt cx="1710" cy="555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10" name="Загнутый угол 6">
              <a:extLst>
                <a:ext uri="{FF2B5EF4-FFF2-40B4-BE49-F238E27FC236}">
                  <a16:creationId xmlns="" xmlns:a16="http://schemas.microsoft.com/office/drawing/2014/main" id="{C67BFF92-9A34-49F4-9EE3-039F93EC4FB8}"/>
                </a:ext>
              </a:extLst>
            </p:cNvPr>
            <p:cNvSpPr/>
            <p:nvPr/>
          </p:nvSpPr>
          <p:spPr bwMode="auto">
            <a:xfrm>
              <a:off x="2259" y="1630"/>
              <a:ext cx="1710" cy="555"/>
            </a:xfrm>
            <a:prstGeom prst="foldedCorner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i="1" u="sng" dirty="0">
                  <a:solidFill>
                    <a:schemeClr val="tx1">
                      <a:lumMod val="2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ПРОФИЦИТ БЮДЖЕТА </a:t>
              </a:r>
              <a:r>
                <a:rPr lang="ru-RU" altLang="ru-RU" sz="1400" dirty="0">
                  <a:solidFill>
                    <a:schemeClr val="tx1">
                      <a:lumMod val="25000"/>
                    </a:schemeClr>
                  </a:solidFill>
                </a:rPr>
                <a:t>– </a:t>
              </a:r>
              <a:r>
                <a:rPr lang="ru-RU" altLang="ru-RU" sz="1400" i="1" dirty="0">
                  <a:solidFill>
                    <a:schemeClr val="tx1">
                      <a:lumMod val="25000"/>
                    </a:schemeClr>
                  </a:solidFill>
                </a:rPr>
                <a:t>превышение  доходов бюджета над его расходами</a:t>
              </a:r>
            </a:p>
          </p:txBody>
        </p:sp>
        <p:pic>
          <p:nvPicPr>
            <p:cNvPr id="15378" name="Picture 35" descr="1212">
              <a:extLst>
                <a:ext uri="{FF2B5EF4-FFF2-40B4-BE49-F238E27FC236}">
                  <a16:creationId xmlns="" xmlns:a16="http://schemas.microsoft.com/office/drawing/2014/main" id="{10D2DB07-5CA0-4451-A7F1-6599E65C3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08" y="1898"/>
              <a:ext cx="1522" cy="2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43" name="Picture 40" descr="den">
            <a:extLst>
              <a:ext uri="{FF2B5EF4-FFF2-40B4-BE49-F238E27FC236}">
                <a16:creationId xmlns="" xmlns:a16="http://schemas.microsoft.com/office/drawing/2014/main" id="{43A77F63-673C-4A03-B2F6-49F84515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94350"/>
            <a:ext cx="146367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нутый угол 6">
            <a:extLst>
              <a:ext uri="{FF2B5EF4-FFF2-40B4-BE49-F238E27FC236}">
                <a16:creationId xmlns="" xmlns:a16="http://schemas.microsoft.com/office/drawing/2014/main" id="{A95D8F65-D21A-477E-A6FA-BF378B881349}"/>
              </a:ext>
            </a:extLst>
          </p:cNvPr>
          <p:cNvSpPr/>
          <p:nvPr/>
        </p:nvSpPr>
        <p:spPr bwMode="auto">
          <a:xfrm>
            <a:off x="561975" y="3527425"/>
            <a:ext cx="2386013" cy="1139825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РАСХОДЫ БЮДЖЕТА</a:t>
            </a:r>
            <a:r>
              <a:rPr lang="ru-RU" altLang="ru-RU" sz="1400" dirty="0">
                <a:solidFill>
                  <a:schemeClr val="tx1">
                    <a:lumMod val="25000"/>
                  </a:schemeClr>
                </a:solidFill>
              </a:rPr>
              <a:t> – </a:t>
            </a:r>
            <a:r>
              <a:rPr lang="ru-RU" altLang="ru-RU" sz="1400" i="1" dirty="0">
                <a:solidFill>
                  <a:schemeClr val="tx1">
                    <a:lumMod val="25000"/>
                  </a:schemeClr>
                </a:solidFill>
              </a:rPr>
              <a:t>выплачиваемые из бюджета денежные средства</a:t>
            </a:r>
          </a:p>
        </p:txBody>
      </p:sp>
      <p:sp>
        <p:nvSpPr>
          <p:cNvPr id="17" name="Загнутый угол 6">
            <a:extLst>
              <a:ext uri="{FF2B5EF4-FFF2-40B4-BE49-F238E27FC236}">
                <a16:creationId xmlns="" xmlns:a16="http://schemas.microsoft.com/office/drawing/2014/main" id="{818BF05A-8D31-4977-BF5C-A0668CE2D665}"/>
              </a:ext>
            </a:extLst>
          </p:cNvPr>
          <p:cNvSpPr/>
          <p:nvPr/>
        </p:nvSpPr>
        <p:spPr bwMode="auto">
          <a:xfrm>
            <a:off x="3151188" y="2663825"/>
            <a:ext cx="5753100" cy="661988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 i="1" u="sng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ДОТАЦИИ</a:t>
            </a:r>
            <a:r>
              <a:rPr lang="ru-RU" altLang="ru-RU" sz="1000" i="1" dirty="0">
                <a:solidFill>
                  <a:schemeClr val="tx1">
                    <a:lumMod val="10000"/>
                  </a:schemeClr>
                </a:solidFill>
              </a:rPr>
              <a:t> – средства, предоставляемые одним бюджетом бюджетной системы РФ другому бюджету на безвозмездной и безвозвратной основе  без указаний конкретных целей использования</a:t>
            </a:r>
          </a:p>
        </p:txBody>
      </p:sp>
      <p:sp>
        <p:nvSpPr>
          <p:cNvPr id="18" name="Загнутый угол 6">
            <a:extLst>
              <a:ext uri="{FF2B5EF4-FFF2-40B4-BE49-F238E27FC236}">
                <a16:creationId xmlns="" xmlns:a16="http://schemas.microsoft.com/office/drawing/2014/main" id="{7971D70C-B9DA-43EC-B5CB-0A6980FC822E}"/>
              </a:ext>
            </a:extLst>
          </p:cNvPr>
          <p:cNvSpPr/>
          <p:nvPr/>
        </p:nvSpPr>
        <p:spPr bwMode="auto">
          <a:xfrm>
            <a:off x="3151188" y="3384550"/>
            <a:ext cx="5753100" cy="661988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СУБВЕНЦИИ</a:t>
            </a:r>
            <a:r>
              <a:rPr lang="ru-RU" altLang="ru-RU" sz="1000" i="1" dirty="0">
                <a:solidFill>
                  <a:schemeClr val="tx1">
                    <a:lumMod val="25000"/>
                  </a:schemeClr>
                </a:solidFill>
              </a:rPr>
              <a:t> - средства, предоставляемые одним бюджетом бюджетной системы РФ другому бюджету на безвозмездной и безвозвратной основе  на финансирование делегированных другим публично-правовым образованиям полномочий</a:t>
            </a:r>
          </a:p>
        </p:txBody>
      </p:sp>
      <p:sp>
        <p:nvSpPr>
          <p:cNvPr id="19" name="Загнутый угол 6">
            <a:extLst>
              <a:ext uri="{FF2B5EF4-FFF2-40B4-BE49-F238E27FC236}">
                <a16:creationId xmlns="" xmlns:a16="http://schemas.microsoft.com/office/drawing/2014/main" id="{6160F3F2-6EC7-4680-A51A-81DE05771DF7}"/>
              </a:ext>
            </a:extLst>
          </p:cNvPr>
          <p:cNvSpPr/>
          <p:nvPr/>
        </p:nvSpPr>
        <p:spPr bwMode="auto">
          <a:xfrm>
            <a:off x="3157538" y="4103688"/>
            <a:ext cx="5753100" cy="661987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СУБСИДИИ</a:t>
            </a:r>
            <a:r>
              <a:rPr lang="ru-RU" altLang="ru-RU" sz="1000" i="1" dirty="0">
                <a:solidFill>
                  <a:schemeClr val="tx1">
                    <a:lumMod val="25000"/>
                  </a:schemeClr>
                </a:solidFill>
              </a:rPr>
              <a:t> - средства, предоставляемые одним бюджетом бюджетной системы РФ другому бюджету на безвозмездной и безвозвратной основе  на условиях долевого </a:t>
            </a:r>
            <a:r>
              <a:rPr lang="ru-RU" altLang="ru-RU" sz="1000" i="1" dirty="0" err="1">
                <a:solidFill>
                  <a:schemeClr val="tx1">
                    <a:lumMod val="25000"/>
                  </a:schemeClr>
                </a:solidFill>
              </a:rPr>
              <a:t>софинансирования</a:t>
            </a:r>
            <a:r>
              <a:rPr lang="ru-RU" altLang="ru-RU" sz="1000" i="1" dirty="0">
                <a:solidFill>
                  <a:schemeClr val="tx1">
                    <a:lumMod val="25000"/>
                  </a:schemeClr>
                </a:solidFill>
              </a:rPr>
              <a:t> расходов других бюджетов</a:t>
            </a:r>
          </a:p>
        </p:txBody>
      </p:sp>
      <p:pic>
        <p:nvPicPr>
          <p:cNvPr id="18448" name="Picture 2">
            <a:extLst>
              <a:ext uri="{FF2B5EF4-FFF2-40B4-BE49-F238E27FC236}">
                <a16:creationId xmlns="" xmlns:a16="http://schemas.microsoft.com/office/drawing/2014/main" id="{534DD1B0-1FF5-4CEB-9C71-1852B427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86250"/>
            <a:ext cx="8572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6" descr="Похожее изображение">
            <a:extLst>
              <a:ext uri="{FF2B5EF4-FFF2-40B4-BE49-F238E27FC236}">
                <a16:creationId xmlns="" xmlns:a16="http://schemas.microsoft.com/office/drawing/2014/main" id="{0A20FF23-011D-4930-BD29-CFB02A15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929188"/>
            <a:ext cx="185737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56EC577-0FEE-4100-B7A6-7907252FAB0C}"/>
              </a:ext>
            </a:extLst>
          </p:cNvPr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образования муниципального                        района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53F639C-976B-4E08-A99B-1FCA65E2A10F}"/>
              </a:ext>
            </a:extLst>
          </p:cNvPr>
          <p:cNvSpPr/>
          <p:nvPr/>
        </p:nvSpPr>
        <p:spPr>
          <a:xfrm>
            <a:off x="6915151" y="361928"/>
            <a:ext cx="2459037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sz="12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</a:p>
          <a:p>
            <a:pPr>
              <a:defRPr/>
            </a:pP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качества и доступности образования, соответствующего требованиям инновационного развития экономики, современным потребностям граждан Мелеузовского района, Республики Башкортостан;</a:t>
            </a:r>
          </a:p>
          <a:p>
            <a:pPr marL="171450" indent="-171450">
              <a:buFontTx/>
              <a:buChar char="-"/>
              <a:defRPr/>
            </a:pP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института замещающей семьи.</a:t>
            </a:r>
          </a:p>
          <a:p>
            <a:pPr>
              <a:defRPr/>
            </a:pPr>
            <a:endParaRPr lang="ru-RU" sz="11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1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1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40" name="Picture 3">
            <a:extLst>
              <a:ext uri="{FF2B5EF4-FFF2-40B4-BE49-F238E27FC236}">
                <a16:creationId xmlns="" xmlns:a16="http://schemas.microsoft.com/office/drawing/2014/main" id="{99639D15-1A6C-40FC-B09D-3BEAE8D8E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29088"/>
            <a:ext cx="1735138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1" name="Picture 5">
            <a:extLst>
              <a:ext uri="{FF2B5EF4-FFF2-40B4-BE49-F238E27FC236}">
                <a16:creationId xmlns="" xmlns:a16="http://schemas.microsoft.com/office/drawing/2014/main" id="{FC5F67F9-74C0-41EB-B9B7-23393135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740025"/>
            <a:ext cx="1763713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2" name="Picture 6">
            <a:extLst>
              <a:ext uri="{FF2B5EF4-FFF2-40B4-BE49-F238E27FC236}">
                <a16:creationId xmlns="" xmlns:a16="http://schemas.microsoft.com/office/drawing/2014/main" id="{5A8D52ED-050D-4B0C-9AC2-66CF5BED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22900"/>
            <a:ext cx="17351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1E97FB70-A922-4232-8FB0-8DFA2DC17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63750" y="2509838"/>
            <a:ext cx="7080250" cy="4175125"/>
          </a:xfrm>
        </p:spPr>
        <p:txBody>
          <a:bodyPr rtlCol="0"/>
          <a:lstStyle/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создать и развивать инфраструктуру учреждений дошкольного образования, обеспечивающей доступность образования независимо от места проживания обучающихся;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создать условия для полноценного включения в образовательное пространство и успешной социализации и самореализации всех категорий обучающихся учреждений общего образования;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развить эффективную систему дополнительного образования обучающихся;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реализовать меры по развитию информационно-образовательной и творческой среды в образовательных учреждениях;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развить систему отдыха, оздоровления и дополнительной занятости детей, подростков и учащейся молодёжи в каникулярное время;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обеспечить полноценное психофизическое, социальное, культурное развитие обучающихся;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развить кадровый потенциал, повышать престиж профессии педагога в муниципальном районе Мелеузовский район Республики Башкортостан;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обеспечивать современные, качественные условия обучения и воспитания;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оказать помощь семьям, оказавшимся в трудной жизненной ситуации, а также гражданам имеющих право на поддержку государством в соответствии с законодательством;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обеспечить государственную поддержку детям-сиротам, и детям, оставшихся без попечения родителей, находящихся под опекой лил попечительством;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обеспечить государственную поддержку граждан,  исполняющих обязанности опекунов и попечителей.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8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115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8">
            <a:extLst>
              <a:ext uri="{FF2B5EF4-FFF2-40B4-BE49-F238E27FC236}">
                <a16:creationId xmlns="" xmlns:a16="http://schemas.microsoft.com/office/drawing/2014/main" id="{88561CEA-75FF-4FA8-A1D0-20E55AB2DC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1737823"/>
              </p:ext>
            </p:extLst>
          </p:nvPr>
        </p:nvGraphicFramePr>
        <p:xfrm>
          <a:off x="-76200" y="757435"/>
          <a:ext cx="2832100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5546" name="TextBox 19">
            <a:extLst>
              <a:ext uri="{FF2B5EF4-FFF2-40B4-BE49-F238E27FC236}">
                <a16:creationId xmlns="" xmlns:a16="http://schemas.microsoft.com/office/drawing/2014/main" id="{9C83885C-E428-4792-AA61-9B8C7F8FB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598488"/>
            <a:ext cx="936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тыс.рублей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06834897-6CDB-4D51-8EDE-3ADD5046E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2580134"/>
              </p:ext>
            </p:extLst>
          </p:nvPr>
        </p:nvGraphicFramePr>
        <p:xfrm>
          <a:off x="2314575" y="791087"/>
          <a:ext cx="4349751" cy="182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10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Line 7">
            <a:extLst>
              <a:ext uri="{FF2B5EF4-FFF2-40B4-BE49-F238E27FC236}">
                <a16:creationId xmlns="" xmlns:a16="http://schemas.microsoft.com/office/drawing/2014/main" id="{D9AC2D35-FB6F-47A4-B355-DFD605155D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587" name="Rectangle 8">
            <a:extLst>
              <a:ext uri="{FF2B5EF4-FFF2-40B4-BE49-F238E27FC236}">
                <a16:creationId xmlns="" xmlns:a16="http://schemas.microsoft.com/office/drawing/2014/main" id="{8785AFE1-64B1-4D33-8434-D7B226089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67588" name="TextBox 2">
            <a:extLst>
              <a:ext uri="{FF2B5EF4-FFF2-40B4-BE49-F238E27FC236}">
                <a16:creationId xmlns="" xmlns:a16="http://schemas.microsoft.com/office/drawing/2014/main" id="{E8B8A162-DADA-4A0E-9131-4132C1F66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02" y="801687"/>
            <a:ext cx="596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2020 год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7589" name="Picture 63" descr="C:\Users\1\Desktop\2917052_large.jpg">
            <a:extLst>
              <a:ext uri="{FF2B5EF4-FFF2-40B4-BE49-F238E27FC236}">
                <a16:creationId xmlns="" xmlns:a16="http://schemas.microsoft.com/office/drawing/2014/main" id="{1D3E49CD-687E-45CF-9268-05D0CAD7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779463"/>
            <a:ext cx="254158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4" descr="C:\Users\1\Desktop\b93f75d38a90487554b74e10b79f2d3e_XL.jpg">
            <a:extLst>
              <a:ext uri="{FF2B5EF4-FFF2-40B4-BE49-F238E27FC236}">
                <a16:creationId xmlns="" xmlns:a16="http://schemas.microsoft.com/office/drawing/2014/main" id="{7C5FB49A-863C-4871-9D85-1DCA818A3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2996952"/>
            <a:ext cx="2541588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65" descr="C:\Users\1\Desktop\14090487.jpg">
            <a:extLst>
              <a:ext uri="{FF2B5EF4-FFF2-40B4-BE49-F238E27FC236}">
                <a16:creationId xmlns="" xmlns:a16="http://schemas.microsoft.com/office/drawing/2014/main" id="{413C6172-2079-4372-8C67-0B9C0F9F5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4724549"/>
            <a:ext cx="25463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="" xmlns:a16="http://schemas.microsoft.com/office/drawing/2014/main" id="{D61FB200-F4FD-4866-B3B2-8D90C5ABC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образования муниципального                        района Мелеузовский район Республики Башкортостан»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908D57D-9C86-4574-8453-131CCC66C447}"/>
              </a:ext>
            </a:extLst>
          </p:cNvPr>
          <p:cNvSpPr txBox="1"/>
          <p:nvPr/>
        </p:nvSpPr>
        <p:spPr>
          <a:xfrm>
            <a:off x="0" y="1654175"/>
            <a:ext cx="6317655" cy="6114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 муниципальная поддержка системы дошкольного образования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377 752,8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 муниципальная поддержка системы общего образования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542 388,0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услуг дополнительного образования в муниципальном образовании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–57 413,2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отдыха, оздоровления и дополнительной занятости детей, подростков и учащейся молодежи в муниципальном образовании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23 108,2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для детей, подростков и учащейся молодежи –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2 500,0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и управление системой образования в муниципальном образовании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36 747,0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 муниципальная поддержка детей в части предоставления льгот отдельным категориям семей на питание, школьную форму, присмотр и уход, -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59 646,3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государственной поддержки всех форм семейного устройства детей, детей под опекой и попечительством по переданным полномочиям –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43 433,6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модели персонифицированного финансирования дополнительного образования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10 380 тыс. рублей.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1400" dirty="0">
              <a:latin typeface="Academy" pitchFamily="2" charset="0"/>
              <a:cs typeface="Arial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1400" dirty="0">
              <a:latin typeface="Academy" pitchFamily="2" charset="0"/>
              <a:cs typeface="Arial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1400" dirty="0">
              <a:latin typeface="Academy" pitchFamily="2" charset="0"/>
              <a:cs typeface="Arial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dirty="0">
              <a:latin typeface="Academy" pitchFamily="2" charset="0"/>
              <a:cs typeface="Arial" charset="0"/>
            </a:endParaRPr>
          </a:p>
        </p:txBody>
      </p:sp>
    </p:spTree>
  </p:cSld>
  <p:clrMapOvr>
    <a:masterClrMapping/>
  </p:clrMapOvr>
  <p:transition spd="slow" advTm="9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D08A28C-7B43-4A26-A6E8-FBBCCBD50F50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и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долгом муниципального  района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Башкортостан»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6BD9371-6BD1-42B2-A134-8B2529210242}"/>
              </a:ext>
            </a:extLst>
          </p:cNvPr>
          <p:cNvSpPr/>
          <p:nvPr/>
        </p:nvSpPr>
        <p:spPr>
          <a:xfrm>
            <a:off x="5652120" y="588294"/>
            <a:ext cx="3491881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b="1" kern="10" dirty="0"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solidFill>
                <a:schemeClr val="accent6">
                  <a:lumMod val="50000"/>
                </a:schemeClr>
              </a:solidFill>
              <a:effectLst>
                <a:glow rad="190500">
                  <a:schemeClr val="accent3">
                    <a:lumMod val="40000"/>
                    <a:lumOff val="60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</a:p>
          <a:p>
            <a:pPr marL="171450" indent="-171450">
              <a:buFontTx/>
              <a:buChar char="-"/>
              <a:defRPr/>
            </a:pP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налоговые и неналоговые доходы консолидированного бюджета муниципального района </a:t>
            </a:r>
            <a:r>
              <a:rPr lang="ru-RU" sz="11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РБ до 2021 года в 1,2 раза к уровню 2015 года;</a:t>
            </a:r>
          </a:p>
          <a:p>
            <a:pPr marL="171450" indent="-171450">
              <a:buFontTx/>
              <a:buChar char="-"/>
              <a:defRPr/>
            </a:pP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качество управления муниципальными финансами на уровне не ниже </a:t>
            </a:r>
            <a:r>
              <a:rPr lang="en-US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качества (по оценке Министерства финансов Республики Башкортостан);</a:t>
            </a:r>
          </a:p>
          <a:p>
            <a:pPr marL="171450" indent="-171450">
              <a:buFontTx/>
              <a:buChar char="-"/>
              <a:defRPr/>
            </a:pP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уровень долговой нагрузки в пределах 10% доходов бюджета муниципального района Мелеузовский район РБ без учета безвозмездных поступлений</a:t>
            </a:r>
          </a:p>
          <a:p>
            <a:pPr marL="171450" indent="-171450">
              <a:buFontTx/>
              <a:buChar char="-"/>
              <a:defRPr/>
            </a:pPr>
            <a:endParaRPr lang="ru-RU" sz="1100" b="1" i="1" dirty="0">
              <a:solidFill>
                <a:srgbClr val="216D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0552A05E-BD20-4E9F-8EE9-78A2006A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2025" y="3327505"/>
            <a:ext cx="6696075" cy="341696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организовать работу по повышению качества администрирования доходов бюджета и совершенствованию налогового законодательства муниципального района Мелеузовский район Республики Башкортостан;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обеспечить качество организации бюджетного процесса;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совершенствовать межбюджетные отношения, повысить эффективность оказания финансовой помощи бюджетам сельских и городского поселений муниципального района Мелеузовский район Республики Башкортостан;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обеспечить организацию и осуществление контроля в финансово-бюджетной сфере и в сфере закупок;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обеспечить эффективное управление муниципальным долгом муниципального района Мелеузовский район Республики Башкортостан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организовать централизацию бухгалтерского учета муниципальных учреждений</a:t>
            </a:r>
          </a:p>
        </p:txBody>
      </p:sp>
      <p:pic>
        <p:nvPicPr>
          <p:cNvPr id="70662" name="Picture 3">
            <a:extLst>
              <a:ext uri="{FF2B5EF4-FFF2-40B4-BE49-F238E27FC236}">
                <a16:creationId xmlns="" xmlns:a16="http://schemas.microsoft.com/office/drawing/2014/main" id="{A1E70622-F240-46DA-8486-DE3CE873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6" y="3068960"/>
            <a:ext cx="1871663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3" name="Picture 9" descr="http://www.transcervice.ru/attachments/Image/What-You-Might-Have-To-Compromise-On-To-Get-A-Home-On-A-Modest-Budget-Western-Heights_1600x850.jpg?template=generic">
            <a:extLst>
              <a:ext uri="{FF2B5EF4-FFF2-40B4-BE49-F238E27FC236}">
                <a16:creationId xmlns="" xmlns:a16="http://schemas.microsoft.com/office/drawing/2014/main" id="{183F58F5-841F-4B29-842B-237F27BD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4869160"/>
            <a:ext cx="1827211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="" xmlns:a16="http://schemas.microsoft.com/office/drawing/2014/main" id="{C5CEB690-10FB-45BD-85F7-85F5076500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178626"/>
              </p:ext>
            </p:extLst>
          </p:nvPr>
        </p:nvGraphicFramePr>
        <p:xfrm>
          <a:off x="177800" y="1036638"/>
          <a:ext cx="2471192" cy="1674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0665" name="TextBox 9">
            <a:extLst>
              <a:ext uri="{FF2B5EF4-FFF2-40B4-BE49-F238E27FC236}">
                <a16:creationId xmlns="" xmlns:a16="http://schemas.microsoft.com/office/drawing/2014/main" id="{AD2B7C06-A882-485E-BBB8-FCD9DB86B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908050"/>
            <a:ext cx="936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тыс.рублей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="" xmlns:a16="http://schemas.microsoft.com/office/drawing/2014/main" id="{21235E96-251D-42CD-AD0C-939BA1EC70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24372"/>
              </p:ext>
            </p:extLst>
          </p:nvPr>
        </p:nvGraphicFramePr>
        <p:xfrm>
          <a:off x="2232025" y="1139673"/>
          <a:ext cx="3491882" cy="156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9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Line 7">
            <a:extLst>
              <a:ext uri="{FF2B5EF4-FFF2-40B4-BE49-F238E27FC236}">
                <a16:creationId xmlns="" xmlns:a16="http://schemas.microsoft.com/office/drawing/2014/main" id="{B89C61B5-E4AC-4DF8-8101-47F9CB5D7C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708" name="TextBox 2">
            <a:extLst>
              <a:ext uri="{FF2B5EF4-FFF2-40B4-BE49-F238E27FC236}">
                <a16:creationId xmlns="" xmlns:a16="http://schemas.microsoft.com/office/drawing/2014/main" id="{8CEC1134-F8F1-4204-90F9-75BFD2FD1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1326356"/>
            <a:ext cx="68992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Основные направления расходования средств в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год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="" xmlns:a16="http://schemas.microsoft.com/office/drawing/2014/main" id="{16DC057C-6E7F-455C-9A84-1705D37B9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139184"/>
            <a:ext cx="914400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и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долгом муниципального  района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Башкортостан»   </a:t>
            </a:r>
          </a:p>
        </p:txBody>
      </p:sp>
      <p:pic>
        <p:nvPicPr>
          <p:cNvPr id="72710" name="Picture 2" descr="http://im.kommersant.ru/Issues.photo/DAILY/2014/119/KMO_087184_00005_1_t218_222053.jpg">
            <a:extLst>
              <a:ext uri="{FF2B5EF4-FFF2-40B4-BE49-F238E27FC236}">
                <a16:creationId xmlns="" xmlns:a16="http://schemas.microsoft.com/office/drawing/2014/main" id="{58954E78-8A88-4F66-BD9C-03EA389A2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072" y="3321846"/>
            <a:ext cx="2427824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7" descr="http://kyiv.comments.ua/img/20111201113701.jpg">
            <a:extLst>
              <a:ext uri="{FF2B5EF4-FFF2-40B4-BE49-F238E27FC236}">
                <a16:creationId xmlns="" xmlns:a16="http://schemas.microsoft.com/office/drawing/2014/main" id="{2C3F0210-E303-48A7-B947-2D29A1BCE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34" y="1544167"/>
            <a:ext cx="23749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TextBox 1">
            <a:extLst>
              <a:ext uri="{FF2B5EF4-FFF2-40B4-BE49-F238E27FC236}">
                <a16:creationId xmlns="" xmlns:a16="http://schemas.microsoft.com/office/drawing/2014/main" id="{945C993A-2875-48DD-B97B-3A637F797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59" y="2772433"/>
            <a:ext cx="5364088" cy="36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составления и исполнения бюджета  муниципального района Мелеузовский район Республики Башкортостан на очередной финансовый год и плановый период, формирование отчетности об исполнении бюджета муниципального района Мелеузовский район РБ </a:t>
            </a:r>
            <a: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19 225,0 </a:t>
            </a:r>
            <a:r>
              <a:rPr lang="ru-RU" alt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мер финансовой поддержки бюджетов поселений муниципального района Мелеузовский район Республики Башкортостан, направленных на обеспечение их сбалансированности и повышение уровня бюджетной обеспеченности – </a:t>
            </a: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66 395,0 тысяч 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</a:t>
            </a: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по централизации бухгалтерского учета – </a:t>
            </a: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13 217,0 </a:t>
            </a:r>
            <a:r>
              <a:rPr lang="ru-RU" alt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">
            <a:extLst>
              <a:ext uri="{FF2B5EF4-FFF2-40B4-BE49-F238E27FC236}">
                <a16:creationId xmlns="" xmlns:a16="http://schemas.microsoft.com/office/drawing/2014/main" id="{A4AA1219-6150-434B-A53D-2090F304A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04" y="5112225"/>
            <a:ext cx="2229160" cy="155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3081B2F9-DF1C-43FE-A78A-2A2E6DE32C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3996188"/>
              </p:ext>
            </p:extLst>
          </p:nvPr>
        </p:nvGraphicFramePr>
        <p:xfrm>
          <a:off x="2046880" y="908720"/>
          <a:ext cx="3625226" cy="168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D85E5F9-0148-489E-B56F-B1A10AA1903F}"/>
              </a:ext>
            </a:extLst>
          </p:cNvPr>
          <p:cNvSpPr/>
          <p:nvPr/>
        </p:nvSpPr>
        <p:spPr>
          <a:xfrm>
            <a:off x="-828600" y="0"/>
            <a:ext cx="997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молодежной политики, физической культуры</a:t>
            </a:r>
          </a:p>
          <a:p>
            <a:pPr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и спорта в муниципальном  районе Мелеузовский район Республики Башкортостан»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11BA678-4763-43AD-9D70-83CAD85C61F7}"/>
              </a:ext>
            </a:extLst>
          </p:cNvPr>
          <p:cNvSpPr/>
          <p:nvPr/>
        </p:nvSpPr>
        <p:spPr>
          <a:xfrm>
            <a:off x="5636753" y="577426"/>
            <a:ext cx="336728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1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социально-экономических, организационных, правовых условий и гарантий социального становления и развития молодых граждан, их наиболее полной самореализации в интересах общества;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физической активности и подготовленности всех возрастных групп населения; 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подготовки спортивного резерва и успешного выступление спортсменов Мелеузовского района в официальных республиканских, российских и международных соревнованиях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4E08AD9-D0CD-429C-8536-D9189145D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778295"/>
            <a:ext cx="8864342" cy="2376264"/>
          </a:xfrm>
          <a:ln>
            <a:noFill/>
          </a:ln>
          <a:effectLst/>
          <a:extLst/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12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условий для организации и проведения культурно-досуговых и зрелищных мероприятий с детьми и молодежью муниципального района Мелеузовский район Республики Башкортостан;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Повышение эффективности мероприятий, направленных на профилактику социальных деструкций и вовлечение молодежи в социально активную деятельность;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массовой  физической культуры и спорта среди населения муниципального района Мелеузовский район Республики Башкортостан, в том числе среди лиц с ограниченными возможностями здоровья;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Развитие системы подготовки спортивного резерва.</a:t>
            </a:r>
          </a:p>
        </p:txBody>
      </p:sp>
      <p:pic>
        <p:nvPicPr>
          <p:cNvPr id="76806" name="Picture 2">
            <a:extLst>
              <a:ext uri="{FF2B5EF4-FFF2-40B4-BE49-F238E27FC236}">
                <a16:creationId xmlns="" xmlns:a16="http://schemas.microsoft.com/office/drawing/2014/main" id="{59603F59-7B8F-4CB4-9A73-11EBF37E3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08" y="4105621"/>
            <a:ext cx="1970634" cy="1392226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="" xmlns:a16="http://schemas.microsoft.com/office/drawing/2014/main" id="{554B51A6-03FA-4072-98A1-C621BFA73E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350291"/>
              </p:ext>
            </p:extLst>
          </p:nvPr>
        </p:nvGraphicFramePr>
        <p:xfrm>
          <a:off x="-127885" y="1215727"/>
          <a:ext cx="2516783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6808" name="Прямоугольник 1">
            <a:extLst>
              <a:ext uri="{FF2B5EF4-FFF2-40B4-BE49-F238E27FC236}">
                <a16:creationId xmlns="" xmlns:a16="http://schemas.microsoft.com/office/drawing/2014/main" id="{93E27468-6CC2-44DF-B806-010F79795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4486554"/>
            <a:ext cx="6948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</a:rPr>
              <a:t>Основные направления расходования средств в рамках программы на </a:t>
            </a:r>
            <a:r>
              <a:rPr lang="ru-RU" altLang="ru-RU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2020год</a:t>
            </a:r>
            <a:endParaRPr lang="ru-RU" altLang="ru-RU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91CCDDF-5728-44DD-8219-5D4F5EA250FC}"/>
              </a:ext>
            </a:extLst>
          </p:cNvPr>
          <p:cNvSpPr/>
          <p:nvPr/>
        </p:nvSpPr>
        <p:spPr>
          <a:xfrm>
            <a:off x="139700" y="5114925"/>
            <a:ext cx="7312025" cy="2449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различных форм досуга для молодежи в муниципальном образовании –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12 547,0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программ физкультурно-спортивной направленности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–39 551,0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и проведение официальных физкультурных (физкультурно-оздоровительных) мероприятий разного уровня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2 450,0 тысяч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pPr marL="342900" indent="-342900">
              <a:spcBef>
                <a:spcPts val="700"/>
              </a:spcBef>
              <a:buClr>
                <a:schemeClr val="accent2"/>
              </a:buClr>
              <a:buSzPct val="60000"/>
              <a:buFontTx/>
              <a:buAutoNum type="arabicPeriod"/>
              <a:defRPr/>
            </a:pPr>
            <a:endParaRPr lang="ru-RU" dirty="0">
              <a:latin typeface="Academy" pitchFamily="2" charset="0"/>
              <a:cs typeface="Arial" charset="0"/>
            </a:endParaRPr>
          </a:p>
          <a:p>
            <a:pPr marL="342900" indent="-342900">
              <a:spcBef>
                <a:spcPts val="700"/>
              </a:spcBef>
              <a:buClr>
                <a:schemeClr val="accent2"/>
              </a:buClr>
              <a:buSzPct val="60000"/>
              <a:buFontTx/>
              <a:buAutoNum type="arabicPeriod"/>
              <a:defRPr/>
            </a:pPr>
            <a:endParaRPr lang="ru-RU" dirty="0">
              <a:latin typeface="Academy" pitchFamily="2" charset="0"/>
              <a:cs typeface="Arial" charset="0"/>
            </a:endParaRPr>
          </a:p>
          <a:p>
            <a:pPr marL="342900" indent="-342900">
              <a:spcBef>
                <a:spcPts val="700"/>
              </a:spcBef>
              <a:buClr>
                <a:schemeClr val="accent2"/>
              </a:buClr>
              <a:buSzPct val="60000"/>
              <a:buFontTx/>
              <a:buAutoNum type="arabicPeriod"/>
              <a:defRPr/>
            </a:pPr>
            <a:endParaRPr lang="ru-RU" dirty="0">
              <a:latin typeface="Academy" pitchFamily="2" charset="0"/>
              <a:cs typeface="Arial" charset="0"/>
            </a:endParaRPr>
          </a:p>
        </p:txBody>
      </p:sp>
      <p:sp>
        <p:nvSpPr>
          <p:cNvPr id="76812" name="TextBox 1">
            <a:extLst>
              <a:ext uri="{FF2B5EF4-FFF2-40B4-BE49-F238E27FC236}">
                <a16:creationId xmlns="" xmlns:a16="http://schemas.microsoft.com/office/drawing/2014/main" id="{EC53438C-66C8-4B9D-87C9-961994B2F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847" y="660289"/>
            <a:ext cx="11525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</p:spTree>
  </p:cSld>
  <p:clrMapOvr>
    <a:masterClrMapping/>
  </p:clrMapOvr>
  <p:transition spd="slow" advTm="9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7">
            <a:extLst>
              <a:ext uri="{FF2B5EF4-FFF2-40B4-BE49-F238E27FC236}">
                <a16:creationId xmlns="" xmlns:a16="http://schemas.microsoft.com/office/drawing/2014/main" id="{33E56260-840B-4E53-8077-5222543331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224908"/>
              </p:ext>
            </p:extLst>
          </p:nvPr>
        </p:nvGraphicFramePr>
        <p:xfrm>
          <a:off x="204827" y="1100254"/>
          <a:ext cx="3563472" cy="2714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0B32D9D1-FEDA-4D56-A16F-97874728F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126092"/>
              </p:ext>
            </p:extLst>
          </p:nvPr>
        </p:nvGraphicFramePr>
        <p:xfrm>
          <a:off x="5001305" y="1100254"/>
          <a:ext cx="3563473" cy="214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75D5F0D-AFE8-4861-A7E9-D6527A480BE5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поддержка малого и среднего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в муниципальном  районе Мелеузовский район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4EE9E6-7086-4BB4-B860-2E33BAB585AF}"/>
              </a:ext>
            </a:extLst>
          </p:cNvPr>
          <p:cNvSpPr/>
          <p:nvPr/>
        </p:nvSpPr>
        <p:spPr>
          <a:xfrm>
            <a:off x="483095" y="3071152"/>
            <a:ext cx="8177809" cy="218521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algn="just">
              <a:spcBef>
                <a:spcPct val="0"/>
              </a:spcBef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малого и среднего предпринимательства в муниципальном районе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РБ на основе формирования эффективных механизмов его поддержки, повышения вклада малого и среднего предпринимательства в решение экономических и социальных задач района;</a:t>
            </a:r>
          </a:p>
          <a:p>
            <a:pPr algn="just">
              <a:spcBef>
                <a:spcPct val="0"/>
              </a:spcBef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устойчивого развития предпринимательства, как важнейшего компонента формирования оптимальной территориальной и отраслевой экономики, способа создания новых рабочих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мест, рационального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природных, материальных и трудовых ресурсов, одного из источников пополнения бюджетов всех уровней.</a:t>
            </a:r>
          </a:p>
          <a:p>
            <a:pPr algn="just">
              <a:defRPr/>
            </a:pPr>
            <a:endParaRPr lang="ru-RU" sz="1200" i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63500">
                  <a:schemeClr val="accent1">
                    <a:lumMod val="40000"/>
                    <a:lumOff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ru-RU" sz="1200" i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63500">
                  <a:schemeClr val="accent1">
                    <a:lumMod val="40000"/>
                    <a:lumOff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998" name="Рисунок 1">
            <a:extLst>
              <a:ext uri="{FF2B5EF4-FFF2-40B4-BE49-F238E27FC236}">
                <a16:creationId xmlns="" xmlns:a16="http://schemas.microsoft.com/office/drawing/2014/main" id="{48EBE679-D2CE-4FDB-93A6-C9AFD62E4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7" y="5061634"/>
            <a:ext cx="14319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="" xmlns:a16="http://schemas.microsoft.com/office/drawing/2014/main" id="{48F4F3B3-70E7-44E2-8DBE-6A7D60C43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267" y="5013176"/>
            <a:ext cx="665162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прогрессивных финансовых технологий поддержки субъектов малого и среднего предпринимательства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–2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14EE9E6-7086-4BB4-B860-2E33BAB585AF}"/>
              </a:ext>
            </a:extLst>
          </p:cNvPr>
          <p:cNvSpPr/>
          <p:nvPr/>
        </p:nvSpPr>
        <p:spPr>
          <a:xfrm>
            <a:off x="7471812" y="769441"/>
            <a:ext cx="122413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</p:txBody>
      </p:sp>
    </p:spTree>
  </p:cSld>
  <p:clrMapOvr>
    <a:masterClrMapping/>
  </p:clrMapOvr>
  <p:transition spd="slow" advTm="9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User\Pictures\2672.jpg">
            <a:extLst>
              <a:ext uri="{FF2B5EF4-FFF2-40B4-BE49-F238E27FC236}">
                <a16:creationId xmlns="" xmlns:a16="http://schemas.microsoft.com/office/drawing/2014/main" id="{B84C5F21-BA97-4DF0-BFC9-5A294C12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48952"/>
            <a:ext cx="1999332" cy="57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Line 7">
            <a:extLst>
              <a:ext uri="{FF2B5EF4-FFF2-40B4-BE49-F238E27FC236}">
                <a16:creationId xmlns="" xmlns:a16="http://schemas.microsoft.com/office/drawing/2014/main" id="{618674EB-6A1B-4014-B8CC-EB95A70FA9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44" name="Rectangle 8">
            <a:extLst>
              <a:ext uri="{FF2B5EF4-FFF2-40B4-BE49-F238E27FC236}">
                <a16:creationId xmlns="" xmlns:a16="http://schemas.microsoft.com/office/drawing/2014/main" id="{283E7547-8143-4E81-BED5-40D50E479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="" xmlns:a16="http://schemas.microsoft.com/office/drawing/2014/main" id="{4AAB96D9-21BA-43ED-B8DB-757D5D931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поддержка малого и среднего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в муниципальном  районе Мелеузовский район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Башкортостан»   </a:t>
            </a:r>
          </a:p>
        </p:txBody>
      </p:sp>
      <p:pic>
        <p:nvPicPr>
          <p:cNvPr id="87047" name="Picture 2" descr="C:\Users\User\Pictures\1407870129_0929_1000x800.jpg">
            <a:extLst>
              <a:ext uri="{FF2B5EF4-FFF2-40B4-BE49-F238E27FC236}">
                <a16:creationId xmlns="" xmlns:a16="http://schemas.microsoft.com/office/drawing/2014/main" id="{09CA3B2D-7FC8-4025-8BD9-AEA3FCE7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86" y="1204209"/>
            <a:ext cx="180163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4" descr="C:\Users\User\Pictures\Depositphotos_22928632_original.jpg">
            <a:extLst>
              <a:ext uri="{FF2B5EF4-FFF2-40B4-BE49-F238E27FC236}">
                <a16:creationId xmlns="" xmlns:a16="http://schemas.microsoft.com/office/drawing/2014/main" id="{00CFE434-FE86-407C-A7BF-995C29527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93" y="1204209"/>
            <a:ext cx="187166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6">
            <a:extLst>
              <a:ext uri="{FF2B5EF4-FFF2-40B4-BE49-F238E27FC236}">
                <a16:creationId xmlns="" xmlns:a16="http://schemas.microsoft.com/office/drawing/2014/main" id="{5C1E916E-2DBF-4B3E-8E26-37F668256A8A}"/>
              </a:ext>
            </a:extLst>
          </p:cNvPr>
          <p:cNvSpPr txBox="1">
            <a:spLocks/>
          </p:cNvSpPr>
          <p:nvPr/>
        </p:nvSpPr>
        <p:spPr>
          <a:xfrm>
            <a:off x="644714" y="2662110"/>
            <a:ext cx="7854571" cy="3457832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Увеличить  финансовый результат от всех видов предпринимательской деятельности;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Увеличить численность населения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Мелеузовкого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Республики Башкортостан, осуществляющего предпринимательскую деятельность и работающего в сфере малого и среднего предпринимательства;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Формирование  благоприятного    климата  для развития малого и среднего бизнеса в муниципальном районе Мелеузовский район Республики Башкортостан;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Развитие  прогрессивных  технологий  финансовой  и инвестиционной  поддержки,  повышение  доступности  финансовых ресурсов  для  субъектов  малого  и  среднего  предпринимательства муниципального района Мелеузовский район Республики Башкортостан;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Создание  эффективной  инфраструктуры  поддержки  субъектов малого и среднего предпринимательства; 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Развитие системы информационно-консультационной, научной и образовательной  поддержки  субъектов  малого  и  среднего предпринимательства;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Содействие  росту  конкурентоспособности  и  продвижению продукции  субъектов  малого  и  среднего  предпринимательства  на товарные рынки;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Повышение  престижа  предпринимательской  деятельности  в муниципальном районе Мелеузовский район Республики Башкортостан;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Развитие малого и среднего предпринимательства во всех отраслях и секторах экономики  муниципального района Мелеузовский район Республики Башкортостан.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3718A14-E25D-4C57-A24C-BFFDBE090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04209"/>
            <a:ext cx="2102798" cy="1467042"/>
          </a:xfrm>
          <a:prstGeom prst="rect">
            <a:avLst/>
          </a:prstGeom>
        </p:spPr>
      </p:pic>
    </p:spTree>
  </p:cSld>
  <p:clrMapOvr>
    <a:masterClrMapping/>
  </p:clrMapOvr>
  <p:transition spd="slow" advTm="9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1368BDE-B97B-49DC-8C39-8A71E7C21354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сельского хозяйства и регулирование рынков  сельскохозяйственной продукции, сырья и продовольствия  в муниципальном  районе</a:t>
            </a:r>
          </a:p>
          <a:p>
            <a:pPr algn="ctr">
              <a:defRPr/>
            </a:pP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27D9537-9D89-4324-855A-21C1BE1D0896}"/>
              </a:ext>
            </a:extLst>
          </p:cNvPr>
          <p:cNvSpPr/>
          <p:nvPr/>
        </p:nvSpPr>
        <p:spPr>
          <a:xfrm>
            <a:off x="6089646" y="923330"/>
            <a:ext cx="3054354" cy="2677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увеличить производство продукции сельского хозяйства и ее переработки;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предупреждение и ликвидация заразных, и массовых незаразных заболеваний животных, защита населения от болезней общих для человека и животных;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повысить финансовую устойчивость предприятий агропромышленного комплекса.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EC748BD4-35DB-4B51-AB20-178D4B891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23928" y="3522450"/>
            <a:ext cx="4725275" cy="3146910"/>
          </a:xfrm>
          <a:extLst/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стимулирование увеличения  производства основных видов сельскохозяйственной продукции и производства пищевых продуктов;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поддержка малых форм хозяйствования;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уровня рентабельности в сельском хозяйстве для обеспечения его устойчивого развития;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стимулирование инновационной деятельности и инновационного развития агропромышленного комплекса;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повышение технической оснащенности в сельском хозяйстве;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улучшение ветеринарно-санитарной обстановки в сельском хозяйстве.</a:t>
            </a:r>
          </a:p>
        </p:txBody>
      </p:sp>
      <p:pic>
        <p:nvPicPr>
          <p:cNvPr id="89094" name="Picture 2" descr="C:\Users\User\Pictures\maxresdefault.jpg">
            <a:extLst>
              <a:ext uri="{FF2B5EF4-FFF2-40B4-BE49-F238E27FC236}">
                <a16:creationId xmlns="" xmlns:a16="http://schemas.microsoft.com/office/drawing/2014/main" id="{CB5C4543-F366-4431-864F-3AFB17A3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284984"/>
            <a:ext cx="3354387" cy="162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2" descr="C:\Users\User\Pictures\kwick_slide1.jpg">
            <a:extLst>
              <a:ext uri="{FF2B5EF4-FFF2-40B4-BE49-F238E27FC236}">
                <a16:creationId xmlns="" xmlns:a16="http://schemas.microsoft.com/office/drawing/2014/main" id="{FBD0715F-17CB-47A9-B539-3F46A1C53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4940894"/>
            <a:ext cx="3354386" cy="172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="" xmlns:a16="http://schemas.microsoft.com/office/drawing/2014/main" id="{976CCDFA-9A61-4536-ABD5-5781BEB425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9032436"/>
              </p:ext>
            </p:extLst>
          </p:nvPr>
        </p:nvGraphicFramePr>
        <p:xfrm>
          <a:off x="50800" y="993775"/>
          <a:ext cx="2540918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271F34B4-18BE-4DEC-AAEE-EDFF472949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999179"/>
              </p:ext>
            </p:extLst>
          </p:nvPr>
        </p:nvGraphicFramePr>
        <p:xfrm>
          <a:off x="2195735" y="896681"/>
          <a:ext cx="3714399" cy="2100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9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Line 7">
            <a:extLst>
              <a:ext uri="{FF2B5EF4-FFF2-40B4-BE49-F238E27FC236}">
                <a16:creationId xmlns="" xmlns:a16="http://schemas.microsoft.com/office/drawing/2014/main" id="{5F68F02C-7DC5-42DB-8F91-9C6D25204A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39" name="Rectangle 8">
            <a:extLst>
              <a:ext uri="{FF2B5EF4-FFF2-40B4-BE49-F238E27FC236}">
                <a16:creationId xmlns="" xmlns:a16="http://schemas.microsoft.com/office/drawing/2014/main" id="{23790175-62D1-491F-AECB-CB2CA776F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97284" name="TextBox 2">
            <a:extLst>
              <a:ext uri="{FF2B5EF4-FFF2-40B4-BE49-F238E27FC236}">
                <a16:creationId xmlns="" xmlns:a16="http://schemas.microsoft.com/office/drawing/2014/main" id="{775FF383-556D-48C9-AE57-2F277348A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304275"/>
            <a:ext cx="6259827" cy="414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подотрасли растениеводства, переработки и реализации продукции растениеводства –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2 600,0 тыс.рублей;</a:t>
            </a:r>
          </a:p>
          <a:p>
            <a:pPr marL="171450" indent="-1714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Информационно-консультационное обслуживание сельхоз- товаропроизводителей всех форм собственности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2 824,0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 "Развитие сельского хозяйства и регулирование рынков сельскохозяйственной продукции, сырья и продовольствия в муниципальном районе Мелеузовский район Республики Башкортостан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1 000,00тыс.рублей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деятельности малых форм хозяйствования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500,0 тыс.рублей;</a:t>
            </a:r>
          </a:p>
          <a:p>
            <a:pPr marL="171450" indent="-1714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благоприятной ветеринарно-санитарной обстановки в сельском хозяйстве –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808,8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AutoNum type="arabicPeriod"/>
              <a:defRPr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="" xmlns:a16="http://schemas.microsoft.com/office/drawing/2014/main" id="{4626436C-7265-4932-A12B-6B9747114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8560" y="150465"/>
            <a:ext cx="9612560" cy="830263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Муниципальная программа «Развитие сельского хозяйства и регулирование рынков</a:t>
            </a:r>
          </a:p>
          <a:p>
            <a:pPr algn="ctr">
              <a:defRPr/>
            </a:pP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сельскохозяйственной продукции, сырья и продовольствия  в муниципальном  районе Мелеузовский район Республики Башкортостан»   </a:t>
            </a:r>
          </a:p>
        </p:txBody>
      </p:sp>
      <p:pic>
        <p:nvPicPr>
          <p:cNvPr id="91142" name="Picture 4" descr="C:\Users\User\Pictures\техника.jpg">
            <a:extLst>
              <a:ext uri="{FF2B5EF4-FFF2-40B4-BE49-F238E27FC236}">
                <a16:creationId xmlns="" xmlns:a16="http://schemas.microsoft.com/office/drawing/2014/main" id="{8786B3F7-C4E8-47F2-80F2-F9939C024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39" y="3499983"/>
            <a:ext cx="2381133" cy="251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2" descr="C:\Users\User\Pictures\veggie-photo-for-6-163.jpg">
            <a:extLst>
              <a:ext uri="{FF2B5EF4-FFF2-40B4-BE49-F238E27FC236}">
                <a16:creationId xmlns="" xmlns:a16="http://schemas.microsoft.com/office/drawing/2014/main" id="{4E717C96-645B-4912-BCA6-76BB4EB8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02" y="1186007"/>
            <a:ext cx="2043006" cy="195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6687C169-8FEF-4D51-A6E3-0ABFFF4E73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474157"/>
              </p:ext>
            </p:extLst>
          </p:nvPr>
        </p:nvGraphicFramePr>
        <p:xfrm>
          <a:off x="2165845" y="536883"/>
          <a:ext cx="3524595" cy="211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4BF9140-FCC2-4AD2-962B-A86CE48ABA7D}"/>
              </a:ext>
            </a:extLst>
          </p:cNvPr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в муниципальном  районе</a:t>
            </a:r>
          </a:p>
          <a:p>
            <a:pPr algn="ctr">
              <a:defRPr/>
            </a:pP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0FFA816-7C08-4B04-98DD-BF005CF15074}"/>
              </a:ext>
            </a:extLst>
          </p:cNvPr>
          <p:cNvSpPr/>
          <p:nvPr/>
        </p:nvSpPr>
        <p:spPr>
          <a:xfrm>
            <a:off x="5701427" y="592064"/>
            <a:ext cx="3354789" cy="2369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1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marL="285750" indent="-285750">
              <a:buFontTx/>
              <a:buChar char="-"/>
              <a:defRPr/>
            </a:pPr>
            <a:r>
              <a:rPr lang="ru-RU" sz="1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единого культурного пространства, создание условий для выравнивания  доступа населения к культурным ценностям, информационным ресурсам и  повышения уровня удовлетворенности населения муниципального района </a:t>
            </a:r>
            <a:r>
              <a:rPr lang="ru-RU" sz="11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качеством предоставляемых услуг в сфере культуры и искусства;</a:t>
            </a:r>
          </a:p>
          <a:p>
            <a:pPr marL="285750" indent="-285750">
              <a:buFontTx/>
              <a:buChar char="-"/>
              <a:defRPr/>
            </a:pPr>
            <a:r>
              <a:rPr lang="ru-RU" sz="1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открытого информационного пространства на территории муниципального района  Мелеузовский </a:t>
            </a: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r>
              <a:rPr lang="ru-RU" sz="1100" b="1" i="1" dirty="0" smtClean="0">
                <a:solidFill>
                  <a:schemeClr val="bg1"/>
                </a:solidFill>
              </a:rPr>
              <a:t>.</a:t>
            </a:r>
            <a:r>
              <a:rPr lang="ru-RU" sz="1600" dirty="0" smtClean="0"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i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15A81086-B58A-4CBD-94FD-A58DF65A5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404746"/>
            <a:ext cx="9260076" cy="1698826"/>
          </a:xfrm>
          <a:extLst/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sz="1600" b="1" i="1" dirty="0">
              <a:ln>
                <a:solidFill>
                  <a:srgbClr val="7030A0"/>
                </a:solidFill>
                <a:prstDash val="solid"/>
                <a:bevel/>
              </a:ln>
              <a:solidFill>
                <a:schemeClr val="tx1"/>
              </a:solidFill>
              <a:effectLst>
                <a:glow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i="1" dirty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00" b="1" i="1" dirty="0" smtClean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1500" b="1" i="1" dirty="0" smtClean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</a:t>
            </a:r>
            <a:r>
              <a:rPr lang="ru-RU" sz="1400" i="1" u="sng" dirty="0" smtClean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адачи </a:t>
            </a:r>
            <a:r>
              <a:rPr lang="ru-RU" sz="1400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400" i="1" dirty="0">
                <a:ln>
                  <a:noFill/>
                  <a:prstDash val="solid"/>
                  <a:bevel/>
                </a:ln>
                <a:solidFill>
                  <a:schemeClr val="tx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здать благоприятные условия для устойчивого развития сферы культуры и искусства, сохранить культурное и историческое наследие, увеличить доступ населения к культурным ценностям и информации;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эффективного развития системы дополнительного образования детей  в сфере культуры и искусства;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прав граждан в сфере информатизации и расширение  информационного пространства на территории муниципального района </a:t>
            </a:r>
            <a:r>
              <a:rPr lang="ru-RU" sz="1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  <a:endParaRPr lang="ru-RU" sz="1400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190" name="Picture 2" descr="C:\Users\User\Pictures\etnos.jpg">
            <a:extLst>
              <a:ext uri="{FF2B5EF4-FFF2-40B4-BE49-F238E27FC236}">
                <a16:creationId xmlns="" xmlns:a16="http://schemas.microsoft.com/office/drawing/2014/main" id="{55B3A3A6-068B-4C1F-A2DD-5048F84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0" y="2205945"/>
            <a:ext cx="106152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="" xmlns:a16="http://schemas.microsoft.com/office/drawing/2014/main" id="{17EB9BBA-F07D-4958-A327-5ADE23C65B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6379807"/>
              </p:ext>
            </p:extLst>
          </p:nvPr>
        </p:nvGraphicFramePr>
        <p:xfrm>
          <a:off x="-107949" y="712759"/>
          <a:ext cx="2540918" cy="184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3192" name="Прямоугольник 1">
            <a:extLst>
              <a:ext uri="{FF2B5EF4-FFF2-40B4-BE49-F238E27FC236}">
                <a16:creationId xmlns="" xmlns:a16="http://schemas.microsoft.com/office/drawing/2014/main" id="{A4FFD11C-074F-45A9-9597-B13D04836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91" y="3946989"/>
            <a:ext cx="845249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0D6547-7E8E-400C-8EFA-95653350BD23}"/>
              </a:ext>
            </a:extLst>
          </p:cNvPr>
          <p:cNvSpPr txBox="1"/>
          <p:nvPr/>
        </p:nvSpPr>
        <p:spPr>
          <a:xfrm>
            <a:off x="-60796" y="4222347"/>
            <a:ext cx="9117012" cy="3583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создание, распространение культурных ценностей, предоставляемых культурных благ населению в различных формах и видах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90 864,8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обучения по программам дополнительного образования детей в сфере культуры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искусства–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36 968,1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производства и трансляции телевизионных передач о жизни  муниципального образования –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3 500,0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Размещение информации в печатных средствах массовой информации 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1 007,0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муниципальной поддержки социально-ориентированным некоммерческим организациям для проведения мероприятий в области национальных, государственных, муниципальных и общественно-политических отношений, общественно-политических отношений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902,0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1400" dirty="0">
              <a:latin typeface="Academy" pitchFamily="2" charset="0"/>
              <a:cs typeface="Arial" charset="0"/>
            </a:endParaRP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700"/>
              </a:spcBef>
              <a:buClr>
                <a:schemeClr val="accent2"/>
              </a:buClr>
              <a:buSzPct val="60000"/>
              <a:buFontTx/>
              <a:buAutoNum type="arabicPeriod"/>
              <a:defRPr/>
            </a:pPr>
            <a:endParaRPr lang="ru-RU" dirty="0">
              <a:latin typeface="Academy" pitchFamily="2" charset="0"/>
              <a:cs typeface="Arial" charset="0"/>
            </a:endParaRPr>
          </a:p>
        </p:txBody>
      </p:sp>
    </p:spTree>
  </p:cSld>
  <p:clrMapOvr>
    <a:masterClrMapping/>
  </p:clrMapOvr>
  <p:transition spd="slow" advTm="9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25151"/>
            <a:ext cx="8208912" cy="411510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51546520"/>
              </p:ext>
            </p:extLst>
          </p:nvPr>
        </p:nvGraphicFramePr>
        <p:xfrm>
          <a:off x="683568" y="1430778"/>
          <a:ext cx="7919968" cy="4158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15" y="2699104"/>
            <a:ext cx="2736304" cy="1542644"/>
          </a:xfrm>
          <a:prstGeom prst="rect">
            <a:avLst/>
          </a:prstGeom>
          <a:noFill/>
          <a:ln w="127000" cap="sq">
            <a:noFill/>
            <a:bevel/>
            <a:headEnd/>
            <a:tailEnd/>
          </a:ln>
          <a:effectLst/>
          <a:scene3d>
            <a:camera prst="orthographicFront">
              <a:rot lat="21299999" lon="0" rev="0"/>
            </a:camera>
            <a:lightRig rig="threePt" dir="t"/>
          </a:scene3d>
          <a:sp3d prstMaterial="dkEdge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ая выноска 8"/>
          <p:cNvSpPr/>
          <p:nvPr/>
        </p:nvSpPr>
        <p:spPr>
          <a:xfrm>
            <a:off x="7196097" y="4962617"/>
            <a:ext cx="1440160" cy="769441"/>
          </a:xfrm>
          <a:prstGeom prst="wedgeRectCallout">
            <a:avLst>
              <a:gd name="adj1" fmla="val -63168"/>
              <a:gd name="adj2" fmla="val -94955"/>
            </a:avLst>
          </a:prstGeom>
          <a:ln>
            <a:solidFill>
              <a:schemeClr val="tx1"/>
            </a:solidFill>
            <a:prstDash val="sys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 (представительные) органы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самоуправления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3903570" y="4164070"/>
            <a:ext cx="1408868" cy="600164"/>
          </a:xfrm>
          <a:prstGeom prst="wedgeRectCallout">
            <a:avLst>
              <a:gd name="adj1" fmla="val -8794"/>
              <a:gd name="adj2" fmla="val 81173"/>
            </a:avLst>
          </a:prstGeom>
          <a:solidFill>
            <a:srgbClr val="C1E0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 финансовые органы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15141" y="2336299"/>
            <a:ext cx="1440160" cy="769441"/>
          </a:xfrm>
          <a:prstGeom prst="wedgeRectCallout">
            <a:avLst>
              <a:gd name="adj1" fmla="val 48913"/>
              <a:gd name="adj2" fmla="val 83076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 (представительные) органы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самоуправления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7585248" y="3176642"/>
            <a:ext cx="1235224" cy="938719"/>
          </a:xfrm>
          <a:prstGeom prst="wedgeRectCallout">
            <a:avLst>
              <a:gd name="adj1" fmla="val -73134"/>
              <a:gd name="adj2" fmla="val 49655"/>
            </a:avLst>
          </a:prstGeom>
          <a:solidFill>
            <a:srgbClr val="C1E0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финансовые органы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2195736" y="1184703"/>
            <a:ext cx="1152128" cy="600164"/>
          </a:xfrm>
          <a:prstGeom prst="wedgeRectCallout">
            <a:avLst>
              <a:gd name="adj1" fmla="val 60572"/>
              <a:gd name="adj2" fmla="val 71736"/>
            </a:avLst>
          </a:prstGeom>
          <a:solidFill>
            <a:srgbClr val="C1E0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403567" y="1340767"/>
            <a:ext cx="1224136" cy="864095"/>
          </a:xfrm>
          <a:prstGeom prst="wedgeRectCallout">
            <a:avLst>
              <a:gd name="adj1" fmla="val 71403"/>
              <a:gd name="adj2" fmla="val 43506"/>
            </a:avLst>
          </a:prstGeom>
          <a:solidFill>
            <a:srgbClr val="C1E0FF"/>
          </a:solidFill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Контрольно-счетные органы и органы местного самоуправления</a:t>
            </a: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7585248" y="1289360"/>
            <a:ext cx="1235224" cy="938719"/>
          </a:xfrm>
          <a:prstGeom prst="wedgeRectCallout">
            <a:avLst>
              <a:gd name="adj1" fmla="val -72965"/>
              <a:gd name="adj2" fmla="val 90693"/>
            </a:avLst>
          </a:prstGeom>
          <a:solidFill>
            <a:srgbClr val="C1E0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финансовые органы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511579" y="4677724"/>
            <a:ext cx="1224136" cy="938719"/>
          </a:xfrm>
          <a:prstGeom prst="wedgeRectCallout">
            <a:avLst>
              <a:gd name="adj1" fmla="val 87351"/>
              <a:gd name="adj2" fmla="val 2814"/>
            </a:avLst>
          </a:prstGeom>
          <a:solidFill>
            <a:srgbClr val="C1E0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финансовые органы</a:t>
            </a:r>
          </a:p>
        </p:txBody>
      </p:sp>
    </p:spTree>
    <p:extLst>
      <p:ext uri="{BB962C8B-B14F-4D97-AF65-F5344CB8AC3E}">
        <p14:creationId xmlns:p14="http://schemas.microsoft.com/office/powerpoint/2010/main" val="11981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2EE7EB2-7AD2-48C9-887B-0EFF25C396F0}"/>
              </a:ext>
            </a:extLst>
          </p:cNvPr>
          <p:cNvSpPr/>
          <p:nvPr/>
        </p:nvSpPr>
        <p:spPr>
          <a:xfrm>
            <a:off x="-318165" y="48965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муниципальной службы в муниципальном 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AFDDB59-61E4-4494-8006-AEE1B08E2C88}"/>
              </a:ext>
            </a:extLst>
          </p:cNvPr>
          <p:cNvSpPr/>
          <p:nvPr/>
        </p:nvSpPr>
        <p:spPr>
          <a:xfrm>
            <a:off x="6501971" y="508031"/>
            <a:ext cx="264202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dirty="0"/>
          </a:p>
          <a:p>
            <a:pPr algn="just">
              <a:defRPr/>
            </a:pPr>
            <a:r>
              <a:rPr lang="ru-RU" sz="1200" b="1" i="1" u="sng" dirty="0">
                <a:solidFill>
                  <a:schemeClr val="bg1"/>
                </a:solidFill>
                <a:effectLst>
                  <a:glow rad="254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муниципальной службы в муниципальном район Мелеузовский район Республики Башкортостан, повышение эффективности муниципального управления</a:t>
            </a:r>
            <a:r>
              <a:rPr lang="ru-RU" sz="1200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  <a:defRPr/>
            </a:pP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D0873E90-DA54-4B01-B9B7-0AFB51961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95385" y="2420938"/>
            <a:ext cx="6444208" cy="2331119"/>
          </a:xfrm>
          <a:extLst/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b="1" i="1" dirty="0">
              <a:ln>
                <a:solidFill>
                  <a:srgbClr val="7030A0"/>
                </a:solidFill>
                <a:prstDash val="solid"/>
                <a:bevel/>
              </a:ln>
              <a:solidFill>
                <a:srgbClr val="00B0F0"/>
              </a:solidFill>
              <a:effectLst>
                <a:glow rad="25400">
                  <a:schemeClr val="accent4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 rad="25400">
                    <a:schemeClr val="accent4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Задачи программы :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Стимулирование органов местного самоуправления к наращиванию социально-экономического потенциала муниципального образования;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Повышение профессиональной компетенции муниципальных служащих в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Мелеузовском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районе; повышение привлекательности муниципальной службы;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Организовать исполнение полномочий в части первичного воинского учета на территориях сельских поселений;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Обеспечить проведение выборов в представительный орган местного самоуправления.</a:t>
            </a:r>
            <a:endParaRPr lang="ru-RU" b="1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334" name="Picture 2" descr="C:\Users\User\Pictures\1410343517_1272001720_1-1.jpg">
            <a:extLst>
              <a:ext uri="{FF2B5EF4-FFF2-40B4-BE49-F238E27FC236}">
                <a16:creationId xmlns="" xmlns:a16="http://schemas.microsoft.com/office/drawing/2014/main" id="{BB09762E-AF64-4964-8CC8-B38FC6548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8" y="2250112"/>
            <a:ext cx="21701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="" xmlns:a16="http://schemas.microsoft.com/office/drawing/2014/main" id="{8EBBBA47-7C02-4588-A775-435AA40249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0210896"/>
              </p:ext>
            </p:extLst>
          </p:nvPr>
        </p:nvGraphicFramePr>
        <p:xfrm>
          <a:off x="250825" y="657225"/>
          <a:ext cx="2326159" cy="189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9336" name="Прямоугольник 1">
            <a:extLst>
              <a:ext uri="{FF2B5EF4-FFF2-40B4-BE49-F238E27FC236}">
                <a16:creationId xmlns="" xmlns:a16="http://schemas.microsoft.com/office/drawing/2014/main" id="{AA5BDE73-F5D2-4160-8E6E-C2DC23578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519613"/>
            <a:ext cx="849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6BD764F-02FD-479E-8E53-1B74789809A4}"/>
              </a:ext>
            </a:extLst>
          </p:cNvPr>
          <p:cNvSpPr/>
          <p:nvPr/>
        </p:nvSpPr>
        <p:spPr>
          <a:xfrm>
            <a:off x="250825" y="4791415"/>
            <a:ext cx="8688768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задач и функций, возложенных на представительный орган местного самоуправления –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4 747,0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задач и функций возложенных на исполнительные органы местного самоуправления за счет бюджета муниципального района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81 814,0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задач и функций возложенных на исполнительные органы местного самоуправления по переданным полномочиям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9 968,0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мер социальной поддержки отдельным категориям граждан за счет средств бюджета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578,0 </a:t>
            </a:r>
            <a:r>
              <a:rPr lang="ru-RU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выборов в представительный орган муниципального образования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2 600,0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Всероссийской переписи населения 2020 года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1 272,4 тыс. рублей.</a:t>
            </a:r>
          </a:p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dirty="0">
              <a:latin typeface="Academy" pitchFamily="2" charset="0"/>
              <a:cs typeface="Arial" charset="0"/>
            </a:endParaRP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dirty="0">
              <a:latin typeface="Academy" pitchFamily="2" charset="0"/>
              <a:cs typeface="Arial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="" xmlns:a16="http://schemas.microsoft.com/office/drawing/2014/main" id="{86A178C2-4091-468D-80A9-D08F3B1477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604768"/>
              </p:ext>
            </p:extLst>
          </p:nvPr>
        </p:nvGraphicFramePr>
        <p:xfrm>
          <a:off x="2627784" y="688388"/>
          <a:ext cx="3849167" cy="193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 advTm="9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A0D3B0D-5DA9-49C8-8FC5-AE9631AF40D6}"/>
              </a:ext>
            </a:extLst>
          </p:cNvPr>
          <p:cNvSpPr/>
          <p:nvPr/>
        </p:nvSpPr>
        <p:spPr>
          <a:xfrm>
            <a:off x="14288" y="-1270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жилищно-коммунального хозяйства в муниципальном  районе Мелеузовский район Республики Башкортостан»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AA29546-C57D-4A3A-8CC6-1BC8F051EB16}"/>
              </a:ext>
            </a:extLst>
          </p:cNvPr>
          <p:cNvSpPr/>
          <p:nvPr/>
        </p:nvSpPr>
        <p:spPr>
          <a:xfrm>
            <a:off x="5697191" y="212771"/>
            <a:ext cx="340202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sz="1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</a:p>
          <a:p>
            <a:pPr marL="285750" indent="-285750">
              <a:buFontTx/>
              <a:buChar char="-"/>
              <a:defRPr/>
            </a:pP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обеспечения устойчивого роста объектов ввода жилья, повысить уровень обеспеченности жилыми помещениями до 18 м</a:t>
            </a:r>
            <a:r>
              <a:rPr lang="ru-RU" sz="1300" b="1" i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 проживающего; </a:t>
            </a:r>
          </a:p>
          <a:p>
            <a:pPr marL="285750" indent="-285750">
              <a:buFontTx/>
              <a:buChar char="-"/>
              <a:defRPr/>
            </a:pP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благоприятные и комфортные условия для проживания населения;</a:t>
            </a:r>
          </a:p>
          <a:p>
            <a:pPr marL="285750" indent="-285750">
              <a:buFontTx/>
              <a:buChar char="-"/>
              <a:defRPr/>
            </a:pP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оказания услуг и эффективности управления в сфере жилищно-коммунального хозяйства;</a:t>
            </a:r>
          </a:p>
          <a:p>
            <a:pPr marL="285750" indent="-285750">
              <a:buFontTx/>
              <a:buChar char="-"/>
              <a:defRPr/>
            </a:pP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обеспечить гарантированность  поставок коммунальных ресурсов при минимальных показателях потерь</a:t>
            </a:r>
          </a:p>
          <a:p>
            <a:pPr>
              <a:defRPr/>
            </a:pPr>
            <a:endParaRPr lang="ru-RU" sz="1400" i="1" dirty="0">
              <a:ln>
                <a:solidFill>
                  <a:schemeClr val="accent4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1FF6F98-63EC-4567-BD8C-AF099E72D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12351" y="3429000"/>
            <a:ext cx="5724128" cy="3565079"/>
          </a:xfrm>
          <a:extLst/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b="1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Обеспечивать инфраструктурой, земельными участками для жилищной застройки;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Обеспечить переселение граждан из аварийного жилья;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Обеспечить подготовку проектной документации и осуществление надзора в сфере строительства;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Повысить уровень благоустройства населенных пунктов муниципального района Мелеузовский район Республики Башкортостан;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Обеспечить сферу жилищно-коммунального хозяйства района профессиональными кадрами;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Модернизировать инженерные сети, повысить </a:t>
            </a:r>
            <a:r>
              <a:rPr lang="ru-RU" sz="1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</a:t>
            </a: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ресурсоэффективность</a:t>
            </a: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жилищно-коммунального хозяйства;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Обеспечить жилыми помещениями граждан, перед которыми государство имеет обязательства в соответствии с законодательством;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Повышение эффективности управления  объектов муниципальной собственности,  создания условий для обеспечения гарантийной защиты прав муниципальной собственности на объекты недвижимости;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Повышение эффективности управления и распоряжения земельными участками.</a:t>
            </a:r>
          </a:p>
        </p:txBody>
      </p:sp>
      <p:pic>
        <p:nvPicPr>
          <p:cNvPr id="103430" name="Picture 3" descr="C:\Users\User\Pictures\tagil.jpg">
            <a:extLst>
              <a:ext uri="{FF2B5EF4-FFF2-40B4-BE49-F238E27FC236}">
                <a16:creationId xmlns="" xmlns:a16="http://schemas.microsoft.com/office/drawing/2014/main" id="{A43F0109-D651-4157-AA3D-A1527D169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3359150"/>
            <a:ext cx="30607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4" descr="C:\Users\User\Pictures\a5373b8888bb78aa0e9e98d42af7369d.gif">
            <a:extLst>
              <a:ext uri="{FF2B5EF4-FFF2-40B4-BE49-F238E27FC236}">
                <a16:creationId xmlns="" xmlns:a16="http://schemas.microsoft.com/office/drawing/2014/main" id="{9D9ECCE8-1995-4F2F-92A6-EFC463E74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5085184"/>
            <a:ext cx="30797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="" xmlns:a16="http://schemas.microsoft.com/office/drawing/2014/main" id="{D03B7B77-A02D-4A78-9C04-D3DC981421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210625"/>
              </p:ext>
            </p:extLst>
          </p:nvPr>
        </p:nvGraphicFramePr>
        <p:xfrm>
          <a:off x="-25089" y="1413247"/>
          <a:ext cx="2233613" cy="1964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2E6D4686-74DA-44BC-B5A4-6CE98A490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289820"/>
              </p:ext>
            </p:extLst>
          </p:nvPr>
        </p:nvGraphicFramePr>
        <p:xfrm>
          <a:off x="2123728" y="942395"/>
          <a:ext cx="3573463" cy="2054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9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Line 7">
            <a:extLst>
              <a:ext uri="{FF2B5EF4-FFF2-40B4-BE49-F238E27FC236}">
                <a16:creationId xmlns="" xmlns:a16="http://schemas.microsoft.com/office/drawing/2014/main" id="{7A16E3AC-1F03-4A9C-9CC6-127355EED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475" name="Rectangle 8">
            <a:extLst>
              <a:ext uri="{FF2B5EF4-FFF2-40B4-BE49-F238E27FC236}">
                <a16:creationId xmlns="" xmlns:a16="http://schemas.microsoft.com/office/drawing/2014/main" id="{0EC34C2E-204E-40C9-86DD-D39FE5CC1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117764" name="TextBox 2">
            <a:extLst>
              <a:ext uri="{FF2B5EF4-FFF2-40B4-BE49-F238E27FC236}">
                <a16:creationId xmlns="" xmlns:a16="http://schemas.microsoft.com/office/drawing/2014/main" id="{B144E129-9D44-4828-837E-30BE8771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95" y="2900143"/>
            <a:ext cx="8101013" cy="62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           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сфере строительства и инженерных коммуникаций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2 618,0 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проектирования, инженерных изысканий, государственной экспертизы проектной документации, проверки достоверности определения сметной стоимости объектов капитального строительства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3 805,4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степени благоустройства территорий населенных пунктов муниципального района Мелеузовский район Республики Башкортостан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45 610,6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системы жилищно-коммунального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5 907,0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жилыми помещениями граждан Российской Федерации, перед которыми государство имеет обязательства в соответствии с законодательством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34 382,4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полномочий по управлению объектами муниципальной собственности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–3 900,0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работ по землеустройству, оформлению прав пользования на землю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1 820,0 тыс.рублей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полномочий в сфере архитектуры и градостроительства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–7 000,0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b="1" dirty="0">
                <a:solidFill>
                  <a:schemeClr val="tx1"/>
                </a:solidFill>
                <a:latin typeface="Academy" pitchFamily="2" charset="0"/>
                <a:cs typeface="Arial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="" xmlns:a16="http://schemas.microsoft.com/office/drawing/2014/main" id="{C0DC4CEE-AF43-4AA1-A036-D67A9D5E6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92" y="175415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жилищно-коммунального хозяйства в муниципальном  районе Мелеузовский район Республики Башкортостан»</a:t>
            </a:r>
          </a:p>
        </p:txBody>
      </p:sp>
      <p:pic>
        <p:nvPicPr>
          <p:cNvPr id="105478" name="Picture 5" descr="C:\Users\User\Pictures\rabotnik-zhkh.jpg">
            <a:extLst>
              <a:ext uri="{FF2B5EF4-FFF2-40B4-BE49-F238E27FC236}">
                <a16:creationId xmlns="" xmlns:a16="http://schemas.microsoft.com/office/drawing/2014/main" id="{28452685-D2BA-40F0-9CFD-A51FC66CF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7" y="1364374"/>
            <a:ext cx="22256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6" descr="C:\Users\User\Pictures\23416313.jpg">
            <a:extLst>
              <a:ext uri="{FF2B5EF4-FFF2-40B4-BE49-F238E27FC236}">
                <a16:creationId xmlns="" xmlns:a16="http://schemas.microsoft.com/office/drawing/2014/main" id="{CFBFABB2-088A-49C7-9FD7-04E3D1D8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99" y="1364374"/>
            <a:ext cx="2230437" cy="136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Рисунок 1">
            <a:extLst>
              <a:ext uri="{FF2B5EF4-FFF2-40B4-BE49-F238E27FC236}">
                <a16:creationId xmlns="" xmlns:a16="http://schemas.microsoft.com/office/drawing/2014/main" id="{5BDA8B21-1D7B-4F1E-BA2A-2CCE936A8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1184418"/>
            <a:ext cx="285115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7E384F5-F739-4505-A510-1A60946099AD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«Дорожное хозяйство и транспортное обслуживание  муниципального  района Мелеузовский район Республики Башкортостан»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47CA0F9-01C7-4865-900C-E57ADE0C3A15}"/>
              </a:ext>
            </a:extLst>
          </p:cNvPr>
          <p:cNvSpPr/>
          <p:nvPr/>
        </p:nvSpPr>
        <p:spPr>
          <a:xfrm>
            <a:off x="5924830" y="364406"/>
            <a:ext cx="287421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kern="10" dirty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                 </a:t>
            </a:r>
          </a:p>
          <a:p>
            <a:pPr>
              <a:defRPr/>
            </a:pPr>
            <a:endParaRPr lang="ru-RU" sz="1600" b="1" kern="10" dirty="0">
              <a:ln w="9525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  <a:solidFill>
                <a:schemeClr val="bg1">
                  <a:lumMod val="65000"/>
                </a:schemeClr>
              </a:solidFill>
              <a:effectLst>
                <a:glow>
                  <a:schemeClr val="accent1"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 </a:t>
            </a:r>
          </a:p>
          <a:p>
            <a:pPr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устойчивости и сохранения существующей сети автомобильных дорог общего пользования, повышение их доступности для населения муниципального района Мелеузовский район Республики Башкортостан</a:t>
            </a:r>
          </a:p>
          <a:p>
            <a:pPr marL="285750" indent="-285750">
              <a:buFontTx/>
              <a:buChar char="-"/>
              <a:defRPr/>
            </a:pP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1DA54C6B-42CA-410E-8DD1-91F22951B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5937" y="3169173"/>
            <a:ext cx="4648688" cy="1844003"/>
          </a:xfrm>
          <a:extLst/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b="1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Формирование единой дорожной сети круглогодичной доступности для населения муниципального района Мелеузовский район Республики Башкортостан;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Оказание мер социальной поддержки населению района при проезде на общественном транспорте.</a:t>
            </a:r>
            <a:endParaRPr lang="ru-RU" sz="1200" b="1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1622" name="Picture 2">
            <a:extLst>
              <a:ext uri="{FF2B5EF4-FFF2-40B4-BE49-F238E27FC236}">
                <a16:creationId xmlns="" xmlns:a16="http://schemas.microsoft.com/office/drawing/2014/main" id="{384CEDAB-3BD5-41FF-9450-00A89616D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9455"/>
            <a:ext cx="3341626" cy="18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="" xmlns:a16="http://schemas.microsoft.com/office/drawing/2014/main" id="{50A96EBF-B1A2-44C2-B871-EBDB812B8B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4785992"/>
              </p:ext>
            </p:extLst>
          </p:nvPr>
        </p:nvGraphicFramePr>
        <p:xfrm>
          <a:off x="113613" y="935089"/>
          <a:ext cx="1866099" cy="1713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BC1A02B2-66C8-4699-9F61-9A4B6505A2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692806"/>
              </p:ext>
            </p:extLst>
          </p:nvPr>
        </p:nvGraphicFramePr>
        <p:xfrm>
          <a:off x="1907704" y="969867"/>
          <a:ext cx="3816424" cy="2065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2">
            <a:extLst>
              <a:ext uri="{FF2B5EF4-FFF2-40B4-BE49-F238E27FC236}">
                <a16:creationId xmlns="" xmlns:a16="http://schemas.microsoft.com/office/drawing/2014/main" id="{3913F752-5C3F-402D-8881-9EF85067E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0" y="5078786"/>
            <a:ext cx="8964488" cy="263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                          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ремонта и содержания дорог местного значения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80 531,0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и осуществление пригородных пассажирских перевозок до садово-огородных участков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–310,0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  <a:p>
            <a:pPr marL="342900" indent="-342900" algn="ctr" eaLnBrk="1" hangingPunct="1">
              <a:buFont typeface="Wingdings 3" panose="05040102010807070707" pitchFamily="18" charset="2"/>
              <a:buAutoNum type="arabicPeriod"/>
              <a:defRPr/>
            </a:pPr>
            <a:endParaRPr lang="ru-RU" dirty="0">
              <a:latin typeface="Academy" pitchFamily="2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9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E1CF0CF-6A59-48CF-9596-DEA0ACADEA5E}"/>
              </a:ext>
            </a:extLst>
          </p:cNvPr>
          <p:cNvSpPr/>
          <p:nvPr/>
        </p:nvSpPr>
        <p:spPr>
          <a:xfrm>
            <a:off x="0" y="262389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торговли в муниципальном  районе </a:t>
            </a:r>
          </a:p>
          <a:p>
            <a:pPr algn="ctr">
              <a:defRPr/>
            </a:pP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902A666-FB88-44F9-882B-4DF700DEC58C}"/>
              </a:ext>
            </a:extLst>
          </p:cNvPr>
          <p:cNvSpPr/>
          <p:nvPr/>
        </p:nvSpPr>
        <p:spPr>
          <a:xfrm>
            <a:off x="73518" y="1196752"/>
            <a:ext cx="8854282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             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на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осуществляется за счет средств внебюджетных источников и собственных и заёмных средств предприятий торговли, бытового обслуживания населения и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общественного питания.</a:t>
            </a:r>
          </a:p>
          <a:p>
            <a:pPr>
              <a:defRPr/>
            </a:pPr>
            <a:r>
              <a:rPr lang="ru-RU" sz="1400" b="1" i="1" dirty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b="1" i="1" u="sng" dirty="0" smtClean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u="sng" dirty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наиболее полного удовлетворения потребности населения в качественных и безопасных товарах и услугах по доступным ценам</a:t>
            </a:r>
          </a:p>
          <a:p>
            <a:pPr marL="285750" indent="-285750">
              <a:buFontTx/>
              <a:buChar char="-"/>
              <a:defRPr/>
            </a:pPr>
            <a:endParaRPr lang="ru-RU" sz="1400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2BEEB917-217A-42FF-9902-E75873265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3888" y="2708920"/>
            <a:ext cx="5478485" cy="4340131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i="1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smtClean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Повысить экономическую и физическую доступность товаров и услуг на потребительском рынке, качество и культуру обслуживания населения при их предоставлении;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Обеспечить сбалансированное развитие торговой и сервисной инфраструктуры;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Содействовать продвижению продукции отечественных производителей;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Обеспечить качество и безопасность товаров и услуг на потребительском рынке, в том числе алкогольной продукции, поступающей в розничную продажу на территории муниципального района Мелеузовский район;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Совершенствовать механизм защиты прав потребителей на потребительском рынке муниципального района</a:t>
            </a:r>
            <a:endParaRPr lang="ru-RU" sz="1500" b="1" i="1" dirty="0">
              <a:ln>
                <a:solidFill>
                  <a:schemeClr val="accent3">
                    <a:lumMod val="75000"/>
                  </a:schemeClr>
                </a:solidFill>
                <a:prstDash val="solid"/>
                <a:bevel/>
              </a:ln>
              <a:solidFill>
                <a:schemeClr val="tx1"/>
              </a:solidFill>
              <a:effectLst>
                <a:glow rad="635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718" name="Picture 2" descr="C:\Users\User\Pictures\webhomes-our-work-elkay-plastics.jpg">
            <a:extLst>
              <a:ext uri="{FF2B5EF4-FFF2-40B4-BE49-F238E27FC236}">
                <a16:creationId xmlns="" xmlns:a16="http://schemas.microsoft.com/office/drawing/2014/main" id="{ED6601ED-EF7F-46AF-AA43-7C606E52D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7" y="3429000"/>
            <a:ext cx="292385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Рисунок 3">
            <a:extLst>
              <a:ext uri="{FF2B5EF4-FFF2-40B4-BE49-F238E27FC236}">
                <a16:creationId xmlns="" xmlns:a16="http://schemas.microsoft.com/office/drawing/2014/main" id="{15B6DB78-6401-43FC-A599-28089527C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97300"/>
            <a:ext cx="1944688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Line 7">
            <a:extLst>
              <a:ext uri="{FF2B5EF4-FFF2-40B4-BE49-F238E27FC236}">
                <a16:creationId xmlns="" xmlns:a16="http://schemas.microsoft.com/office/drawing/2014/main" id="{C8BFFF25-C84A-4F00-B8C8-7D7480B67C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7764" name="Rectangle 8">
            <a:extLst>
              <a:ext uri="{FF2B5EF4-FFF2-40B4-BE49-F238E27FC236}">
                <a16:creationId xmlns="" xmlns:a16="http://schemas.microsoft.com/office/drawing/2014/main" id="{8AAA83DE-A065-4A1D-BB49-B1D301085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25A358A7-9718-4214-AA2D-6A08776ECCCC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296988"/>
          <a:ext cx="8431212" cy="4702172"/>
        </p:xfrm>
        <a:graphic>
          <a:graphicData uri="http://schemas.openxmlformats.org/drawingml/2006/table">
            <a:tbl>
              <a:tblPr/>
              <a:tblGrid>
                <a:gridCol w="84312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8659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36" marR="91436" marT="45693" marB="456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0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проекта "Продукт Башкортостана"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991">
                <a:tc>
                  <a:txBody>
                    <a:bodyPr/>
                    <a:lstStyle/>
                    <a:p>
                      <a:pPr marL="171450" indent="-171450" fontAlgn="base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механизмов регулирования и муниципальной координации сферы розничной торговли</a:t>
                      </a: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(создание рынков и торговых рядов)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розничной торговли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оптовой торговли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общественного питания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графика проведения сельскохозяйственных ярмарок в муниципальном районе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 ярмарок вакансий для организаций оптовой и розничной торговли, общественного питания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Информационно-аналитическое обеспечение в области торговой деятельности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потребительской кооперации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7994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Координация и развитие бытового обслуживания населения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правовой грамотности потребителей и хозяйствующих субъектов в сфере защиты прав потребителей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53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7795" name="TextBox 2">
            <a:extLst>
              <a:ext uri="{FF2B5EF4-FFF2-40B4-BE49-F238E27FC236}">
                <a16:creationId xmlns="" xmlns:a16="http://schemas.microsoft.com/office/drawing/2014/main" id="{B32945B8-FB32-4E0F-8F4F-8A0A2C491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700088"/>
            <a:ext cx="7775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               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="" xmlns:a16="http://schemas.microsoft.com/office/drawing/2014/main" id="{EF7FBA34-55F1-4AC0-A80E-3BC677DFF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365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торговли в муниципальном  районе </a:t>
            </a:r>
          </a:p>
          <a:p>
            <a:pPr algn="ctr">
              <a:defRPr/>
            </a:pP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117798" name="Рисунок 2">
            <a:extLst>
              <a:ext uri="{FF2B5EF4-FFF2-40B4-BE49-F238E27FC236}">
                <a16:creationId xmlns="" xmlns:a16="http://schemas.microsoft.com/office/drawing/2014/main" id="{B95375FB-D126-4908-939A-A280CB264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6021388"/>
            <a:ext cx="17684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1BB700A2-598D-4E16-A832-404FFE2E4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227518"/>
              </p:ext>
            </p:extLst>
          </p:nvPr>
        </p:nvGraphicFramePr>
        <p:xfrm>
          <a:off x="2209565" y="1163078"/>
          <a:ext cx="3816424" cy="2258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7268F15-8BE1-4A7F-AFBC-EA3FC8A6659E}"/>
              </a:ext>
            </a:extLst>
          </p:cNvPr>
          <p:cNvSpPr/>
          <p:nvPr/>
        </p:nvSpPr>
        <p:spPr>
          <a:xfrm>
            <a:off x="5724128" y="584775"/>
            <a:ext cx="3384376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u="sng" dirty="0"/>
          </a:p>
          <a:p>
            <a:pPr>
              <a:defRPr/>
            </a:pPr>
            <a:r>
              <a:rPr lang="ru-RU" sz="1400" b="1" i="1" u="sng" dirty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 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i="1" dirty="0">
                <a:ln w="6350" cmpd="thinThick">
                  <a:noFill/>
                  <a:miter lim="800000"/>
                </a:ln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оследовательное снижение рисков чрезвычайных ситуаций, повышение безопасности населения муниципального района. Обеспечение необходимых условий для безопасности жизнедеятельности и устойчивого социально-экономического развития муниципального района.  </a:t>
            </a:r>
          </a:p>
          <a:p>
            <a:pPr marL="285750" indent="-285750">
              <a:buFontTx/>
              <a:buChar char="-"/>
              <a:defRPr/>
            </a:pPr>
            <a:endParaRPr lang="ru-RU" sz="1400" i="1" dirty="0">
              <a:solidFill>
                <a:srgbClr val="C92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4BE9D9E-7007-4FD1-B8EA-37B34A1D6E4A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«Снижение рисков и смягчение последствий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чрезвычайных ситуаций природного и техногенного характера в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4725633-ABC5-471C-95EB-0B55BC7B7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5976" y="3356993"/>
            <a:ext cx="4412775" cy="3501008"/>
          </a:xfrm>
          <a:extLst/>
        </p:spPr>
        <p:txBody>
          <a:bodyPr rtlCol="0">
            <a:normAutofit fontScale="92500"/>
          </a:bodyPr>
          <a:lstStyle/>
          <a:p>
            <a:pPr algn="just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b="1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500" b="1" i="1" dirty="0">
                <a:ln>
                  <a:noFill/>
                  <a:prstDash val="solid"/>
                  <a:bevel/>
                </a:ln>
                <a:solidFill>
                  <a:schemeClr val="tx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нижение экономического ущерба и повышение эффективности работы экстренных служб муниципального района в критических условиях и чрезвычайных ситуациях;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(развитие) информационного обеспечения, совершенствование системы связи и оповещения при чрезвычайных ситуациях. Развитие единой системы экстренного оповещения «Служба 112» на базе МКУ «ЕДДС муниципального района»;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населения действиям  в области защиты от чрезвычайных ситуаций природного и техногенного характера, а также правилам поведения в чрезвычайных ситуациях.</a:t>
            </a:r>
          </a:p>
        </p:txBody>
      </p:sp>
      <p:pic>
        <p:nvPicPr>
          <p:cNvPr id="119814" name="Picture 2" descr="C:\Users\User\Pictures\1018252545.jpg">
            <a:extLst>
              <a:ext uri="{FF2B5EF4-FFF2-40B4-BE49-F238E27FC236}">
                <a16:creationId xmlns="" xmlns:a16="http://schemas.microsoft.com/office/drawing/2014/main" id="{89AB618A-3C41-44DD-98B8-927784FCC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7" y="5445224"/>
            <a:ext cx="33464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4" descr="C:\Users\User\Pictures\print_621312_794669.jpg">
            <a:extLst>
              <a:ext uri="{FF2B5EF4-FFF2-40B4-BE49-F238E27FC236}">
                <a16:creationId xmlns="" xmlns:a16="http://schemas.microsoft.com/office/drawing/2014/main" id="{0817F32F-74D9-49ED-91CF-9808DA1F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5" y="3501008"/>
            <a:ext cx="28479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="" xmlns:a16="http://schemas.microsoft.com/office/drawing/2014/main" id="{3485768E-0D6F-4056-832A-5F6848A13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186445"/>
              </p:ext>
            </p:extLst>
          </p:nvPr>
        </p:nvGraphicFramePr>
        <p:xfrm>
          <a:off x="228600" y="1073151"/>
          <a:ext cx="1930165" cy="2200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9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Line 7">
            <a:extLst>
              <a:ext uri="{FF2B5EF4-FFF2-40B4-BE49-F238E27FC236}">
                <a16:creationId xmlns="" xmlns:a16="http://schemas.microsoft.com/office/drawing/2014/main" id="{A849E87F-44F8-4E16-9B51-B859B671C7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1859" name="Rectangle 8">
            <a:extLst>
              <a:ext uri="{FF2B5EF4-FFF2-40B4-BE49-F238E27FC236}">
                <a16:creationId xmlns="" xmlns:a16="http://schemas.microsoft.com/office/drawing/2014/main" id="{023E112F-6326-4874-BBA7-91CB713A1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" y="3259138"/>
            <a:ext cx="84963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140292" name="TextBox 2">
            <a:extLst>
              <a:ext uri="{FF2B5EF4-FFF2-40B4-BE49-F238E27FC236}">
                <a16:creationId xmlns="" xmlns:a16="http://schemas.microsoft.com/office/drawing/2014/main" id="{07144822-590C-4541-BA00-AF0D0E93A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97" y="3836699"/>
            <a:ext cx="8703789" cy="334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финансовых резервов муниципального района Мелеузовский район Республики Башкортостан на ликвидацию чрезвычайных ситуаций –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800,0 тыс.рублей;</a:t>
            </a:r>
          </a:p>
          <a:p>
            <a:pPr algn="just" eaLnBrk="1" hangingPunct="1">
              <a:spcBef>
                <a:spcPts val="0"/>
              </a:spcBef>
              <a:buNone/>
              <a:defRPr/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 функций единой дежурно-диспетчерской службы по защите населения и территорий от чрезвычайных ситуаций природного и техногенного характера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3 938,0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="" xmlns:a16="http://schemas.microsoft.com/office/drawing/2014/main" id="{270573FD-2322-4240-8879-1ACCE9DCF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42" y="129406"/>
            <a:ext cx="914400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«Снижение рисков и смягчение последствий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чрезвычайных ситуаций природного и техногенного характера в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121862" name="Picture 2" descr="C:\Users\User\Pictures\lEabDxeh-6U.jpg">
            <a:extLst>
              <a:ext uri="{FF2B5EF4-FFF2-40B4-BE49-F238E27FC236}">
                <a16:creationId xmlns="" xmlns:a16="http://schemas.microsoft.com/office/drawing/2014/main" id="{86A03D25-EEF9-4D43-9AB9-8BB5A9D8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870" y="1313870"/>
            <a:ext cx="2244725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10" descr="http://www.altaconservation.org/wp-content/blogs.dir/6/files/fire-fighting/phnx_fire-fighters_team.jpg">
            <a:extLst>
              <a:ext uri="{FF2B5EF4-FFF2-40B4-BE49-F238E27FC236}">
                <a16:creationId xmlns="" xmlns:a16="http://schemas.microsoft.com/office/drawing/2014/main" id="{5F9C300C-3FD5-47CE-91F7-3492B736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52" y="1772866"/>
            <a:ext cx="2395579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93" name="Рисунок 1">
            <a:extLst>
              <a:ext uri="{FF2B5EF4-FFF2-40B4-BE49-F238E27FC236}">
                <a16:creationId xmlns="" xmlns:a16="http://schemas.microsoft.com/office/drawing/2014/main" id="{68A61305-4C1E-491E-9592-9314B7DFF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1" y="1805890"/>
            <a:ext cx="2621396" cy="165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Line 7">
            <a:extLst>
              <a:ext uri="{FF2B5EF4-FFF2-40B4-BE49-F238E27FC236}">
                <a16:creationId xmlns="" xmlns:a16="http://schemas.microsoft.com/office/drawing/2014/main" id="{C67C0806-D339-4ED2-BDD2-8F498B483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5955" name="Rectangle 8">
            <a:extLst>
              <a:ext uri="{FF2B5EF4-FFF2-40B4-BE49-F238E27FC236}">
                <a16:creationId xmlns="" xmlns:a16="http://schemas.microsoft.com/office/drawing/2014/main" id="{D579D154-F324-4C42-86D7-B25ACC590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="" xmlns:a16="http://schemas.microsoft.com/office/drawing/2014/main" id="{818033F2-BB98-4E4F-845F-25D30CAE0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4" y="237004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общественной безопасности в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125957" name="Picture 6" descr="http://dmx-tel.tw1.ru/upload/medialibrary/5e5/5e50214dff4a81b90d2627cdd98cb18c.jpg">
            <a:extLst>
              <a:ext uri="{FF2B5EF4-FFF2-40B4-BE49-F238E27FC236}">
                <a16:creationId xmlns="" xmlns:a16="http://schemas.microsoft.com/office/drawing/2014/main" id="{F2B09765-0D96-4B4A-B639-6246DCF4B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482" y="3818536"/>
            <a:ext cx="1756132" cy="9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="" xmlns:a16="http://schemas.microsoft.com/office/drawing/2014/main" id="{26C104BD-EDE9-4F88-9C4E-3100B2489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3" y="2843556"/>
            <a:ext cx="8935459" cy="293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285750" indent="-285750" algn="just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и реализация комплекса межведомственных  профилактических мероприятий по выявлению и пресечению преступлений и правонарушений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560,0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marL="285750" indent="-285750" algn="just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и размещение в средствах массовой информации материалов антитеррористического содержания -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 тыс.рублей;</a:t>
            </a:r>
          </a:p>
          <a:p>
            <a:pPr marL="285750" indent="-285750" algn="just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стратегии государственной антинаркотической политики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–220,0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="" xmlns:a16="http://schemas.microsoft.com/office/drawing/2014/main" id="{C5611195-A19C-4EBE-8EC5-244F32613E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8957064"/>
              </p:ext>
            </p:extLst>
          </p:nvPr>
        </p:nvGraphicFramePr>
        <p:xfrm>
          <a:off x="2209565" y="1163078"/>
          <a:ext cx="3586571" cy="169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1CE2C1B-6CED-403E-B426-33D5C93DB5AE}"/>
              </a:ext>
            </a:extLst>
          </p:cNvPr>
          <p:cNvSpPr/>
          <p:nvPr/>
        </p:nvSpPr>
        <p:spPr>
          <a:xfrm>
            <a:off x="5724128" y="584775"/>
            <a:ext cx="3384376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sz="1400" b="1" i="1" u="sng" dirty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 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i="1" dirty="0">
                <a:ln w="6350" cmpd="thinThick">
                  <a:noFill/>
                  <a:miter lim="800000"/>
                </a:ln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комплексной безопасности населения и объектов социальной инфраструктуры на территории муниципального района Мелеузовский район Республики Башкортостан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285750" indent="-285750">
              <a:buFontTx/>
              <a:buChar char="-"/>
              <a:defRPr/>
            </a:pPr>
            <a:endParaRPr lang="ru-RU" sz="1400" i="1" dirty="0">
              <a:solidFill>
                <a:srgbClr val="C92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7">
            <a:extLst>
              <a:ext uri="{FF2B5EF4-FFF2-40B4-BE49-F238E27FC236}">
                <a16:creationId xmlns="" xmlns:a16="http://schemas.microsoft.com/office/drawing/2014/main" id="{BD05825E-FB8F-4D60-9C1B-180DEDBE6D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0565564"/>
              </p:ext>
            </p:extLst>
          </p:nvPr>
        </p:nvGraphicFramePr>
        <p:xfrm>
          <a:off x="228600" y="1073151"/>
          <a:ext cx="1930165" cy="149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Текст 6">
            <a:extLst>
              <a:ext uri="{FF2B5EF4-FFF2-40B4-BE49-F238E27FC236}">
                <a16:creationId xmlns="" xmlns:a16="http://schemas.microsoft.com/office/drawing/2014/main" id="{D1403ACF-C44F-4F45-8844-3642B6993222}"/>
              </a:ext>
            </a:extLst>
          </p:cNvPr>
          <p:cNvSpPr txBox="1">
            <a:spLocks/>
          </p:cNvSpPr>
          <p:nvPr/>
        </p:nvSpPr>
        <p:spPr>
          <a:xfrm>
            <a:off x="179386" y="4461893"/>
            <a:ext cx="8929117" cy="3501008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algn="just">
              <a:buFont typeface="Wingdings 3" charset="2"/>
              <a:buNone/>
              <a:defRPr/>
            </a:pPr>
            <a:r>
              <a:rPr lang="ru-RU" sz="1600" b="1" i="1" u="sng" kern="0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b="1" i="1" kern="0" dirty="0" smtClean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преступности в муниципальном районе к 2021 году на 10% по сравнению с 2015 годом;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b="1" i="1" kern="0" dirty="0" smtClean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терроризма и экстремизма в районе;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b="1" i="1" kern="0" dirty="0" smtClean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состояния </a:t>
            </a:r>
            <a:r>
              <a:rPr lang="ru-RU" sz="1500" b="1" i="1" kern="0" dirty="0" err="1" smtClean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наркоситуации</a:t>
            </a:r>
            <a:r>
              <a:rPr lang="ru-RU" sz="1500" b="1" i="1" kern="0" dirty="0" smtClean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муниципальном районе к 2021 как «удовлетворительное» по сравнению в 2015 годом</a:t>
            </a:r>
            <a:r>
              <a:rPr lang="ru-RU" sz="15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Состояние </a:t>
            </a:r>
            <a:r>
              <a:rPr lang="ru-RU" sz="1500" b="1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наркоситуации</a:t>
            </a:r>
            <a:r>
              <a:rPr lang="ru-RU" sz="15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2015 году оценивалось как «тяжелое». Данные критерии рассчитываются в соответствии с Методикой и порядком осуществления мониторинга, а также критериями оценки развития </a:t>
            </a:r>
            <a:r>
              <a:rPr lang="ru-RU" sz="1500" b="1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наркоситуации</a:t>
            </a:r>
            <a:r>
              <a:rPr lang="ru-RU" sz="15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РФ и ее субъектах;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отдыха несовершеннолетних в муниципальном районе.</a:t>
            </a:r>
            <a:endParaRPr lang="ru-RU" sz="1500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9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Line 7">
            <a:extLst>
              <a:ext uri="{FF2B5EF4-FFF2-40B4-BE49-F238E27FC236}">
                <a16:creationId xmlns="" xmlns:a16="http://schemas.microsoft.com/office/drawing/2014/main" id="{C67C0806-D339-4ED2-BDD2-8F498B483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5955" name="Rectangle 8">
            <a:extLst>
              <a:ext uri="{FF2B5EF4-FFF2-40B4-BE49-F238E27FC236}">
                <a16:creationId xmlns="" xmlns:a16="http://schemas.microsoft.com/office/drawing/2014/main" id="{D579D154-F324-4C42-86D7-B25ACC590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="" xmlns:a16="http://schemas.microsoft.com/office/drawing/2014/main" id="{818033F2-BB98-4E4F-845F-25D30CAE0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20" y="292873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«Укрепление единства наций и этнокультурное развитие народов в муниципальном районе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125957" name="Picture 6">
            <a:extLst>
              <a:ext uri="{FF2B5EF4-FFF2-40B4-BE49-F238E27FC236}">
                <a16:creationId xmlns="" xmlns:a16="http://schemas.microsoft.com/office/drawing/2014/main" id="{F2B09765-0D96-4B4A-B639-6246DCF4B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1" y="4350368"/>
            <a:ext cx="3320107" cy="2214444"/>
          </a:xfrm>
          <a:prstGeom prst="rect">
            <a:avLst/>
          </a:prstGeom>
          <a:noFill/>
          <a:ln>
            <a:noFill/>
          </a:ln>
          <a:effectLst>
            <a:outerShdw blurRad="50800" dist="50800" dir="228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="" xmlns:a16="http://schemas.microsoft.com/office/drawing/2014/main" id="{26C104BD-EDE9-4F88-9C4E-3100B2489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2" y="3009433"/>
            <a:ext cx="9044548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мероприятий, направленных на популяризацию культуры и искусства башкирского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мероприятий, направленных на этнокультурное развитие народов муниципального района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200,00 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="" xmlns:a16="http://schemas.microsoft.com/office/drawing/2014/main" id="{C5611195-A19C-4EBE-8EC5-244F32613E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949040"/>
              </p:ext>
            </p:extLst>
          </p:nvPr>
        </p:nvGraphicFramePr>
        <p:xfrm>
          <a:off x="2209565" y="1163078"/>
          <a:ext cx="3586571" cy="169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1CE2C1B-6CED-403E-B426-33D5C93DB5AE}"/>
              </a:ext>
            </a:extLst>
          </p:cNvPr>
          <p:cNvSpPr/>
          <p:nvPr/>
        </p:nvSpPr>
        <p:spPr>
          <a:xfrm>
            <a:off x="5868144" y="616039"/>
            <a:ext cx="3384376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sz="1400" b="1" i="1" u="sng" dirty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 </a:t>
            </a:r>
          </a:p>
          <a:p>
            <a:r>
              <a:rPr lang="ru-RU" sz="1400" i="1" dirty="0">
                <a:ln w="6350" cmpd="thinThick">
                  <a:noFill/>
                  <a:miter lim="800000"/>
                </a:ln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укрепить общероссийское гражданское самосознание, единство и духовную общность многонационального народа муниципального района </a:t>
            </a:r>
            <a:r>
              <a:rPr lang="ru-RU" sz="1400" i="1" dirty="0" err="1">
                <a:ln w="6350" cmpd="thinThick">
                  <a:noFill/>
                  <a:miter lim="800000"/>
                </a:ln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i="1" dirty="0">
                <a:ln w="6350" cmpd="thinThick">
                  <a:noFill/>
                  <a:miter lim="800000"/>
                </a:ln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Республики Башкортостан </a:t>
            </a:r>
          </a:p>
          <a:p>
            <a:pPr marL="285750" indent="-285750">
              <a:buFontTx/>
              <a:buChar char="-"/>
              <a:defRPr/>
            </a:pPr>
            <a:endParaRPr lang="ru-RU" sz="1400" i="1" dirty="0">
              <a:solidFill>
                <a:srgbClr val="C92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7">
            <a:extLst>
              <a:ext uri="{FF2B5EF4-FFF2-40B4-BE49-F238E27FC236}">
                <a16:creationId xmlns="" xmlns:a16="http://schemas.microsoft.com/office/drawing/2014/main" id="{BD05825E-FB8F-4D60-9C1B-180DEDBE6D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750987"/>
              </p:ext>
            </p:extLst>
          </p:nvPr>
        </p:nvGraphicFramePr>
        <p:xfrm>
          <a:off x="228600" y="1073151"/>
          <a:ext cx="1930165" cy="149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Текст 6">
            <a:extLst>
              <a:ext uri="{FF2B5EF4-FFF2-40B4-BE49-F238E27FC236}">
                <a16:creationId xmlns="" xmlns:a16="http://schemas.microsoft.com/office/drawing/2014/main" id="{D1403ACF-C44F-4F45-8844-3642B6993222}"/>
              </a:ext>
            </a:extLst>
          </p:cNvPr>
          <p:cNvSpPr txBox="1">
            <a:spLocks/>
          </p:cNvSpPr>
          <p:nvPr/>
        </p:nvSpPr>
        <p:spPr>
          <a:xfrm>
            <a:off x="143393" y="4398530"/>
            <a:ext cx="5112694" cy="3501008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algn="just">
              <a:buFont typeface="Wingdings 3" charset="2"/>
              <a:buNone/>
              <a:defRPr/>
            </a:pPr>
            <a:r>
              <a:rPr lang="ru-RU" sz="1600" b="1" i="1" u="sng" kern="0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r>
              <a:rPr lang="ru-RU" sz="1400" b="1" i="1" kern="0" dirty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укрепить гражданское единство и обеспечить гармонизацию межнациональных отношений; обеспечить сохранение и развитие этнической уникальности башкирского народа; </a:t>
            </a:r>
          </a:p>
          <a:p>
            <a:r>
              <a:rPr lang="ru-RU" sz="1400" b="1" i="1" kern="0" dirty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сохранять многообразие культуры и языка народов муниципального района </a:t>
            </a:r>
            <a:r>
              <a:rPr lang="ru-RU" sz="1400" b="1" i="1" kern="0" dirty="0" err="1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b="1" i="1" kern="0" dirty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3440992125"/>
      </p:ext>
    </p:extLst>
  </p:cSld>
  <p:clrMapOvr>
    <a:masterClrMapping/>
  </p:clrMapOvr>
  <p:transition spd="slow" advTm="9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272941" y="5798494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Муниципальные программы муниципального района Мелеузовский район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4621" y="33571"/>
            <a:ext cx="8560973" cy="8874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составления и утверждения бюджета муниципального района Мелеузовский район Республики Башкортостан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9062" y="4189833"/>
            <a:ext cx="8920766" cy="659569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ru-RU" sz="14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Нормативные правовые акты, регулирующие бюджетные правоотношения</a:t>
            </a: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272942" y="4758171"/>
            <a:ext cx="8458199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Прогноз социально – экономического развития муниципального района Мелеузовский район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272942" y="5470208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Основные направления</a:t>
            </a:r>
            <a:r>
              <a:rPr kumimoji="0" lang="ru-RU" sz="1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бюджетной</a:t>
            </a:r>
            <a:r>
              <a:rPr kumimoji="0" lang="en-US" sz="1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налоговой  политики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81666" y="1081513"/>
            <a:ext cx="2048949" cy="863599"/>
            <a:chOff x="0" y="603627"/>
            <a:chExt cx="2418582" cy="1041837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0" y="603627"/>
              <a:ext cx="2418582" cy="1041837"/>
            </a:xfrm>
            <a:prstGeom prst="roundRect">
              <a:avLst/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50858" y="654485"/>
              <a:ext cx="2316866" cy="940121"/>
            </a:xfrm>
            <a:prstGeom prst="rect">
              <a:avLst/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Schoolbook"/>
                  <a:ea typeface="+mn-ea"/>
                  <a:cs typeface="+mn-cs"/>
                </a:rPr>
                <a:t>Составление проекта бюджета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46872" y="1049540"/>
            <a:ext cx="6292956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проекта бюджета района регламентируется Постановлением главы Администрации муниципального района Мелеузовский район Республики Башкортостан от 26.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7.2018  № 1261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 разработке прогноза социально-экономического развития муниципального района Мелеузовский район Республики Башкортостан на среднесрочный период, проекта бюджета муниципального района Мелеузовский район Республики Башкортостан на очередной финансовый год и плановый период»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13843" y="2182394"/>
            <a:ext cx="2184593" cy="863599"/>
            <a:chOff x="0" y="2623517"/>
            <a:chExt cx="2418582" cy="1041837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0" y="2623517"/>
              <a:ext cx="2418582" cy="1041837"/>
            </a:xfrm>
            <a:prstGeom prst="roundRect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50858" y="2674375"/>
              <a:ext cx="2316866" cy="940121"/>
            </a:xfrm>
            <a:prstGeom prst="rect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rPr>
                <a:t>Рассмотрение проекта бюджета</a:t>
              </a:r>
            </a:p>
          </p:txBody>
        </p:sp>
      </p:grp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2746872" y="2159013"/>
            <a:ext cx="6292956" cy="1015663"/>
          </a:xfrm>
          <a:prstGeom prst="rect">
            <a:avLst/>
          </a:prstGeom>
          <a:solidFill>
            <a:srgbClr val="FFE8D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муниципального района Мелеузовский район Республики Башкортостан представляет проект бюджета района на рассмотрение Совета муниципального района Мелеузовский район Республики Башкортостан до 15 ноября текущего года.</a:t>
            </a:r>
          </a:p>
          <a:p>
            <a:pPr algn="ctr" eaLnBrk="1" hangingPunct="1"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ru-RU" alt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муниципального района Мелеузовский район Республики Башкортостан района направляет проект решения о бюджете района в Ревизионную комиссию Совета муниципального района Мелеузовский район Республики Башкортостан для внесения предложений и замечаний, а также для подготовки заключения.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336006" y="3326234"/>
            <a:ext cx="2140267" cy="863599"/>
            <a:chOff x="38571" y="4629907"/>
            <a:chExt cx="2418582" cy="1041837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8571" y="4629907"/>
              <a:ext cx="2418582" cy="1041837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1002">
              <a:schemeClr val="dk2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89429" y="4680765"/>
              <a:ext cx="2316866" cy="94012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1002">
              <a:schemeClr val="dk2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rPr>
                <a:t>Утверждение проекта бюджета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746872" y="3481034"/>
            <a:ext cx="6292956" cy="707886"/>
          </a:xfrm>
          <a:prstGeom prst="rect">
            <a:avLst/>
          </a:prstGeom>
          <a:solidFill>
            <a:srgbClr val="97AEC5"/>
          </a:solidFill>
          <a:ln w="38100">
            <a:solidFill>
              <a:srgbClr val="4B737D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муниципального района Мелеузовский район Республики Башкортостан утверждается  Советом муниципального района Мелеузовский район Республики Башкортостан  и подлежит обнародованию путем опубликования его в газете «Путь Октября» и размещению на официальном сайте администрации муниципального района Мелеузовский район Республики Башкортостан.</a:t>
            </a: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 bwMode="auto">
          <a:xfrm>
            <a:off x="272941" y="5095661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Бюджетный прогноз муниципального района Мелеузовский район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94DCFB-A0DB-4C24-9303-A947C4652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45" y="230592"/>
            <a:ext cx="8720138" cy="714375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муниципального долга в муниципальном районе Мелеузовский район Республики Башкортостан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81BDB1ED-5AD3-47B0-86BC-01B9C1B4FF67}"/>
              </a:ext>
            </a:extLst>
          </p:cNvPr>
          <p:cNvSpPr/>
          <p:nvPr/>
        </p:nvSpPr>
        <p:spPr>
          <a:xfrm>
            <a:off x="451283" y="1422602"/>
            <a:ext cx="2268538" cy="3241675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долга Администрации муниципального района Мелеузовский район Республики Башкортостан</a:t>
            </a:r>
          </a:p>
        </p:txBody>
      </p:sp>
      <p:sp>
        <p:nvSpPr>
          <p:cNvPr id="5" name="Стрелка вправо 4">
            <a:extLst>
              <a:ext uri="{FF2B5EF4-FFF2-40B4-BE49-F238E27FC236}">
                <a16:creationId xmlns="" xmlns:a16="http://schemas.microsoft.com/office/drawing/2014/main" id="{6D6BC0C1-B0E0-4CA6-8C76-595E1D68A35E}"/>
              </a:ext>
            </a:extLst>
          </p:cNvPr>
          <p:cNvSpPr/>
          <p:nvPr/>
        </p:nvSpPr>
        <p:spPr>
          <a:xfrm>
            <a:off x="3252887" y="1546126"/>
            <a:ext cx="2592288" cy="936104"/>
          </a:xfrm>
          <a:prstGeom prst="rightArrow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на 31 декабря 2019 года</a:t>
            </a:r>
          </a:p>
        </p:txBody>
      </p:sp>
      <p:sp>
        <p:nvSpPr>
          <p:cNvPr id="7" name="Стрелка вправо 6">
            <a:extLst>
              <a:ext uri="{FF2B5EF4-FFF2-40B4-BE49-F238E27FC236}">
                <a16:creationId xmlns="" xmlns:a16="http://schemas.microsoft.com/office/drawing/2014/main" id="{D356F1B9-3271-4902-BF6B-5320FC1E8B45}"/>
              </a:ext>
            </a:extLst>
          </p:cNvPr>
          <p:cNvSpPr/>
          <p:nvPr/>
        </p:nvSpPr>
        <p:spPr>
          <a:xfrm>
            <a:off x="3228670" y="2754207"/>
            <a:ext cx="2592288" cy="72008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на 31 декабря 2020 года</a:t>
            </a:r>
          </a:p>
        </p:txBody>
      </p:sp>
      <p:sp>
        <p:nvSpPr>
          <p:cNvPr id="12" name="Стрелка вправо 11">
            <a:extLst>
              <a:ext uri="{FF2B5EF4-FFF2-40B4-BE49-F238E27FC236}">
                <a16:creationId xmlns="" xmlns:a16="http://schemas.microsoft.com/office/drawing/2014/main" id="{54843B73-1C35-4875-89FE-3F47F450697C}"/>
              </a:ext>
            </a:extLst>
          </p:cNvPr>
          <p:cNvSpPr/>
          <p:nvPr/>
        </p:nvSpPr>
        <p:spPr>
          <a:xfrm>
            <a:off x="3253405" y="3661496"/>
            <a:ext cx="2592288" cy="730627"/>
          </a:xfrm>
          <a:prstGeom prst="rightArrow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на 31 декабря 2021 года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89F35C36-BE13-4F03-BBA9-EEAB6676EBF8}"/>
              </a:ext>
            </a:extLst>
          </p:cNvPr>
          <p:cNvSpPr/>
          <p:nvPr/>
        </p:nvSpPr>
        <p:spPr>
          <a:xfrm>
            <a:off x="6372200" y="1844824"/>
            <a:ext cx="1584176" cy="4320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0 рублей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FF9FD043-3012-436A-9A8C-2D368FC8E9C7}"/>
              </a:ext>
            </a:extLst>
          </p:cNvPr>
          <p:cNvSpPr/>
          <p:nvPr/>
        </p:nvSpPr>
        <p:spPr>
          <a:xfrm>
            <a:off x="6372200" y="2986440"/>
            <a:ext cx="1584176" cy="3805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0 рублей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3257666A-C6EC-4FB2-9551-58504E14D10E}"/>
              </a:ext>
            </a:extLst>
          </p:cNvPr>
          <p:cNvSpPr/>
          <p:nvPr/>
        </p:nvSpPr>
        <p:spPr>
          <a:xfrm>
            <a:off x="6378434" y="3898189"/>
            <a:ext cx="1584176" cy="426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0 рублей</a:t>
            </a:r>
          </a:p>
        </p:txBody>
      </p:sp>
      <p:pic>
        <p:nvPicPr>
          <p:cNvPr id="49176" name="Picture 19" descr="https://zab.ru/image/960x639/news_wjgshvazshj2kag12r34ag2r34shg2r54eshg2r34e5shgrpzhdcshokum2shn25eiamylsodm24g5shwer2.jpeg">
            <a:extLst>
              <a:ext uri="{FF2B5EF4-FFF2-40B4-BE49-F238E27FC236}">
                <a16:creationId xmlns="" xmlns:a16="http://schemas.microsoft.com/office/drawing/2014/main" id="{1402375B-DF60-4974-BBE0-917E7BB51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124123"/>
            <a:ext cx="2129557" cy="141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7" name="AutoShape 21" descr="http://lichnyjcredit.ru/wp-content/uploads/2016/02/restrukturizaciya-kredita-chto-eto-takoye8.jpg">
            <a:extLst>
              <a:ext uri="{FF2B5EF4-FFF2-40B4-BE49-F238E27FC236}">
                <a16:creationId xmlns="" xmlns:a16="http://schemas.microsoft.com/office/drawing/2014/main" id="{35C9E463-DA6A-4A4B-9535-80E6A41EC5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49178" name="Picture 23" descr="https://im0-tub-ru.yandex.net/i?id=efe9cb1a6c0c66cd0b3f6bc5851d78a9-l&amp;n=13">
            <a:extLst>
              <a:ext uri="{FF2B5EF4-FFF2-40B4-BE49-F238E27FC236}">
                <a16:creationId xmlns="" xmlns:a16="http://schemas.microsoft.com/office/drawing/2014/main" id="{EBDD29F8-4E4A-4095-B44D-43A8A35B8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5141914"/>
            <a:ext cx="2561605" cy="144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54B810E-17B8-4643-B84D-352E8B8D6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3088">
            <a:off x="3395198" y="1752915"/>
            <a:ext cx="2119324" cy="142418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79740129"/>
              </p:ext>
            </p:extLst>
          </p:nvPr>
        </p:nvGraphicFramePr>
        <p:xfrm>
          <a:off x="179512" y="4671138"/>
          <a:ext cx="8856984" cy="1188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67331" y="3577285"/>
            <a:ext cx="100811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тыс. рублей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395242"/>
              </p:ext>
            </p:extLst>
          </p:nvPr>
        </p:nvGraphicFramePr>
        <p:xfrm>
          <a:off x="110037" y="3933056"/>
          <a:ext cx="4989174" cy="1072128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21467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83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30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06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03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1652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2019год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228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Субсидия на формирование современной городской среды</a:t>
                      </a:r>
                      <a:endParaRPr lang="ru-RU" sz="1100" b="0" i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34 393,1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34 382,4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32 889,9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34 220,6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дворовых территорий «Башкирские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дворики»</a:t>
                      </a:r>
                      <a:endParaRPr lang="ru-RU" sz="1100" b="0" i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668,5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31 671,5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20 284,8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20 284,8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98367857"/>
              </p:ext>
            </p:extLst>
          </p:nvPr>
        </p:nvGraphicFramePr>
        <p:xfrm>
          <a:off x="124146" y="1552319"/>
          <a:ext cx="3115872" cy="199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94" y="5244968"/>
            <a:ext cx="1942202" cy="1459342"/>
          </a:xfrm>
          <a:prstGeom prst="rect">
            <a:avLst/>
          </a:prstGeom>
          <a:ln w="28575"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48" y="4218027"/>
            <a:ext cx="2093525" cy="1518019"/>
          </a:xfrm>
          <a:prstGeom prst="rect">
            <a:avLst/>
          </a:prstGeom>
          <a:ln w="28575">
            <a:noFill/>
          </a:ln>
        </p:spPr>
      </p:pic>
      <p:pic>
        <p:nvPicPr>
          <p:cNvPr id="17" name="Рисунок 1">
            <a:extLst>
              <a:ext uri="{FF2B5EF4-FFF2-40B4-BE49-F238E27FC236}">
                <a16:creationId xmlns="" xmlns:a16="http://schemas.microsoft.com/office/drawing/2014/main" id="{6832E07F-2122-4AC7-8816-0DEECED851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87" y="5244968"/>
            <a:ext cx="795329" cy="73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Группа 12">
            <a:extLst>
              <a:ext uri="{FF2B5EF4-FFF2-40B4-BE49-F238E27FC236}">
                <a16:creationId xmlns="" xmlns:a16="http://schemas.microsoft.com/office/drawing/2014/main" id="{C4977D32-E2D0-4E2F-AAA0-C453CD076742}"/>
              </a:ext>
            </a:extLst>
          </p:cNvPr>
          <p:cNvGrpSpPr>
            <a:grpSpLocks/>
          </p:cNvGrpSpPr>
          <p:nvPr/>
        </p:nvGrpSpPr>
        <p:grpSpPr bwMode="auto">
          <a:xfrm>
            <a:off x="2505089" y="6257355"/>
            <a:ext cx="4731207" cy="524040"/>
            <a:chOff x="360766" y="2844813"/>
            <a:chExt cx="7056839" cy="929298"/>
          </a:xfrm>
        </p:grpSpPr>
        <p:sp>
          <p:nvSpPr>
            <p:cNvPr id="25" name="Прямоугольник 14">
              <a:extLst>
                <a:ext uri="{FF2B5EF4-FFF2-40B4-BE49-F238E27FC236}">
                  <a16:creationId xmlns="" xmlns:a16="http://schemas.microsoft.com/office/drawing/2014/main" id="{7C027775-26E6-4BDA-9161-85CECCD57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335" y="2941195"/>
              <a:ext cx="4303270" cy="619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"/>
                <a:defRPr sz="24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"/>
                <a:defRPr sz="22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"/>
                <a:defRPr sz="20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"/>
                <a:defRPr>
                  <a:solidFill>
                    <a:srgbClr val="26262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"/>
                <a:defRPr sz="16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"/>
                <a:defRPr sz="16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"/>
                <a:defRPr sz="16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"/>
                <a:defRPr sz="16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"/>
                <a:defRPr sz="16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C59FD5A-3A33-4F46-9E9F-EA4B24987A62}"/>
                </a:ext>
              </a:extLst>
            </p:cNvPr>
            <p:cNvSpPr txBox="1"/>
            <p:nvPr/>
          </p:nvSpPr>
          <p:spPr>
            <a:xfrm>
              <a:off x="360766" y="2844813"/>
              <a:ext cx="3064886" cy="92929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050" b="1" dirty="0"/>
                <a:t>За счет средств бюджета Республики Башкортостан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4EFF70C-9735-4C3B-B989-E49B7502E728}"/>
              </a:ext>
            </a:extLst>
          </p:cNvPr>
          <p:cNvSpPr txBox="1"/>
          <p:nvPr/>
        </p:nvSpPr>
        <p:spPr bwMode="auto">
          <a:xfrm>
            <a:off x="110037" y="6303783"/>
            <a:ext cx="2046458" cy="415498"/>
          </a:xfrm>
          <a:prstGeom prst="rect">
            <a:avLst/>
          </a:prstGeom>
          <a:solidFill>
            <a:srgbClr val="BB83B3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/>
              <a:t>За счет средств Федерального бюджета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87A6988-97D6-466C-AA80-A17272FD6075}"/>
              </a:ext>
            </a:extLst>
          </p:cNvPr>
          <p:cNvSpPr/>
          <p:nvPr/>
        </p:nvSpPr>
        <p:spPr>
          <a:xfrm>
            <a:off x="342787" y="5344038"/>
            <a:ext cx="1060349" cy="419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32 816,75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7B2395D-F8AC-41D5-92A0-59E0FA31C1F4}"/>
              </a:ext>
            </a:extLst>
          </p:cNvPr>
          <p:cNvSpPr/>
          <p:nvPr/>
        </p:nvSpPr>
        <p:spPr>
          <a:xfrm>
            <a:off x="2743127" y="5324254"/>
            <a:ext cx="971478" cy="4077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32 338,23 тыс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pic>
        <p:nvPicPr>
          <p:cNvPr id="28" name="Picture 4" descr="http://belebey.bezformata.ru/content/image66528328.jpg">
            <a:extLst>
              <a:ext uri="{FF2B5EF4-FFF2-40B4-BE49-F238E27FC236}">
                <a16:creationId xmlns="" xmlns:a16="http://schemas.microsoft.com/office/drawing/2014/main" id="{1E474889-5775-4B63-BE9C-4306EF55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293" y="5195454"/>
            <a:ext cx="769103" cy="79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8400439-E259-4394-BC78-82FA00490B76}"/>
              </a:ext>
            </a:extLst>
          </p:cNvPr>
          <p:cNvSpPr/>
          <p:nvPr/>
        </p:nvSpPr>
        <p:spPr>
          <a:xfrm>
            <a:off x="4559920" y="-225799"/>
            <a:ext cx="4597573" cy="1614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наказов избирателей, адресованных депутатам Госсобрания – Курултая РБ в 2019-2022 годах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829883D-D4B1-40A5-9BF4-A1EC1C57B9E7}"/>
              </a:ext>
            </a:extLst>
          </p:cNvPr>
          <p:cNvSpPr/>
          <p:nvPr/>
        </p:nvSpPr>
        <p:spPr>
          <a:xfrm>
            <a:off x="72703" y="23014"/>
            <a:ext cx="4403965" cy="13807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современной городской среды и обустройство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территорий «Башкирские дворики»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Диаграмма 28">
            <a:extLst>
              <a:ext uri="{FF2B5EF4-FFF2-40B4-BE49-F238E27FC236}">
                <a16:creationId xmlns="" xmlns:a16="http://schemas.microsoft.com/office/drawing/2014/main" id="{4019C8D1-43CA-4AB5-988D-54316024C4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860028"/>
              </p:ext>
            </p:extLst>
          </p:nvPr>
        </p:nvGraphicFramePr>
        <p:xfrm>
          <a:off x="5390328" y="1531042"/>
          <a:ext cx="3286128" cy="204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7812360" y="3638535"/>
            <a:ext cx="100811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4964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8">
            <a:extLst>
              <a:ext uri="{FF2B5EF4-FFF2-40B4-BE49-F238E27FC236}">
                <a16:creationId xmlns="" xmlns:a16="http://schemas.microsoft.com/office/drawing/2014/main" id="{A3FF397A-F3E7-4EE3-B3E2-FC3272D3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38" y="203623"/>
            <a:ext cx="9144000" cy="720725"/>
          </a:xfrm>
          <a:ln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indent="0" algn="ctr" defTabSz="914400">
              <a:buFont typeface="Georgia" panose="02040502050405020303" pitchFamily="18" charset="0"/>
              <a:buNone/>
              <a:defRPr/>
            </a:pPr>
            <a:r>
              <a:rPr lang="ru-RU" altLang="ru-RU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alt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Дотации на выравнивание бюджетной обеспеченности  поселений из бюджета  муниципального района Мелеузовский район Республики Башкортостан   на 2019-2022 годы </a:t>
            </a: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="" xmlns:a16="http://schemas.microsoft.com/office/drawing/2014/main" id="{F17DE3D7-501B-4A9B-8E9D-7ED0A24E7E0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52618908"/>
              </p:ext>
            </p:extLst>
          </p:nvPr>
        </p:nvGraphicFramePr>
        <p:xfrm>
          <a:off x="4501393" y="1056320"/>
          <a:ext cx="4500537" cy="5434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9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95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34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Бюджеты поселений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</a:p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млн. руб.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6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Город Мелеуз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Абитовский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Александровский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Аптраковский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3 178,0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Араслановский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3 730,0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Воскресенский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5 254,0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Денисовский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Зирганский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6 596,0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Иштугановский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3 425,0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Корнеевский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3 722,0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Мелеузовский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4 399,0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Нордовский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Нугушевский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5 134,0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Партизанский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3 468,0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Первомайский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4 921,0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Сарышевский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3 238,0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Шевченковский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AFD2406-2EE5-4307-9E65-8AF74EC978CD}"/>
              </a:ext>
            </a:extLst>
          </p:cNvPr>
          <p:cNvSpPr txBox="1"/>
          <p:nvPr/>
        </p:nvSpPr>
        <p:spPr>
          <a:xfrm>
            <a:off x="-20638" y="6480175"/>
            <a:ext cx="3352801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48191" name="TextBox 4">
            <a:extLst>
              <a:ext uri="{FF2B5EF4-FFF2-40B4-BE49-F238E27FC236}">
                <a16:creationId xmlns="" xmlns:a16="http://schemas.microsoft.com/office/drawing/2014/main" id="{17CD9D3D-E702-43EB-BA78-80475BF7D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3" y="3060700"/>
            <a:ext cx="3979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дотаций на выравнивание бюджетной обеспеченности поселений на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2020-2021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graphicFrame>
        <p:nvGraphicFramePr>
          <p:cNvPr id="48192" name="Диаграмма 8">
            <a:extLst>
              <a:ext uri="{FF2B5EF4-FFF2-40B4-BE49-F238E27FC236}">
                <a16:creationId xmlns="" xmlns:a16="http://schemas.microsoft.com/office/drawing/2014/main" id="{2F367D44-4D0F-4004-B196-7CA1C7D24C8F}"/>
              </a:ext>
            </a:extLst>
          </p:cNvPr>
          <p:cNvGraphicFramePr>
            <a:graphicFrameLocks/>
          </p:cNvGraphicFramePr>
          <p:nvPr/>
        </p:nvGraphicFramePr>
        <p:xfrm>
          <a:off x="2147430300" y="2147430300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5" name="Диаграмма" r:id="rId4" imgW="109738" imgH="109738" progId="Excel.Chart.8">
                  <p:embed/>
                </p:oleObj>
              </mc:Choice>
              <mc:Fallback>
                <p:oleObj name="Диаграмма" r:id="rId4" imgW="109738" imgH="109738" progId="Excel.Chart.8">
                  <p:embed/>
                  <p:pic>
                    <p:nvPicPr>
                      <p:cNvPr id="48192" name="Диаграмма 8">
                        <a:extLst>
                          <a:ext uri="{FF2B5EF4-FFF2-40B4-BE49-F238E27FC236}">
                            <a16:creationId xmlns="" xmlns:a16="http://schemas.microsoft.com/office/drawing/2014/main" id="{2F367D44-4D0F-4004-B196-7CA1C7D24C8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0300" y="2147430300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93" name="Рисунок 9">
            <a:extLst>
              <a:ext uri="{FF2B5EF4-FFF2-40B4-BE49-F238E27FC236}">
                <a16:creationId xmlns="" xmlns:a16="http://schemas.microsoft.com/office/drawing/2014/main" id="{595EF5C1-D305-422D-8497-3B7F1A5EF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2" y="1223173"/>
            <a:ext cx="1636092" cy="163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Диаграмма 8">
            <a:extLst>
              <a:ext uri="{FF2B5EF4-FFF2-40B4-BE49-F238E27FC236}">
                <a16:creationId xmlns="" xmlns:a16="http://schemas.microsoft.com/office/drawing/2014/main" id="{684D1AFA-9CF3-4B71-BE7A-75212F0DE5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6005322"/>
              </p:ext>
            </p:extLst>
          </p:nvPr>
        </p:nvGraphicFramePr>
        <p:xfrm>
          <a:off x="374650" y="3789040"/>
          <a:ext cx="4176713" cy="2835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E107F35B-5E75-47CB-ACB1-6B0CDB0BF404}"/>
              </a:ext>
            </a:extLst>
          </p:cNvPr>
          <p:cNvSpPr/>
          <p:nvPr/>
        </p:nvSpPr>
        <p:spPr>
          <a:xfrm>
            <a:off x="2771800" y="3421062"/>
            <a:ext cx="1871663" cy="3397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в млн. рублей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="" xmlns:a16="http://schemas.microsoft.com/office/drawing/2014/main" id="{772B712C-A8DF-4280-BF2C-446B72993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</a:t>
            </a:r>
          </a:p>
          <a:p>
            <a:pPr eaLnBrk="1" hangingPunct="1">
              <a:spcBef>
                <a:spcPct val="50000"/>
              </a:spcBef>
              <a:defRPr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03427" name="Line 7">
            <a:extLst>
              <a:ext uri="{FF2B5EF4-FFF2-40B4-BE49-F238E27FC236}">
                <a16:creationId xmlns="" xmlns:a16="http://schemas.microsoft.com/office/drawing/2014/main" id="{DE144D85-AFF1-492E-B313-55BECF8247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28" name="Rectangle 8">
            <a:extLst>
              <a:ext uri="{FF2B5EF4-FFF2-40B4-BE49-F238E27FC236}">
                <a16:creationId xmlns="" xmlns:a16="http://schemas.microsoft.com/office/drawing/2014/main" id="{23F31ACB-5ABD-4FB8-BC21-E44BE46DF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103429" name="TextBox 1">
            <a:extLst>
              <a:ext uri="{FF2B5EF4-FFF2-40B4-BE49-F238E27FC236}">
                <a16:creationId xmlns="" xmlns:a16="http://schemas.microsoft.com/office/drawing/2014/main" id="{CD9D558F-264E-46C2-84B4-EEC4BE446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58" y="1233761"/>
            <a:ext cx="7994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800" b="1" i="1" dirty="0">
                <a:solidFill>
                  <a:srgbClr val="FF0000"/>
                </a:solidFill>
                <a:latin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27FE568F-B2A6-46B8-88CB-8309C09A74C4}"/>
              </a:ext>
            </a:extLst>
          </p:cNvPr>
          <p:cNvSpPr/>
          <p:nvPr/>
        </p:nvSpPr>
        <p:spPr>
          <a:xfrm>
            <a:off x="143668" y="2492896"/>
            <a:ext cx="8856663" cy="2928938"/>
          </a:xfrm>
          <a:prstGeom prst="roundRect">
            <a:avLst/>
          </a:prstGeom>
          <a:gradFill rotWithShape="1">
            <a:gsLst>
              <a:gs pos="0">
                <a:srgbClr val="FFFFD9">
                  <a:tint val="93000"/>
                  <a:satMod val="150000"/>
                  <a:shade val="98000"/>
                  <a:lumMod val="102000"/>
                </a:srgbClr>
              </a:gs>
              <a:gs pos="50000">
                <a:srgbClr val="FFFFD9">
                  <a:tint val="98000"/>
                  <a:satMod val="130000"/>
                  <a:shade val="90000"/>
                  <a:lumMod val="103000"/>
                </a:srgbClr>
              </a:gs>
              <a:gs pos="100000">
                <a:srgbClr val="FFFFD9">
                  <a:shade val="63000"/>
                  <a:satMod val="120000"/>
                </a:srgbClr>
              </a:gs>
            </a:gsLst>
            <a:lin ang="5400000" scaled="0"/>
          </a:gradFill>
          <a:ln w="12700" cap="flat" cmpd="sng" algn="ctr">
            <a:solidFill>
              <a:srgbClr val="FFFFF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chemeClr val="bg1"/>
                </a:solidFill>
                <a:latin typeface="Franklin Gothic Demi" pitchFamily="34" charset="0"/>
                <a:cs typeface="+mn-cs"/>
              </a:rPr>
              <a:t>Информация подготовлена Финансовым управлением Администрации муниципального района Мелеузовский район Республики Башкортостан</a:t>
            </a: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00" kern="0" dirty="0">
              <a:solidFill>
                <a:schemeClr val="bg1"/>
              </a:solidFill>
              <a:latin typeface="Arial"/>
              <a:cs typeface="+mn-cs"/>
            </a:endParaRP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Адрес: </a:t>
            </a: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453850, Республика Башкортостан, Город Мелеуз, ул.Воровского,4</a:t>
            </a:r>
          </a:p>
          <a:p>
            <a:pPr eaLnBrk="1" hangingPunct="1">
              <a:defRPr/>
            </a:pP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График </a:t>
            </a:r>
            <a:r>
              <a:rPr lang="ru-RU" sz="1200" i="1" kern="0" dirty="0">
                <a:solidFill>
                  <a:schemeClr val="bg1"/>
                </a:solidFill>
                <a:latin typeface="Franklin Gothic Demi Cond" panose="020B0706030402020204" pitchFamily="34" charset="0"/>
                <a:cs typeface="+mn-cs"/>
              </a:rPr>
              <a:t>работы : </a:t>
            </a:r>
            <a:r>
              <a:rPr lang="ru-RU" altLang="ru-RU" sz="1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 понедельника по пятницу - с 8-00 до 17-00; суббота, воскресенье – выходные дни. Обеденный перерыв – с 13-00          до 14-00. Прием граждан осуществляется по средам с 9.00 до 11.00 в кабинете 201.</a:t>
            </a: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Тел:  8 (</a:t>
            </a: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34764)3-50-12, 3-52,23</a:t>
            </a: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Факс:</a:t>
            </a:r>
            <a:r>
              <a:rPr lang="ru-RU" altLang="ru-RU" sz="1200" dirty="0">
                <a:solidFill>
                  <a:schemeClr val="bg1"/>
                </a:solidFill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8(34764) 3-50-29</a:t>
            </a:r>
            <a: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/>
            </a:r>
            <a:b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</a:br>
            <a: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e-</a:t>
            </a:r>
            <a:r>
              <a:rPr lang="ru-RU" sz="1200" kern="0" dirty="0" err="1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mail</a:t>
            </a:r>
            <a: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: </a:t>
            </a: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  <a:hlinkClick r:id="rId3"/>
              </a:rPr>
              <a:t>meleuz_gfu@ufamts.ru</a:t>
            </a:r>
            <a:endParaRPr lang="ru-RU" sz="1200" i="1" kern="0" dirty="0">
              <a:solidFill>
                <a:schemeClr val="bg1"/>
              </a:solidFill>
              <a:latin typeface="Franklin Gothic Heavy" pitchFamily="34" charset="0"/>
              <a:cs typeface="+mn-cs"/>
            </a:endParaRP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Ознакомиться с деятельностью финансового управления, принять участие в опросах граждан на бюджетную тематику можно на сайте: </a:t>
            </a:r>
            <a:r>
              <a:rPr lang="en-US" sz="1200" i="1" kern="0" dirty="0">
                <a:solidFill>
                  <a:schemeClr val="bg1"/>
                </a:solidFill>
                <a:latin typeface="Albertus Extra Bold" panose="020E0802040304020204" pitchFamily="34" charset="0"/>
                <a:cs typeface="+mn-cs"/>
                <a:hlinkClick r:id="rId4"/>
              </a:rPr>
              <a:t>http://finance.admmeleuz.ru</a:t>
            </a:r>
            <a:r>
              <a:rPr lang="ru-RU" sz="1200" i="1" kern="0" dirty="0">
                <a:solidFill>
                  <a:schemeClr val="bg1"/>
                </a:solidFill>
                <a:latin typeface="Albertus Extra Bold" panose="020E0802040304020204" pitchFamily="34" charset="0"/>
                <a:cs typeface="+mn-cs"/>
              </a:rPr>
              <a:t>, </a:t>
            </a:r>
            <a:r>
              <a:rPr lang="en-US" sz="1200" i="1" u="sng" kern="0" dirty="0">
                <a:solidFill>
                  <a:schemeClr val="bg1"/>
                </a:solidFill>
                <a:latin typeface="Albertus Extra Bold" panose="020E0802040304020204" pitchFamily="34" charset="0"/>
                <a:cs typeface="+mn-cs"/>
              </a:rPr>
              <a:t>https://golos.openrepublic.ru/polls</a:t>
            </a:r>
            <a:endParaRPr lang="ru-RU" sz="1200" i="1" u="sng" kern="0" dirty="0">
              <a:solidFill>
                <a:schemeClr val="bg1"/>
              </a:solidFill>
              <a:latin typeface="Franklin Gothic Heavy" pitchFamily="34" charset="0"/>
              <a:cs typeface="+mn-cs"/>
            </a:endParaRP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Ознакомиться с информацией о проведении публичных слушаний  по проекту бюджета и отчету о его исполнении, а также о результатах публичных слушаний можно на сайте: </a:t>
            </a:r>
            <a:r>
              <a:rPr lang="en-US" sz="1200" i="1" kern="0" dirty="0">
                <a:solidFill>
                  <a:schemeClr val="bg1"/>
                </a:solidFill>
                <a:latin typeface="Albertus Extra Bold" panose="020E0802040304020204" pitchFamily="34" charset="0"/>
                <a:cs typeface="+mn-cs"/>
                <a:hlinkClick r:id="rId5"/>
              </a:rPr>
              <a:t>https://meleuz.bashkortostan.ru</a:t>
            </a:r>
            <a:endParaRPr lang="ru-RU" sz="1200" i="1" kern="0" dirty="0">
              <a:solidFill>
                <a:schemeClr val="bg1"/>
              </a:solidFill>
              <a:latin typeface="Franklin Gothic Heavy" pitchFamily="34" charset="0"/>
              <a:cs typeface="+mn-cs"/>
            </a:endParaRP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00" kern="0" dirty="0">
              <a:latin typeface="Arial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КОВЕНЕВА.BUDGET\Deskto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76" y="3061374"/>
            <a:ext cx="1731221" cy="164821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Скругленный прямоугольник 4"/>
          <p:cNvSpPr/>
          <p:nvPr/>
        </p:nvSpPr>
        <p:spPr>
          <a:xfrm>
            <a:off x="4148680" y="1897858"/>
            <a:ext cx="1626655" cy="91654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1450" tIns="171450" rIns="171450" bIns="171450" numCol="1" spcCol="1270" anchor="ctr" anchorCtr="0">
            <a:noAutofit/>
          </a:bodyPr>
          <a:lstStyle/>
          <a:p>
            <a:pPr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5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8532520" y="5751258"/>
            <a:ext cx="611559" cy="24216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28" name="Picture 2" descr="http://www.lenagold.ru/fon/clipart/d/deng/deng8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616" y="1284583"/>
            <a:ext cx="2101544" cy="1776803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3768312" y="2059120"/>
            <a:ext cx="1368152" cy="324036"/>
          </a:xfrm>
          <a:prstGeom prst="rect">
            <a:avLst/>
          </a:prstGeom>
          <a:noFill/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323480" y="2356130"/>
            <a:ext cx="2875847" cy="1489654"/>
            <a:chOff x="161616" y="-285479"/>
            <a:chExt cx="2971021" cy="1670946"/>
          </a:xfrm>
          <a:solidFill>
            <a:schemeClr val="bg1"/>
          </a:solidFill>
          <a:scene3d>
            <a:camera prst="orthographicFront"/>
            <a:lightRig rig="flat" dir="t"/>
          </a:scene3d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61616" y="-285479"/>
              <a:ext cx="2918865" cy="1670946"/>
            </a:xfrm>
            <a:prstGeom prst="roundRect">
              <a:avLst>
                <a:gd name="adj" fmla="val 10000"/>
              </a:avLst>
            </a:prstGeom>
            <a:grpFill/>
            <a:ln w="57150">
              <a:solidFill>
                <a:srgbClr val="0070C0"/>
              </a:solidFill>
            </a:ln>
            <a:sp3d prstMaterial="dkEdge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325468" y="-198684"/>
              <a:ext cx="2807169" cy="1456865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Помогает формировать доходную часть бюджета (налог на доходы физических лиц, транспортный налог, налог на имущество и др.)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940877" y="2371394"/>
            <a:ext cx="2960659" cy="1243227"/>
            <a:chOff x="213772" y="3787875"/>
            <a:chExt cx="2956827" cy="1296144"/>
          </a:xfrm>
          <a:solidFill>
            <a:schemeClr val="bg1"/>
          </a:solidFill>
          <a:scene3d>
            <a:camera prst="orthographicFront"/>
            <a:lightRig rig="flat" dir="t"/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213772" y="3787875"/>
              <a:ext cx="2956827" cy="1296144"/>
            </a:xfrm>
            <a:prstGeom prst="roundRect">
              <a:avLst>
                <a:gd name="adj" fmla="val 10000"/>
              </a:avLst>
            </a:prstGeom>
            <a:grpFill/>
            <a:ln w="57150">
              <a:solidFill>
                <a:srgbClr val="0070C0"/>
              </a:solidFill>
            </a:ln>
            <a:sp3d prstMaterial="dkEdge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280097" y="3839478"/>
              <a:ext cx="2825619" cy="120007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Получает социальные гарантии – расходная часть бюджета (образование, культура, физическая культура и спорт, социальные выплаты и др.)</a:t>
              </a:r>
            </a:p>
          </p:txBody>
        </p:sp>
      </p:grpSp>
      <p:sp>
        <p:nvSpPr>
          <p:cNvPr id="3" name="Стрелка углом 2"/>
          <p:cNvSpPr/>
          <p:nvPr/>
        </p:nvSpPr>
        <p:spPr>
          <a:xfrm>
            <a:off x="1218992" y="1573066"/>
            <a:ext cx="2086524" cy="703806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6" name="Стрелка углом 35"/>
          <p:cNvSpPr/>
          <p:nvPr/>
        </p:nvSpPr>
        <p:spPr>
          <a:xfrm rot="5400000">
            <a:off x="6513794" y="785129"/>
            <a:ext cx="630069" cy="2353418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Стрелка углом 36"/>
          <p:cNvSpPr/>
          <p:nvPr/>
        </p:nvSpPr>
        <p:spPr>
          <a:xfrm rot="16200000">
            <a:off x="1811806" y="3082126"/>
            <a:ext cx="854219" cy="2282348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Стрелка углом 39"/>
          <p:cNvSpPr/>
          <p:nvPr/>
        </p:nvSpPr>
        <p:spPr>
          <a:xfrm rot="10800000">
            <a:off x="5651428" y="3711073"/>
            <a:ext cx="2304261" cy="998513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610272" y="483514"/>
            <a:ext cx="8291264" cy="402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cap="all" dirty="0">
                <a:solidFill>
                  <a:srgbClr val="FF0000"/>
                </a:solidFill>
                <a:latin typeface="Arial Narrow" panose="020B0606020202030204" pitchFamily="34" charset="0"/>
              </a:rPr>
              <a:t>ГРАЖДАНИН - </a:t>
            </a:r>
            <a:r>
              <a:rPr lang="ru-RU" sz="1800" b="1" i="1" cap="all" dirty="0">
                <a:solidFill>
                  <a:srgbClr val="FF0000"/>
                </a:solidFill>
                <a:latin typeface="Arial Narrow" panose="020B0606020202030204" pitchFamily="34" charset="0"/>
              </a:rPr>
              <a:t>УЧАСТНИК</a:t>
            </a:r>
            <a:r>
              <a:rPr lang="ru-RU" sz="2400" b="1" i="1" cap="all" dirty="0">
                <a:solidFill>
                  <a:srgbClr val="FF0000"/>
                </a:solidFill>
                <a:latin typeface="Arial Narrow" panose="020B0606020202030204" pitchFamily="34" charset="0"/>
              </a:rPr>
              <a:t> БЮДЖЕТНОГО ПРОЦЕССА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9094" y="4421108"/>
            <a:ext cx="2304256" cy="217684"/>
          </a:xfrm>
        </p:spPr>
        <p:txBody>
          <a:bodyPr>
            <a:noAutofit/>
          </a:bodyPr>
          <a:lstStyle/>
          <a:p>
            <a:r>
              <a:rPr lang="ru-RU" sz="12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Как налогоплательщик</a:t>
            </a: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5580112" y="4365104"/>
            <a:ext cx="2375577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1100" b="1" cap="all" dirty="0">
                <a:solidFill>
                  <a:prstClr val="white"/>
                </a:solidFill>
                <a:latin typeface="Arial Narrow" panose="020B0606020202030204" pitchFamily="34" charset="0"/>
              </a:rPr>
              <a:t>Как получатель социальных гарантий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179388" y="5337744"/>
            <a:ext cx="8782196" cy="106919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 w="2222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– как налогоплательщики, и как потребители общественных благ – должны быть уверены в том, что передаваемые ими в распоряжение муниципалитета средства используются прозрачно и эффективно, приносят конкретные результаты как для общества в целом, так и для каждой семьи, для каждого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0119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147" y="452470"/>
            <a:ext cx="8416514" cy="465516"/>
          </a:xfrm>
        </p:spPr>
        <p:txBody>
          <a:bodyPr>
            <a:noAutofit/>
          </a:bodyPr>
          <a:lstStyle/>
          <a:p>
            <a:r>
              <a:rPr lang="ru-RU" sz="2000" b="1" i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участия гражданина в бюджетном процессе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97218" y="1435963"/>
            <a:ext cx="4520910" cy="78289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Федеральным Законом № 131-ФХ от 06.10.2003 (в ред. от 18.04.2018)  «Об общих принципах организации местного самоуправления в Российской Федерации» и с Бюджетным Кодексом Российской Федерации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402951" y="2559105"/>
            <a:ext cx="4603183" cy="6226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района  готовит проект бюджета, который подлежит официальному опубликованию на сайте администрации и обсуждению на публичных слушаниях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13532" y="4241500"/>
            <a:ext cx="6840760" cy="147253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проводятся в целях: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обеспечения участия жителей муниципального района Мелеузовский район в обсуждении проекта бюджета района;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выявления мнения населения  и подготовки рекомендаций по итогам обсуждения населением проекта бюджета района;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изучения и обобщения предложений и рекомендаций жителей Мелеузовского района по проекту бюджета района.</a:t>
            </a:r>
          </a:p>
          <a:p>
            <a:pPr algn="just"/>
            <a:endParaRPr lang="ru-RU" sz="12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608076" y="3330696"/>
            <a:ext cx="7253756" cy="6871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свои обоснованные предложения (изменения) в проект. Выступить в качестве активного участника, защищающего свои интересы). Каждый житель вправе высказать свое мнение, представить материалы, письменные предложения и замечания для включения их в протокол публичных слушаний.</a:t>
            </a:r>
          </a:p>
          <a:p>
            <a:pPr algn="ctr"/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213533" y="5865483"/>
            <a:ext cx="6840759" cy="8157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о результатах публичных слушаний с мотивированным обоснованием принятых решений публикуется (обнародуется) в средствах массовой информации и размещается на официальном сайте муниципального района Мелеузовский район Республики Башкортостан в информационно-телекоммуникационной сети «Интернет»</a:t>
            </a:r>
          </a:p>
        </p:txBody>
      </p:sp>
      <p:sp>
        <p:nvSpPr>
          <p:cNvPr id="29" name="Овал 28"/>
          <p:cNvSpPr/>
          <p:nvPr/>
        </p:nvSpPr>
        <p:spPr>
          <a:xfrm>
            <a:off x="-5685" y="1371788"/>
            <a:ext cx="1463825" cy="770892"/>
          </a:xfrm>
          <a:prstGeom prst="ellipse">
            <a:avLst/>
          </a:prstGeom>
          <a:solidFill>
            <a:schemeClr val="tx2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 активность</a:t>
            </a:r>
          </a:p>
        </p:txBody>
      </p:sp>
      <p:sp>
        <p:nvSpPr>
          <p:cNvPr id="30" name="Овал 29"/>
          <p:cNvSpPr/>
          <p:nvPr/>
        </p:nvSpPr>
        <p:spPr>
          <a:xfrm>
            <a:off x="471147" y="2288216"/>
            <a:ext cx="1862780" cy="849288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проектом бюджета</a:t>
            </a:r>
          </a:p>
        </p:txBody>
      </p:sp>
      <p:sp>
        <p:nvSpPr>
          <p:cNvPr id="31" name="Овал 30"/>
          <p:cNvSpPr/>
          <p:nvPr/>
        </p:nvSpPr>
        <p:spPr>
          <a:xfrm>
            <a:off x="-30453" y="3342008"/>
            <a:ext cx="1465242" cy="8492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300" dirty="0">
                <a:solidFill>
                  <a:prstClr val="black"/>
                </a:solidFill>
                <a:latin typeface="Arial Narrow" panose="020B0606020202030204" pitchFamily="34" charset="0"/>
              </a:rPr>
              <a:t>Изложить свои предложения</a:t>
            </a:r>
          </a:p>
        </p:txBody>
      </p:sp>
      <p:sp>
        <p:nvSpPr>
          <p:cNvPr id="32" name="Овал 31"/>
          <p:cNvSpPr/>
          <p:nvPr/>
        </p:nvSpPr>
        <p:spPr>
          <a:xfrm>
            <a:off x="304522" y="4381555"/>
            <a:ext cx="1879414" cy="901580"/>
          </a:xfrm>
          <a:prstGeom prst="ellipse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Arial Narrow" panose="020B0606020202030204" pitchFamily="34" charset="0"/>
              </a:rPr>
              <a:t>Принять участие в публичных слушаниях</a:t>
            </a:r>
          </a:p>
        </p:txBody>
      </p:sp>
      <p:sp>
        <p:nvSpPr>
          <p:cNvPr id="33" name="Овал 32"/>
          <p:cNvSpPr/>
          <p:nvPr/>
        </p:nvSpPr>
        <p:spPr>
          <a:xfrm>
            <a:off x="143399" y="5549610"/>
            <a:ext cx="1879414" cy="107959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Arial Narrow" panose="020B0606020202030204" pitchFamily="34" charset="0"/>
              </a:rPr>
              <a:t>Проконтролиро-вать решение Совета муниципального района</a:t>
            </a:r>
          </a:p>
        </p:txBody>
      </p:sp>
      <p:sp>
        <p:nvSpPr>
          <p:cNvPr id="4" name="Стрелка вниз 3"/>
          <p:cNvSpPr/>
          <p:nvPr/>
        </p:nvSpPr>
        <p:spPr>
          <a:xfrm rot="19960163">
            <a:off x="1097201" y="2061376"/>
            <a:ext cx="245189" cy="2315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50340"/>
            <a:ext cx="2987824" cy="132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трелка вниз 15"/>
          <p:cNvSpPr/>
          <p:nvPr/>
        </p:nvSpPr>
        <p:spPr>
          <a:xfrm rot="1742856">
            <a:off x="526513" y="5204986"/>
            <a:ext cx="200942" cy="422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 rot="19015946">
            <a:off x="1255551" y="4047293"/>
            <a:ext cx="242316" cy="366903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rot="1742856">
            <a:off x="930585" y="3102597"/>
            <a:ext cx="277651" cy="27665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8532452" y="5751258"/>
            <a:ext cx="611559" cy="24216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56053" y="5782575"/>
            <a:ext cx="611559" cy="24216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8515045" y="5746288"/>
            <a:ext cx="611559" cy="24216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10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9d035d7d-02e5-4a00-8b62-9a556aabc7b5">english</DirectSourceMarket>
    <ApprovalStatus xmlns="9d035d7d-02e5-4a00-8b62-9a556aabc7b5">InProgress</ApprovalStatus>
    <MarketSpecific xmlns="9d035d7d-02e5-4a00-8b62-9a556aabc7b5" xsi:nil="true"/>
    <PrimaryImageGen xmlns="9d035d7d-02e5-4a00-8b62-9a556aabc7b5">true</PrimaryImageGen>
    <ThumbnailAssetId xmlns="9d035d7d-02e5-4a00-8b62-9a556aabc7b5" xsi:nil="true"/>
    <LegacyData xmlns="9d035d7d-02e5-4a00-8b62-9a556aabc7b5">Manager:;BuildStatus:Publish Pending;MockupPath:</LegacyData>
    <NumericId xmlns="9d035d7d-02e5-4a00-8b62-9a556aabc7b5">-1</NumericId>
    <TPFriendlyName xmlns="9d035d7d-02e5-4a00-8b62-9a556aabc7b5">Современный шаблон с голубым оформлением</TPFriendlyName>
    <BusinessGroup xmlns="9d035d7d-02e5-4a00-8b62-9a556aabc7b5" xsi:nil="true"/>
    <APEditor xmlns="9d035d7d-02e5-4a00-8b62-9a556aabc7b5">
      <UserInfo>
        <DisplayName>REDMOND\v-luannv</DisplayName>
        <AccountId>103</AccountId>
        <AccountType/>
      </UserInfo>
    </APEditor>
    <SourceTitle xmlns="9d035d7d-02e5-4a00-8b62-9a556aabc7b5">Contemporary blue design template</SourceTitle>
    <OpenTemplate xmlns="9d035d7d-02e5-4a00-8b62-9a556aabc7b5">true</OpenTemplate>
    <UALocComments xmlns="9d035d7d-02e5-4a00-8b62-9a556aabc7b5" xsi:nil="true"/>
    <ParentAssetId xmlns="9d035d7d-02e5-4a00-8b62-9a556aabc7b5" xsi:nil="true"/>
    <PublishStatusLookup xmlns="9d035d7d-02e5-4a00-8b62-9a556aabc7b5">
      <Value>85885</Value>
      <Value>402733</Value>
    </PublishStatusLookup>
    <IntlLangReviewDate xmlns="9d035d7d-02e5-4a00-8b62-9a556aabc7b5" xsi:nil="true"/>
    <LastPublishResultLookup xmlns="9d035d7d-02e5-4a00-8b62-9a556aabc7b5" xsi:nil="true"/>
    <MachineTranslated xmlns="9d035d7d-02e5-4a00-8b62-9a556aabc7b5">false</MachineTranslated>
    <Providers xmlns="9d035d7d-02e5-4a00-8b62-9a556aabc7b5" xsi:nil="true"/>
    <OriginalSourceMarket xmlns="9d035d7d-02e5-4a00-8b62-9a556aabc7b5">english</OriginalSourceMarket>
    <TPInstallLocation xmlns="9d035d7d-02e5-4a00-8b62-9a556aabc7b5">{My Templates}</TPInstallLocation>
    <ClipArtFilename xmlns="9d035d7d-02e5-4a00-8b62-9a556aabc7b5" xsi:nil="true"/>
    <APDescription xmlns="9d035d7d-02e5-4a00-8b62-9a556aabc7b5" xsi:nil="true"/>
    <ContentItem xmlns="9d035d7d-02e5-4a00-8b62-9a556aabc7b5" xsi:nil="true"/>
    <PublishTargets xmlns="9d035d7d-02e5-4a00-8b62-9a556aabc7b5">OfficeOnline</PublishTargets>
    <TimesCloned xmlns="9d035d7d-02e5-4a00-8b62-9a556aabc7b5" xsi:nil="true"/>
    <LastHandOff xmlns="9d035d7d-02e5-4a00-8b62-9a556aabc7b5" xsi:nil="true"/>
    <Provider xmlns="9d035d7d-02e5-4a00-8b62-9a556aabc7b5">EY006220130</Provider>
    <AcquiredFrom xmlns="9d035d7d-02e5-4a00-8b62-9a556aabc7b5" xsi:nil="true"/>
    <AssetStart xmlns="9d035d7d-02e5-4a00-8b62-9a556aabc7b5">2009-01-02T00:00:00+00:00</AssetStart>
    <FriendlyTitle xmlns="9d035d7d-02e5-4a00-8b62-9a556aabc7b5" xsi:nil="true"/>
    <ArtSampleDocs xmlns="9d035d7d-02e5-4a00-8b62-9a556aabc7b5" xsi:nil="true"/>
    <TPClientViewer xmlns="9d035d7d-02e5-4a00-8b62-9a556aabc7b5">Microsoft Office PowerPoint</TPClientViewer>
    <UACurrentWords xmlns="9d035d7d-02e5-4a00-8b62-9a556aabc7b5">0</UACurrentWords>
    <UALocRecommendation xmlns="9d035d7d-02e5-4a00-8b62-9a556aabc7b5">Localize</UALocRecommendation>
    <Manager xmlns="9d035d7d-02e5-4a00-8b62-9a556aabc7b5" xsi:nil="true"/>
    <IsDeleted xmlns="9d035d7d-02e5-4a00-8b62-9a556aabc7b5">false</IsDeleted>
    <ShowIn xmlns="9d035d7d-02e5-4a00-8b62-9a556aabc7b5">Show everywhere</ShowIn>
    <UANotes xmlns="9d035d7d-02e5-4a00-8b62-9a556aabc7b5">online only. Removed PPT 12 design template appver per bug AWS Intl Support bug 22543 as it was causing problems with download.. O14_beta1</UANotes>
    <TemplateStatus xmlns="9d035d7d-02e5-4a00-8b62-9a556aabc7b5" xsi:nil="true"/>
    <VoteCount xmlns="9d035d7d-02e5-4a00-8b62-9a556aabc7b5" xsi:nil="true"/>
    <CSXHash xmlns="9d035d7d-02e5-4a00-8b62-9a556aabc7b5" xsi:nil="true"/>
    <OOCacheId xmlns="9d035d7d-02e5-4a00-8b62-9a556aabc7b5" xsi:nil="true"/>
    <Downloads xmlns="9d035d7d-02e5-4a00-8b62-9a556aabc7b5">0</Downloads>
    <DSATActionTaken xmlns="9d035d7d-02e5-4a00-8b62-9a556aabc7b5" xsi:nil="true"/>
    <CSXSubmissionMarket xmlns="9d035d7d-02e5-4a00-8b62-9a556aabc7b5" xsi:nil="true"/>
    <AssetExpire xmlns="9d035d7d-02e5-4a00-8b62-9a556aabc7b5">2029-05-12T00:00:00+00:00</AssetExpire>
    <TPExecutable xmlns="9d035d7d-02e5-4a00-8b62-9a556aabc7b5" xsi:nil="true"/>
    <SubmitterId xmlns="9d035d7d-02e5-4a00-8b62-9a556aabc7b5" xsi:nil="true"/>
    <EditorialTags xmlns="9d035d7d-02e5-4a00-8b62-9a556aabc7b5" xsi:nil="true"/>
    <AssetType xmlns="9d035d7d-02e5-4a00-8b62-9a556aabc7b5">TP</AssetType>
    <BugNumber xmlns="9d035d7d-02e5-4a00-8b62-9a556aabc7b5">426091. 537272</BugNumber>
    <ApprovalLog xmlns="9d035d7d-02e5-4a00-8b62-9a556aabc7b5" xsi:nil="true"/>
    <CSXUpdate xmlns="9d035d7d-02e5-4a00-8b62-9a556aabc7b5">false</CSXUpdate>
    <CSXSubmissionDate xmlns="9d035d7d-02e5-4a00-8b62-9a556aabc7b5" xsi:nil="true"/>
    <Milestone xmlns="9d035d7d-02e5-4a00-8b62-9a556aabc7b5" xsi:nil="true"/>
    <TPComponent xmlns="9d035d7d-02e5-4a00-8b62-9a556aabc7b5">PPTFiles</TPComponent>
    <OriginAsset xmlns="9d035d7d-02e5-4a00-8b62-9a556aabc7b5" xsi:nil="true"/>
    <Component xmlns="91e8d559-4d54-460d-ba58-5d5027f88b4d" xsi:nil="true"/>
    <Description0 xmlns="91e8d559-4d54-460d-ba58-5d5027f88b4d" xsi:nil="true"/>
    <AssetId xmlns="9d035d7d-02e5-4a00-8b62-9a556aabc7b5">TP010073846</AssetId>
    <TPApplication xmlns="9d035d7d-02e5-4a00-8b62-9a556aabc7b5">PowerPoint</TPApplication>
    <TPLaunchHelpLink xmlns="9d035d7d-02e5-4a00-8b62-9a556aabc7b5" xsi:nil="true"/>
    <IntlLocPriority xmlns="9d035d7d-02e5-4a00-8b62-9a556aabc7b5" xsi:nil="true"/>
    <PolicheckWords xmlns="9d035d7d-02e5-4a00-8b62-9a556aabc7b5" xsi:nil="true"/>
    <CrawlForDependencies xmlns="9d035d7d-02e5-4a00-8b62-9a556aabc7b5">false</CrawlForDependencies>
    <PlannedPubDate xmlns="9d035d7d-02e5-4a00-8b62-9a556aabc7b5" xsi:nil="true"/>
    <IntlLangReviewer xmlns="9d035d7d-02e5-4a00-8b62-9a556aabc7b5" xsi:nil="true"/>
    <HandoffToMSDN xmlns="9d035d7d-02e5-4a00-8b62-9a556aabc7b5" xsi:nil="true"/>
    <TrustLevel xmlns="9d035d7d-02e5-4a00-8b62-9a556aabc7b5">1 Microsoft Managed Content</TrustLevel>
    <IsSearchable xmlns="9d035d7d-02e5-4a00-8b62-9a556aabc7b5">false</IsSearchable>
    <TPNamespace xmlns="9d035d7d-02e5-4a00-8b62-9a556aabc7b5">POWERPNT</TPNamespace>
    <TemplateTemplateType xmlns="9d035d7d-02e5-4a00-8b62-9a556aabc7b5">PowerPoint 12 Default</TemplateTemplateType>
    <Markets xmlns="9d035d7d-02e5-4a00-8b62-9a556aabc7b5"/>
    <IntlLangReview xmlns="9d035d7d-02e5-4a00-8b62-9a556aabc7b5" xsi:nil="true"/>
    <UAProjectedTotalWords xmlns="9d035d7d-02e5-4a00-8b62-9a556aabc7b5" xsi:nil="true"/>
    <AverageRating xmlns="9d035d7d-02e5-4a00-8b62-9a556aabc7b5" xsi:nil="true"/>
    <OutputCachingOn xmlns="9d035d7d-02e5-4a00-8b62-9a556aabc7b5">false</OutputCachingOn>
    <APAuthor xmlns="9d035d7d-02e5-4a00-8b62-9a556aabc7b5">
      <UserInfo>
        <DisplayName>REDMOND\cynvey</DisplayName>
        <AccountId>241</AccountId>
        <AccountType/>
      </UserInfo>
    </APAuthor>
    <TPAppVersion xmlns="9d035d7d-02e5-4a00-8b62-9a556aabc7b5">12</TPAppVersion>
    <TPCommandLine xmlns="9d035d7d-02e5-4a00-8b62-9a556aabc7b5">{PP} /n {FilePath}</TPCommandLine>
    <EditorialStatus xmlns="9d035d7d-02e5-4a00-8b62-9a556aabc7b5" xsi:nil="true"/>
    <TPLaunchHelpLinkType xmlns="9d035d7d-02e5-4a00-8b62-9a556aabc7b5" xsi:nil="true"/>
    <LastModifiedDateTime xmlns="9d035d7d-02e5-4a00-8b62-9a556aabc7b5" xsi:nil="true"/>
    <BlockPublish xmlns="9d035d7d-02e5-4a00-8b62-9a556aabc7b5" xsi:nil="true"/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LocProcessedForMarketsLookup xmlns="9d035d7d-02e5-4a00-8b62-9a556aabc7b5" xsi:nil="true"/>
    <LocOverallHandbackStatusLookup xmlns="9d035d7d-02e5-4a00-8b62-9a556aabc7b5" xsi:nil="true"/>
    <LocLastLocAttemptVersionLookup xmlns="9d035d7d-02e5-4a00-8b62-9a556aabc7b5">70672</LocLastLocAttemptVersionLookup>
    <LocNewPublishedVersionLookup xmlns="9d035d7d-02e5-4a00-8b62-9a556aabc7b5" xsi:nil="true"/>
    <LocProcessedForHandoffsLookup xmlns="9d035d7d-02e5-4a00-8b62-9a556aabc7b5" xsi:nil="true"/>
    <CampaignTagsTaxHTField0 xmlns="9d035d7d-02e5-4a00-8b62-9a556aabc7b5">
      <Terms xmlns="http://schemas.microsoft.com/office/infopath/2007/PartnerControls"/>
    </CampaignTagsTaxHTField0>
    <LocLastLocAttemptVersionTypeLookup xmlns="9d035d7d-02e5-4a00-8b62-9a556aabc7b5" xsi:nil="true"/>
    <LocOverallLocStatusLookup xmlns="9d035d7d-02e5-4a00-8b62-9a556aabc7b5" xsi:nil="true"/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LocPublishedDependentAssetsLookup xmlns="9d035d7d-02e5-4a00-8b62-9a556aabc7b5" xsi:nil="true"/>
    <LocPublishedLinkedAssetsLookup xmlns="9d035d7d-02e5-4a00-8b62-9a556aabc7b5" xsi:nil="true"/>
    <RecommendationsModifier xmlns="9d035d7d-02e5-4a00-8b62-9a556aabc7b5" xsi:nil="true"/>
    <LocManualTestRequired xmlns="9d035d7d-02e5-4a00-8b62-9a556aabc7b5" xsi:nil="true"/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OverallPreviewStatusLookup xmlns="9d035d7d-02e5-4a00-8b62-9a556aabc7b5" xsi:nil="true"/>
    <LocOverallPublishStatusLookup xmlns="9d035d7d-02e5-4a00-8b62-9a556aabc7b5" xsi:nil="true"/>
    <OriginalRelease xmlns="9d035d7d-02e5-4a00-8b62-9a556aabc7b5">14</OriginalRelease>
    <LocMarketGroupTiers2 xmlns="9d035d7d-02e5-4a00-8b62-9a556aabc7b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B1C781-CD00-44A1-B706-8C1032A9F44A}">
  <ds:schemaRefs>
    <ds:schemaRef ds:uri="91e8d559-4d54-460d-ba58-5d5027f88b4d"/>
    <ds:schemaRef ds:uri="9d035d7d-02e5-4a00-8b62-9a556aabc7b5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A16154E-A0DF-4D27-AFD4-D3380C4344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D30E9B-310B-4F3A-9B4A-1CB6002FAE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11356</Words>
  <Application>Microsoft Office PowerPoint</Application>
  <PresentationFormat>Экран (4:3)</PresentationFormat>
  <Paragraphs>2158</Paragraphs>
  <Slides>73</Slides>
  <Notes>58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95" baseType="lpstr">
      <vt:lpstr>MS PGothic</vt:lpstr>
      <vt:lpstr>Academy</vt:lpstr>
      <vt:lpstr>Albertus Extra Bold</vt:lpstr>
      <vt:lpstr>Arial</vt:lpstr>
      <vt:lpstr>Arial Black</vt:lpstr>
      <vt:lpstr>Arial Narrow</vt:lpstr>
      <vt:lpstr>Bookman Old Style</vt:lpstr>
      <vt:lpstr>Calibri</vt:lpstr>
      <vt:lpstr>Century Gothic</vt:lpstr>
      <vt:lpstr>Century Schoolbook</vt:lpstr>
      <vt:lpstr>Franklin Gothic Demi</vt:lpstr>
      <vt:lpstr>Franklin Gothic Demi Cond</vt:lpstr>
      <vt:lpstr>Franklin Gothic Heavy</vt:lpstr>
      <vt:lpstr>Georgia</vt:lpstr>
      <vt:lpstr>Times New Roman</vt:lpstr>
      <vt:lpstr>Trebuchet MS</vt:lpstr>
      <vt:lpstr>Wingdings</vt:lpstr>
      <vt:lpstr>Wingdings 2</vt:lpstr>
      <vt:lpstr>Wingdings 3</vt:lpstr>
      <vt:lpstr>幼圆</vt:lpstr>
      <vt:lpstr>Сектор</vt:lpstr>
      <vt:lpstr>Диаграмма</vt:lpstr>
      <vt:lpstr>Презентация PowerPoint</vt:lpstr>
      <vt:lpstr>Презентация PowerPoint</vt:lpstr>
      <vt:lpstr>    Что такое «Бюджет для граждан»?</vt:lpstr>
      <vt:lpstr>Презентация PowerPoint</vt:lpstr>
      <vt:lpstr>Основные понятия и термины </vt:lpstr>
      <vt:lpstr>ЭТАПЫ БЮДЖЕТНОГО ПРОЦЕССА</vt:lpstr>
      <vt:lpstr>Этапы составления и утверждения бюджета муниципального района Мелеузовский район Республики Башкортостан</vt:lpstr>
      <vt:lpstr>Как налогоплательщик</vt:lpstr>
      <vt:lpstr>Механизм участия гражданина в бюджетном процессе</vt:lpstr>
      <vt:lpstr>Презентация PowerPoint</vt:lpstr>
      <vt:lpstr>    Административное устройство муниципального района       Мелеузовский район Республики Башкортостан </vt:lpstr>
      <vt:lpstr>Структура консолидированного бюджета муниципального района Мелеузовский район Республики Башкортостан </vt:lpstr>
      <vt:lpstr>Презентация PowerPoint</vt:lpstr>
      <vt:lpstr>Презентация PowerPoint</vt:lpstr>
      <vt:lpstr>Презентация PowerPoint</vt:lpstr>
      <vt:lpstr>Показатели социально экономического развития муниципального района Мелеузовский район Республики Башкортостан</vt:lpstr>
      <vt:lpstr>Основные параметры консолидированного бюджета муниципального района Мелеузовский  район Республики Башкортостан на 2020 год </vt:lpstr>
      <vt:lpstr>Основные параметры бюджета муниципального района Мелеузовский  район Республики Башкортостан на 2020 год</vt:lpstr>
      <vt:lpstr>Структура доходной части бюджета муниципального района Мелеузовский район Республики Башкортостан на 2020-2022 годы</vt:lpstr>
      <vt:lpstr>Презентация PowerPoint</vt:lpstr>
      <vt:lpstr>Структура налоговых и неналоговых доходов бюджета муниципального района Мелеузовский район на 2020-2022 годы</vt:lpstr>
      <vt:lpstr>Объем и структура налоговых доходов</vt:lpstr>
      <vt:lpstr>Налог на доходы физических лиц</vt:lpstr>
      <vt:lpstr>Налоги на совокупный доход</vt:lpstr>
      <vt:lpstr>Акцизы по подакцизным товарам (продукции)</vt:lpstr>
      <vt:lpstr>Налог на имущество организаций</vt:lpstr>
      <vt:lpstr>Государственная пошлина</vt:lpstr>
      <vt:lpstr>Объем и структура неналоговых доходов</vt:lpstr>
      <vt:lpstr>Объем и структура безвозмездных поступлений</vt:lpstr>
      <vt:lpstr>Сумма предоставленных льгот по  земельному налогу с физических лиц  в 2019 году в муниципальном районе Мелеузовский район Республики Башкортостан </vt:lpstr>
      <vt:lpstr>Сумма предоставленных льгот  по налогу на имущество физических лиц  за 2019 год в муниципальном районе Мелеузовский район Республики Башкортостан </vt:lpstr>
      <vt:lpstr>РАСХОДЫ БЮДЖЕТА </vt:lpstr>
      <vt:lpstr>Бюджет муниципального района Мелеузовский район Республики Башкортостан на 2020 год и плановый период 2021 и 2022 годов – социальный бюджет</vt:lpstr>
      <vt:lpstr>Прогноз расходов консолидированного бюджета муниципального района Мелеузовский район на 2020 – 2022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 бюджета муниципального района Мелеузовский район на образование в 2018-2022 годах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Программный бюджет муниципального района  Мелеузовский район Республики Башкортостан</vt:lpstr>
      <vt:lpstr>Перечень муниципальных программ муниципального района Мелеузовский район  Республики Башкортостан на 2020-2022 годы (тыс. рублей)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муниципального долга в муниципальном районе Мелеузовский район Республики Башкортостан</vt:lpstr>
      <vt:lpstr>Презентация PowerPoint</vt:lpstr>
      <vt:lpstr>                    Дотации на выравнивание бюджетной обеспеченности  поселений из бюджета  муниципального района Мелеузовский район Республики Башкортостан   на 2019-2022 годы 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2018-07-10T10:37:31Z</dcterms:created>
  <dcterms:modified xsi:type="dcterms:W3CDTF">2019-12-19T12:16:50Z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ID">
    <vt:lpwstr>1049</vt:lpwstr>
  </property>
  <property fmtid="{D5CDD505-2E9C-101B-9397-08002B2CF9AE}" pid="3" name="Order">
    <vt:r8>6803600</vt:r8>
  </property>
  <property fmtid="{D5CDD505-2E9C-101B-9397-08002B2CF9AE}" pid="4" name="ContentTypeId">
    <vt:lpwstr>0x010100BB2780C3CC07BD4BAA623FF9571645580400D1570604EA743043A2641365C0E91715</vt:lpwstr>
  </property>
  <property fmtid="{D5CDD505-2E9C-101B-9397-08002B2CF9AE}" pid="5" name="ImageGenCounter">
    <vt:i4>0</vt:i4>
  </property>
  <property fmtid="{D5CDD505-2E9C-101B-9397-08002B2CF9AE}" pid="6" name="APTrustLevel">
    <vt:r8>1</vt:r8>
  </property>
  <property fmtid="{D5CDD505-2E9C-101B-9397-08002B2CF9AE}" pid="7" name="ViolationReportStatus">
    <vt:lpwstr>None</vt:lpwstr>
  </property>
  <property fmtid="{D5CDD505-2E9C-101B-9397-08002B2CF9AE}" pid="8" name="ImageGenStatus">
    <vt:i4>0</vt:i4>
  </property>
  <property fmtid="{D5CDD505-2E9C-101B-9397-08002B2CF9AE}" pid="9" name="PolicheckStatus">
    <vt:i4>0</vt:i4>
  </property>
  <property fmtid="{D5CDD505-2E9C-101B-9397-08002B2CF9AE}" pid="10" name="Applications">
    <vt:lpwstr>53;#PowerPoint 12;#67;#Template 12;#427;#Template 14;#484;#PowerPoint - Design Templt 14;#407;#PowerPoint 14;#55;#PowerPoint - Design Templt 12</vt:lpwstr>
  </property>
  <property fmtid="{D5CDD505-2E9C-101B-9397-08002B2CF9AE}" pid="11" name="PolicheckCounter">
    <vt:i4>0</vt:i4>
  </property>
</Properties>
</file>