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1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" initials="Е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7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02" y="4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dirty="0" smtClean="0">
                <a:effectLst/>
              </a:rPr>
              <a:t>Интересуетесь ли вы тем, как исполняется бюджет муниципального района Мелеузовский район Республики Башкортостан Республики?</a:t>
            </a:r>
            <a:endParaRPr lang="ru-RU" sz="1150" dirty="0">
              <a:effectLst/>
            </a:endParaRPr>
          </a:p>
        </c:rich>
      </c:tx>
      <c:layout>
        <c:manualLayout>
          <c:xMode val="edge"/>
          <c:yMode val="edge"/>
          <c:x val="0.16603915233267524"/>
          <c:y val="4.03551800571872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31064189799009562"/>
          <c:y val="0.31964727511224444"/>
          <c:w val="0.45782528508307241"/>
          <c:h val="0.3077576768963383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8.6901638879539084E-2"/>
                  <c:y val="-0.172950771673659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6552693119912205E-2"/>
                  <c:y val="-0.1124180015878787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5519906079758587E-2"/>
                  <c:y val="-8.6475385836829802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Да, мне интересна эта информация</c:v>
                </c:pt>
                <c:pt idx="1">
                  <c:v>Да, я использую эту информацию в профессиональной деятельности</c:v>
                </c:pt>
                <c:pt idx="2">
                  <c:v>нет, не интересуюсь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34</c:v>
                </c:pt>
                <c:pt idx="2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2502295576012991E-2"/>
          <c:y val="0.71577884022078331"/>
          <c:w val="0.81904770874045474"/>
          <c:h val="0.221365740095940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i="0" u="none" strike="noStrike" baseline="0" dirty="0" smtClean="0">
                <a:effectLst/>
              </a:rPr>
              <a:t>Какой способ для получения информации об исполнении бюджета муниципального района Мелеузовский район Республики Башкортостан Республики Башкортостан Вам  наиболее удобен?</a:t>
            </a: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8490580037038798"/>
          <c:y val="0.30512975642410062"/>
          <c:w val="0.41449430467043691"/>
          <c:h val="0.310197697079148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официальный сайт Финансового муниципального района Мелеузовский район Республики Башкортостан управления  http://finance.admmeleuz.ru</c:v>
                </c:pt>
                <c:pt idx="1">
                  <c:v>общественные обсуждения, публичные слушания, семинары</c:v>
                </c:pt>
                <c:pt idx="2">
                  <c:v>печатные издания</c:v>
                </c:pt>
                <c:pt idx="3">
                  <c:v>другое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41</c:v>
                </c:pt>
                <c:pt idx="1">
                  <c:v>37</c:v>
                </c:pt>
                <c:pt idx="2">
                  <c:v>11</c:v>
                </c:pt>
                <c:pt idx="3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22-4ECD-BC17-621FBB810AD3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59876150359223579"/>
          <c:w val="1"/>
          <c:h val="0.4012384964077642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600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b="1" i="0" u="none" strike="noStrike" kern="1200" baseline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b="1" dirty="0" smtClean="0">
                <a:effectLst/>
              </a:rPr>
              <a:t> </a:t>
            </a:r>
            <a:r>
              <a:rPr lang="ru-RU" sz="1150" b="1" dirty="0" smtClean="0">
                <a:effectLst/>
              </a:rPr>
              <a:t>Как вы думаете, для чего проводятся публичные слушания?</a:t>
            </a:r>
            <a:endParaRPr lang="ru-RU" sz="1150" dirty="0" smtClean="0"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ru-RU" sz="11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lang="ru-RU" sz="1150" b="1" i="0" u="none" strike="noStrike" kern="1200" baseline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view3D>
      <c:rotX val="75"/>
      <c:rotY val="7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7473822925498772"/>
          <c:y val="0.14081337811517214"/>
          <c:w val="0.51174571717522555"/>
          <c:h val="0.648268669326527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p3d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для выявления общественного мнения</c:v>
                </c:pt>
                <c:pt idx="1">
                  <c:v>это формальная процедура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82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0B3-4616-955D-A8F676A8E74C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3533784385782939E-2"/>
          <c:y val="0.73079479976404249"/>
          <c:w val="0.88964980921383341"/>
          <c:h val="0.188494821802787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0" algn="ctr" rtl="0">
              <a:defRPr lang="ru-RU" sz="115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dirty="0" smtClean="0">
                <a:effectLst/>
              </a:rPr>
              <a:t>Какая информация об исполнении бюджета муниципального района Мелеузовский район Республики Башкортостан Вам наиболее интересна?</a:t>
            </a:r>
            <a:endParaRPr lang="ru-RU" sz="1150" dirty="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 algn="ctr" rtl="0">
            <a:defRPr lang="ru-RU" sz="1150" b="1" i="0" u="none" strike="noStrike" kern="1200" baseline="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441094062382976"/>
          <c:y val="0.21764047990366722"/>
          <c:w val="0.41641313138336217"/>
          <c:h val="0.32095090212277233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 какие расходы больше всего направлено бюджетных средств</c:v>
                </c:pt>
                <c:pt idx="1">
                  <c:v>какие объекты социальной инфраструктуры созданы, реконструированы, отремонтированы и за счет каких финансовых источников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  <c:pt idx="1">
                  <c:v>34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C6-4712-93BB-D3B42B8AA8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6894866718630117E-2"/>
          <c:y val="0.62209917803541548"/>
          <c:w val="0.91212883032225867"/>
          <c:h val="0.294320445471184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lvl="0" algn="ctr" rtl="0">
              <a:defRPr lang="ru-RU" sz="1150" b="1" i="0" u="none" strike="noStrike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150" b="1" dirty="0" smtClean="0">
                <a:effectLst/>
              </a:rPr>
              <a:t>Какая информация об исполнении полномочий органа внутреннего муниципального финансового контроля Вам наиболее интересна?</a:t>
            </a:r>
            <a:endParaRPr lang="ru-RU" sz="1150" dirty="0">
              <a:effectLst/>
            </a:endParaRPr>
          </a:p>
        </c:rich>
      </c:tx>
      <c:layout>
        <c:manualLayout>
          <c:xMode val="edge"/>
          <c:yMode val="edge"/>
          <c:x val="0.10842259214668819"/>
          <c:y val="2.3880107569542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lvl="0" algn="ctr" rtl="0">
            <a:defRPr lang="ru-RU" sz="1150" b="1" i="0" u="none" strike="noStrike" kern="1200" baseline="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7288130011087969"/>
          <c:y val="0.28135693164309805"/>
          <c:w val="0.41086109291577166"/>
          <c:h val="0.3166716620592474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explosion val="2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6.5064094353915039E-2"/>
                  <c:y val="-5.731225816690277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0277772695280718E-2"/>
                  <c:y val="-4.0596182868222801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145286634537103E-2"/>
                  <c:y val="-5.97002689238570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50000"/>
                      <a:lumOff val="50000"/>
                    </a:schemeClr>
                  </a:solidFill>
                  <a:prstDash val="solid"/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объем выявленных нарушений</c:v>
                </c:pt>
                <c:pt idx="1">
                  <c:v>объем проверенных средств</c:v>
                </c:pt>
                <c:pt idx="2">
                  <c:v>затрудняюсь ответить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0C6-4712-93BB-D3B42B8AA8D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9205386145763579E-2"/>
          <c:y val="0.69569973792052031"/>
          <c:w val="0.84327701519991904"/>
          <c:h val="0.170571659690039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6">
        <a:lumMod val="20000"/>
        <a:lumOff val="80000"/>
      </a:schemeClr>
    </a:solidFill>
    <a:ln w="9525" cap="flat" cmpd="sng" algn="ctr">
      <a:solidFill>
        <a:schemeClr val="dk1">
          <a:lumMod val="25000"/>
          <a:lumOff val="75000"/>
        </a:schemeClr>
      </a:solidFill>
      <a:prstDash val="solid"/>
      <a:round/>
    </a:ln>
    <a:effectLst/>
  </c:spPr>
  <c:txPr>
    <a:bodyPr/>
    <a:lstStyle/>
    <a:p>
      <a:pPr>
        <a:defRPr sz="10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B63886-4BCD-42A9-A2BB-70997A01659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C7EDF-3BBE-41CE-9E8B-9334BEC2EF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292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C7EDF-3BBE-41CE-9E8B-9334BEC2EF2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93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16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18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566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915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73134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683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74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2064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579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567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919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315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099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057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54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271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974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8B3DAA-3963-4B72-811B-EBAAD96B0F11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7D3046-209A-4D54-845D-95E728850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46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  <p:sldLayoutId id="2147484113" r:id="rId12"/>
    <p:sldLayoutId id="2147484114" r:id="rId13"/>
    <p:sldLayoutId id="2147484115" r:id="rId14"/>
    <p:sldLayoutId id="2147484116" r:id="rId15"/>
    <p:sldLayoutId id="2147484117" r:id="rId16"/>
    <p:sldLayoutId id="21474841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7219" y="23090"/>
            <a:ext cx="9164580" cy="982643"/>
          </a:xfrm>
          <a:solidFill>
            <a:schemeClr val="accent1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effectLst/>
              </a:rPr>
              <a:t>Опрос для граждан по бюджетной тематике за 3 квартал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2020 </a:t>
            </a:r>
            <a:r>
              <a:rPr lang="ru-RU" sz="2000" dirty="0">
                <a:solidFill>
                  <a:schemeClr val="bg1"/>
                </a:solidFill>
                <a:effectLst/>
              </a:rPr>
              <a:t>года для жителей муниципального района Мелеузовский район Республики Башкортостан 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/>
            </a:r>
            <a:br>
              <a:rPr lang="ru-RU" sz="2000" dirty="0" smtClean="0">
                <a:solidFill>
                  <a:schemeClr val="bg1"/>
                </a:solidFill>
                <a:effectLst/>
              </a:rPr>
            </a:br>
            <a:endParaRPr lang="ru-RU" sz="2000" dirty="0">
              <a:solidFill>
                <a:schemeClr val="bg1"/>
              </a:solidFill>
              <a:effectLst/>
            </a:endParaRPr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522135398"/>
              </p:ext>
            </p:extLst>
          </p:nvPr>
        </p:nvGraphicFramePr>
        <p:xfrm>
          <a:off x="4294825" y="1375065"/>
          <a:ext cx="3185475" cy="473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689757" y="1005733"/>
            <a:ext cx="863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опросе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участвовало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человека, результаты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опроса приведены ниже:</a:t>
            </a: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598443624"/>
              </p:ext>
            </p:extLst>
          </p:nvPr>
        </p:nvGraphicFramePr>
        <p:xfrm>
          <a:off x="7843505" y="1375065"/>
          <a:ext cx="3229740" cy="4764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835389545"/>
              </p:ext>
            </p:extLst>
          </p:nvPr>
        </p:nvGraphicFramePr>
        <p:xfrm>
          <a:off x="797070" y="1375065"/>
          <a:ext cx="2936730" cy="479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3669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>
            <a:extLst>
              <a:ext uri="{FF2B5EF4-FFF2-40B4-BE49-F238E27FC236}">
                <a16:creationId xmlns="" xmlns:a16="http://schemas.microsoft.com/office/drawing/2014/main" id="{E7E0B1D6-33C6-482C-AF0C-FF6835CC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8678114"/>
              </p:ext>
            </p:extLst>
          </p:nvPr>
        </p:nvGraphicFramePr>
        <p:xfrm>
          <a:off x="1397875" y="630621"/>
          <a:ext cx="4099035" cy="531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E7E0B1D6-33C6-482C-AF0C-FF6835CC14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93382"/>
              </p:ext>
            </p:extLst>
          </p:nvPr>
        </p:nvGraphicFramePr>
        <p:xfrm>
          <a:off x="6634217" y="623176"/>
          <a:ext cx="4099035" cy="5318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22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1007</TotalTime>
  <Words>114</Words>
  <Application>Microsoft Office PowerPoint</Application>
  <PresentationFormat>Широкоэкранный</PresentationFormat>
  <Paragraphs>14</Paragraphs>
  <Slides>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7" baseType="lpstr">
      <vt:lpstr>Arial</vt:lpstr>
      <vt:lpstr>Calibri</vt:lpstr>
      <vt:lpstr>Garamond</vt:lpstr>
      <vt:lpstr>Times New Roman</vt:lpstr>
      <vt:lpstr>Натуральные материалы</vt:lpstr>
      <vt:lpstr>Опрос для граждан по бюджетной тематике за 3 квартал 2020 года для жителей муниципального района Мелеузовский район Республики Башкортостан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Протокол опроса граждан по бюджетной тематике во II квартале 2017 года</dc:title>
  <dc:creator>Елена</dc:creator>
  <cp:lastModifiedBy>user</cp:lastModifiedBy>
  <cp:revision>79</cp:revision>
  <cp:lastPrinted>2017-09-25T08:59:29Z</cp:lastPrinted>
  <dcterms:created xsi:type="dcterms:W3CDTF">2017-06-23T08:41:46Z</dcterms:created>
  <dcterms:modified xsi:type="dcterms:W3CDTF">2020-09-18T04:48:44Z</dcterms:modified>
</cp:coreProperties>
</file>