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2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Знаете ли вы сроки уплаты налогов своих налогов?,%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103981215951705E-2"/>
                  <c:y val="-0.3804916976820511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552693119912205E-2"/>
                  <c:y val="-0.112418001587878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122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Знаете ли вы, сколько и какие налоги Вы обязаны платить?,%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с точностью</c:v>
                </c:pt>
                <c:pt idx="1">
                  <c:v>Примерно знаю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59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Пользуетесь ли Вы личным кабинетом налогоплательщика для физических лиц на сайте www.nalog.ru?,%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0.13038063004349565"/>
                  <c:y val="-0.132595621711636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</c:v>
                </c:pt>
                <c:pt idx="1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15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Как Вы относитесь к гражданам, которые допускают задолженность по уплате налогов в бюджет?,%</a:t>
            </a:r>
            <a:endParaRPr lang="ru-RU" sz="1150" b="1" i="0" u="none" strike="noStrike" kern="1200" baseline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1"/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 пониманием</c:v>
                </c:pt>
                <c:pt idx="1">
                  <c:v>С осуждением</c:v>
                </c:pt>
                <c:pt idx="2">
                  <c:v>Мне безразлично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45</c:v>
                </c:pt>
                <c:pt idx="2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15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Как, на ваш взгляд, можно повысить собираемость налогов?,%</a:t>
            </a:r>
            <a:endParaRPr lang="ru-RU" sz="1150" b="1" i="0" u="none" strike="noStrike" kern="1200" baseline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-6.5064094353915039E-2"/>
                  <c:y val="-5.73122581669027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277772695280718E-2"/>
                  <c:y val="-4.0596182868222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145286634537103E-2"/>
                  <c:y val="-5.9700268923857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Упростить способ уплаты</c:v>
                </c:pt>
                <c:pt idx="1">
                  <c:v>Усилить индивидуальную работу с налогоплательщиками</c:v>
                </c:pt>
                <c:pt idx="2">
                  <c:v>Ужесточить отвественность за неуплату налогов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</c:v>
                </c:pt>
                <c:pt idx="1">
                  <c:v>52</c:v>
                </c:pt>
                <c:pt idx="2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Ваше мнение об уплате налогов в бюджет?, 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0.13038063004349565"/>
                  <c:y val="-0.132595621711636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Необходимо платить налоги, потому что за счет их поступлений финансируется социальная сфера, благоустройство и ремонт дорог.</c:v>
                </c:pt>
                <c:pt idx="1">
                  <c:v>Необходимо платить налоги, потому что за их неуплату следует юридическая ответственность</c:v>
                </c:pt>
                <c:pt idx="2">
                  <c:v>Мне все равно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</c:v>
                </c:pt>
                <c:pt idx="1">
                  <c:v>21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Выполняете ли Вы обязанности по уплате имущественных налогов?,% 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0.13038063004349565"/>
                  <c:y val="-0.132595621711636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154780775096732E-2"/>
                  <c:y val="-4.23740359489754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116085581322476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 полной мере выполняю</c:v>
                </c:pt>
                <c:pt idx="1">
                  <c:v>Не являюсь собственником имущества</c:v>
                </c:pt>
                <c:pt idx="2">
                  <c:v>По большей части выполняю</c:v>
                </c:pt>
                <c:pt idx="3">
                  <c:v> Затрудняюсь с ответом</c:v>
                </c:pt>
                <c:pt idx="4">
                  <c:v> По большей части не выполняю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120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Чем для Вас вызвана необходимость уплаты налогов в бюджет?,%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0.14235586278342541"/>
                  <c:y val="4.0792308346553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 Гражданской обязанностью</c:v>
                </c:pt>
                <c:pt idx="1">
                  <c:v>Пониманием в необходимости уплаты</c:v>
                </c:pt>
                <c:pt idx="2">
                  <c:v> Юридической ответственностью за неуплату</c:v>
                </c:pt>
                <c:pt idx="3">
                  <c:v>не задумывался (-лась)
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</c:v>
                </c:pt>
                <c:pt idx="1">
                  <c:v>36</c:v>
                </c:pt>
                <c:pt idx="2">
                  <c:v>21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6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3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6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8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4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6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28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1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72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8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6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8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2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0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2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2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28.12.2019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5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/>
              </a:rPr>
              <a:t>Опрос для граждан по бюджетной тематике за </a:t>
            </a:r>
            <a:r>
              <a:rPr lang="ru-RU" sz="2000" b="1" dirty="0" smtClean="0">
                <a:solidFill>
                  <a:schemeClr val="bg1"/>
                </a:solidFill>
                <a:effectLst/>
              </a:rPr>
              <a:t>4 </a:t>
            </a:r>
            <a:r>
              <a:rPr lang="ru-RU" sz="2000" b="1" dirty="0">
                <a:solidFill>
                  <a:schemeClr val="bg1"/>
                </a:solidFill>
                <a:effectLst/>
              </a:rPr>
              <a:t>квартал 2019 года для жителей муниципального района Мелеузовский район Республики Башкортостан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428239957"/>
              </p:ext>
            </p:extLst>
          </p:nvPr>
        </p:nvGraphicFramePr>
        <p:xfrm>
          <a:off x="4256725" y="1801736"/>
          <a:ext cx="3068987" cy="440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87062" y="1432404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результаты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приведены ниже: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62027564"/>
              </p:ext>
            </p:extLst>
          </p:nvPr>
        </p:nvGraphicFramePr>
        <p:xfrm>
          <a:off x="7882760" y="1801736"/>
          <a:ext cx="3300248" cy="440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1706474"/>
              </p:ext>
            </p:extLst>
          </p:nvPr>
        </p:nvGraphicFramePr>
        <p:xfrm>
          <a:off x="898670" y="1801736"/>
          <a:ext cx="2727399" cy="440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6999093"/>
              </p:ext>
            </p:extLst>
          </p:nvPr>
        </p:nvGraphicFramePr>
        <p:xfrm>
          <a:off x="1397875" y="630621"/>
          <a:ext cx="4099035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045385"/>
              </p:ext>
            </p:extLst>
          </p:nvPr>
        </p:nvGraphicFramePr>
        <p:xfrm>
          <a:off x="6773917" y="635876"/>
          <a:ext cx="4099035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84617164"/>
              </p:ext>
            </p:extLst>
          </p:nvPr>
        </p:nvGraphicFramePr>
        <p:xfrm>
          <a:off x="774700" y="749300"/>
          <a:ext cx="3168869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96459738"/>
              </p:ext>
            </p:extLst>
          </p:nvPr>
        </p:nvGraphicFramePr>
        <p:xfrm>
          <a:off x="4318000" y="749300"/>
          <a:ext cx="3168869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07640563"/>
              </p:ext>
            </p:extLst>
          </p:nvPr>
        </p:nvGraphicFramePr>
        <p:xfrm>
          <a:off x="7861300" y="762000"/>
          <a:ext cx="3181569" cy="542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6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890</TotalTime>
  <Words>130</Words>
  <Application>Microsoft Office PowerPoint</Application>
  <PresentationFormat>Широкоэкранный</PresentationFormat>
  <Paragraphs>23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Опрос для граждан по бюджетной тематике за 4 квартал 2019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61</cp:revision>
  <cp:lastPrinted>2017-09-25T08:59:29Z</cp:lastPrinted>
  <dcterms:created xsi:type="dcterms:W3CDTF">2017-06-23T08:41:46Z</dcterms:created>
  <dcterms:modified xsi:type="dcterms:W3CDTF">2019-12-28T09:27:28Z</dcterms:modified>
</cp:coreProperties>
</file>