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sldIdLst>
    <p:sldId id="256" r:id="rId3"/>
    <p:sldId id="257" r:id="rId4"/>
    <p:sldId id="347" r:id="rId5"/>
    <p:sldId id="345" r:id="rId6"/>
    <p:sldId id="344" r:id="rId7"/>
    <p:sldId id="346" r:id="rId8"/>
    <p:sldId id="349" r:id="rId9"/>
    <p:sldId id="350" r:id="rId10"/>
    <p:sldId id="351" r:id="rId11"/>
    <p:sldId id="352" r:id="rId12"/>
    <p:sldId id="357" r:id="rId13"/>
    <p:sldId id="334" r:id="rId14"/>
    <p:sldId id="325" r:id="rId15"/>
    <p:sldId id="336" r:id="rId16"/>
    <p:sldId id="355" r:id="rId17"/>
    <p:sldId id="359" r:id="rId18"/>
    <p:sldId id="363" r:id="rId19"/>
    <p:sldId id="331" r:id="rId20"/>
    <p:sldId id="364" r:id="rId21"/>
    <p:sldId id="356" r:id="rId22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50800"/>
              </a:sp3d>
            </c:spPr>
            <c:extLst>
              <c:ext xmlns:c16="http://schemas.microsoft.com/office/drawing/2014/chart" uri="{C3380CC4-5D6E-409C-BE32-E72D297353CC}">
                <c16:uniqueId val="{00000000-81B2-405C-AD9F-446D82648424}"/>
              </c:ext>
            </c:extLst>
          </c:dPt>
          <c:dLbls>
            <c:dLbl>
              <c:idx val="0"/>
              <c:layout>
                <c:manualLayout>
                  <c:x val="0"/>
                  <c:y val="0.352636333969146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44-4794-BA87-3E97C8B56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утв.бюджет 2022г.</c:v>
                </c:pt>
                <c:pt idx="1">
                  <c:v>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1933.67</c:v>
                </c:pt>
                <c:pt idx="1">
                  <c:v>2043.2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1-4971-9586-7712BA1AEB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утв.бюджет 2022г.</c:v>
                </c:pt>
                <c:pt idx="1">
                  <c:v>2023г.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1973.24</c:v>
                </c:pt>
                <c:pt idx="1">
                  <c:v>2058.1999999999998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1-4971-9586-7712BA1AE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3099840"/>
        <c:axId val="977657760"/>
      </c:barChart>
      <c:catAx>
        <c:axId val="8730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7657760"/>
        <c:crosses val="autoZero"/>
        <c:auto val="1"/>
        <c:lblAlgn val="ctr"/>
        <c:lblOffset val="100"/>
        <c:noMultiLvlLbl val="0"/>
      </c:catAx>
      <c:valAx>
        <c:axId val="977657760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309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1E-ADFA-0EE91C0FD7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C9-431E-ADFA-0EE91C0FD7F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31E-ADFA-0EE91C0F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A-47E1-8EFE-1C2F06DAC2D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A-47E1-8EFE-1C2F06DAC2D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A-47E1-8EFE-1C2F06DAC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16310281208452E-2"/>
          <c:y val="3.301467671352671E-2"/>
          <c:w val="0.96622679709037929"/>
          <c:h val="0.9273677112302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1784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17848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A-4744-B344-EE3478B3FDAA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DA-4744-B344-EE3478B3FDA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135.80000000000001</c:v>
                </c:pt>
                <c:pt idx="1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A-4744-B344-EE3478B3FDA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E8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DA-4744-B344-EE3478B3FD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A-4744-B344-EE3478B3FDA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0.0">
                  <c:v>144</c:v>
                </c:pt>
                <c:pt idx="1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A-4744-B344-EE3478B3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615072"/>
        <c:axId val="421257808"/>
      </c:barChart>
      <c:catAx>
        <c:axId val="4286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257808"/>
        <c:crosses val="autoZero"/>
        <c:auto val="1"/>
        <c:lblAlgn val="ctr"/>
        <c:lblOffset val="100"/>
        <c:noMultiLvlLbl val="0"/>
      </c:catAx>
      <c:valAx>
        <c:axId val="421257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1E-ADFA-0EE91C0FD7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C9-431E-ADFA-0EE91C0FD7F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31E-ADFA-0EE91C0F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РБ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48.6</c:v>
                </c:pt>
                <c:pt idx="1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E-450F-B63E-1020800A5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90.5</c:v>
                </c:pt>
                <c:pt idx="1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E-450F-B63E-1020800A5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63222256"/>
        <c:axId val="2056950896"/>
        <c:axId val="0"/>
      </c:bar3DChart>
      <c:catAx>
        <c:axId val="20632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950896"/>
        <c:crosses val="autoZero"/>
        <c:auto val="1"/>
        <c:lblAlgn val="ctr"/>
        <c:lblOffset val="100"/>
        <c:noMultiLvlLbl val="0"/>
      </c:catAx>
      <c:valAx>
        <c:axId val="205695089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2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Национальная экономика,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000" b="1" dirty="0">
                <a:solidFill>
                  <a:schemeClr val="tx1"/>
                </a:solidFill>
              </a:rPr>
              <a:t>млн. руб.</a:t>
            </a:r>
          </a:p>
        </c:rich>
      </c:tx>
      <c:layout>
        <c:manualLayout>
          <c:xMode val="edge"/>
          <c:yMode val="edge"/>
          <c:x val="0.18416528321126197"/>
          <c:y val="1.3846549701481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179.7</c:v>
                </c:pt>
                <c:pt idx="1">
                  <c:v>198.3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A-416A-B6D9-68840AA8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63222256"/>
        <c:axId val="2056950896"/>
        <c:axId val="0"/>
      </c:bar3DChart>
      <c:catAx>
        <c:axId val="20632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950896"/>
        <c:crosses val="autoZero"/>
        <c:auto val="1"/>
        <c:lblAlgn val="ctr"/>
        <c:lblOffset val="100"/>
        <c:noMultiLvlLbl val="0"/>
      </c:catAx>
      <c:valAx>
        <c:axId val="2056950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22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18.5</c:v>
                </c:pt>
                <c:pt idx="1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2-4F0E-A77D-5C9728489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005616"/>
        <c:axId val="1485547648"/>
      </c:barChart>
      <c:catAx>
        <c:axId val="14850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547648"/>
        <c:crosses val="autoZero"/>
        <c:auto val="1"/>
        <c:lblAlgn val="ctr"/>
        <c:lblOffset val="100"/>
        <c:noMultiLvlLbl val="0"/>
      </c:catAx>
      <c:valAx>
        <c:axId val="148554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0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6123140857393E-2"/>
          <c:y val="3.6968677176732155E-2"/>
          <c:w val="0.52222395377661113"/>
          <c:h val="0.83701529156681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24.2</c:v>
                </c:pt>
                <c:pt idx="1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4-42DB-BA5E-AB1B04BAD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2697344"/>
        <c:axId val="499049856"/>
      </c:barChart>
      <c:catAx>
        <c:axId val="8826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049856"/>
        <c:crosses val="autoZero"/>
        <c:auto val="1"/>
        <c:lblAlgn val="ctr"/>
        <c:lblOffset val="100"/>
        <c:noMultiLvlLbl val="0"/>
      </c:catAx>
      <c:valAx>
        <c:axId val="499049856"/>
        <c:scaling>
          <c:orientation val="minMax"/>
          <c:max val="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69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C4-4D76-827B-3CA74BE9B71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C4-4D76-827B-3CA74BE9B71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6C4-4D76-827B-3CA74BE9B712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C4-4D76-827B-3CA74BE9B712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C4-4D76-827B-3CA74BE9B7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F1-45CE-A7BB-5C02C42DF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Субвенция на осуществление воинского учета</c:v>
                </c:pt>
                <c:pt idx="2">
                  <c:v>Иные МБТ на дорожное хозяйство</c:v>
                </c:pt>
                <c:pt idx="3">
                  <c:v>Иные МБТ на благоустройство, коммунальное хозяйство, обеспечение мер пожарной безопасности и охрану окружающей среды</c:v>
                </c:pt>
                <c:pt idx="4">
                  <c:v>Иные МБТ на благоустройство города</c:v>
                </c:pt>
                <c:pt idx="5">
                  <c:v>Иные МБТ на доведение средней зарплаты работников культуры до средней зарплаты в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101.9</c:v>
                </c:pt>
                <c:pt idx="1">
                  <c:v>2.4</c:v>
                </c:pt>
                <c:pt idx="2">
                  <c:v>6.1</c:v>
                </c:pt>
                <c:pt idx="3">
                  <c:v>8.1</c:v>
                </c:pt>
                <c:pt idx="4">
                  <c:v>2.4</c:v>
                </c:pt>
                <c:pt idx="5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4-4D76-827B-3CA74BE9B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940654004407906E-2"/>
          <c:y val="0.73399452027744183"/>
          <c:w val="0.9677238713672357"/>
          <c:h val="0.25346629476958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50800"/>
              </a:sp3d>
            </c:spPr>
            <c:extLst>
              <c:ext xmlns:c16="http://schemas.microsoft.com/office/drawing/2014/chart" uri="{C3380CC4-5D6E-409C-BE32-E72D297353CC}">
                <c16:uniqueId val="{00000000-81B2-405C-AD9F-446D82648424}"/>
              </c:ext>
            </c:extLst>
          </c:dPt>
          <c:dLbls>
            <c:dLbl>
              <c:idx val="0"/>
              <c:layout>
                <c:manualLayout>
                  <c:x val="0"/>
                  <c:y val="0.352636333969146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44-4794-BA87-3E97C8B56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утв.бюджет 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1933.67</c:v>
                </c:pt>
                <c:pt idx="1">
                  <c:v>2043.2</c:v>
                </c:pt>
                <c:pt idx="2">
                  <c:v>2034.5</c:v>
                </c:pt>
                <c:pt idx="3">
                  <c:v>2022.4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1-4971-9586-7712BA1AEB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утв.бюджет 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1973.24</c:v>
                </c:pt>
                <c:pt idx="1">
                  <c:v>2058.1999999999998</c:v>
                </c:pt>
                <c:pt idx="2">
                  <c:v>2050.5</c:v>
                </c:pt>
                <c:pt idx="3">
                  <c:v>2041.4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1-4971-9586-7712BA1AE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3099840"/>
        <c:axId val="977657760"/>
      </c:barChart>
      <c:catAx>
        <c:axId val="8730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657760"/>
        <c:crosses val="autoZero"/>
        <c:auto val="1"/>
        <c:lblAlgn val="ctr"/>
        <c:lblOffset val="100"/>
        <c:noMultiLvlLbl val="0"/>
      </c:catAx>
      <c:valAx>
        <c:axId val="977657760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309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АБИТОВСКИЙ</c:v>
                </c:pt>
                <c:pt idx="1">
                  <c:v>АЛЕКСАНДРОВСКИЙ</c:v>
                </c:pt>
                <c:pt idx="2">
                  <c:v>АПТРАКОВСКИЙ</c:v>
                </c:pt>
                <c:pt idx="3">
                  <c:v>АРАСЛАНОВСКИЙ</c:v>
                </c:pt>
                <c:pt idx="4">
                  <c:v>ВОСКРЕСЕНСКИЙ</c:v>
                </c:pt>
                <c:pt idx="5">
                  <c:v>ДЕНИСОВСКИЙ</c:v>
                </c:pt>
                <c:pt idx="6">
                  <c:v>ЗИРГАНСКИЙ</c:v>
                </c:pt>
                <c:pt idx="7">
                  <c:v>ИШТУГАНОВСКИЙ</c:v>
                </c:pt>
                <c:pt idx="8">
                  <c:v>КОРНЕЕВСКИЙ</c:v>
                </c:pt>
                <c:pt idx="9">
                  <c:v>МЕЛЕУЗОВСКИЙ</c:v>
                </c:pt>
                <c:pt idx="10">
                  <c:v>НОРДОВСКИЙ</c:v>
                </c:pt>
                <c:pt idx="11">
                  <c:v>НУГУШЕВСКИЙ</c:v>
                </c:pt>
                <c:pt idx="12">
                  <c:v>ПАРТИЗАНСКИЙ</c:v>
                </c:pt>
                <c:pt idx="13">
                  <c:v>ПЕРВОМАЙСКИЙ</c:v>
                </c:pt>
                <c:pt idx="14">
                  <c:v>САРЫШЕВСКИЙ</c:v>
                </c:pt>
                <c:pt idx="15">
                  <c:v>ШЕВЧЕНКОВСКИЙ</c:v>
                </c:pt>
                <c:pt idx="16">
                  <c:v>ГОРОД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7"/>
                <c:pt idx="0">
                  <c:v>7269.2</c:v>
                </c:pt>
                <c:pt idx="1">
                  <c:v>6282.2</c:v>
                </c:pt>
                <c:pt idx="2">
                  <c:v>5536.2</c:v>
                </c:pt>
                <c:pt idx="3">
                  <c:v>6864.2</c:v>
                </c:pt>
                <c:pt idx="4">
                  <c:v>9430.2000000000007</c:v>
                </c:pt>
                <c:pt idx="5">
                  <c:v>7193.2</c:v>
                </c:pt>
                <c:pt idx="6">
                  <c:v>15439.9</c:v>
                </c:pt>
                <c:pt idx="7">
                  <c:v>6033.2</c:v>
                </c:pt>
                <c:pt idx="8">
                  <c:v>7397.2</c:v>
                </c:pt>
                <c:pt idx="9">
                  <c:v>9591</c:v>
                </c:pt>
                <c:pt idx="10">
                  <c:v>6638.2</c:v>
                </c:pt>
                <c:pt idx="11">
                  <c:v>9255.2000000000007</c:v>
                </c:pt>
                <c:pt idx="12">
                  <c:v>7819.9</c:v>
                </c:pt>
                <c:pt idx="13">
                  <c:v>9003.9</c:v>
                </c:pt>
                <c:pt idx="14">
                  <c:v>5263.2</c:v>
                </c:pt>
                <c:pt idx="15">
                  <c:v>5249.2</c:v>
                </c:pt>
                <c:pt idx="16">
                  <c:v>192818.7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F-4E19-B463-4592F13891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АБИТОВСКИЙ</c:v>
                </c:pt>
                <c:pt idx="1">
                  <c:v>АЛЕКСАНДРОВСКИЙ</c:v>
                </c:pt>
                <c:pt idx="2">
                  <c:v>АПТРАКОВСКИЙ</c:v>
                </c:pt>
                <c:pt idx="3">
                  <c:v>АРАСЛАНОВСКИЙ</c:v>
                </c:pt>
                <c:pt idx="4">
                  <c:v>ВОСКРЕСЕНСКИЙ</c:v>
                </c:pt>
                <c:pt idx="5">
                  <c:v>ДЕНИСОВСКИЙ</c:v>
                </c:pt>
                <c:pt idx="6">
                  <c:v>ЗИРГАНСКИЙ</c:v>
                </c:pt>
                <c:pt idx="7">
                  <c:v>ИШТУГАНОВСКИЙ</c:v>
                </c:pt>
                <c:pt idx="8">
                  <c:v>КОРНЕЕВСКИЙ</c:v>
                </c:pt>
                <c:pt idx="9">
                  <c:v>МЕЛЕУЗОВСКИЙ</c:v>
                </c:pt>
                <c:pt idx="10">
                  <c:v>НОРДОВСКИЙ</c:v>
                </c:pt>
                <c:pt idx="11">
                  <c:v>НУГУШЕВСКИЙ</c:v>
                </c:pt>
                <c:pt idx="12">
                  <c:v>ПАРТИЗАНСКИЙ</c:v>
                </c:pt>
                <c:pt idx="13">
                  <c:v>ПЕРВОМАЙСКИЙ</c:v>
                </c:pt>
                <c:pt idx="14">
                  <c:v>САРЫШЕВСКИЙ</c:v>
                </c:pt>
                <c:pt idx="15">
                  <c:v>ШЕВЧЕНКОВСКИЙ</c:v>
                </c:pt>
                <c:pt idx="16">
                  <c:v>ГОРОД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7269.2</c:v>
                </c:pt>
                <c:pt idx="1">
                  <c:v>6282.2</c:v>
                </c:pt>
                <c:pt idx="2">
                  <c:v>5536.2</c:v>
                </c:pt>
                <c:pt idx="3">
                  <c:v>6864.2</c:v>
                </c:pt>
                <c:pt idx="4">
                  <c:v>9430.2000000000007</c:v>
                </c:pt>
                <c:pt idx="5">
                  <c:v>7193.2</c:v>
                </c:pt>
                <c:pt idx="6">
                  <c:v>15439.9</c:v>
                </c:pt>
                <c:pt idx="7">
                  <c:v>6033.2</c:v>
                </c:pt>
                <c:pt idx="8">
                  <c:v>7397.2</c:v>
                </c:pt>
                <c:pt idx="9">
                  <c:v>9591</c:v>
                </c:pt>
                <c:pt idx="10">
                  <c:v>6638.2</c:v>
                </c:pt>
                <c:pt idx="11">
                  <c:v>9255.2000000000007</c:v>
                </c:pt>
                <c:pt idx="12">
                  <c:v>7819.9</c:v>
                </c:pt>
                <c:pt idx="13">
                  <c:v>9003.9</c:v>
                </c:pt>
                <c:pt idx="14">
                  <c:v>5263.2</c:v>
                </c:pt>
                <c:pt idx="15">
                  <c:v>5249.2</c:v>
                </c:pt>
                <c:pt idx="16" formatCode="#,##0.0">
                  <c:v>192818.65716999999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F-4E19-B463-4592F1389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666416"/>
        <c:axId val="1491895056"/>
      </c:barChart>
      <c:catAx>
        <c:axId val="1387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895056"/>
        <c:crosses val="autoZero"/>
        <c:auto val="1"/>
        <c:lblAlgn val="ctr"/>
        <c:lblOffset val="100"/>
        <c:noMultiLvlLbl val="0"/>
      </c:catAx>
      <c:valAx>
        <c:axId val="1491895056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766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430497469973604E-2"/>
          <c:w val="0.96750794421460573"/>
          <c:h val="0.88411035869886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утв.2022г.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900</c:v>
                </c:pt>
                <c:pt idx="1">
                  <c:v>930.7</c:v>
                </c:pt>
                <c:pt idx="2">
                  <c:v>980.9</c:v>
                </c:pt>
                <c:pt idx="3">
                  <c:v>1018.3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B-4085-90F3-35124ECAF93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утв.2022г.</c:v>
                </c:pt>
                <c:pt idx="1">
                  <c:v>2023г.</c:v>
                </c:pt>
                <c:pt idx="2">
                  <c:v>2024г.</c:v>
                </c:pt>
                <c:pt idx="3">
                  <c:v>2025г.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1235.5</c:v>
                </c:pt>
                <c:pt idx="1">
                  <c:v>1294.8</c:v>
                </c:pt>
                <c:pt idx="2">
                  <c:v>1241.5999999999999</c:v>
                </c:pt>
                <c:pt idx="3">
                  <c:v>1200.2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B-4085-90F3-35124ECAF9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519151"/>
        <c:axId val="98665743"/>
      </c:barChart>
      <c:catAx>
        <c:axId val="8851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65743"/>
        <c:crosses val="autoZero"/>
        <c:auto val="1"/>
        <c:lblAlgn val="ctr"/>
        <c:lblOffset val="100"/>
        <c:noMultiLvlLbl val="0"/>
      </c:catAx>
      <c:valAx>
        <c:axId val="98665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51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1386701662293"/>
          <c:y val="0.19285862478327817"/>
          <c:w val="0.43399259988334798"/>
          <c:h val="0.804335342555827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32E-4DC0-A72D-C032840F191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32E-4DC0-A72D-C032840F191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38-49A4-AA9E-E1CCC1EA45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32E-4DC0-A72D-C032840F191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32E-4DC0-A72D-C032840F191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2E-4DC0-A72D-C032840F191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32E-4DC0-A72D-C032840F191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2E-4DC0-A72D-C032840F191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32E-4DC0-A72D-C032840F191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2E-4DC0-A72D-C032840F191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2E-4DC0-A72D-C032840F1918}"/>
              </c:ext>
            </c:extLst>
          </c:dPt>
          <c:dLbls>
            <c:dLbl>
              <c:idx val="0"/>
              <c:layout>
                <c:manualLayout>
                  <c:x val="3.0092592592592591E-2"/>
                  <c:y val="-5.0508587896100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2E-4DC0-A72D-C032840F19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32E-4DC0-A72D-C032840F191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32E-4DC0-A72D-C032840F19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2E-4DC0-A72D-C032840F191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E-4DC0-A72D-C032840F191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E-4DC0-A72D-C032840F191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E-4DC0-A72D-C032840F191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E-4DC0-A72D-C032840F191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E-4DC0-A72D-C032840F19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E-4DC0-A72D-C032840F1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имущества, находящегося в  муниципальной собственности</c:v>
                </c:pt>
                <c:pt idx="3">
                  <c:v>Налоги на имущество</c:v>
                </c:pt>
                <c:pt idx="4">
                  <c:v>Налоги на товары (работы, услуги), реализуемые на территории Российской Федерации</c:v>
                </c:pt>
                <c:pt idx="5">
                  <c:v>Доходы от продажи материальных и нематериальных активов</c:v>
                </c:pt>
                <c:pt idx="6">
                  <c:v>Государственная пошлина</c:v>
                </c:pt>
                <c:pt idx="7">
                  <c:v>Платежи при пользовании природными ресурсами</c:v>
                </c:pt>
                <c:pt idx="8">
                  <c:v>Штрафы, санкции, возмещение ущерба</c:v>
                </c:pt>
                <c:pt idx="9">
                  <c:v>Налоги, сборы и регулярные платежи за пользование природными ресурсами</c:v>
                </c:pt>
                <c:pt idx="10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512.29999999999995</c:v>
                </c:pt>
                <c:pt idx="1">
                  <c:v>175.4</c:v>
                </c:pt>
                <c:pt idx="2">
                  <c:v>89.7</c:v>
                </c:pt>
                <c:pt idx="3">
                  <c:v>89</c:v>
                </c:pt>
                <c:pt idx="4">
                  <c:v>32.9</c:v>
                </c:pt>
                <c:pt idx="5">
                  <c:v>11.4</c:v>
                </c:pt>
                <c:pt idx="6">
                  <c:v>10.3</c:v>
                </c:pt>
                <c:pt idx="7">
                  <c:v>3.8</c:v>
                </c:pt>
                <c:pt idx="8">
                  <c:v>2.6</c:v>
                </c:pt>
                <c:pt idx="9">
                  <c:v>2.4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E-4DC0-A72D-C032840F19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2813249209383"/>
          <c:y val="9.1064155849263459E-2"/>
          <c:w val="0.5625041280971308"/>
          <c:h val="0.675521651414295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32E-4DC0-A72D-C032840F191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2AE-486F-82F1-6BA9FCE1320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AE-486F-82F1-6BA9FCE1320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2AE-486F-82F1-6BA9FCE1320F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32E-4DC0-A72D-C032840F1918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2E-4DC0-A72D-C032840F1918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32E-4DC0-A72D-C032840F1918}"/>
              </c:ext>
            </c:extLst>
          </c:dPt>
          <c:dPt>
            <c:idx val="7"/>
            <c:bubble3D val="0"/>
            <c:explosion val="16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2E-4DC0-A72D-C032840F1918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32E-4DC0-A72D-C032840F1918}"/>
              </c:ext>
            </c:extLst>
          </c:dPt>
          <c:dPt>
            <c:idx val="9"/>
            <c:bubble3D val="0"/>
            <c:spPr>
              <a:solidFill>
                <a:schemeClr val="accent1">
                  <a:tint val="2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2E-4DC0-A72D-C032840F191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2E-4DC0-A72D-C032840F1918}"/>
              </c:ext>
            </c:extLst>
          </c:dPt>
          <c:dLbls>
            <c:delete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имущества, находящегося в  муниципальной собственности</c:v>
                </c:pt>
                <c:pt idx="3">
                  <c:v>Налоги на имущество</c:v>
                </c:pt>
                <c:pt idx="4">
                  <c:v>Налоги на товары (работы, услуги), реализуемые на территории Российской Федерации</c:v>
                </c:pt>
                <c:pt idx="5">
                  <c:v>Доходы от продажи материальных и нематериальных активов</c:v>
                </c:pt>
                <c:pt idx="6">
                  <c:v>Государственная пошлина</c:v>
                </c:pt>
                <c:pt idx="7">
                  <c:v>Платежи при пользовании природными ресурсами</c:v>
                </c:pt>
                <c:pt idx="8">
                  <c:v>Штрафы, санкции, возмещение ущерба</c:v>
                </c:pt>
                <c:pt idx="9">
                  <c:v>Налоги, сборы и регулярные платежи за пользование природными ресурсами</c:v>
                </c:pt>
                <c:pt idx="10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512.29999999999995</c:v>
                </c:pt>
                <c:pt idx="1">
                  <c:v>175.4</c:v>
                </c:pt>
                <c:pt idx="2">
                  <c:v>89.7</c:v>
                </c:pt>
                <c:pt idx="3">
                  <c:v>89</c:v>
                </c:pt>
                <c:pt idx="4">
                  <c:v>32.9</c:v>
                </c:pt>
                <c:pt idx="5">
                  <c:v>11.4</c:v>
                </c:pt>
                <c:pt idx="6">
                  <c:v>10.3</c:v>
                </c:pt>
                <c:pt idx="7">
                  <c:v>3.8</c:v>
                </c:pt>
                <c:pt idx="8">
                  <c:v>2.6</c:v>
                </c:pt>
                <c:pt idx="9">
                  <c:v>2.4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E-4DC0-A72D-C032840F19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2813249209383"/>
          <c:y val="9.1064155849263459E-2"/>
          <c:w val="0.5625041280971308"/>
          <c:h val="0.675521651414295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57-498D-931C-3B05D39FE4B9}"/>
              </c:ext>
            </c:extLst>
          </c:dPt>
          <c:dPt>
            <c:idx val="1"/>
            <c:bubble3D val="0"/>
            <c:explosion val="3"/>
            <c:spPr>
              <a:solidFill>
                <a:srgbClr val="C00000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57-498D-931C-3B05D39FE4B9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2233.5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457-498D-931C-3B05D39FE4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3466140505956E-2"/>
          <c:y val="9.8775352561804308E-2"/>
          <c:w val="0.93888883542330304"/>
          <c:h val="0.87231478815181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50.4</c:v>
                </c:pt>
                <c:pt idx="1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E-490C-983E-98858A08783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Лист1!$B$3:$C$3</c:f>
              <c:numCache>
                <c:formatCode>#,##0.00</c:formatCode>
                <c:ptCount val="2"/>
                <c:pt idx="0">
                  <c:v>891.7</c:v>
                </c:pt>
                <c:pt idx="1">
                  <c:v>924.2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E-490C-983E-98858A08783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Лист1!$B$4:$C$4</c:f>
              <c:numCache>
                <c:formatCode>#,##0.00</c:formatCode>
                <c:ptCount val="2"/>
                <c:pt idx="0">
                  <c:v>227.3</c:v>
                </c:pt>
                <c:pt idx="1">
                  <c:v>202.7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E-490C-983E-98858A08783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Ряд 2</c:v>
                </c:pt>
                <c:pt idx="1">
                  <c:v>Ряд 1</c:v>
                </c:pt>
              </c:strCache>
            </c:strRef>
          </c:cat>
          <c:val>
            <c:numRef>
              <c:f>Лист1!$B$5:$C$5</c:f>
              <c:numCache>
                <c:formatCode>#,##0.00</c:formatCode>
                <c:ptCount val="2"/>
                <c:pt idx="0">
                  <c:v>66.099999999999994</c:v>
                </c:pt>
                <c:pt idx="1">
                  <c:v>114.6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E-490C-983E-98858A0878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94016"/>
        <c:axId val="1687235424"/>
      </c:barChart>
      <c:catAx>
        <c:axId val="127059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7235424"/>
        <c:crosses val="autoZero"/>
        <c:auto val="1"/>
        <c:lblAlgn val="ctr"/>
        <c:lblOffset val="100"/>
        <c:noMultiLvlLbl val="0"/>
      </c:catAx>
      <c:valAx>
        <c:axId val="1687235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2705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1386701662293"/>
          <c:y val="0.19285862478327817"/>
          <c:w val="0.43399259988334798"/>
          <c:h val="0.804335342555827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32E-4DC0-A72D-C032840F191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32E-4DC0-A72D-C032840F191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38-49A4-AA9E-E1CCC1EA45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32E-4DC0-A72D-C032840F191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32E-4DC0-A72D-C032840F191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2E-4DC0-A72D-C032840F191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32E-4DC0-A72D-C032840F191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2E-4DC0-A72D-C032840F191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32E-4DC0-A72D-C032840F191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2E-4DC0-A72D-C032840F191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2E-4DC0-A72D-C032840F1918}"/>
              </c:ext>
            </c:extLst>
          </c:dPt>
          <c:dLbls>
            <c:delete val="1"/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1343.4</c:v>
                </c:pt>
                <c:pt idx="1">
                  <c:v>237.9</c:v>
                </c:pt>
                <c:pt idx="2">
                  <c:v>2.4</c:v>
                </c:pt>
                <c:pt idx="3">
                  <c:v>28.3</c:v>
                </c:pt>
                <c:pt idx="4">
                  <c:v>198.3</c:v>
                </c:pt>
                <c:pt idx="5">
                  <c:v>93.5</c:v>
                </c:pt>
                <c:pt idx="6">
                  <c:v>7</c:v>
                </c:pt>
                <c:pt idx="7">
                  <c:v>144</c:v>
                </c:pt>
                <c:pt idx="8">
                  <c:v>134.4</c:v>
                </c:pt>
                <c:pt idx="9">
                  <c:v>45.3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E-4DC0-A72D-C032840F19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4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0.05219</cdr:x>
      <cdr:y>0.11058</cdr:y>
    </cdr:from>
    <cdr:to>
      <cdr:x>0.21886</cdr:x>
      <cdr:y>0.18236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C6E34E5-587C-43A0-843E-30A5E6A119E5}"/>
            </a:ext>
          </a:extLst>
        </cdr:cNvPr>
        <cdr:cNvSpPr txBox="1"/>
      </cdr:nvSpPr>
      <cdr:spPr>
        <a:xfrm xmlns:a="http://schemas.openxmlformats.org/drawingml/2006/main">
          <a:off x="572703" y="500488"/>
          <a:ext cx="1828800" cy="32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дефицит </a:t>
          </a:r>
          <a:r>
            <a: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39,6</a:t>
          </a:r>
          <a:r>
            <a: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0.25521</cdr:x>
      <cdr:y>0.01373</cdr:y>
    </cdr:from>
    <cdr:to>
      <cdr:x>0.42188</cdr:x>
      <cdr:y>0.07363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12E0030-FAEA-40B4-B6A5-384EE190DF8B}"/>
            </a:ext>
          </a:extLst>
        </cdr:cNvPr>
        <cdr:cNvSpPr txBox="1"/>
      </cdr:nvSpPr>
      <cdr:spPr>
        <a:xfrm xmlns:a="http://schemas.openxmlformats.org/drawingml/2006/main">
          <a:off x="2800417" y="62150"/>
          <a:ext cx="1828800" cy="271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дефицит </a:t>
          </a:r>
          <a:r>
            <a: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15,0</a:t>
          </a:r>
          <a:r>
            <a: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0.55821</cdr:x>
      <cdr:y>0.11491</cdr:y>
    </cdr:from>
    <cdr:to>
      <cdr:x>0.98603</cdr:x>
      <cdr:y>0.53587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6DE7C7-B7D8-4FFB-98FC-F069C2687F43}"/>
            </a:ext>
          </a:extLst>
        </cdr:cNvPr>
        <cdr:cNvSpPr txBox="1"/>
      </cdr:nvSpPr>
      <cdr:spPr>
        <a:xfrm xmlns:a="http://schemas.openxmlformats.org/drawingml/2006/main">
          <a:off x="6125170" y="520061"/>
          <a:ext cx="4694391" cy="1905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погашения дефицита 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 – остаток средств 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едином счете бюджета на 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января 2023 года.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0.27665</cdr:x>
      <cdr:y>0.16217</cdr:y>
    </cdr:from>
    <cdr:to>
      <cdr:x>0.4534</cdr:x>
      <cdr:y>0.22967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C728A9-A56B-47F2-B230-88F6C9B93028}"/>
            </a:ext>
          </a:extLst>
        </cdr:cNvPr>
        <cdr:cNvSpPr txBox="1"/>
      </cdr:nvSpPr>
      <cdr:spPr>
        <a:xfrm xmlns:a="http://schemas.openxmlformats.org/drawingml/2006/main">
          <a:off x="1535623" y="892466"/>
          <a:ext cx="981075" cy="371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179,7</a:t>
          </a:r>
        </a:p>
      </cdr:txBody>
    </cdr:sp>
  </cdr:relSizeAnchor>
  <cdr:relSizeAnchor xmlns:cdr="http://schemas.openxmlformats.org/drawingml/2006/chartDrawing">
    <cdr:from>
      <cdr:x>0.64216</cdr:x>
      <cdr:y>0.13448</cdr:y>
    </cdr:from>
    <cdr:to>
      <cdr:x>0.78802</cdr:x>
      <cdr:y>0.22275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5FF402-7402-4972-907F-B46DBE0EC820}"/>
            </a:ext>
          </a:extLst>
        </cdr:cNvPr>
        <cdr:cNvSpPr txBox="1"/>
      </cdr:nvSpPr>
      <cdr:spPr>
        <a:xfrm xmlns:a="http://schemas.openxmlformats.org/drawingml/2006/main">
          <a:off x="3564447" y="740065"/>
          <a:ext cx="809626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/>
            <a:t>198,3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0.12128</cdr:x>
      <cdr:y>0.03827</cdr:y>
    </cdr:from>
    <cdr:to>
      <cdr:x>0.26659</cdr:x>
      <cdr:y>0.1198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E69EDB-4199-452D-8578-425A79419DF4}"/>
            </a:ext>
          </a:extLst>
        </cdr:cNvPr>
        <cdr:cNvSpPr txBox="1"/>
      </cdr:nvSpPr>
      <cdr:spPr>
        <a:xfrm xmlns:a="http://schemas.openxmlformats.org/drawingml/2006/main">
          <a:off x="1009648" y="219075"/>
          <a:ext cx="1209675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0.1634</cdr:x>
      <cdr:y>0.32021</cdr:y>
    </cdr:from>
    <cdr:to>
      <cdr:x>0.40832</cdr:x>
      <cdr:y>0.47505</cdr:y>
    </cdr:to>
    <cdr:sp macro="" textlink="">
      <cdr:nvSpPr>
        <cdr:cNvPr id="2" name="Стрелка: изогнутая влево 1">
          <a:extLst xmlns:a="http://schemas.openxmlformats.org/drawingml/2006/main">
            <a:ext uri="{FF2B5EF4-FFF2-40B4-BE49-F238E27FC236}">
              <a16:creationId xmlns:a16="http://schemas.microsoft.com/office/drawing/2014/main" id="{646B44C4-A379-42C7-8F94-E5F0D9560475}"/>
            </a:ext>
          </a:extLst>
        </cdr:cNvPr>
        <cdr:cNvSpPr/>
      </cdr:nvSpPr>
      <cdr:spPr>
        <a:xfrm xmlns:a="http://schemas.openxmlformats.org/drawingml/2006/main" rot="15743070">
          <a:off x="2727905" y="755902"/>
          <a:ext cx="817631" cy="2687458"/>
        </a:xfrm>
        <a:prstGeom xmlns:a="http://schemas.openxmlformats.org/drawingml/2006/main" prst="curvedLef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0.17566</cdr:x>
      <cdr:y>0.36158</cdr:y>
    </cdr:from>
    <cdr:to>
      <cdr:x>0.37677</cdr:x>
      <cdr:y>0.50554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84B74A9-017C-4719-8898-1C578FCE2038}"/>
            </a:ext>
          </a:extLst>
        </cdr:cNvPr>
        <cdr:cNvSpPr txBox="1"/>
      </cdr:nvSpPr>
      <cdr:spPr>
        <a:xfrm xmlns:a="http://schemas.openxmlformats.org/drawingml/2006/main" rot="20637703">
          <a:off x="1927509" y="1909279"/>
          <a:ext cx="2206760" cy="76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Ins="72000" bIns="0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+ 4,1 млн.</a:t>
          </a:r>
        </a:p>
        <a:p xmlns:a="http://schemas.openxmlformats.org/drawingml/2006/main"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руб.</a:t>
          </a:r>
        </a:p>
      </cdr:txBody>
    </cdr:sp>
  </cdr:relSizeAnchor>
  <cdr:relSizeAnchor xmlns:cdr="http://schemas.openxmlformats.org/drawingml/2006/chartDrawing">
    <cdr:from>
      <cdr:x>0.20449</cdr:x>
      <cdr:y>0.22419</cdr:y>
    </cdr:from>
    <cdr:to>
      <cdr:x>0.31838</cdr:x>
      <cdr:y>0.30518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9203C2E-7B18-46D5-B03A-D618A802CFC0}"/>
            </a:ext>
          </a:extLst>
        </cdr:cNvPr>
        <cdr:cNvSpPr txBox="1"/>
      </cdr:nvSpPr>
      <cdr:spPr>
        <a:xfrm xmlns:a="http://schemas.openxmlformats.org/drawingml/2006/main" rot="20984469">
          <a:off x="2243873" y="1183805"/>
          <a:ext cx="1249689" cy="427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72000" rIns="72000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+ 17 %</a:t>
          </a:r>
        </a:p>
      </cdr:txBody>
    </cdr:sp>
  </cdr:relSizeAnchor>
  <cdr:relSizeAnchor xmlns:cdr="http://schemas.openxmlformats.org/drawingml/2006/chartDrawing">
    <cdr:from>
      <cdr:x>0.56704</cdr:x>
      <cdr:y>0.02952</cdr:y>
    </cdr:from>
    <cdr:to>
      <cdr:x>0.96701</cdr:x>
      <cdr:y>0.21914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A9204FFA-2562-4C40-8869-CC3438E89756}"/>
            </a:ext>
          </a:extLst>
        </cdr:cNvPr>
        <cdr:cNvSpPr txBox="1"/>
      </cdr:nvSpPr>
      <cdr:spPr>
        <a:xfrm xmlns:a="http://schemas.openxmlformats.org/drawingml/2006/main">
          <a:off x="6504265" y="155875"/>
          <a:ext cx="4587869" cy="1001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ЕДДС – </a:t>
          </a:r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4,8 млн. руб.</a:t>
          </a:r>
        </a:p>
      </cdr:txBody>
    </cdr:sp>
  </cdr:relSizeAnchor>
  <cdr:relSizeAnchor xmlns:cdr="http://schemas.openxmlformats.org/drawingml/2006/chartDrawing">
    <cdr:from>
      <cdr:x>0.59123</cdr:x>
      <cdr:y>0.50352</cdr:y>
    </cdr:from>
    <cdr:to>
      <cdr:x>0.69903</cdr:x>
      <cdr:y>0.68782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D393545-4B49-4D23-AA15-82940E9BED69}"/>
            </a:ext>
          </a:extLst>
        </cdr:cNvPr>
        <cdr:cNvSpPr txBox="1"/>
      </cdr:nvSpPr>
      <cdr:spPr>
        <a:xfrm xmlns:a="http://schemas.openxmlformats.org/drawingml/2006/main">
          <a:off x="6487486" y="2658775"/>
          <a:ext cx="1182848" cy="973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0.57362</cdr:x>
      <cdr:y>0.44474</cdr:y>
    </cdr:from>
    <cdr:to>
      <cdr:x>0.98684</cdr:x>
      <cdr:y>0.63221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8ACFB24-F6D8-464F-88F7-B54A9C807590}"/>
            </a:ext>
          </a:extLst>
        </cdr:cNvPr>
        <cdr:cNvSpPr txBox="1"/>
      </cdr:nvSpPr>
      <cdr:spPr>
        <a:xfrm xmlns:a="http://schemas.openxmlformats.org/drawingml/2006/main">
          <a:off x="6579766" y="2348383"/>
          <a:ext cx="4739780" cy="989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добровольных 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пожарных команд – </a:t>
          </a:r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21,3 </a:t>
          </a:r>
          <a:r>
            <a:rPr lang="ru-RU" sz="24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0.5685</cdr:x>
      <cdr:y>0.2063</cdr:y>
    </cdr:from>
    <cdr:to>
      <cdr:x>0.97148</cdr:x>
      <cdr:y>0.46063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7027C4A-4AB0-4AF2-8B15-365D5818EA21}"/>
            </a:ext>
          </a:extLst>
        </cdr:cNvPr>
        <cdr:cNvSpPr txBox="1"/>
      </cdr:nvSpPr>
      <cdr:spPr>
        <a:xfrm xmlns:a="http://schemas.openxmlformats.org/drawingml/2006/main">
          <a:off x="6521006" y="1089335"/>
          <a:ext cx="4622401" cy="1342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системы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видеонаб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 xmlns:a="http://schemas.openxmlformats.org/drawingml/2006/main"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людения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«Безопасный город» - </a:t>
          </a:r>
        </a:p>
        <a:p xmlns:a="http://schemas.openxmlformats.org/drawingml/2006/main"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2,0 млн. руб. </a:t>
          </a:r>
        </a:p>
      </cdr:txBody>
    </cdr:sp>
  </cdr:relSizeAnchor>
  <cdr:relSizeAnchor xmlns:cdr="http://schemas.openxmlformats.org/drawingml/2006/chartDrawing">
    <cdr:from>
      <cdr:x>0.57655</cdr:x>
      <cdr:y>0.65128</cdr:y>
    </cdr:from>
    <cdr:to>
      <cdr:x>0.99049</cdr:x>
      <cdr:y>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69D6378-B5B1-4A17-80D2-F78A79E42595}"/>
            </a:ext>
          </a:extLst>
        </cdr:cNvPr>
        <cdr:cNvSpPr txBox="1"/>
      </cdr:nvSpPr>
      <cdr:spPr>
        <a:xfrm xmlns:a="http://schemas.openxmlformats.org/drawingml/2006/main">
          <a:off x="6613321" y="3438952"/>
          <a:ext cx="4748169" cy="1841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рамках защиты </a:t>
          </a:r>
        </a:p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населения и территорий от чрез-</a:t>
          </a:r>
        </a:p>
        <a:p xmlns:a="http://schemas.openxmlformats.org/drawingml/2006/main"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вычайных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ситуаций – </a:t>
          </a:r>
        </a:p>
        <a:p xmlns:a="http://schemas.openxmlformats.org/drawingml/2006/main"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  млн. руб.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0.42685</cdr:x>
      <cdr:y>0.24362</cdr:y>
    </cdr:from>
    <cdr:to>
      <cdr:x>0.57895</cdr:x>
      <cdr:y>0.48724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78DBAD-F470-4421-9500-E25B01E2A69F}"/>
            </a:ext>
          </a:extLst>
        </cdr:cNvPr>
        <cdr:cNvSpPr txBox="1"/>
      </cdr:nvSpPr>
      <cdr:spPr>
        <a:xfrm xmlns:a="http://schemas.openxmlformats.org/drawingml/2006/main">
          <a:off x="4943913" y="1400960"/>
          <a:ext cx="1761688" cy="140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129,7 </a:t>
          </a:r>
        </a:p>
        <a:p xmlns:a="http://schemas.openxmlformats.org/drawingml/2006/main">
          <a:pPr algn="ctr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0.78754</cdr:x>
      <cdr:y>0.08406</cdr:y>
    </cdr:from>
    <cdr:to>
      <cdr:x>0.90777</cdr:x>
      <cdr:y>0.15973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7B50202-BE78-4A41-9378-B32A3059523B}"/>
            </a:ext>
          </a:extLst>
        </cdr:cNvPr>
        <cdr:cNvSpPr txBox="1"/>
      </cdr:nvSpPr>
      <cdr:spPr>
        <a:xfrm xmlns:a="http://schemas.openxmlformats.org/drawingml/2006/main">
          <a:off x="9121629" y="510855"/>
          <a:ext cx="1392573" cy="459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0.05219</cdr:x>
      <cdr:y>0.11058</cdr:y>
    </cdr:from>
    <cdr:to>
      <cdr:x>0.21886</cdr:x>
      <cdr:y>0.18236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C6E34E5-587C-43A0-843E-30A5E6A119E5}"/>
            </a:ext>
          </a:extLst>
        </cdr:cNvPr>
        <cdr:cNvSpPr txBox="1"/>
      </cdr:nvSpPr>
      <cdr:spPr>
        <a:xfrm xmlns:a="http://schemas.openxmlformats.org/drawingml/2006/main">
          <a:off x="572703" y="500488"/>
          <a:ext cx="1828800" cy="32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000" dirty="0">
              <a:solidFill>
                <a:srgbClr val="FF0000"/>
              </a:solidFill>
            </a:rPr>
            <a:t>39,6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0.25521</cdr:x>
      <cdr:y>0.01373</cdr:y>
    </cdr:from>
    <cdr:to>
      <cdr:x>0.42188</cdr:x>
      <cdr:y>0.07363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12E0030-FAEA-40B4-B6A5-384EE190DF8B}"/>
            </a:ext>
          </a:extLst>
        </cdr:cNvPr>
        <cdr:cNvSpPr txBox="1"/>
      </cdr:nvSpPr>
      <cdr:spPr>
        <a:xfrm xmlns:a="http://schemas.openxmlformats.org/drawingml/2006/main">
          <a:off x="2800417" y="62150"/>
          <a:ext cx="1828800" cy="271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000" dirty="0">
              <a:solidFill>
                <a:srgbClr val="FF0000"/>
              </a:solidFill>
            </a:rPr>
            <a:t>15,0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0.50789</cdr:x>
      <cdr:y>0.01244</cdr:y>
    </cdr:from>
    <cdr:to>
      <cdr:x>0.67456</cdr:x>
      <cdr:y>0.07234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A1CD271-BC1D-4F2B-9B6C-34C9C1BF5675}"/>
            </a:ext>
          </a:extLst>
        </cdr:cNvPr>
        <cdr:cNvSpPr txBox="1"/>
      </cdr:nvSpPr>
      <cdr:spPr>
        <a:xfrm xmlns:a="http://schemas.openxmlformats.org/drawingml/2006/main">
          <a:off x="5573027" y="56311"/>
          <a:ext cx="1828800" cy="271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000" dirty="0">
              <a:solidFill>
                <a:srgbClr val="FF0000"/>
              </a:solidFill>
            </a:rPr>
            <a:t>16,0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0.72997</cdr:x>
      <cdr:y>0.00708</cdr:y>
    </cdr:from>
    <cdr:to>
      <cdr:x>0.89664</cdr:x>
      <cdr:y>0.06699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A1CD271-BC1D-4F2B-9B6C-34C9C1BF5675}"/>
            </a:ext>
          </a:extLst>
        </cdr:cNvPr>
        <cdr:cNvSpPr txBox="1"/>
      </cdr:nvSpPr>
      <cdr:spPr>
        <a:xfrm xmlns:a="http://schemas.openxmlformats.org/drawingml/2006/main">
          <a:off x="8009825" y="32062"/>
          <a:ext cx="1828800" cy="271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0000"/>
              </a:solidFill>
            </a:rPr>
            <a:t>дефицит </a:t>
          </a:r>
          <a:r>
            <a:rPr lang="ru-RU" sz="2000" dirty="0">
              <a:solidFill>
                <a:srgbClr val="FF0000"/>
              </a:solidFill>
            </a:rPr>
            <a:t>19,0</a:t>
          </a:r>
          <a:r>
            <a:rPr lang="ru-RU" sz="1100" dirty="0">
              <a:solidFill>
                <a:srgbClr val="FF0000"/>
              </a:solidFill>
            </a:rPr>
            <a:t> </a:t>
          </a:r>
          <a:r>
            <a:rPr lang="ru-RU" sz="1100" dirty="0" err="1">
              <a:solidFill>
                <a:srgbClr val="FF0000"/>
              </a:solidFill>
            </a:rPr>
            <a:t>млн.руб</a:t>
          </a:r>
          <a:r>
            <a:rPr lang="ru-RU" sz="1100" dirty="0">
              <a:solidFill>
                <a:srgbClr val="FF0000"/>
              </a:solidFill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0.22748</cdr:x>
      <cdr:y>0.6048</cdr:y>
    </cdr:from>
    <cdr:to>
      <cdr:x>0.34055</cdr:x>
      <cdr:y>0.70044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B2D9AC-4638-4D69-A6F3-7DE37670FB55}"/>
            </a:ext>
          </a:extLst>
        </cdr:cNvPr>
        <cdr:cNvSpPr txBox="1"/>
      </cdr:nvSpPr>
      <cdr:spPr>
        <a:xfrm xmlns:a="http://schemas.openxmlformats.org/drawingml/2006/main">
          <a:off x="1956120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42,0%</a:t>
          </a:r>
        </a:p>
      </cdr:txBody>
    </cdr:sp>
  </cdr:relSizeAnchor>
  <cdr:relSizeAnchor xmlns:cdr="http://schemas.openxmlformats.org/drawingml/2006/chartDrawing">
    <cdr:from>
      <cdr:x>0.47067</cdr:x>
      <cdr:y>0.6048</cdr:y>
    </cdr:from>
    <cdr:to>
      <cdr:x>0.58374</cdr:x>
      <cdr:y>0.70044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0BB4633-12A0-4619-BB9A-1D6DC72AE3FC}"/>
            </a:ext>
          </a:extLst>
        </cdr:cNvPr>
        <cdr:cNvSpPr txBox="1"/>
      </cdr:nvSpPr>
      <cdr:spPr>
        <a:xfrm xmlns:a="http://schemas.openxmlformats.org/drawingml/2006/main">
          <a:off x="4047280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44,1%</a:t>
          </a:r>
        </a:p>
      </cdr:txBody>
    </cdr:sp>
  </cdr:relSizeAnchor>
  <cdr:relSizeAnchor xmlns:cdr="http://schemas.openxmlformats.org/drawingml/2006/chartDrawing">
    <cdr:from>
      <cdr:x>0.72058</cdr:x>
      <cdr:y>0.6048</cdr:y>
    </cdr:from>
    <cdr:to>
      <cdr:x>0.83365</cdr:x>
      <cdr:y>0.70044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BB4633-12A0-4619-BB9A-1D6DC72AE3FC}"/>
            </a:ext>
          </a:extLst>
        </cdr:cNvPr>
        <cdr:cNvSpPr txBox="1"/>
      </cdr:nvSpPr>
      <cdr:spPr>
        <a:xfrm xmlns:a="http://schemas.openxmlformats.org/drawingml/2006/main">
          <a:off x="6196314" y="2631684"/>
          <a:ext cx="972273" cy="41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46,0%</a:t>
          </a:r>
        </a:p>
      </cdr:txBody>
    </cdr:sp>
  </cdr:relSizeAnchor>
  <cdr:relSizeAnchor xmlns:cdr="http://schemas.openxmlformats.org/drawingml/2006/chartDrawing">
    <cdr:from>
      <cdr:x>0</cdr:x>
      <cdr:y>0.60071</cdr:y>
    </cdr:from>
    <cdr:to>
      <cdr:x>0.11307</cdr:x>
      <cdr:y>0.69635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6956F59-702B-4F1D-B634-8E09BC035228}"/>
            </a:ext>
          </a:extLst>
        </cdr:cNvPr>
        <cdr:cNvSpPr txBox="1"/>
      </cdr:nvSpPr>
      <cdr:spPr>
        <a:xfrm xmlns:a="http://schemas.openxmlformats.org/drawingml/2006/main">
          <a:off x="-2754774" y="2613893"/>
          <a:ext cx="972292" cy="41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42,1%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0.56728</cdr:x>
      <cdr:y>0.78821</cdr:y>
    </cdr:from>
    <cdr:to>
      <cdr:x>0.79154</cdr:x>
      <cdr:y>0.87162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AB92C2D-4A9F-4D65-9A7D-035238ABA3D4}"/>
            </a:ext>
          </a:extLst>
        </cdr:cNvPr>
        <cdr:cNvSpPr txBox="1"/>
      </cdr:nvSpPr>
      <cdr:spPr>
        <a:xfrm xmlns:a="http://schemas.openxmlformats.org/drawingml/2006/main">
          <a:off x="6224631" y="3567418"/>
          <a:ext cx="2460771" cy="37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0.08403</cdr:y>
    </cdr:from>
    <cdr:to>
      <cdr:x>0.58333</cdr:x>
      <cdr:y>0.28606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60EA26F-461E-4794-A72C-F641C1280F6A}"/>
            </a:ext>
          </a:extLst>
        </cdr:cNvPr>
        <cdr:cNvSpPr txBox="1"/>
      </cdr:nvSpPr>
      <cdr:spPr>
        <a:xfrm xmlns:a="http://schemas.openxmlformats.org/drawingml/2006/main">
          <a:off x="5486400" y="380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0.20628</cdr:x>
      <cdr:y>0.154</cdr:y>
    </cdr:from>
    <cdr:to>
      <cdr:x>0.28962</cdr:x>
      <cdr:y>0.35604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1B30EA-4BE8-45D3-AAE6-6D231A926BD6}"/>
            </a:ext>
          </a:extLst>
        </cdr:cNvPr>
        <cdr:cNvSpPr txBox="1"/>
      </cdr:nvSpPr>
      <cdr:spPr>
        <a:xfrm xmlns:a="http://schemas.openxmlformats.org/drawingml/2006/main">
          <a:off x="2263488" y="6970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0.56728</cdr:x>
      <cdr:y>0.78821</cdr:y>
    </cdr:from>
    <cdr:to>
      <cdr:x>0.79154</cdr:x>
      <cdr:y>0.87162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AB92C2D-4A9F-4D65-9A7D-035238ABA3D4}"/>
            </a:ext>
          </a:extLst>
        </cdr:cNvPr>
        <cdr:cNvSpPr txBox="1"/>
      </cdr:nvSpPr>
      <cdr:spPr>
        <a:xfrm xmlns:a="http://schemas.openxmlformats.org/drawingml/2006/main">
          <a:off x="6224631" y="3567418"/>
          <a:ext cx="2460771" cy="37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0.08403</cdr:y>
    </cdr:from>
    <cdr:to>
      <cdr:x>0.58333</cdr:x>
      <cdr:y>0.28606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60EA26F-461E-4794-A72C-F641C1280F6A}"/>
            </a:ext>
          </a:extLst>
        </cdr:cNvPr>
        <cdr:cNvSpPr txBox="1"/>
      </cdr:nvSpPr>
      <cdr:spPr>
        <a:xfrm xmlns:a="http://schemas.openxmlformats.org/drawingml/2006/main">
          <a:off x="5486400" y="380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0.56728</cdr:x>
      <cdr:y>0.78821</cdr:y>
    </cdr:from>
    <cdr:to>
      <cdr:x>0.79154</cdr:x>
      <cdr:y>0.87162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AB92C2D-4A9F-4D65-9A7D-035238ABA3D4}"/>
            </a:ext>
          </a:extLst>
        </cdr:cNvPr>
        <cdr:cNvSpPr txBox="1"/>
      </cdr:nvSpPr>
      <cdr:spPr>
        <a:xfrm xmlns:a="http://schemas.openxmlformats.org/drawingml/2006/main">
          <a:off x="6224631" y="3567418"/>
          <a:ext cx="2460771" cy="37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0.08403</cdr:y>
    </cdr:from>
    <cdr:to>
      <cdr:x>0.58333</cdr:x>
      <cdr:y>0.28606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60EA26F-461E-4794-A72C-F641C1280F6A}"/>
            </a:ext>
          </a:extLst>
        </cdr:cNvPr>
        <cdr:cNvSpPr txBox="1"/>
      </cdr:nvSpPr>
      <cdr:spPr>
        <a:xfrm xmlns:a="http://schemas.openxmlformats.org/drawingml/2006/main">
          <a:off x="5486400" y="380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0.56728</cdr:x>
      <cdr:y>0.78821</cdr:y>
    </cdr:from>
    <cdr:to>
      <cdr:x>0.79154</cdr:x>
      <cdr:y>0.87162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AB92C2D-4A9F-4D65-9A7D-035238ABA3D4}"/>
            </a:ext>
          </a:extLst>
        </cdr:cNvPr>
        <cdr:cNvSpPr txBox="1"/>
      </cdr:nvSpPr>
      <cdr:spPr>
        <a:xfrm xmlns:a="http://schemas.openxmlformats.org/drawingml/2006/main">
          <a:off x="6224631" y="3567418"/>
          <a:ext cx="2460771" cy="37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0.08403</cdr:y>
    </cdr:from>
    <cdr:to>
      <cdr:x>0.58333</cdr:x>
      <cdr:y>0.28606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60EA26F-461E-4794-A72C-F641C1280F6A}"/>
            </a:ext>
          </a:extLst>
        </cdr:cNvPr>
        <cdr:cNvSpPr txBox="1"/>
      </cdr:nvSpPr>
      <cdr:spPr>
        <a:xfrm xmlns:a="http://schemas.openxmlformats.org/drawingml/2006/main">
          <a:off x="5486400" y="380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0.68009</cdr:x>
      <cdr:y>0.34975</cdr:y>
    </cdr:from>
    <cdr:to>
      <cdr:x>0.84247</cdr:x>
      <cdr:y>0.66009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C792FC-F64C-4236-AEC8-C8CF55D2BDC8}"/>
            </a:ext>
          </a:extLst>
        </cdr:cNvPr>
        <cdr:cNvSpPr txBox="1"/>
      </cdr:nvSpPr>
      <cdr:spPr>
        <a:xfrm xmlns:a="http://schemas.openxmlformats.org/drawingml/2006/main">
          <a:off x="5626299" y="1345426"/>
          <a:ext cx="1343325" cy="119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0.70844</cdr:x>
      <cdr:y>0.3791</cdr:y>
    </cdr:from>
    <cdr:to>
      <cdr:x>0.83565</cdr:x>
      <cdr:y>0.64305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7AD0721-37D9-476C-B80E-308FB834E57E}"/>
            </a:ext>
          </a:extLst>
        </cdr:cNvPr>
        <cdr:cNvSpPr txBox="1"/>
      </cdr:nvSpPr>
      <cdr:spPr>
        <a:xfrm xmlns:a="http://schemas.openxmlformats.org/drawingml/2006/main">
          <a:off x="5860783" y="1458315"/>
          <a:ext cx="1052449" cy="1015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0.68419</cdr:x>
      <cdr:y>0.37268</cdr:y>
    </cdr:from>
    <cdr:to>
      <cdr:x>0.83156</cdr:x>
      <cdr:y>0.66009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BC70133-F99A-4C64-B817-E2DE61B1F69E}"/>
            </a:ext>
          </a:extLst>
        </cdr:cNvPr>
        <cdr:cNvSpPr txBox="1"/>
      </cdr:nvSpPr>
      <cdr:spPr>
        <a:xfrm xmlns:a="http://schemas.openxmlformats.org/drawingml/2006/main">
          <a:off x="5660165" y="1433614"/>
          <a:ext cx="1219200" cy="1105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+ 4,6 %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0.28615</cdr:x>
      <cdr:y>0.21583</cdr:y>
    </cdr:from>
    <cdr:to>
      <cdr:x>0.48863</cdr:x>
      <cdr:y>0.29891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4F9F66-120D-41FB-8748-2D04EB97F20A}"/>
            </a:ext>
          </a:extLst>
        </cdr:cNvPr>
        <cdr:cNvSpPr txBox="1"/>
      </cdr:nvSpPr>
      <cdr:spPr>
        <a:xfrm xmlns:a="http://schemas.openxmlformats.org/drawingml/2006/main">
          <a:off x="1588316" y="1187741"/>
          <a:ext cx="11239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139,1</a:t>
          </a:r>
        </a:p>
      </cdr:txBody>
    </cdr:sp>
  </cdr:relSizeAnchor>
  <cdr:relSizeAnchor xmlns:cdr="http://schemas.openxmlformats.org/drawingml/2006/chartDrawing">
    <cdr:from>
      <cdr:x>0.63449</cdr:x>
      <cdr:y>0.24698</cdr:y>
    </cdr:from>
    <cdr:to>
      <cdr:x>0.78722</cdr:x>
      <cdr:y>0.33179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2EB82A5-7EA1-43B3-A938-EF46DC7AF01D}"/>
            </a:ext>
          </a:extLst>
        </cdr:cNvPr>
        <cdr:cNvSpPr txBox="1"/>
      </cdr:nvSpPr>
      <cdr:spPr>
        <a:xfrm xmlns:a="http://schemas.openxmlformats.org/drawingml/2006/main">
          <a:off x="3521891" y="1359191"/>
          <a:ext cx="847725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136,5</a:t>
          </a:r>
        </a:p>
      </cdr:txBody>
    </cdr:sp>
  </cdr:relSizeAnchor>
  <cdr:relSizeAnchor xmlns:cdr="http://schemas.openxmlformats.org/drawingml/2006/chartDrawing">
    <cdr:from>
      <cdr:x>0.39769</cdr:x>
      <cdr:y>0.62776</cdr:y>
    </cdr:from>
    <cdr:to>
      <cdr:x>0.66367</cdr:x>
      <cdr:y>0.68834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D451F2D2-0867-4738-BA38-22B4AC42EA6F}"/>
            </a:ext>
          </a:extLst>
        </cdr:cNvPr>
        <cdr:cNvCxnSpPr/>
      </cdr:nvCxnSpPr>
      <cdr:spPr>
        <a:xfrm xmlns:a="http://schemas.openxmlformats.org/drawingml/2006/main" flipV="1">
          <a:off x="2207441" y="3454691"/>
          <a:ext cx="1476375" cy="333375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0.3994</cdr:x>
      <cdr:y>0.42526</cdr:y>
    </cdr:from>
    <cdr:to>
      <cdr:x>0.65852</cdr:x>
      <cdr:y>0.49276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6F8682BF-80C3-412F-9AFF-3682B04AEF8F}"/>
            </a:ext>
          </a:extLst>
        </cdr:cNvPr>
        <cdr:cNvCxnSpPr/>
      </cdr:nvCxnSpPr>
      <cdr:spPr>
        <a:xfrm xmlns:a="http://schemas.openxmlformats.org/drawingml/2006/main">
          <a:off x="2216966" y="2340266"/>
          <a:ext cx="1438275" cy="371475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0.46787</cdr:x>
      <cdr:y>0.67036</cdr:y>
    </cdr:from>
    <cdr:to>
      <cdr:x>0.62474</cdr:x>
      <cdr:y>0.72826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9CE24D69-CCE9-4A37-9097-E95FA96390AA}"/>
            </a:ext>
          </a:extLst>
        </cdr:cNvPr>
        <cdr:cNvSpPr txBox="1"/>
      </cdr:nvSpPr>
      <cdr:spPr>
        <a:xfrm xmlns:a="http://schemas.openxmlformats.org/drawingml/2006/main" rot="20787404">
          <a:off x="2597005" y="3689098"/>
          <a:ext cx="870724" cy="31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+ 35 %</a:t>
          </a:r>
        </a:p>
      </cdr:txBody>
    </cdr:sp>
  </cdr:relSizeAnchor>
  <cdr:relSizeAnchor xmlns:cdr="http://schemas.openxmlformats.org/drawingml/2006/chartDrawing">
    <cdr:from>
      <cdr:x>0.47522</cdr:x>
      <cdr:y>0.37938</cdr:y>
    </cdr:from>
    <cdr:to>
      <cdr:x>0.62265</cdr:x>
      <cdr:y>0.45292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665F6495-78CA-4439-AB79-F39814424537}"/>
            </a:ext>
          </a:extLst>
        </cdr:cNvPr>
        <cdr:cNvSpPr txBox="1"/>
      </cdr:nvSpPr>
      <cdr:spPr>
        <a:xfrm xmlns:a="http://schemas.openxmlformats.org/drawingml/2006/main" rot="1366573">
          <a:off x="2637827" y="2087821"/>
          <a:ext cx="818313" cy="404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- 22 %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1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1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7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3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7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8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1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9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6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17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2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9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1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225" indent="0">
              <a:buNone/>
              <a:defRPr sz="3299"/>
            </a:lvl2pPr>
            <a:lvl3pPr marL="1088449" indent="0">
              <a:buNone/>
              <a:defRPr sz="2899"/>
            </a:lvl3pPr>
            <a:lvl4pPr marL="1632674" indent="0">
              <a:buNone/>
              <a:defRPr sz="2399"/>
            </a:lvl4pPr>
            <a:lvl5pPr marL="2176899" indent="0">
              <a:buNone/>
              <a:defRPr sz="2399"/>
            </a:lvl5pPr>
            <a:lvl6pPr marL="2721123" indent="0">
              <a:buNone/>
              <a:defRPr sz="2399"/>
            </a:lvl6pPr>
            <a:lvl7pPr marL="3265348" indent="0">
              <a:buNone/>
              <a:defRPr sz="2399"/>
            </a:lvl7pPr>
            <a:lvl8pPr marL="3809573" indent="0">
              <a:buNone/>
              <a:defRPr sz="2399"/>
            </a:lvl8pPr>
            <a:lvl9pPr marL="4353797" indent="0">
              <a:buNone/>
              <a:defRPr sz="2399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7EB38D3-91CE-4F88-8A82-532CB80CD485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BC06CA6-D11E-4C38-B479-54ECE559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0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5pPr>
      <a:lvl6pPr marL="544225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6pPr>
      <a:lvl7pPr marL="108844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7pPr>
      <a:lvl8pPr marL="1632674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8pPr>
      <a:lvl9pPr marL="217689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9pPr>
    </p:titleStyle>
    <p:bodyStyle>
      <a:lvl1pPr marL="408169" indent="-4081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66" indent="-3401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D319-2BA6-4BAC-AB61-B94C2DC13D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chart" Target="../charts/chart1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11.jpeg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37892-DC68-4B31-B5AF-6F0135DAD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265" y="2596600"/>
            <a:ext cx="9144000" cy="2387600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Проект решения</a:t>
            </a:r>
            <a:b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«О бюджете муниципального района Мелеузовский район 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2023 год и на плановый период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2024 и 2025 годов»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B34C5-781F-4266-854C-042FCF6434E6}"/>
              </a:ext>
            </a:extLst>
          </p:cNvPr>
          <p:cNvSpPr txBox="1"/>
          <p:nvPr/>
        </p:nvSpPr>
        <p:spPr>
          <a:xfrm>
            <a:off x="6096000" y="5960533"/>
            <a:ext cx="105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6854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F704040-CB0A-421A-8651-E4C88B24AB47}"/>
              </a:ext>
            </a:extLst>
          </p:cNvPr>
          <p:cNvSpPr/>
          <p:nvPr/>
        </p:nvSpPr>
        <p:spPr>
          <a:xfrm>
            <a:off x="1981200" y="1085550"/>
            <a:ext cx="9677400" cy="650023"/>
          </a:xfrm>
          <a:prstGeom prst="rect">
            <a:avLst/>
          </a:prstGeom>
          <a:solidFill>
            <a:schemeClr val="accent5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C69BCEB-568B-429B-886C-AD6A60062B19}"/>
              </a:ext>
            </a:extLst>
          </p:cNvPr>
          <p:cNvGrpSpPr/>
          <p:nvPr/>
        </p:nvGrpSpPr>
        <p:grpSpPr>
          <a:xfrm>
            <a:off x="3871447" y="1038213"/>
            <a:ext cx="6763433" cy="5782111"/>
            <a:chOff x="3238590" y="939726"/>
            <a:chExt cx="6763433" cy="5782111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:a16="http://schemas.microsoft.com/office/drawing/2014/main" id="{4F5D83D7-4367-49C1-8C74-56FBCF9E33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6548935"/>
                </p:ext>
              </p:extLst>
            </p:nvPr>
          </p:nvGraphicFramePr>
          <p:xfrm>
            <a:off x="3238590" y="1450279"/>
            <a:ext cx="6424653" cy="5271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4D444C-6381-45BD-B277-9E3C1162B266}"/>
                </a:ext>
              </a:extLst>
            </p:cNvPr>
            <p:cNvSpPr txBox="1"/>
            <p:nvPr/>
          </p:nvSpPr>
          <p:spPr>
            <a:xfrm>
              <a:off x="3743883" y="939726"/>
              <a:ext cx="300991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Утверждено на  2022г.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7C5FCD-6304-4059-88CB-16880155C55D}"/>
                </a:ext>
              </a:extLst>
            </p:cNvPr>
            <p:cNvSpPr txBox="1"/>
            <p:nvPr/>
          </p:nvSpPr>
          <p:spPr>
            <a:xfrm>
              <a:off x="7310480" y="1045824"/>
              <a:ext cx="17145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2023г</a:t>
              </a:r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97DC09-236D-469E-93C7-FC13BF49CBF5}"/>
                </a:ext>
              </a:extLst>
            </p:cNvPr>
            <p:cNvSpPr txBox="1"/>
            <p:nvPr/>
          </p:nvSpPr>
          <p:spPr>
            <a:xfrm>
              <a:off x="8635201" y="1739483"/>
              <a:ext cx="1366822" cy="769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1294,8 </a:t>
              </a:r>
              <a:r>
                <a:rPr lang="ru-RU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3FDD30-3A6D-4C93-9B52-EAACFF89635E}"/>
                </a:ext>
              </a:extLst>
            </p:cNvPr>
            <p:cNvSpPr txBox="1"/>
            <p:nvPr/>
          </p:nvSpPr>
          <p:spPr>
            <a:xfrm>
              <a:off x="3308754" y="1924536"/>
              <a:ext cx="1342990" cy="738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1235,5 </a:t>
              </a:r>
              <a:r>
                <a:rPr lang="ru-RU" sz="1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</a:t>
              </a:r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81D14771-2316-4F49-946A-E521FA691034}"/>
                </a:ext>
              </a:extLst>
            </p:cNvPr>
            <p:cNvSpPr/>
            <p:nvPr/>
          </p:nvSpPr>
          <p:spPr>
            <a:xfrm rot="21084582">
              <a:off x="6127684" y="2159533"/>
              <a:ext cx="967679" cy="380805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973ED-193C-4BCF-AF6D-566EF816F4E4}"/>
                </a:ext>
              </a:extLst>
            </p:cNvPr>
            <p:cNvSpPr txBox="1"/>
            <p:nvPr/>
          </p:nvSpPr>
          <p:spPr>
            <a:xfrm>
              <a:off x="6163411" y="1737748"/>
              <a:ext cx="12679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+5,0%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D327CCB-3816-4AD9-9D8E-491D6FE216C7}"/>
              </a:ext>
            </a:extLst>
          </p:cNvPr>
          <p:cNvSpPr txBox="1"/>
          <p:nvPr/>
        </p:nvSpPr>
        <p:spPr>
          <a:xfrm>
            <a:off x="9876893" y="4783618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видов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7E9D5E1-5AA1-439F-AB58-45474CBDB511}"/>
              </a:ext>
            </a:extLst>
          </p:cNvPr>
          <p:cNvGrpSpPr/>
          <p:nvPr/>
        </p:nvGrpSpPr>
        <p:grpSpPr>
          <a:xfrm>
            <a:off x="2343026" y="2604404"/>
            <a:ext cx="2190750" cy="3984948"/>
            <a:chOff x="2705069" y="2434522"/>
            <a:chExt cx="2190750" cy="39849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7EE426-835D-481C-B1C8-3006E6C1F994}"/>
                </a:ext>
              </a:extLst>
            </p:cNvPr>
            <p:cNvSpPr txBox="1"/>
            <p:nvPr/>
          </p:nvSpPr>
          <p:spPr>
            <a:xfrm>
              <a:off x="2705069" y="4475238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0D2434-8EDD-4A94-AA2F-9DB242B9C90D}"/>
                </a:ext>
              </a:extLst>
            </p:cNvPr>
            <p:cNvSpPr txBox="1"/>
            <p:nvPr/>
          </p:nvSpPr>
          <p:spPr>
            <a:xfrm>
              <a:off x="2705069" y="2434522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DF12F1-3A98-4B92-86AB-E17623156073}"/>
                </a:ext>
              </a:extLst>
            </p:cNvPr>
            <p:cNvSpPr txBox="1"/>
            <p:nvPr/>
          </p:nvSpPr>
          <p:spPr>
            <a:xfrm>
              <a:off x="2705069" y="2926963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78E7B6-D3A1-431F-84A2-20DD46A11ECE}"/>
                </a:ext>
              </a:extLst>
            </p:cNvPr>
            <p:cNvSpPr txBox="1"/>
            <p:nvPr/>
          </p:nvSpPr>
          <p:spPr>
            <a:xfrm>
              <a:off x="2705069" y="6050138"/>
              <a:ext cx="219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МБТ</a:t>
              </a:r>
            </a:p>
          </p:txBody>
        </p:sp>
      </p:grp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957861DF-0DED-4E44-8361-44F1ED8936F5}"/>
              </a:ext>
            </a:extLst>
          </p:cNvPr>
          <p:cNvSpPr/>
          <p:nvPr/>
        </p:nvSpPr>
        <p:spPr>
          <a:xfrm>
            <a:off x="9438836" y="3519026"/>
            <a:ext cx="438057" cy="2990851"/>
          </a:xfrm>
          <a:prstGeom prst="rightBrace">
            <a:avLst>
              <a:gd name="adj1" fmla="val 1040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F115255-90F0-41FF-985A-E556ED3E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2" y="240685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2023 году,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AB0B4C-064B-4BDF-88A1-7DF8D696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3" y="2413514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48B2011-A811-4476-A73A-33355E5A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3" y="3049138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E6A0E24-99A5-4E57-89EA-F28FB1A9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3" y="4564283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5260D86-C6CB-431B-BB99-F3DCBA75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50" y="6039989"/>
            <a:ext cx="580930" cy="5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6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ABA757-7565-4F49-8826-22725609B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95224"/>
              </p:ext>
            </p:extLst>
          </p:nvPr>
        </p:nvGraphicFramePr>
        <p:xfrm>
          <a:off x="-529938" y="81751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AC00D12-0F89-4CA7-93BE-8C4778A25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14394"/>
              </p:ext>
            </p:extLst>
          </p:nvPr>
        </p:nvGraphicFramePr>
        <p:xfrm>
          <a:off x="779936" y="1962151"/>
          <a:ext cx="3016859" cy="48715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16859">
                  <a:extLst>
                    <a:ext uri="{9D8B030D-6E8A-4147-A177-3AD203B41FA5}">
                      <a16:colId xmlns:a16="http://schemas.microsoft.com/office/drawing/2014/main" val="3306005723"/>
                    </a:ext>
                  </a:extLst>
                </a:gridCol>
              </a:tblGrid>
              <a:tr h="1546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оборона – 2,4 млн. руб.</a:t>
                      </a:r>
                    </a:p>
                    <a:p>
                      <a:pPr algn="l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безопасность – 28,3 млн. руб.</a:t>
                      </a:r>
                    </a:p>
                    <a:p>
                      <a:pPr algn="l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3903176"/>
                  </a:ext>
                </a:extLst>
              </a:tr>
              <a:tr h="231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ЖКХ – 93,5 млн. руб.</a:t>
                      </a:r>
                    </a:p>
                    <a:p>
                      <a:pPr algn="l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 – 7,0 млн. руб.</a:t>
                      </a:r>
                    </a:p>
                    <a:p>
                      <a:pPr algn="l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 – 45,3 млн. руб.</a:t>
                      </a:r>
                    </a:p>
                    <a:p>
                      <a:pPr algn="l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СМИ – 6,0 млн. руб.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1346845"/>
                  </a:ext>
                </a:extLst>
              </a:tr>
              <a:tr h="202062"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1652076"/>
                  </a:ext>
                </a:extLst>
              </a:tr>
              <a:tr h="202062"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7068007"/>
                  </a:ext>
                </a:extLst>
              </a:tr>
              <a:tr h="202062"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9836905"/>
                  </a:ext>
                </a:extLst>
              </a:tr>
              <a:tr h="202062"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1946889"/>
                  </a:ext>
                </a:extLst>
              </a:tr>
              <a:tr h="202062"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4287937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394C7832-C84F-4641-A341-1CC333E7F8D2}"/>
              </a:ext>
            </a:extLst>
          </p:cNvPr>
          <p:cNvSpPr txBox="1"/>
          <p:nvPr/>
        </p:nvSpPr>
        <p:spPr>
          <a:xfrm>
            <a:off x="7380000" y="5292000"/>
            <a:ext cx="257175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6,4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228C739-3F3C-4C57-ABDB-DE2FCCB67B9E}"/>
              </a:ext>
            </a:extLst>
          </p:cNvPr>
          <p:cNvSpPr txBox="1"/>
          <p:nvPr/>
        </p:nvSpPr>
        <p:spPr>
          <a:xfrm>
            <a:off x="8051028" y="4464621"/>
            <a:ext cx="2795544" cy="597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Национальная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9,0 %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CFBABA9-4364-44FC-B6B0-D4FFDEDE6A33}"/>
              </a:ext>
            </a:extLst>
          </p:cNvPr>
          <p:cNvSpPr txBox="1"/>
          <p:nvPr/>
        </p:nvSpPr>
        <p:spPr>
          <a:xfrm>
            <a:off x="8370072" y="3132670"/>
            <a:ext cx="3821928" cy="5970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11,0 %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7843A27-C140-4644-83D6-299E60B35168}"/>
              </a:ext>
            </a:extLst>
          </p:cNvPr>
          <p:cNvSpPr txBox="1"/>
          <p:nvPr/>
        </p:nvSpPr>
        <p:spPr>
          <a:xfrm>
            <a:off x="3048000" y="1130168"/>
            <a:ext cx="2745688" cy="6661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Образование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60,0 %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B05BD-BE6D-4246-8455-AB5FE3650373}"/>
              </a:ext>
            </a:extLst>
          </p:cNvPr>
          <p:cNvSpPr txBox="1"/>
          <p:nvPr/>
        </p:nvSpPr>
        <p:spPr>
          <a:xfrm>
            <a:off x="4200505" y="5562869"/>
            <a:ext cx="1923469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Прочие 7,6 %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2907AC6A-0237-435F-AEAF-AC6055F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47" y="250210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консолидированного бюджета в 2023 году, млн. 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F6759E-598A-461B-BAA8-783F7D1AAC0F}"/>
              </a:ext>
            </a:extLst>
          </p:cNvPr>
          <p:cNvSpPr txBox="1"/>
          <p:nvPr/>
        </p:nvSpPr>
        <p:spPr>
          <a:xfrm>
            <a:off x="5572125" y="3062051"/>
            <a:ext cx="1648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2240,5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Правая фигурная скобка 45">
            <a:extLst>
              <a:ext uri="{FF2B5EF4-FFF2-40B4-BE49-F238E27FC236}">
                <a16:creationId xmlns:a16="http://schemas.microsoft.com/office/drawing/2014/main" id="{DFB6CAE1-992C-4FF1-ABB6-BB66C98B5203}"/>
              </a:ext>
            </a:extLst>
          </p:cNvPr>
          <p:cNvSpPr/>
          <p:nvPr/>
        </p:nvSpPr>
        <p:spPr>
          <a:xfrm>
            <a:off x="3800476" y="1962151"/>
            <a:ext cx="400029" cy="4747601"/>
          </a:xfrm>
          <a:prstGeom prst="rightBrace">
            <a:avLst>
              <a:gd name="adj1" fmla="val 86151"/>
              <a:gd name="adj2" fmla="val 81323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1774E-B944-46D1-ABF8-586DAFC53F45}"/>
              </a:ext>
            </a:extLst>
          </p:cNvPr>
          <p:cNvSpPr txBox="1"/>
          <p:nvPr/>
        </p:nvSpPr>
        <p:spPr>
          <a:xfrm>
            <a:off x="5248275" y="6012000"/>
            <a:ext cx="388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4819282-E5D0-4F29-8BA3-915DF00B7438}"/>
              </a:ext>
            </a:extLst>
          </p:cNvPr>
          <p:cNvCxnSpPr>
            <a:cxnSpLocks/>
          </p:cNvCxnSpPr>
          <p:nvPr/>
        </p:nvCxnSpPr>
        <p:spPr>
          <a:xfrm>
            <a:off x="6029325" y="5292000"/>
            <a:ext cx="66675" cy="880200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A1F88F-8825-4CEB-9815-D311369FE3D0}"/>
              </a:ext>
            </a:extLst>
          </p:cNvPr>
          <p:cNvSpPr txBox="1"/>
          <p:nvPr/>
        </p:nvSpPr>
        <p:spPr>
          <a:xfrm>
            <a:off x="6192000" y="6372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6,0 %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5E5BC16-64B9-4D0E-B0CE-E715DC41905A}"/>
              </a:ext>
            </a:extLst>
          </p:cNvPr>
          <p:cNvCxnSpPr>
            <a:cxnSpLocks/>
          </p:cNvCxnSpPr>
          <p:nvPr/>
        </p:nvCxnSpPr>
        <p:spPr>
          <a:xfrm>
            <a:off x="6877050" y="5292000"/>
            <a:ext cx="502950" cy="30480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0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48816-C784-42B4-A4FC-C668F9A6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" y="5005446"/>
            <a:ext cx="2453998" cy="14341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FE5961-14D1-418A-80CF-20C2D01E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46" y="4377454"/>
            <a:ext cx="1568134" cy="20620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и спорт в 2023 году, млн. руб.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D46EFCC-4668-4135-B29D-7B2B3753DC4D}"/>
              </a:ext>
            </a:extLst>
          </p:cNvPr>
          <p:cNvGraphicFramePr/>
          <p:nvPr/>
        </p:nvGraphicFramePr>
        <p:xfrm>
          <a:off x="-896056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11513723" cy="187073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584297" y="1048991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6,4 %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CD28B-3DA1-4526-9732-3EE40E1CE7C5}"/>
              </a:ext>
            </a:extLst>
          </p:cNvPr>
          <p:cNvSpPr txBox="1"/>
          <p:nvPr/>
        </p:nvSpPr>
        <p:spPr>
          <a:xfrm>
            <a:off x="2167636" y="1067261"/>
            <a:ext cx="3039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8B28C-F378-4BA4-9754-7E3D2329E033}"/>
              </a:ext>
            </a:extLst>
          </p:cNvPr>
          <p:cNvSpPr txBox="1"/>
          <p:nvPr/>
        </p:nvSpPr>
        <p:spPr>
          <a:xfrm>
            <a:off x="6870001" y="1075428"/>
            <a:ext cx="2802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</a:t>
            </a:r>
          </a:p>
        </p:txBody>
      </p:sp>
      <p:graphicFrame>
        <p:nvGraphicFramePr>
          <p:cNvPr id="101" name="Диаграмма 100">
            <a:extLst>
              <a:ext uri="{FF2B5EF4-FFF2-40B4-BE49-F238E27FC236}">
                <a16:creationId xmlns:a16="http://schemas.microsoft.com/office/drawing/2014/main" id="{BA431C7C-3700-487E-A390-BE8883C32423}"/>
              </a:ext>
            </a:extLst>
          </p:cNvPr>
          <p:cNvGraphicFramePr/>
          <p:nvPr/>
        </p:nvGraphicFramePr>
        <p:xfrm>
          <a:off x="9056043" y="1328779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B393F2F2-53FB-487C-B739-B638E9FD3061}"/>
              </a:ext>
            </a:extLst>
          </p:cNvPr>
          <p:cNvSpPr txBox="1"/>
          <p:nvPr/>
        </p:nvSpPr>
        <p:spPr>
          <a:xfrm>
            <a:off x="10659357" y="999361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2,0 %</a:t>
            </a:r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99BF41EC-8788-4303-BF0D-F41AAF4594CB}"/>
              </a:ext>
            </a:extLst>
          </p:cNvPr>
          <p:cNvSpPr/>
          <p:nvPr/>
        </p:nvSpPr>
        <p:spPr>
          <a:xfrm>
            <a:off x="10322796" y="1925155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F2EC3E6-0806-4A32-9998-2BE1C238E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004724"/>
              </p:ext>
            </p:extLst>
          </p:nvPr>
        </p:nvGraphicFramePr>
        <p:xfrm>
          <a:off x="2038857" y="1804174"/>
          <a:ext cx="8272831" cy="384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98D0BEB7-2169-4338-BCC4-33A92ADC4271}"/>
              </a:ext>
            </a:extLst>
          </p:cNvPr>
          <p:cNvSpPr/>
          <p:nvPr/>
        </p:nvSpPr>
        <p:spPr>
          <a:xfrm>
            <a:off x="370697" y="1885413"/>
            <a:ext cx="1339736" cy="825568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144,0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EB5B5-EAEA-446F-A570-0088A760DD85}"/>
              </a:ext>
            </a:extLst>
          </p:cNvPr>
          <p:cNvSpPr txBox="1"/>
          <p:nvPr/>
        </p:nvSpPr>
        <p:spPr>
          <a:xfrm>
            <a:off x="2710528" y="5650948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утв.бюджет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DECD4F-B9E5-4CC2-8D1F-7CE435706BFE}"/>
              </a:ext>
            </a:extLst>
          </p:cNvPr>
          <p:cNvSpPr txBox="1"/>
          <p:nvPr/>
        </p:nvSpPr>
        <p:spPr>
          <a:xfrm>
            <a:off x="4131622" y="5647840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B632C34-CC0C-40A3-AABF-98BC5A1B7BBD}"/>
              </a:ext>
            </a:extLst>
          </p:cNvPr>
          <p:cNvSpPr txBox="1"/>
          <p:nvPr/>
        </p:nvSpPr>
        <p:spPr>
          <a:xfrm>
            <a:off x="6862312" y="5661142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утв.бюджет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AC73CD7-DD6B-4BBC-B9A5-E19C3CE9ECC5}"/>
              </a:ext>
            </a:extLst>
          </p:cNvPr>
          <p:cNvSpPr txBox="1"/>
          <p:nvPr/>
        </p:nvSpPr>
        <p:spPr>
          <a:xfrm>
            <a:off x="8283406" y="5658034"/>
            <a:ext cx="142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</a:t>
            </a:r>
          </a:p>
        </p:txBody>
      </p:sp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D674F480-6BCC-4759-A5FC-DFA62C010F53}"/>
              </a:ext>
            </a:extLst>
          </p:cNvPr>
          <p:cNvSpPr/>
          <p:nvPr/>
        </p:nvSpPr>
        <p:spPr>
          <a:xfrm>
            <a:off x="3303870" y="1549832"/>
            <a:ext cx="1914561" cy="45959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37ED9-4763-44F2-8D60-0CB0B3B46CF9}"/>
              </a:ext>
            </a:extLst>
          </p:cNvPr>
          <p:cNvSpPr txBox="1"/>
          <p:nvPr/>
        </p:nvSpPr>
        <p:spPr>
          <a:xfrm>
            <a:off x="3909096" y="1573538"/>
            <a:ext cx="93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+ 6,0 %</a:t>
            </a: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D80C8FD7-D092-4ED2-B843-8A5BC9C306AA}"/>
              </a:ext>
            </a:extLst>
          </p:cNvPr>
          <p:cNvSpPr/>
          <p:nvPr/>
        </p:nvSpPr>
        <p:spPr>
          <a:xfrm rot="21051348">
            <a:off x="7385939" y="3127293"/>
            <a:ext cx="1794933" cy="69743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9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D94-CCC3-4685-8839-9BE0D3C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7" y="23533"/>
            <a:ext cx="11762456" cy="548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в 2023 году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D46EFCC-4668-4135-B29D-7B2B3753DC4D}"/>
              </a:ext>
            </a:extLst>
          </p:cNvPr>
          <p:cNvGraphicFramePr/>
          <p:nvPr/>
        </p:nvGraphicFramePr>
        <p:xfrm>
          <a:off x="8881049" y="12426"/>
          <a:ext cx="3873242" cy="20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F703E5-CCB6-4168-824A-31CEBAEB563A}"/>
              </a:ext>
            </a:extLst>
          </p:cNvPr>
          <p:cNvSpPr/>
          <p:nvPr/>
        </p:nvSpPr>
        <p:spPr>
          <a:xfrm>
            <a:off x="350356" y="3708000"/>
            <a:ext cx="1308013" cy="1667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E87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Опека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C092C4-F900-442B-87E1-8CDA5A03908D}"/>
              </a:ext>
            </a:extLst>
          </p:cNvPr>
          <p:cNvSpPr/>
          <p:nvPr/>
        </p:nvSpPr>
        <p:spPr>
          <a:xfrm>
            <a:off x="1764000" y="3708000"/>
            <a:ext cx="1233101" cy="1667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68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Льготное питание учащихся из многодетных малообеспеченных семей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024630A-093C-417F-8F86-BA843D6B6BF7}"/>
              </a:ext>
            </a:extLst>
          </p:cNvPr>
          <p:cNvSpPr/>
          <p:nvPr/>
        </p:nvSpPr>
        <p:spPr>
          <a:xfrm>
            <a:off x="3060000" y="3708000"/>
            <a:ext cx="1289034" cy="1667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</a:rPr>
              <a:t>Школьная форма для учащихся из многодетных малообеспеченных семей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17DB124-76B5-4397-944C-F19119165674}"/>
              </a:ext>
            </a:extLst>
          </p:cNvPr>
          <p:cNvGrpSpPr/>
          <p:nvPr/>
        </p:nvGrpSpPr>
        <p:grpSpPr>
          <a:xfrm>
            <a:off x="233777" y="766949"/>
            <a:ext cx="9488721" cy="156667"/>
            <a:chOff x="233778" y="743030"/>
            <a:chExt cx="11724444" cy="26902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0828C63-4C9C-4312-931C-60253DC61726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5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F500748-7BDE-41D7-A0B0-27105499C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00931AC-6C12-4DC0-9634-6DF0DB25D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B0AE71-E45B-48D6-A712-AE0CA9EBA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8873254-CA26-4E41-88B3-698105ADD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B1F77D6-A83C-4692-8B81-DC0F3BCFB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A5E8D6-C2C3-4C79-AB74-ACB6D44ED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9BA7994-4526-4346-B196-B36884947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E04E2ED-3791-4A37-A759-F05DD7E4A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46CEBAB-AF4A-40C5-883D-F0B1666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490AC8-F17D-4F19-9916-1891025C1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DFB9F22-AC3A-455A-8B3B-0E903AD33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BF1E15-0110-4D43-AEAA-C64AF99CA396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C61D76C-48C1-4850-B105-57E5825D9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D5ACC317-1CE2-4F3C-A08B-866AE5CA99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AE3F94F-0408-4B29-B920-9A79F9C91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FAEB2A7-BEA3-4ED3-84BA-06BB0965C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A7ACB23-1A4F-463C-A3B6-156D7C128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93B60AC-7435-43A2-8CFB-EA2C16D0B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49B857B-1A22-422D-897C-A434B0DF8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3B43C61-1435-4045-84F5-A03A2340C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832AA4-A4EB-40CE-9438-69E03FA29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58D4753-B513-4B89-B747-3B2BE2769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AE6728-F133-4ED7-8623-AB4E911F1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5250D2-7C85-4F99-8C47-D240D5EE7D2D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B6E1C18-7ED4-478E-9E6E-C621F340C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B76AF7-80F3-4918-9C8C-A284AB66F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28D17A7-7ECF-46BC-B6F5-0A2183BB0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2CBD51D-CBD4-45D6-8E3D-1D00705C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4ED7837-8557-4D50-91DB-213312870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A9EB49C-3FD6-469F-84AD-65E107C3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0BAA4B2-24BA-406F-A8DD-ECDFBD4F2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829DC70-25C7-4C0E-A979-CFC2F154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AB2E242-945B-43DE-A2DF-AB1881D6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E788E32-609F-42D2-88AC-4A9B013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B2304C1-CC4D-4D37-BAA0-0B90FF379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49F0BFE-5F92-499C-909B-981721B6F59D}"/>
              </a:ext>
            </a:extLst>
          </p:cNvPr>
          <p:cNvSpPr/>
          <p:nvPr/>
        </p:nvSpPr>
        <p:spPr>
          <a:xfrm>
            <a:off x="10210996" y="561067"/>
            <a:ext cx="1192461" cy="942182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134,4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54CA0-6B26-45E3-8741-6C08ACC2C879}"/>
              </a:ext>
            </a:extLst>
          </p:cNvPr>
          <p:cNvSpPr txBox="1"/>
          <p:nvPr/>
        </p:nvSpPr>
        <p:spPr>
          <a:xfrm>
            <a:off x="11219637" y="1634934"/>
            <a:ext cx="13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6,0%</a:t>
            </a:r>
          </a:p>
        </p:txBody>
      </p:sp>
      <p:pic>
        <p:nvPicPr>
          <p:cNvPr id="3084" name="Picture 12" descr="https://icon-library.com/images/children-icon/children-icon-17.jpg">
            <a:extLst>
              <a:ext uri="{FF2B5EF4-FFF2-40B4-BE49-F238E27FC236}">
                <a16:creationId xmlns:a16="http://schemas.microsoft.com/office/drawing/2014/main" id="{BEDAE40E-987E-4823-B0CE-AB66F451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18" y="2181136"/>
            <a:ext cx="1289716" cy="144379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tildacdn.com/tild6161-3735-4435-b631-636162663931/_B.jpg">
            <a:extLst>
              <a:ext uri="{FF2B5EF4-FFF2-40B4-BE49-F238E27FC236}">
                <a16:creationId xmlns:a16="http://schemas.microsoft.com/office/drawing/2014/main" id="{31D4DFAD-9EDE-41FA-909B-C7E90EEED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24992" r="16367" b="24518"/>
          <a:stretch/>
        </p:blipFill>
        <p:spPr bwMode="auto">
          <a:xfrm>
            <a:off x="1754665" y="2181138"/>
            <a:ext cx="1253032" cy="14371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11CA9A6-D279-4D64-A6EE-E279125AD8AB}"/>
              </a:ext>
            </a:extLst>
          </p:cNvPr>
          <p:cNvSpPr/>
          <p:nvPr/>
        </p:nvSpPr>
        <p:spPr>
          <a:xfrm>
            <a:off x="4392000" y="3708000"/>
            <a:ext cx="1610356" cy="1667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68E61"/>
                </a:solidFill>
              </a:rPr>
              <a:t>Набор школьно-письменных принадлежностей для первоклассников из многодетных малообеспеченных семей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1BAA6EA-8994-4298-9359-D98C859D1713}"/>
              </a:ext>
            </a:extLst>
          </p:cNvPr>
          <p:cNvSpPr/>
          <p:nvPr/>
        </p:nvSpPr>
        <p:spPr>
          <a:xfrm>
            <a:off x="6048000" y="3708000"/>
            <a:ext cx="1289034" cy="1667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27F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Компенсация части родительской платы в дошкольных учреждениях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0767879-1E4C-45CB-9C29-DCDFA5F84CDA}"/>
              </a:ext>
            </a:extLst>
          </p:cNvPr>
          <p:cNvSpPr/>
          <p:nvPr/>
        </p:nvSpPr>
        <p:spPr>
          <a:xfrm>
            <a:off x="7416000" y="3708000"/>
            <a:ext cx="1502955" cy="1667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Улучшение жилищных условий граждан, проживающих в сельской местности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540C650-806E-45A9-8B25-66C235C82A5C}"/>
              </a:ext>
            </a:extLst>
          </p:cNvPr>
          <p:cNvSpPr/>
          <p:nvPr/>
        </p:nvSpPr>
        <p:spPr>
          <a:xfrm>
            <a:off x="10403999" y="3708000"/>
            <a:ext cx="1480449" cy="1667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Приобретение жилых помещения для детей-сирот</a:t>
            </a:r>
          </a:p>
        </p:txBody>
      </p:sp>
      <p:pic>
        <p:nvPicPr>
          <p:cNvPr id="3098" name="Picture 26" descr="https://cdn3.vectorstock.com/i/1000x1000/24/47/the-currency-exchange-ruble-icon-cash-and-money-vector-6522447.jpg">
            <a:extLst>
              <a:ext uri="{FF2B5EF4-FFF2-40B4-BE49-F238E27FC236}">
                <a16:creationId xmlns:a16="http://schemas.microsoft.com/office/drawing/2014/main" id="{85759063-45D6-46C9-B85B-9A2B50D13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8027"/>
          <a:stretch/>
        </p:blipFill>
        <p:spPr bwMode="auto">
          <a:xfrm>
            <a:off x="6053976" y="2174482"/>
            <a:ext cx="1297142" cy="14437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C05FFD0-20D1-4D3B-85E6-C576CB19A55C}"/>
              </a:ext>
            </a:extLst>
          </p:cNvPr>
          <p:cNvSpPr/>
          <p:nvPr/>
        </p:nvSpPr>
        <p:spPr>
          <a:xfrm>
            <a:off x="307552" y="5652000"/>
            <a:ext cx="1350119" cy="83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E87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86,1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E87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 руб.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1D0CDCC-C5CF-4671-B71F-E43CFACCFDE1}"/>
              </a:ext>
            </a:extLst>
          </p:cNvPr>
          <p:cNvSpPr/>
          <p:nvPr/>
        </p:nvSpPr>
        <p:spPr>
          <a:xfrm>
            <a:off x="1753962" y="5652000"/>
            <a:ext cx="1233101" cy="83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68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68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8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46E5EC7-897E-46C2-8D03-7830BD126847}"/>
              </a:ext>
            </a:extLst>
          </p:cNvPr>
          <p:cNvSpPr/>
          <p:nvPr/>
        </p:nvSpPr>
        <p:spPr>
          <a:xfrm>
            <a:off x="3060000" y="5688000"/>
            <a:ext cx="1257345" cy="83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22CCD3D-7E39-47A7-852C-C926EE871CF4}"/>
              </a:ext>
            </a:extLst>
          </p:cNvPr>
          <p:cNvSpPr/>
          <p:nvPr/>
        </p:nvSpPr>
        <p:spPr>
          <a:xfrm>
            <a:off x="4418121" y="5688000"/>
            <a:ext cx="1584236" cy="79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A9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0,8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A9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A9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E07FD1A7-8FA4-43A8-A039-5F86F0952987}"/>
              </a:ext>
            </a:extLst>
          </p:cNvPr>
          <p:cNvSpPr/>
          <p:nvPr/>
        </p:nvSpPr>
        <p:spPr>
          <a:xfrm>
            <a:off x="6084000" y="5688000"/>
            <a:ext cx="1253034" cy="83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27F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21,0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27F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27F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002B847-B32C-426E-8E07-C24D8364CCE5}"/>
              </a:ext>
            </a:extLst>
          </p:cNvPr>
          <p:cNvSpPr/>
          <p:nvPr/>
        </p:nvSpPr>
        <p:spPr>
          <a:xfrm>
            <a:off x="7416000" y="5688000"/>
            <a:ext cx="1502955" cy="83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1436DE6-CB01-42F5-8DF2-ECAFDFD6F385}"/>
              </a:ext>
            </a:extLst>
          </p:cNvPr>
          <p:cNvSpPr/>
          <p:nvPr/>
        </p:nvSpPr>
        <p:spPr>
          <a:xfrm>
            <a:off x="10403999" y="5688000"/>
            <a:ext cx="1480449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784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35,7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784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784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5CAC7-137A-425C-B1DA-6CAE25A42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81136"/>
            <a:ext cx="1226369" cy="14371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EBBC5-2213-46C2-88EC-9F93B33B0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2181134"/>
            <a:ext cx="1574356" cy="14437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AAFF88-0EC1-48FF-AC69-0D853171D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0" y="2163990"/>
            <a:ext cx="1466955" cy="14437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9015CB7E-601F-4384-AB48-DE51C558F3AF}"/>
              </a:ext>
            </a:extLst>
          </p:cNvPr>
          <p:cNvSpPr/>
          <p:nvPr/>
        </p:nvSpPr>
        <p:spPr>
          <a:xfrm>
            <a:off x="8964000" y="3708000"/>
            <a:ext cx="1387909" cy="1667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Социальные выплаты молодым семьям на приобретение жилья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5DD8E3-4736-4891-9EA0-D14C00327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0" y="2163990"/>
            <a:ext cx="1387909" cy="1454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073474-4A43-46FC-BF38-6FC88AECFB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73" y="2153496"/>
            <a:ext cx="1480449" cy="14542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4C8C0-878A-4E0A-B089-6E1832BDAEB7}"/>
              </a:ext>
            </a:extLst>
          </p:cNvPr>
          <p:cNvSpPr txBox="1"/>
          <p:nvPr/>
        </p:nvSpPr>
        <p:spPr>
          <a:xfrm>
            <a:off x="8964000" y="5688000"/>
            <a:ext cx="138790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9,2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9204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B25AE-F72B-424E-B5F0-95D5412B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4" y="0"/>
            <a:ext cx="11267975" cy="885524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благоустройство в 2023 году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FF537BF-9193-4BF7-82EC-687D3E11C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75" y="1076326"/>
            <a:ext cx="5743575" cy="5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F2CE5-3567-4816-80DF-43995F45099C}"/>
              </a:ext>
            </a:extLst>
          </p:cNvPr>
          <p:cNvSpPr txBox="1"/>
          <p:nvPr/>
        </p:nvSpPr>
        <p:spPr>
          <a:xfrm>
            <a:off x="7924800" y="1971675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45,5 млн. рублей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6427D-DF11-41BF-9AB2-38C07B5A4BD0}"/>
              </a:ext>
            </a:extLst>
          </p:cNvPr>
          <p:cNvSpPr txBox="1"/>
          <p:nvPr/>
        </p:nvSpPr>
        <p:spPr>
          <a:xfrm>
            <a:off x="6838950" y="3762375"/>
            <a:ext cx="535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формирование современной городской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и комплексное благоустройство дворовых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«Башкирские дворики» выделят в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году</a:t>
            </a:r>
          </a:p>
        </p:txBody>
      </p:sp>
    </p:spTree>
    <p:extLst>
      <p:ext uri="{BB962C8B-B14F-4D97-AF65-F5344CB8AC3E}">
        <p14:creationId xmlns:p14="http://schemas.microsoft.com/office/powerpoint/2010/main" val="145073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42445-752D-466D-BE6D-F3D09AAB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0"/>
            <a:ext cx="11582400" cy="847725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экономику в 2023 году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91C5C5F-1F6F-435E-AFBC-74D813DBC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584406"/>
              </p:ext>
            </p:extLst>
          </p:nvPr>
        </p:nvGraphicFramePr>
        <p:xfrm>
          <a:off x="6031684" y="1174459"/>
          <a:ext cx="5550715" cy="550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1">
            <a:extLst>
              <a:ext uri="{FF2B5EF4-FFF2-40B4-BE49-F238E27FC236}">
                <a16:creationId xmlns:a16="http://schemas.microsoft.com/office/drawing/2014/main" id="{9AE1D772-79AB-4E3C-862D-675509DD7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403184"/>
              </p:ext>
            </p:extLst>
          </p:nvPr>
        </p:nvGraphicFramePr>
        <p:xfrm>
          <a:off x="378902" y="1174460"/>
          <a:ext cx="5550715" cy="550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54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276BD-EFB9-443B-8A36-54504EA5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70671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транспорт в 2023 году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1246077-4735-4F57-977B-3033CFCFD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327030"/>
              </p:ext>
            </p:extLst>
          </p:nvPr>
        </p:nvGraphicFramePr>
        <p:xfrm>
          <a:off x="609601" y="1133475"/>
          <a:ext cx="8324850" cy="572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801A11-8E5B-4A74-85FC-3145D6405BAD}"/>
              </a:ext>
            </a:extLst>
          </p:cNvPr>
          <p:cNvSpPr txBox="1"/>
          <p:nvPr/>
        </p:nvSpPr>
        <p:spPr>
          <a:xfrm>
            <a:off x="8401051" y="1904121"/>
            <a:ext cx="3476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Г. Мелеуз – </a:t>
            </a:r>
          </a:p>
          <a:p>
            <a:r>
              <a:rPr lang="ru-RU" sz="2000" b="1" dirty="0"/>
              <a:t>6 маршрутов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7CEB7-4034-44C7-94C3-7D8D2188105A}"/>
              </a:ext>
            </a:extLst>
          </p:cNvPr>
          <p:cNvSpPr txBox="1"/>
          <p:nvPr/>
        </p:nvSpPr>
        <p:spPr>
          <a:xfrm>
            <a:off x="8505825" y="3819525"/>
            <a:ext cx="355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Мелеузовский</a:t>
            </a:r>
            <a:r>
              <a:rPr lang="ru-RU" sz="2000" b="1" dirty="0"/>
              <a:t> район – </a:t>
            </a:r>
          </a:p>
          <a:p>
            <a:r>
              <a:rPr lang="ru-RU" sz="2000" b="1" dirty="0"/>
              <a:t>15 маршрутов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4C640-5007-4852-832F-95B1DF1AEC65}"/>
              </a:ext>
            </a:extLst>
          </p:cNvPr>
          <p:cNvSpPr txBox="1"/>
          <p:nvPr/>
        </p:nvSpPr>
        <p:spPr>
          <a:xfrm>
            <a:off x="8582025" y="5514975"/>
            <a:ext cx="321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Всего 21 маршрут</a:t>
            </a:r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id="{5E35D38A-3244-471D-B462-315A2327C1E5}"/>
              </a:ext>
            </a:extLst>
          </p:cNvPr>
          <p:cNvSpPr/>
          <p:nvPr/>
        </p:nvSpPr>
        <p:spPr>
          <a:xfrm rot="20719835">
            <a:off x="3384620" y="1285788"/>
            <a:ext cx="2749211" cy="6782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B25AE-F72B-424E-B5F0-95D5412B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4" y="0"/>
            <a:ext cx="11267975" cy="885524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безопасность в 2023 году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F37D1AA-4567-4775-837B-E38D5A170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04600"/>
              </p:ext>
            </p:extLst>
          </p:nvPr>
        </p:nvGraphicFramePr>
        <p:xfrm>
          <a:off x="609599" y="1577665"/>
          <a:ext cx="11470547" cy="528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309BD5-EB48-4BA3-832F-25E24951B6ED}"/>
              </a:ext>
            </a:extLst>
          </p:cNvPr>
          <p:cNvSpPr txBox="1"/>
          <p:nvPr/>
        </p:nvSpPr>
        <p:spPr>
          <a:xfrm>
            <a:off x="2676526" y="1116000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209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8C2F6A-43EC-4A7E-8601-8BC57481AD30}"/>
              </a:ext>
            </a:extLst>
          </p:cNvPr>
          <p:cNvSpPr/>
          <p:nvPr/>
        </p:nvSpPr>
        <p:spPr>
          <a:xfrm>
            <a:off x="1368000" y="1188000"/>
            <a:ext cx="4392000" cy="1107996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субъектов малого и среднего предпринимательства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3,0 млн. рублей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D8893F-16CD-404E-BBDF-7E85F131A70F}"/>
              </a:ext>
            </a:extLst>
          </p:cNvPr>
          <p:cNvSpPr/>
          <p:nvPr/>
        </p:nvSpPr>
        <p:spPr>
          <a:xfrm>
            <a:off x="1406132" y="2844000"/>
            <a:ext cx="4366775" cy="1785104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ИКЦ, предоставление субсидий на повышение почвенного плодородия и мероприятия в сфере сельского хозяйства –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7,3 млн. рублей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6AAF39-E91D-408C-AA6E-734EC1D7C79D}"/>
              </a:ext>
            </a:extLst>
          </p:cNvPr>
          <p:cNvSpPr/>
          <p:nvPr/>
        </p:nvSpPr>
        <p:spPr>
          <a:xfrm>
            <a:off x="1393145" y="5076000"/>
            <a:ext cx="4349587" cy="1446550"/>
          </a:xfrm>
          <a:prstGeom prst="rect">
            <a:avLst/>
          </a:prstGeom>
          <a:noFill/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</a:t>
            </a: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землепользования, архитектуры и градостроительства –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10,8 млн.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A779C0-A831-4A51-B92D-2C2FAA0A388E}"/>
              </a:ext>
            </a:extLst>
          </p:cNvPr>
          <p:cNvSpPr/>
          <p:nvPr/>
        </p:nvSpPr>
        <p:spPr>
          <a:xfrm>
            <a:off x="6900209" y="4270099"/>
            <a:ext cx="3672000" cy="212365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информации о деятельности органов местного самоуправления в средствах массовой информации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5,5 млн. рублей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FE38AC-D478-4FE9-965A-3CC185011571}"/>
              </a:ext>
            </a:extLst>
          </p:cNvPr>
          <p:cNvSpPr/>
          <p:nvPr/>
        </p:nvSpPr>
        <p:spPr>
          <a:xfrm>
            <a:off x="6900209" y="1617985"/>
            <a:ext cx="3636000" cy="212365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услуг по организации досуга детей и молодежи в молодежных клубах по месту жительства –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13,7 млн. рублей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7CC35C-554A-4A90-B722-7F42DEEDFD09}"/>
              </a:ext>
            </a:extLst>
          </p:cNvPr>
          <p:cNvGrpSpPr/>
          <p:nvPr/>
        </p:nvGrpSpPr>
        <p:grpSpPr>
          <a:xfrm>
            <a:off x="233777" y="766949"/>
            <a:ext cx="11724444" cy="170023"/>
            <a:chOff x="233778" y="743030"/>
            <a:chExt cx="11724444" cy="269024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5E7A5DE-DFF4-4576-8D02-80F0465642BE}"/>
                </a:ext>
              </a:extLst>
            </p:cNvPr>
            <p:cNvGrpSpPr/>
            <p:nvPr/>
          </p:nvGrpSpPr>
          <p:grpSpPr>
            <a:xfrm>
              <a:off x="233778" y="743031"/>
              <a:ext cx="4303855" cy="269023"/>
              <a:chOff x="295922" y="370169"/>
              <a:chExt cx="4303855" cy="396000"/>
            </a:xfrm>
          </p:grpSpPr>
          <p:pic>
            <p:nvPicPr>
              <p:cNvPr id="3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CC01AAE-C7CC-431C-B4DF-78756F5F1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D3882BD-DFB2-4236-B552-C75B8C35A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4ECDF69-AD55-43BB-A08C-FFA9E0F23A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220502A-34F7-412C-A396-DF63835816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DC68F97-5A34-4CB9-BA19-96E2B24652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AA86C98-D782-4F89-A8F7-179C424B4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F95EB8B7-ADF7-4656-8B26-27C29B4A8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4CF4D8E1-3BBB-463E-828E-40A0BFCC7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4B3FA31-CE33-4474-93CA-7F6E82DFCB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C716AA8-01C4-4F53-AB01-AE9797178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AA1DFFB8-8A6B-4AC0-BBE5-BE28D1625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23527C6-65A7-485E-B7E6-E93EEE5CE431}"/>
                </a:ext>
              </a:extLst>
            </p:cNvPr>
            <p:cNvGrpSpPr/>
            <p:nvPr/>
          </p:nvGrpSpPr>
          <p:grpSpPr>
            <a:xfrm>
              <a:off x="4522874" y="743030"/>
              <a:ext cx="4303855" cy="269023"/>
              <a:chOff x="295922" y="370169"/>
              <a:chExt cx="4303855" cy="396000"/>
            </a:xfrm>
          </p:grpSpPr>
          <p:pic>
            <p:nvPicPr>
              <p:cNvPr id="2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31C9BE0-D458-4FE6-8705-20B12CF030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B150A5A3-F8A5-4F19-95D7-52832C4BDF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1E5D3714-79B6-4F34-8321-70750E87A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28327ABB-1CCF-4B3D-9356-4D034CD79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39D5F14-33EB-4F70-9466-53797B6CE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EA5D4DA2-842D-47EB-9B58-86A044AE5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5FAB576-726E-4E43-A6A4-FC740266E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E79ED71-4689-46D7-941E-9ECA72667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84B56C4-4AC9-4A40-8AF8-49AACAF211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0F7F1AFE-C219-4158-9F30-4B51B7A48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95B6E4A-A5F0-4E9A-9609-34906783E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1D07D6E-D2F8-494D-A3D9-CA5F85997A74}"/>
                </a:ext>
              </a:extLst>
            </p:cNvPr>
            <p:cNvGrpSpPr/>
            <p:nvPr/>
          </p:nvGrpSpPr>
          <p:grpSpPr>
            <a:xfrm>
              <a:off x="7654367" y="743030"/>
              <a:ext cx="4303855" cy="269023"/>
              <a:chOff x="295922" y="370169"/>
              <a:chExt cx="4303855" cy="396000"/>
            </a:xfrm>
          </p:grpSpPr>
          <p:pic>
            <p:nvPicPr>
              <p:cNvPr id="1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2756857-8CFA-47AC-BA06-8F10B10450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92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9325D52C-020F-4E85-8953-D559D2DB8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298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54326E6-A0FB-4EC5-8C8A-ED5854696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1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C9C077F0-261F-4984-8ACB-49A34A00F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63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374BBD86-786F-49E5-B50E-54E7A6E7B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0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87AD6214-B140-4F19-8586-D2AF667126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B58F280-7EF6-483E-B64E-0CCFD8A7B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2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E0FD2EE-9019-4319-9BB8-CF22E4F3C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84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70E594A5-E96B-493F-B984-D91205612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06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56C27D00-B2CA-4211-8176-87C168494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02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sun1-89.userapi.com/impg/c857024/v857024621/148eaa/CQYl0o3c1HU.jpg?size=100x0&amp;quality=96&amp;crop=0,765,637,637&amp;sign=479366f18615d0c0342c33d3f1ab196e&amp;c_uniq_tag=39moGhbs-WMf_A-Hy-HfgnHS3NGHPY9VSRMMyDEe8U0&amp;ava=1">
                <a:extLst>
                  <a:ext uri="{FF2B5EF4-FFF2-40B4-BE49-F238E27FC236}">
                    <a16:creationId xmlns:a16="http://schemas.microsoft.com/office/drawing/2014/main" id="{693A2E2D-9CD0-4CE7-8CEB-1C25FB32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777" y="37016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7F77978-48E9-4C04-9B97-BEF219A85DCA}"/>
              </a:ext>
            </a:extLst>
          </p:cNvPr>
          <p:cNvSpPr txBox="1"/>
          <p:nvPr/>
        </p:nvSpPr>
        <p:spPr>
          <a:xfrm>
            <a:off x="80034" y="-5558"/>
            <a:ext cx="119084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еще потратят деньги в 2023 году ?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1800FFE-7E37-4388-8D59-FF1A1278A1C1}"/>
              </a:ext>
            </a:extLst>
          </p:cNvPr>
          <p:cNvGrpSpPr/>
          <p:nvPr/>
        </p:nvGrpSpPr>
        <p:grpSpPr>
          <a:xfrm>
            <a:off x="5742732" y="1617985"/>
            <a:ext cx="766673" cy="4237133"/>
            <a:chOff x="5811038" y="1538966"/>
            <a:chExt cx="766673" cy="4237133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BB8C3094-EC2C-490E-9925-AC5FD4222991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>
              <a:off x="6350096" y="1538966"/>
              <a:ext cx="27011" cy="38525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4877A603-8B46-4C5C-814C-19446C922228}"/>
                </a:ext>
              </a:extLst>
            </p:cNvPr>
            <p:cNvSpPr/>
            <p:nvPr/>
          </p:nvSpPr>
          <p:spPr>
            <a:xfrm>
              <a:off x="6149492" y="1538966"/>
              <a:ext cx="401208" cy="381466"/>
            </a:xfrm>
            <a:prstGeom prst="ellipse">
              <a:avLst/>
            </a:prstGeom>
            <a:solidFill>
              <a:srgbClr val="5EC0B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1F8520F-9B78-4EF5-91D4-BF12CC4ADB3C}"/>
                </a:ext>
              </a:extLst>
            </p:cNvPr>
            <p:cNvSpPr/>
            <p:nvPr/>
          </p:nvSpPr>
          <p:spPr>
            <a:xfrm>
              <a:off x="6167698" y="3382599"/>
              <a:ext cx="401208" cy="381466"/>
            </a:xfrm>
            <a:prstGeom prst="ellipse">
              <a:avLst/>
            </a:prstGeom>
            <a:solidFill>
              <a:srgbClr val="40E23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992399CC-2615-4791-AFAF-9A6C70E88E31}"/>
                </a:ext>
              </a:extLst>
            </p:cNvPr>
            <p:cNvSpPr/>
            <p:nvPr/>
          </p:nvSpPr>
          <p:spPr>
            <a:xfrm>
              <a:off x="6176503" y="5394633"/>
              <a:ext cx="401208" cy="3814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9D6B7324-C7A0-4639-9F59-C969203C2526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5811038" y="1729699"/>
              <a:ext cx="3384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0EE54BE3-9771-4167-A724-BE2B35CC66C1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5826994" y="3573331"/>
              <a:ext cx="34070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0F105B53-B39F-4FDF-8817-6FCD2AE3B66A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>
              <a:off x="5811038" y="5585366"/>
              <a:ext cx="36546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Овал 54">
            <a:extLst>
              <a:ext uri="{FF2B5EF4-FFF2-40B4-BE49-F238E27FC236}">
                <a16:creationId xmlns:a16="http://schemas.microsoft.com/office/drawing/2014/main" id="{0E298748-CFCC-472E-B186-A593876F8CA3}"/>
              </a:ext>
            </a:extLst>
          </p:cNvPr>
          <p:cNvSpPr/>
          <p:nvPr/>
        </p:nvSpPr>
        <p:spPr>
          <a:xfrm>
            <a:off x="6122391" y="2482047"/>
            <a:ext cx="401208" cy="381466"/>
          </a:xfrm>
          <a:prstGeom prst="ellipse">
            <a:avLst/>
          </a:prstGeom>
          <a:solidFill>
            <a:srgbClr val="5AC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5DC2C1E-F398-4620-BB54-E116BC303CC0}"/>
              </a:ext>
            </a:extLst>
          </p:cNvPr>
          <p:cNvSpPr/>
          <p:nvPr/>
        </p:nvSpPr>
        <p:spPr>
          <a:xfrm>
            <a:off x="6108197" y="4471749"/>
            <a:ext cx="401208" cy="381466"/>
          </a:xfrm>
          <a:prstGeom prst="ellipse">
            <a:avLst/>
          </a:prstGeom>
          <a:solidFill>
            <a:srgbClr val="98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3F05072-0CCA-4911-80BA-C3B023617CEB}"/>
              </a:ext>
            </a:extLst>
          </p:cNvPr>
          <p:cNvCxnSpPr>
            <a:cxnSpLocks/>
            <a:stCxn id="55" idx="6"/>
          </p:cNvCxnSpPr>
          <p:nvPr/>
        </p:nvCxnSpPr>
        <p:spPr>
          <a:xfrm>
            <a:off x="6523599" y="2672780"/>
            <a:ext cx="3532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667B30C-FDD0-4820-BF2B-D3070D3714C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6509405" y="4662482"/>
            <a:ext cx="32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CB2313-1514-48C7-9AAA-6D45912AF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" y="1063149"/>
            <a:ext cx="1338641" cy="1372979"/>
          </a:xfrm>
          <a:prstGeom prst="rect">
            <a:avLst/>
          </a:prstGeom>
        </p:spPr>
      </p:pic>
      <p:cxnSp>
        <p:nvCxnSpPr>
          <p:cNvPr id="1025" name="Прямая соединительная линия 1024">
            <a:extLst>
              <a:ext uri="{FF2B5EF4-FFF2-40B4-BE49-F238E27FC236}">
                <a16:creationId xmlns:a16="http://schemas.microsoft.com/office/drawing/2014/main" id="{CEB4DF22-F3BC-40EA-83E2-8BE377774084}"/>
              </a:ext>
            </a:extLst>
          </p:cNvPr>
          <p:cNvCxnSpPr>
            <a:cxnSpLocks/>
          </p:cNvCxnSpPr>
          <p:nvPr/>
        </p:nvCxnSpPr>
        <p:spPr>
          <a:xfrm>
            <a:off x="1368000" y="1207830"/>
            <a:ext cx="22890" cy="108816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AutoShape 2">
            <a:extLst>
              <a:ext uri="{FF2B5EF4-FFF2-40B4-BE49-F238E27FC236}">
                <a16:creationId xmlns:a16="http://schemas.microsoft.com/office/drawing/2014/main" id="{8910A459-DE58-45B6-9CA3-991F7EFE76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Рисунок 1038">
            <a:extLst>
              <a:ext uri="{FF2B5EF4-FFF2-40B4-BE49-F238E27FC236}">
                <a16:creationId xmlns:a16="http://schemas.microsoft.com/office/drawing/2014/main" id="{84008E8D-969B-472A-B1A4-5BA5D0B50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4951829"/>
            <a:ext cx="1394760" cy="1623328"/>
          </a:xfrm>
          <a:prstGeom prst="rect">
            <a:avLst/>
          </a:prstGeom>
        </p:spPr>
      </p:pic>
      <p:pic>
        <p:nvPicPr>
          <p:cNvPr id="1043" name="Рисунок 1042">
            <a:extLst>
              <a:ext uri="{FF2B5EF4-FFF2-40B4-BE49-F238E27FC236}">
                <a16:creationId xmlns:a16="http://schemas.microsoft.com/office/drawing/2014/main" id="{84AB346B-4011-40E1-8DCB-FC70FCC8E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2863513"/>
            <a:ext cx="1384336" cy="1698492"/>
          </a:xfrm>
          <a:prstGeom prst="rect">
            <a:avLst/>
          </a:prstGeom>
        </p:spPr>
      </p:pic>
      <p:pic>
        <p:nvPicPr>
          <p:cNvPr id="1045" name="Рисунок 1044">
            <a:extLst>
              <a:ext uri="{FF2B5EF4-FFF2-40B4-BE49-F238E27FC236}">
                <a16:creationId xmlns:a16="http://schemas.microsoft.com/office/drawing/2014/main" id="{5E744F13-A3EE-47DA-A81F-3A1A29E08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10" y="4188540"/>
            <a:ext cx="1608418" cy="2208351"/>
          </a:xfrm>
          <a:prstGeom prst="rect">
            <a:avLst/>
          </a:prstGeom>
        </p:spPr>
      </p:pic>
      <p:pic>
        <p:nvPicPr>
          <p:cNvPr id="1046" name="Picture 4">
            <a:extLst>
              <a:ext uri="{FF2B5EF4-FFF2-40B4-BE49-F238E27FC236}">
                <a16:creationId xmlns:a16="http://schemas.microsoft.com/office/drawing/2014/main" id="{7E055A3A-B333-4DBC-BBAD-4E68C601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807" y="1808718"/>
            <a:ext cx="1407281" cy="17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0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276BD-EFB9-443B-8A36-54504EA5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70671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поселениям в 2023 году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BAD7659-D233-4C42-8344-4696FDA40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39259"/>
              </p:ext>
            </p:extLst>
          </p:nvPr>
        </p:nvGraphicFramePr>
        <p:xfrm>
          <a:off x="609600" y="781050"/>
          <a:ext cx="11582399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39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E0CFE-FD1E-4F87-BB2A-DF93E2B3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60"/>
            <a:ext cx="10972800" cy="396277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района на 2023 год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A0B9FC-F8CC-42F2-A17E-03FD0EAD7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00405"/>
              </p:ext>
            </p:extLst>
          </p:nvPr>
        </p:nvGraphicFramePr>
        <p:xfrm>
          <a:off x="975360" y="159298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61AA22-C858-4BF5-AD57-1E332E56F830}"/>
              </a:ext>
            </a:extLst>
          </p:cNvPr>
          <p:cNvSpPr/>
          <p:nvPr/>
        </p:nvSpPr>
        <p:spPr>
          <a:xfrm>
            <a:off x="4228699" y="1997541"/>
            <a:ext cx="1867301" cy="11550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A8780C-4A2D-4841-8E9D-295798BFC669}"/>
              </a:ext>
            </a:extLst>
          </p:cNvPr>
          <p:cNvSpPr/>
          <p:nvPr/>
        </p:nvSpPr>
        <p:spPr>
          <a:xfrm>
            <a:off x="1589774" y="2520983"/>
            <a:ext cx="1867301" cy="23905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D12E2EFE-7F32-4A5C-96F5-A7A71B6FC392}"/>
              </a:ext>
            </a:extLst>
          </p:cNvPr>
          <p:cNvSpPr/>
          <p:nvPr/>
        </p:nvSpPr>
        <p:spPr>
          <a:xfrm>
            <a:off x="3542800" y="2052060"/>
            <a:ext cx="351693" cy="4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F5DE4-F56B-45F8-BCE4-4729FAEA5A11}"/>
              </a:ext>
            </a:extLst>
          </p:cNvPr>
          <p:cNvSpPr txBox="1"/>
          <p:nvPr/>
        </p:nvSpPr>
        <p:spPr>
          <a:xfrm>
            <a:off x="3037408" y="1028582"/>
            <a:ext cx="136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-24,6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8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98DDDB-7BDB-4339-A8F3-040C697E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b="1" dirty="0"/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9772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E0CFE-FD1E-4F87-BB2A-DF93E2B3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60"/>
            <a:ext cx="10972800" cy="396277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района на 2023 год и плановый период 2024 и 2025 годов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A0B9FC-F8CC-42F2-A17E-03FD0EAD7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5360" y="159298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D22F45-C2F4-451C-9409-2D05259D4256}"/>
              </a:ext>
            </a:extLst>
          </p:cNvPr>
          <p:cNvSpPr/>
          <p:nvPr/>
        </p:nvSpPr>
        <p:spPr>
          <a:xfrm>
            <a:off x="9269128" y="2113043"/>
            <a:ext cx="1947512" cy="11550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FBE990-BC44-4D9C-A7E8-9A124E2381CF}"/>
              </a:ext>
            </a:extLst>
          </p:cNvPr>
          <p:cNvSpPr/>
          <p:nvPr/>
        </p:nvSpPr>
        <p:spPr>
          <a:xfrm>
            <a:off x="6738005" y="2055292"/>
            <a:ext cx="1867301" cy="11550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61AA22-C858-4BF5-AD57-1E332E56F830}"/>
              </a:ext>
            </a:extLst>
          </p:cNvPr>
          <p:cNvSpPr/>
          <p:nvPr/>
        </p:nvSpPr>
        <p:spPr>
          <a:xfrm>
            <a:off x="4228699" y="1997541"/>
            <a:ext cx="1867301" cy="11550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A8780C-4A2D-4841-8E9D-295798BFC669}"/>
              </a:ext>
            </a:extLst>
          </p:cNvPr>
          <p:cNvSpPr/>
          <p:nvPr/>
        </p:nvSpPr>
        <p:spPr>
          <a:xfrm>
            <a:off x="1589774" y="2520983"/>
            <a:ext cx="1867301" cy="23905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5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737B35F-4DC2-4D58-9214-87B84A436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5202"/>
              </p:ext>
            </p:extLst>
          </p:nvPr>
        </p:nvGraphicFramePr>
        <p:xfrm>
          <a:off x="1418492" y="1090246"/>
          <a:ext cx="10163908" cy="559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046575-5FB0-445D-979C-37D49BE9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60"/>
            <a:ext cx="10972800" cy="396277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бюджетов поселений на 2023 год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0D1FF9AC-E207-4ADD-BB0A-A2CF680FDD9C}"/>
              </a:ext>
            </a:extLst>
          </p:cNvPr>
          <p:cNvSpPr/>
          <p:nvPr/>
        </p:nvSpPr>
        <p:spPr>
          <a:xfrm rot="5400000">
            <a:off x="6435969" y="-3100754"/>
            <a:ext cx="738554" cy="9308124"/>
          </a:xfrm>
          <a:prstGeom prst="leftBrace">
            <a:avLst>
              <a:gd name="adj1" fmla="val 124206"/>
              <a:gd name="adj2" fmla="val 501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64A44-6A73-4173-BADF-DDE1476CD546}"/>
              </a:ext>
            </a:extLst>
          </p:cNvPr>
          <p:cNvSpPr txBox="1"/>
          <p:nvPr/>
        </p:nvSpPr>
        <p:spPr>
          <a:xfrm>
            <a:off x="5228491" y="1554705"/>
            <a:ext cx="40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всего </a:t>
            </a:r>
            <a:r>
              <a:rPr lang="ru-RU" b="1" dirty="0">
                <a:solidFill>
                  <a:schemeClr val="tx1"/>
                </a:solidFill>
              </a:rPr>
              <a:t>317,1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млн.руб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43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F768F73A-513C-40BC-93B4-149D42F0E522}"/>
              </a:ext>
            </a:extLst>
          </p:cNvPr>
          <p:cNvSpPr txBox="1"/>
          <p:nvPr/>
        </p:nvSpPr>
        <p:spPr>
          <a:xfrm>
            <a:off x="141767" y="0"/>
            <a:ext cx="119084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консолидированного бюджета муниципального района Мелеузовский район РБ на 2023-2025г.</a:t>
            </a:r>
          </a:p>
        </p:txBody>
      </p: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C5099974-483A-42BE-B504-9F972CCB4211}"/>
              </a:ext>
            </a:extLst>
          </p:cNvPr>
          <p:cNvGrpSpPr/>
          <p:nvPr/>
        </p:nvGrpSpPr>
        <p:grpSpPr>
          <a:xfrm>
            <a:off x="6322165" y="2321917"/>
            <a:ext cx="2902834" cy="1911475"/>
            <a:chOff x="285706" y="2262652"/>
            <a:chExt cx="4905295" cy="1911475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FB0711E6-E9B9-4C16-8114-96562AD16F80}"/>
                </a:ext>
              </a:extLst>
            </p:cNvPr>
            <p:cNvGrpSpPr/>
            <p:nvPr/>
          </p:nvGrpSpPr>
          <p:grpSpPr>
            <a:xfrm>
              <a:off x="285706" y="2262652"/>
              <a:ext cx="4550508" cy="1911475"/>
              <a:chOff x="432412" y="2312487"/>
              <a:chExt cx="4550508" cy="1911475"/>
            </a:xfrm>
          </p:grpSpPr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82C22AE7-77B4-4813-86CC-3CFBA31F07AB}"/>
                  </a:ext>
                </a:extLst>
              </p:cNvPr>
              <p:cNvSpPr txBox="1"/>
              <p:nvPr/>
            </p:nvSpPr>
            <p:spPr>
              <a:xfrm>
                <a:off x="657711" y="3370502"/>
                <a:ext cx="1473969" cy="25391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tx1"/>
                    </a:solidFill>
                  </a:rPr>
                  <a:t>доходы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4ED0BA8-72E6-4EE5-A7AD-0CD9E9D6BFF5}"/>
                  </a:ext>
                </a:extLst>
              </p:cNvPr>
              <p:cNvSpPr txBox="1"/>
              <p:nvPr/>
            </p:nvSpPr>
            <p:spPr>
              <a:xfrm>
                <a:off x="2710686" y="3061019"/>
                <a:ext cx="1497774" cy="25391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bg1"/>
                    </a:solidFill>
                  </a:rPr>
                  <a:t>расходы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70793D8A-8141-44B4-AF2B-A26C044F76A0}"/>
                  </a:ext>
                </a:extLst>
              </p:cNvPr>
              <p:cNvSpPr txBox="1"/>
              <p:nvPr/>
            </p:nvSpPr>
            <p:spPr>
              <a:xfrm>
                <a:off x="511056" y="2312487"/>
                <a:ext cx="4471864" cy="3077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2024 год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80BFC1E9-01B1-4DF5-B699-4D283E112CC2}"/>
                  </a:ext>
                </a:extLst>
              </p:cNvPr>
              <p:cNvSpPr txBox="1"/>
              <p:nvPr/>
            </p:nvSpPr>
            <p:spPr>
              <a:xfrm>
                <a:off x="432412" y="3585929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2222,4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1ED49610-0035-4D49-B6CF-61C5618DA3C2}"/>
                  </a:ext>
                </a:extLst>
              </p:cNvPr>
              <p:cNvSpPr txBox="1"/>
              <p:nvPr/>
            </p:nvSpPr>
            <p:spPr>
              <a:xfrm>
                <a:off x="2594829" y="3297299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2238,4</a:t>
                </a:r>
              </a:p>
            </p:txBody>
          </p:sp>
          <p:sp>
            <p:nvSpPr>
              <p:cNvPr id="201" name="Правая фигурная скобка 200">
                <a:extLst>
                  <a:ext uri="{FF2B5EF4-FFF2-40B4-BE49-F238E27FC236}">
                    <a16:creationId xmlns:a16="http://schemas.microsoft.com/office/drawing/2014/main" id="{3D0BA9D2-0DD0-48C4-9AF7-195E6CE77838}"/>
                  </a:ext>
                </a:extLst>
              </p:cNvPr>
              <p:cNvSpPr/>
              <p:nvPr/>
            </p:nvSpPr>
            <p:spPr>
              <a:xfrm rot="16200000">
                <a:off x="2307482" y="3277021"/>
                <a:ext cx="338554" cy="1555327"/>
              </a:xfrm>
              <a:prstGeom prst="rightBrace">
                <a:avLst>
                  <a:gd name="adj1" fmla="val 107345"/>
                  <a:gd name="adj2" fmla="val 53067"/>
                </a:avLst>
              </a:prstGeom>
              <a:solidFill>
                <a:schemeClr val="bg1">
                  <a:alpha val="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800" b="1"/>
              </a:p>
            </p:txBody>
          </p:sp>
          <p:cxnSp>
            <p:nvCxnSpPr>
              <p:cNvPr id="202" name="Прямая соединительная линия 201">
                <a:extLst>
                  <a:ext uri="{FF2B5EF4-FFF2-40B4-BE49-F238E27FC236}">
                    <a16:creationId xmlns:a16="http://schemas.microsoft.com/office/drawing/2014/main" id="{829B12CA-7B89-4938-AD09-3BB3400B5A40}"/>
                  </a:ext>
                </a:extLst>
              </p:cNvPr>
              <p:cNvCxnSpPr>
                <a:cxnSpLocks/>
                <a:endCxn id="194" idx="4"/>
              </p:cNvCxnSpPr>
              <p:nvPr/>
            </p:nvCxnSpPr>
            <p:spPr>
              <a:xfrm flipV="1">
                <a:off x="1156039" y="3625005"/>
                <a:ext cx="2700264" cy="42967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Группа 191">
              <a:extLst>
                <a:ext uri="{FF2B5EF4-FFF2-40B4-BE49-F238E27FC236}">
                  <a16:creationId xmlns:a16="http://schemas.microsoft.com/office/drawing/2014/main" id="{798C3FE3-16B0-4DD4-AAF7-1FB2C638627A}"/>
                </a:ext>
              </a:extLst>
            </p:cNvPr>
            <p:cNvGrpSpPr/>
            <p:nvPr/>
          </p:nvGrpSpPr>
          <p:grpSpPr>
            <a:xfrm>
              <a:off x="2363568" y="3513751"/>
              <a:ext cx="2827433" cy="430887"/>
              <a:chOff x="2363568" y="3513751"/>
              <a:chExt cx="2827433" cy="430887"/>
            </a:xfrm>
          </p:grpSpPr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751E01E-0B51-47D6-B8EE-341FC4C1CDC9}"/>
                  </a:ext>
                </a:extLst>
              </p:cNvPr>
              <p:cNvSpPr txBox="1"/>
              <p:nvPr/>
            </p:nvSpPr>
            <p:spPr>
              <a:xfrm>
                <a:off x="3650774" y="3513751"/>
                <a:ext cx="15402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FF0000"/>
                    </a:solidFill>
                  </a:rPr>
                  <a:t>дефицит -16,0 </a:t>
                </a:r>
              </a:p>
            </p:txBody>
          </p:sp>
          <p:sp>
            <p:nvSpPr>
              <p:cNvPr id="194" name="Равнобедренный треугольник 193">
                <a:extLst>
                  <a:ext uri="{FF2B5EF4-FFF2-40B4-BE49-F238E27FC236}">
                    <a16:creationId xmlns:a16="http://schemas.microsoft.com/office/drawing/2014/main" id="{447848DC-5988-48B6-9A83-DF154D37194E}"/>
                  </a:ext>
                </a:extLst>
              </p:cNvPr>
              <p:cNvSpPr/>
              <p:nvPr/>
            </p:nvSpPr>
            <p:spPr>
              <a:xfrm rot="16200000">
                <a:off x="2926638" y="3012100"/>
                <a:ext cx="219889" cy="134602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</p:grp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A63CD823-F83A-4A3C-8879-637D86DF95AE}"/>
              </a:ext>
            </a:extLst>
          </p:cNvPr>
          <p:cNvGrpSpPr/>
          <p:nvPr/>
        </p:nvGrpSpPr>
        <p:grpSpPr>
          <a:xfrm>
            <a:off x="9403892" y="2333784"/>
            <a:ext cx="2818477" cy="1963294"/>
            <a:chOff x="173742" y="2262652"/>
            <a:chExt cx="4762747" cy="1963294"/>
          </a:xfrm>
        </p:grpSpPr>
        <p:grpSp>
          <p:nvGrpSpPr>
            <p:cNvPr id="204" name="Группа 203">
              <a:extLst>
                <a:ext uri="{FF2B5EF4-FFF2-40B4-BE49-F238E27FC236}">
                  <a16:creationId xmlns:a16="http://schemas.microsoft.com/office/drawing/2014/main" id="{119BF489-C5AD-46E0-839B-FD9696747FBE}"/>
                </a:ext>
              </a:extLst>
            </p:cNvPr>
            <p:cNvGrpSpPr/>
            <p:nvPr/>
          </p:nvGrpSpPr>
          <p:grpSpPr>
            <a:xfrm>
              <a:off x="173742" y="2262652"/>
              <a:ext cx="4471864" cy="1911475"/>
              <a:chOff x="320448" y="2312487"/>
              <a:chExt cx="4471864" cy="1911475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03798B7-9E63-4CAB-9CC5-70FA55313BA7}"/>
                  </a:ext>
                </a:extLst>
              </p:cNvPr>
              <p:cNvSpPr txBox="1"/>
              <p:nvPr/>
            </p:nvSpPr>
            <p:spPr>
              <a:xfrm>
                <a:off x="548489" y="3405614"/>
                <a:ext cx="1473969" cy="25391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tx1"/>
                    </a:solidFill>
                  </a:rPr>
                  <a:t>доходы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EEB67EA1-DBAB-4811-9764-FD4A4B4EE778}"/>
                  </a:ext>
                </a:extLst>
              </p:cNvPr>
              <p:cNvSpPr txBox="1"/>
              <p:nvPr/>
            </p:nvSpPr>
            <p:spPr>
              <a:xfrm>
                <a:off x="2621239" y="3072449"/>
                <a:ext cx="1497774" cy="25391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bg1"/>
                    </a:solidFill>
                  </a:rPr>
                  <a:t>расходы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56F8BB9-F5E8-4F9F-84BF-AF965AF0D0BB}"/>
                  </a:ext>
                </a:extLst>
              </p:cNvPr>
              <p:cNvSpPr txBox="1"/>
              <p:nvPr/>
            </p:nvSpPr>
            <p:spPr>
              <a:xfrm>
                <a:off x="320448" y="2312487"/>
                <a:ext cx="4471864" cy="3077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2025 год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B9F80B12-6F7A-4E65-A9FA-01F09BADF2E6}"/>
                  </a:ext>
                </a:extLst>
              </p:cNvPr>
              <p:cNvSpPr txBox="1"/>
              <p:nvPr/>
            </p:nvSpPr>
            <p:spPr>
              <a:xfrm>
                <a:off x="320448" y="3597886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2218,5</a:t>
                </a: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425B5398-DF80-45A6-8DFA-01811FF9AC01}"/>
                  </a:ext>
                </a:extLst>
              </p:cNvPr>
              <p:cNvSpPr txBox="1"/>
              <p:nvPr/>
            </p:nvSpPr>
            <p:spPr>
              <a:xfrm>
                <a:off x="2461513" y="3296168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2237,5</a:t>
                </a:r>
              </a:p>
            </p:txBody>
          </p:sp>
          <p:sp>
            <p:nvSpPr>
              <p:cNvPr id="213" name="Правая фигурная скобка 212">
                <a:extLst>
                  <a:ext uri="{FF2B5EF4-FFF2-40B4-BE49-F238E27FC236}">
                    <a16:creationId xmlns:a16="http://schemas.microsoft.com/office/drawing/2014/main" id="{F4F59D5A-7A71-45CD-B161-E7A6C879F6F3}"/>
                  </a:ext>
                </a:extLst>
              </p:cNvPr>
              <p:cNvSpPr/>
              <p:nvPr/>
            </p:nvSpPr>
            <p:spPr>
              <a:xfrm rot="16200000">
                <a:off x="2307482" y="3277021"/>
                <a:ext cx="338554" cy="1555327"/>
              </a:xfrm>
              <a:prstGeom prst="rightBrace">
                <a:avLst>
                  <a:gd name="adj1" fmla="val 107345"/>
                  <a:gd name="adj2" fmla="val 53067"/>
                </a:avLst>
              </a:prstGeom>
              <a:solidFill>
                <a:schemeClr val="bg1">
                  <a:alpha val="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800" b="1"/>
              </a:p>
            </p:txBody>
          </p:sp>
          <p:cxnSp>
            <p:nvCxnSpPr>
              <p:cNvPr id="214" name="Прямая соединительная линия 213">
                <a:extLst>
                  <a:ext uri="{FF2B5EF4-FFF2-40B4-BE49-F238E27FC236}">
                    <a16:creationId xmlns:a16="http://schemas.microsoft.com/office/drawing/2014/main" id="{978CA8B6-6ADE-405E-AA81-F123EE772BE0}"/>
                  </a:ext>
                </a:extLst>
              </p:cNvPr>
              <p:cNvCxnSpPr>
                <a:cxnSpLocks/>
                <a:endCxn id="207" idx="4"/>
              </p:cNvCxnSpPr>
              <p:nvPr/>
            </p:nvCxnSpPr>
            <p:spPr>
              <a:xfrm flipV="1">
                <a:off x="1156039" y="3625005"/>
                <a:ext cx="2700264" cy="42967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Группа 204">
              <a:extLst>
                <a:ext uri="{FF2B5EF4-FFF2-40B4-BE49-F238E27FC236}">
                  <a16:creationId xmlns:a16="http://schemas.microsoft.com/office/drawing/2014/main" id="{358DB971-CAC4-47A3-8911-541C62443794}"/>
                </a:ext>
              </a:extLst>
            </p:cNvPr>
            <p:cNvGrpSpPr/>
            <p:nvPr/>
          </p:nvGrpSpPr>
          <p:grpSpPr>
            <a:xfrm>
              <a:off x="2363568" y="3575170"/>
              <a:ext cx="2572921" cy="650776"/>
              <a:chOff x="2363568" y="3575170"/>
              <a:chExt cx="2572921" cy="650776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86E3FAE-9BB6-426E-BEC0-9EB2EF19403C}"/>
                  </a:ext>
                </a:extLst>
              </p:cNvPr>
              <p:cNvSpPr txBox="1"/>
              <p:nvPr/>
            </p:nvSpPr>
            <p:spPr>
              <a:xfrm>
                <a:off x="3423245" y="3795059"/>
                <a:ext cx="15132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FF0000"/>
                    </a:solidFill>
                  </a:rPr>
                  <a:t>дефицит -19,0 </a:t>
                </a:r>
              </a:p>
            </p:txBody>
          </p:sp>
          <p:sp>
            <p:nvSpPr>
              <p:cNvPr id="207" name="Равнобедренный треугольник 206">
                <a:extLst>
                  <a:ext uri="{FF2B5EF4-FFF2-40B4-BE49-F238E27FC236}">
                    <a16:creationId xmlns:a16="http://schemas.microsoft.com/office/drawing/2014/main" id="{58082932-84C0-4724-A301-5E631344AFAC}"/>
                  </a:ext>
                </a:extLst>
              </p:cNvPr>
              <p:cNvSpPr/>
              <p:nvPr/>
            </p:nvSpPr>
            <p:spPr>
              <a:xfrm rot="16200000">
                <a:off x="2926638" y="3012100"/>
                <a:ext cx="219889" cy="134602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</p:grpSp>
      </p:grpSp>
      <p:grpSp>
        <p:nvGrpSpPr>
          <p:cNvPr id="215" name="Группа 214">
            <a:extLst>
              <a:ext uri="{FF2B5EF4-FFF2-40B4-BE49-F238E27FC236}">
                <a16:creationId xmlns:a16="http://schemas.microsoft.com/office/drawing/2014/main" id="{174BC614-9994-4B25-9BB8-17D2FD82E46F}"/>
              </a:ext>
            </a:extLst>
          </p:cNvPr>
          <p:cNvGrpSpPr/>
          <p:nvPr/>
        </p:nvGrpSpPr>
        <p:grpSpPr>
          <a:xfrm>
            <a:off x="300644" y="2333784"/>
            <a:ext cx="2984846" cy="1911475"/>
            <a:chOff x="72899" y="2262652"/>
            <a:chExt cx="5043883" cy="1911475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D16C110F-37E4-4AB4-BBC1-C560293EC357}"/>
                </a:ext>
              </a:extLst>
            </p:cNvPr>
            <p:cNvGrpSpPr/>
            <p:nvPr/>
          </p:nvGrpSpPr>
          <p:grpSpPr>
            <a:xfrm>
              <a:off x="72899" y="2262652"/>
              <a:ext cx="4461018" cy="1911475"/>
              <a:chOff x="219605" y="2312487"/>
              <a:chExt cx="4461018" cy="1911475"/>
            </a:xfrm>
          </p:grpSpPr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396EB261-942F-4806-AEEA-943441A0DFE8}"/>
                  </a:ext>
                </a:extLst>
              </p:cNvPr>
              <p:cNvSpPr txBox="1"/>
              <p:nvPr/>
            </p:nvSpPr>
            <p:spPr>
              <a:xfrm>
                <a:off x="514669" y="3418710"/>
                <a:ext cx="1473969" cy="25391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tx1"/>
                    </a:solidFill>
                  </a:rPr>
                  <a:t>доходы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033FE967-B09B-4439-8177-46647092AE87}"/>
                  </a:ext>
                </a:extLst>
              </p:cNvPr>
              <p:cNvSpPr txBox="1"/>
              <p:nvPr/>
            </p:nvSpPr>
            <p:spPr>
              <a:xfrm>
                <a:off x="2605769" y="3051057"/>
                <a:ext cx="1497774" cy="25391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bg1"/>
                    </a:solidFill>
                  </a:rPr>
                  <a:t>расходы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237D8780-B883-4977-B1B9-444E8D907A0E}"/>
                  </a:ext>
                </a:extLst>
              </p:cNvPr>
              <p:cNvSpPr txBox="1"/>
              <p:nvPr/>
            </p:nvSpPr>
            <p:spPr>
              <a:xfrm>
                <a:off x="514670" y="2312487"/>
                <a:ext cx="4165953" cy="3077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Утв. бюджет 2022 года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77C378ED-5D65-483B-A626-DDB19A313B5F}"/>
                  </a:ext>
                </a:extLst>
              </p:cNvPr>
              <p:cNvSpPr txBox="1"/>
              <p:nvPr/>
            </p:nvSpPr>
            <p:spPr>
              <a:xfrm>
                <a:off x="219605" y="3622611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2135,5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CBCE4AA2-14E3-4315-89C0-DF4B744F63CE}"/>
                  </a:ext>
                </a:extLst>
              </p:cNvPr>
              <p:cNvSpPr txBox="1"/>
              <p:nvPr/>
            </p:nvSpPr>
            <p:spPr>
              <a:xfrm>
                <a:off x="2472556" y="3294304"/>
                <a:ext cx="18172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2175,13</a:t>
                </a:r>
              </a:p>
            </p:txBody>
          </p:sp>
          <p:sp>
            <p:nvSpPr>
              <p:cNvPr id="225" name="Правая фигурная скобка 224">
                <a:extLst>
                  <a:ext uri="{FF2B5EF4-FFF2-40B4-BE49-F238E27FC236}">
                    <a16:creationId xmlns:a16="http://schemas.microsoft.com/office/drawing/2014/main" id="{0CA27888-A8F3-431A-9F8D-3131B430CCF4}"/>
                  </a:ext>
                </a:extLst>
              </p:cNvPr>
              <p:cNvSpPr/>
              <p:nvPr/>
            </p:nvSpPr>
            <p:spPr>
              <a:xfrm rot="16200000">
                <a:off x="2307482" y="3277021"/>
                <a:ext cx="338554" cy="1555327"/>
              </a:xfrm>
              <a:prstGeom prst="rightBrace">
                <a:avLst>
                  <a:gd name="adj1" fmla="val 107345"/>
                  <a:gd name="adj2" fmla="val 53067"/>
                </a:avLst>
              </a:prstGeom>
              <a:solidFill>
                <a:schemeClr val="bg1">
                  <a:alpha val="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800" b="1"/>
              </a:p>
            </p:txBody>
          </p:sp>
          <p:cxnSp>
            <p:nvCxnSpPr>
              <p:cNvPr id="226" name="Прямая соединительная линия 225">
                <a:extLst>
                  <a:ext uri="{FF2B5EF4-FFF2-40B4-BE49-F238E27FC236}">
                    <a16:creationId xmlns:a16="http://schemas.microsoft.com/office/drawing/2014/main" id="{D7E203D5-408A-4249-B4FC-1ABC3D49FF4B}"/>
                  </a:ext>
                </a:extLst>
              </p:cNvPr>
              <p:cNvCxnSpPr>
                <a:cxnSpLocks/>
                <a:endCxn id="219" idx="4"/>
              </p:cNvCxnSpPr>
              <p:nvPr/>
            </p:nvCxnSpPr>
            <p:spPr>
              <a:xfrm flipV="1">
                <a:off x="1156039" y="3625005"/>
                <a:ext cx="2700264" cy="42967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Группа 216">
              <a:extLst>
                <a:ext uri="{FF2B5EF4-FFF2-40B4-BE49-F238E27FC236}">
                  <a16:creationId xmlns:a16="http://schemas.microsoft.com/office/drawing/2014/main" id="{0C03181E-293A-4897-BEBE-DA9B183A0C70}"/>
                </a:ext>
              </a:extLst>
            </p:cNvPr>
            <p:cNvGrpSpPr/>
            <p:nvPr/>
          </p:nvGrpSpPr>
          <p:grpSpPr>
            <a:xfrm>
              <a:off x="2363568" y="3477643"/>
              <a:ext cx="2753214" cy="430887"/>
              <a:chOff x="2363568" y="3477643"/>
              <a:chExt cx="2753214" cy="430887"/>
            </a:xfrm>
          </p:grpSpPr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85329E94-A53D-4040-9D85-66727387C8A2}"/>
                  </a:ext>
                </a:extLst>
              </p:cNvPr>
              <p:cNvSpPr txBox="1"/>
              <p:nvPr/>
            </p:nvSpPr>
            <p:spPr>
              <a:xfrm>
                <a:off x="3608045" y="3477643"/>
                <a:ext cx="15087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FF0000"/>
                    </a:solidFill>
                  </a:rPr>
                  <a:t>дефицит -39,6 </a:t>
                </a:r>
              </a:p>
            </p:txBody>
          </p:sp>
          <p:sp>
            <p:nvSpPr>
              <p:cNvPr id="219" name="Равнобедренный треугольник 218">
                <a:extLst>
                  <a:ext uri="{FF2B5EF4-FFF2-40B4-BE49-F238E27FC236}">
                    <a16:creationId xmlns:a16="http://schemas.microsoft.com/office/drawing/2014/main" id="{3DF868EE-E56B-4561-B828-74BC2074FD49}"/>
                  </a:ext>
                </a:extLst>
              </p:cNvPr>
              <p:cNvSpPr/>
              <p:nvPr/>
            </p:nvSpPr>
            <p:spPr>
              <a:xfrm rot="16200000">
                <a:off x="2926638" y="3012100"/>
                <a:ext cx="219889" cy="134602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</p:grp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id="{23037DF7-7E69-413F-B584-FBD2462C6C72}"/>
              </a:ext>
            </a:extLst>
          </p:cNvPr>
          <p:cNvGrpSpPr/>
          <p:nvPr/>
        </p:nvGrpSpPr>
        <p:grpSpPr>
          <a:xfrm>
            <a:off x="3261119" y="2321917"/>
            <a:ext cx="2846933" cy="1911475"/>
            <a:chOff x="334797" y="2262652"/>
            <a:chExt cx="4810832" cy="1911475"/>
          </a:xfrm>
        </p:grpSpPr>
        <p:grpSp>
          <p:nvGrpSpPr>
            <p:cNvPr id="228" name="Группа 227">
              <a:extLst>
                <a:ext uri="{FF2B5EF4-FFF2-40B4-BE49-F238E27FC236}">
                  <a16:creationId xmlns:a16="http://schemas.microsoft.com/office/drawing/2014/main" id="{C2AD044A-94FD-43E3-8888-356B6A120154}"/>
                </a:ext>
              </a:extLst>
            </p:cNvPr>
            <p:cNvGrpSpPr/>
            <p:nvPr/>
          </p:nvGrpSpPr>
          <p:grpSpPr>
            <a:xfrm>
              <a:off x="334797" y="2262652"/>
              <a:ext cx="4697219" cy="1911475"/>
              <a:chOff x="481503" y="2312487"/>
              <a:chExt cx="4697219" cy="1911475"/>
            </a:xfrm>
          </p:grpSpPr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3060B-E800-4F99-8612-0ED6CCBFA5F6}"/>
                  </a:ext>
                </a:extLst>
              </p:cNvPr>
              <p:cNvSpPr txBox="1"/>
              <p:nvPr/>
            </p:nvSpPr>
            <p:spPr>
              <a:xfrm>
                <a:off x="751235" y="3416951"/>
                <a:ext cx="1473969" cy="25391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tx1"/>
                    </a:solidFill>
                  </a:rPr>
                  <a:t>доходы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3C86AC7-D39B-4FBC-A8D4-08B54791A656}"/>
                  </a:ext>
                </a:extLst>
              </p:cNvPr>
              <p:cNvSpPr txBox="1"/>
              <p:nvPr/>
            </p:nvSpPr>
            <p:spPr>
              <a:xfrm>
                <a:off x="2805324" y="3035452"/>
                <a:ext cx="1497774" cy="25391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solidFill>
                      <a:schemeClr val="bg1"/>
                    </a:solidFill>
                  </a:rPr>
                  <a:t>расходы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DE841F6F-8FE8-4CC6-9FF2-678DF3A36566}"/>
                  </a:ext>
                </a:extLst>
              </p:cNvPr>
              <p:cNvSpPr txBox="1"/>
              <p:nvPr/>
            </p:nvSpPr>
            <p:spPr>
              <a:xfrm>
                <a:off x="699919" y="2312487"/>
                <a:ext cx="4478803" cy="30777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 год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525223BF-5113-412A-818E-3D6FBC47CE00}"/>
                  </a:ext>
                </a:extLst>
              </p:cNvPr>
              <p:cNvSpPr txBox="1"/>
              <p:nvPr/>
            </p:nvSpPr>
            <p:spPr>
              <a:xfrm>
                <a:off x="481503" y="3632080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2225,5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1BC25A5-D782-4053-9D69-7D2ABC079871}"/>
                  </a:ext>
                </a:extLst>
              </p:cNvPr>
              <p:cNvSpPr txBox="1"/>
              <p:nvPr/>
            </p:nvSpPr>
            <p:spPr>
              <a:xfrm>
                <a:off x="2645598" y="3283698"/>
                <a:ext cx="1817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2240,5</a:t>
                </a:r>
              </a:p>
            </p:txBody>
          </p:sp>
          <p:sp>
            <p:nvSpPr>
              <p:cNvPr id="237" name="Правая фигурная скобка 236">
                <a:extLst>
                  <a:ext uri="{FF2B5EF4-FFF2-40B4-BE49-F238E27FC236}">
                    <a16:creationId xmlns:a16="http://schemas.microsoft.com/office/drawing/2014/main" id="{6F2B0A16-7261-48F0-B0C6-FC70A8BC2138}"/>
                  </a:ext>
                </a:extLst>
              </p:cNvPr>
              <p:cNvSpPr/>
              <p:nvPr/>
            </p:nvSpPr>
            <p:spPr>
              <a:xfrm rot="16200000">
                <a:off x="2307482" y="3277021"/>
                <a:ext cx="338554" cy="1555327"/>
              </a:xfrm>
              <a:prstGeom prst="rightBrace">
                <a:avLst>
                  <a:gd name="adj1" fmla="val 107345"/>
                  <a:gd name="adj2" fmla="val 53067"/>
                </a:avLst>
              </a:prstGeom>
              <a:solidFill>
                <a:schemeClr val="bg1">
                  <a:alpha val="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800" b="1"/>
              </a:p>
            </p:txBody>
          </p:sp>
          <p:cxnSp>
            <p:nvCxnSpPr>
              <p:cNvPr id="238" name="Прямая соединительная линия 237">
                <a:extLst>
                  <a:ext uri="{FF2B5EF4-FFF2-40B4-BE49-F238E27FC236}">
                    <a16:creationId xmlns:a16="http://schemas.microsoft.com/office/drawing/2014/main" id="{22881A46-CBFD-4CB2-8F19-0C3AE72F3006}"/>
                  </a:ext>
                </a:extLst>
              </p:cNvPr>
              <p:cNvCxnSpPr>
                <a:cxnSpLocks/>
                <a:endCxn id="231" idx="4"/>
              </p:cNvCxnSpPr>
              <p:nvPr/>
            </p:nvCxnSpPr>
            <p:spPr>
              <a:xfrm flipV="1">
                <a:off x="1156039" y="3625005"/>
                <a:ext cx="2700264" cy="42967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Группа 228">
              <a:extLst>
                <a:ext uri="{FF2B5EF4-FFF2-40B4-BE49-F238E27FC236}">
                  <a16:creationId xmlns:a16="http://schemas.microsoft.com/office/drawing/2014/main" id="{921605A8-73E9-4391-B775-3604D372C95A}"/>
                </a:ext>
              </a:extLst>
            </p:cNvPr>
            <p:cNvGrpSpPr/>
            <p:nvPr/>
          </p:nvGrpSpPr>
          <p:grpSpPr>
            <a:xfrm>
              <a:off x="2363568" y="3502966"/>
              <a:ext cx="2782061" cy="430887"/>
              <a:chOff x="2363568" y="3502966"/>
              <a:chExt cx="2782061" cy="430887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D5B2921A-A2A7-4335-90AD-505E9C1A14FE}"/>
                  </a:ext>
                </a:extLst>
              </p:cNvPr>
              <p:cNvSpPr txBox="1"/>
              <p:nvPr/>
            </p:nvSpPr>
            <p:spPr>
              <a:xfrm>
                <a:off x="3610027" y="3502966"/>
                <a:ext cx="15356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FF0000"/>
                    </a:solidFill>
                  </a:rPr>
                  <a:t>дефицит</a:t>
                </a:r>
              </a:p>
              <a:p>
                <a:pPr algn="ctr"/>
                <a:r>
                  <a:rPr lang="ru-RU" sz="1100" b="1" dirty="0">
                    <a:solidFill>
                      <a:srgbClr val="FF0000"/>
                    </a:solidFill>
                  </a:rPr>
                  <a:t> -15,0 </a:t>
                </a:r>
              </a:p>
            </p:txBody>
          </p:sp>
          <p:sp>
            <p:nvSpPr>
              <p:cNvPr id="231" name="Равнобедренный треугольник 230">
                <a:extLst>
                  <a:ext uri="{FF2B5EF4-FFF2-40B4-BE49-F238E27FC236}">
                    <a16:creationId xmlns:a16="http://schemas.microsoft.com/office/drawing/2014/main" id="{F72841DF-A94E-4571-A5C7-17A73B894C5E}"/>
                  </a:ext>
                </a:extLst>
              </p:cNvPr>
              <p:cNvSpPr/>
              <p:nvPr/>
            </p:nvSpPr>
            <p:spPr>
              <a:xfrm rot="16200000">
                <a:off x="2926638" y="3012100"/>
                <a:ext cx="219889" cy="1346029"/>
              </a:xfrm>
              <a:prstGeom prst="triangle">
                <a:avLst>
                  <a:gd name="adj" fmla="val 0"/>
                </a:avLst>
              </a:prstGeom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D6A2DF-96E4-4CF6-AFDC-AF094E33397A}"/>
              </a:ext>
            </a:extLst>
          </p:cNvPr>
          <p:cNvSpPr txBox="1"/>
          <p:nvPr/>
        </p:nvSpPr>
        <p:spPr>
          <a:xfrm>
            <a:off x="9898374" y="1404000"/>
            <a:ext cx="1447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5208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08AA65-525D-4541-86AF-5A867E480DAD}"/>
              </a:ext>
            </a:extLst>
          </p:cNvPr>
          <p:cNvSpPr txBox="1"/>
          <p:nvPr/>
        </p:nvSpPr>
        <p:spPr>
          <a:xfrm>
            <a:off x="141767" y="0"/>
            <a:ext cx="119084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Выпадающие налоговые и неналоговые доходы бюджета в 2023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BCCBD-2A83-4616-AF16-0C92F7446CBF}"/>
              </a:ext>
            </a:extLst>
          </p:cNvPr>
          <p:cNvSpPr txBox="1"/>
          <p:nvPr/>
        </p:nvSpPr>
        <p:spPr>
          <a:xfrm>
            <a:off x="1819303" y="1299553"/>
            <a:ext cx="417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с 01.01.2023г. единого налогового платежа для организаций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227944E-985C-436B-B59A-F843A52F60DB}"/>
              </a:ext>
            </a:extLst>
          </p:cNvPr>
          <p:cNvSpPr/>
          <p:nvPr/>
        </p:nvSpPr>
        <p:spPr>
          <a:xfrm>
            <a:off x="1819303" y="5384947"/>
            <a:ext cx="4171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 результатов государственной кадастровой оценки земельных участков в Республике Башкортостан с 01.01.2022г. 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A470132-045B-4FC3-AA20-A768D80E80D8}"/>
              </a:ext>
            </a:extLst>
          </p:cNvPr>
          <p:cNvSpPr/>
          <p:nvPr/>
        </p:nvSpPr>
        <p:spPr>
          <a:xfrm>
            <a:off x="1819303" y="4412722"/>
            <a:ext cx="4171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земельного налога за 2023 года  от кадастровой стоимости по состоянию на 1 января 2022 года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4A7CD6-B290-4BCF-BA76-523028EE5D84}"/>
              </a:ext>
            </a:extLst>
          </p:cNvPr>
          <p:cNvSpPr/>
          <p:nvPr/>
        </p:nvSpPr>
        <p:spPr>
          <a:xfrm>
            <a:off x="1819303" y="3322292"/>
            <a:ext cx="4171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нулевой налоговой ставки по единому сельскохозяйственному налогу на период до 31.12.2023г.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D6A057-8627-4713-A796-53C3A6FBF355}"/>
              </a:ext>
            </a:extLst>
          </p:cNvPr>
          <p:cNvSpPr/>
          <p:nvPr/>
        </p:nvSpPr>
        <p:spPr>
          <a:xfrm>
            <a:off x="1819303" y="2143761"/>
            <a:ext cx="4171184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налога на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имущество организаций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кадастровой стоимости объектов по состоянию на 1 января 2022 года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CC4BB56F-DCD9-465B-B0F2-21EA8579F091}"/>
              </a:ext>
            </a:extLst>
          </p:cNvPr>
          <p:cNvSpPr/>
          <p:nvPr/>
        </p:nvSpPr>
        <p:spPr>
          <a:xfrm>
            <a:off x="6095999" y="3057532"/>
            <a:ext cx="996462" cy="742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E80C40-7A57-41C3-96C0-91C7585AE9AB}"/>
              </a:ext>
            </a:extLst>
          </p:cNvPr>
          <p:cNvSpPr txBox="1"/>
          <p:nvPr/>
        </p:nvSpPr>
        <p:spPr>
          <a:xfrm>
            <a:off x="7793515" y="2196097"/>
            <a:ext cx="199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67BFE-EAF4-4C02-BF37-B7014778CC42}"/>
              </a:ext>
            </a:extLst>
          </p:cNvPr>
          <p:cNvSpPr txBox="1"/>
          <p:nvPr/>
        </p:nvSpPr>
        <p:spPr>
          <a:xfrm>
            <a:off x="9719296" y="2224410"/>
            <a:ext cx="24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-7,8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8AB7324-288C-45E2-839E-32FC7752BA1B}"/>
              </a:ext>
            </a:extLst>
          </p:cNvPr>
          <p:cNvCxnSpPr>
            <a:cxnSpLocks/>
          </p:cNvCxnSpPr>
          <p:nvPr/>
        </p:nvCxnSpPr>
        <p:spPr>
          <a:xfrm>
            <a:off x="9494572" y="1442891"/>
            <a:ext cx="0" cy="4148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A77DC0-2F6F-41E1-B446-BD38CDF48130}"/>
              </a:ext>
            </a:extLst>
          </p:cNvPr>
          <p:cNvSpPr txBox="1"/>
          <p:nvPr/>
        </p:nvSpPr>
        <p:spPr>
          <a:xfrm>
            <a:off x="7793515" y="3126484"/>
            <a:ext cx="199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0C9531-B380-46B8-A96B-22530B53D390}"/>
              </a:ext>
            </a:extLst>
          </p:cNvPr>
          <p:cNvSpPr txBox="1"/>
          <p:nvPr/>
        </p:nvSpPr>
        <p:spPr>
          <a:xfrm>
            <a:off x="9851063" y="3150593"/>
            <a:ext cx="24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-6,8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380511-841E-40E0-8F51-1A652BBDAE2A}"/>
              </a:ext>
            </a:extLst>
          </p:cNvPr>
          <p:cNvSpPr txBox="1"/>
          <p:nvPr/>
        </p:nvSpPr>
        <p:spPr>
          <a:xfrm>
            <a:off x="7793515" y="4065366"/>
            <a:ext cx="147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6BAA8-2085-4CD2-A15D-F5BB8CF267F3}"/>
              </a:ext>
            </a:extLst>
          </p:cNvPr>
          <p:cNvSpPr txBox="1"/>
          <p:nvPr/>
        </p:nvSpPr>
        <p:spPr>
          <a:xfrm>
            <a:off x="9719296" y="4197197"/>
            <a:ext cx="24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-3,5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F175D75-12F8-4C98-A7CB-1ED136B94C09}"/>
              </a:ext>
            </a:extLst>
          </p:cNvPr>
          <p:cNvCxnSpPr/>
          <p:nvPr/>
        </p:nvCxnSpPr>
        <p:spPr>
          <a:xfrm>
            <a:off x="7290050" y="5122252"/>
            <a:ext cx="4548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9422A58-3CA5-4D77-94A0-1C4332356808}"/>
              </a:ext>
            </a:extLst>
          </p:cNvPr>
          <p:cNvSpPr txBox="1"/>
          <p:nvPr/>
        </p:nvSpPr>
        <p:spPr>
          <a:xfrm>
            <a:off x="9719296" y="5188621"/>
            <a:ext cx="220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-18,1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23D8A-FAC6-412D-8B19-4D2887410F23}"/>
              </a:ext>
            </a:extLst>
          </p:cNvPr>
          <p:cNvSpPr txBox="1"/>
          <p:nvPr/>
        </p:nvSpPr>
        <p:spPr>
          <a:xfrm>
            <a:off x="7726383" y="5285926"/>
            <a:ext cx="199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383843-7E69-4192-BA8C-683BDD306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21240"/>
          <a:stretch/>
        </p:blipFill>
        <p:spPr bwMode="auto">
          <a:xfrm flipH="1">
            <a:off x="1043354" y="1207490"/>
            <a:ext cx="706454" cy="8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EAD5B9-6A9A-406E-9E0B-AE92D6F6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81" y="2350596"/>
            <a:ext cx="594510" cy="5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079BC43-1DA9-455C-9BFC-F76610F9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4" y="3307757"/>
            <a:ext cx="860066" cy="8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82C0027-D186-4F7E-8D18-CA6E871C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47" y="5417314"/>
            <a:ext cx="819778" cy="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05EE03E-C9F8-42BC-B075-C7F728CF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7" y="4522245"/>
            <a:ext cx="697824" cy="6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912EA6DC-2D8D-4133-8A3E-EB76D634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71" y="2058266"/>
            <a:ext cx="860066" cy="8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F78C31DA-C7C5-4ACB-ACA9-31DF4915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1" y="3211695"/>
            <a:ext cx="697824" cy="6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D8718CDD-9F07-489F-935F-CA7F368D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1" y="4116327"/>
            <a:ext cx="697824" cy="6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6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E957C-6417-4C12-A79B-77E13EBE1E99}"/>
              </a:ext>
            </a:extLst>
          </p:cNvPr>
          <p:cNvSpPr txBox="1"/>
          <p:nvPr/>
        </p:nvSpPr>
        <p:spPr>
          <a:xfrm>
            <a:off x="535394" y="1367318"/>
            <a:ext cx="103196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FEA5-CC06-4A88-81FB-A3BC94DA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47" y="250210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структуры доходов консолидированного бюджета на 2023-2025 годы, млн. руб.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35AF925-3047-4949-B711-C10F90C29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831844"/>
              </p:ext>
            </p:extLst>
          </p:nvPr>
        </p:nvGraphicFramePr>
        <p:xfrm>
          <a:off x="2754774" y="1825625"/>
          <a:ext cx="8599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2B9F41-2969-4783-A8A1-BA27BC7EEEDE}"/>
              </a:ext>
            </a:extLst>
          </p:cNvPr>
          <p:cNvSpPr/>
          <p:nvPr/>
        </p:nvSpPr>
        <p:spPr>
          <a:xfrm>
            <a:off x="734029" y="4898527"/>
            <a:ext cx="208344" cy="2314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F5B5F-1654-4484-A4AC-87AB7C0011A0}"/>
              </a:ext>
            </a:extLst>
          </p:cNvPr>
          <p:cNvSpPr txBox="1"/>
          <p:nvPr/>
        </p:nvSpPr>
        <p:spPr>
          <a:xfrm>
            <a:off x="942373" y="4829002"/>
            <a:ext cx="244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BF2081-EF74-4B59-BC0F-C7574DACDCFA}"/>
              </a:ext>
            </a:extLst>
          </p:cNvPr>
          <p:cNvSpPr/>
          <p:nvPr/>
        </p:nvSpPr>
        <p:spPr>
          <a:xfrm>
            <a:off x="734029" y="3135767"/>
            <a:ext cx="208344" cy="231494"/>
          </a:xfrm>
          <a:prstGeom prst="rect">
            <a:avLst/>
          </a:prstGeom>
          <a:solidFill>
            <a:srgbClr val="169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C2BD5-D3C7-4828-A7F5-343425D7DD1F}"/>
              </a:ext>
            </a:extLst>
          </p:cNvPr>
          <p:cNvSpPr txBox="1"/>
          <p:nvPr/>
        </p:nvSpPr>
        <p:spPr>
          <a:xfrm>
            <a:off x="1015347" y="3056513"/>
            <a:ext cx="17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0FEC10E-CB25-4C57-8FC5-992A0BB0E65E}"/>
              </a:ext>
            </a:extLst>
          </p:cNvPr>
          <p:cNvSpPr txBox="1"/>
          <p:nvPr/>
        </p:nvSpPr>
        <p:spPr>
          <a:xfrm>
            <a:off x="4710895" y="3127092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</a:rPr>
              <a:t>58,0%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7F4C175-09DF-4921-A98D-F0F273E7AEEF}"/>
              </a:ext>
            </a:extLst>
          </p:cNvPr>
          <p:cNvSpPr txBox="1"/>
          <p:nvPr/>
        </p:nvSpPr>
        <p:spPr>
          <a:xfrm>
            <a:off x="6802055" y="311823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</a:rPr>
              <a:t>55,9%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D9A804F-1CE9-438C-817B-EF08F8B9CE4D}"/>
              </a:ext>
            </a:extLst>
          </p:cNvPr>
          <p:cNvSpPr txBox="1"/>
          <p:nvPr/>
        </p:nvSpPr>
        <p:spPr>
          <a:xfrm>
            <a:off x="8893215" y="3127092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</a:rPr>
              <a:t>54,0%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D053F60-E360-43D3-8EE7-9625A77D9392}"/>
              </a:ext>
            </a:extLst>
          </p:cNvPr>
          <p:cNvSpPr txBox="1"/>
          <p:nvPr/>
        </p:nvSpPr>
        <p:spPr>
          <a:xfrm>
            <a:off x="2680988" y="3118237"/>
            <a:ext cx="972273" cy="416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</a:rPr>
              <a:t>57,9%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C2F827-E94C-4DCF-9E47-75F2B5902D4D}"/>
              </a:ext>
            </a:extLst>
          </p:cNvPr>
          <p:cNvSpPr txBox="1"/>
          <p:nvPr/>
        </p:nvSpPr>
        <p:spPr>
          <a:xfrm>
            <a:off x="3008293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2135,5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D50F50-163F-449C-9285-094D27B738A5}"/>
              </a:ext>
            </a:extLst>
          </p:cNvPr>
          <p:cNvSpPr txBox="1"/>
          <p:nvPr/>
        </p:nvSpPr>
        <p:spPr>
          <a:xfrm>
            <a:off x="5064438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2225,5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293304-3FE3-4F19-8F22-FA95AC02903C}"/>
              </a:ext>
            </a:extLst>
          </p:cNvPr>
          <p:cNvSpPr txBox="1"/>
          <p:nvPr/>
        </p:nvSpPr>
        <p:spPr>
          <a:xfrm>
            <a:off x="7194962" y="1329367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2222,5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20AE7D-9DF1-4BBE-8865-19F8F7A3A36E}"/>
              </a:ext>
            </a:extLst>
          </p:cNvPr>
          <p:cNvSpPr txBox="1"/>
          <p:nvPr/>
        </p:nvSpPr>
        <p:spPr>
          <a:xfrm>
            <a:off x="9229654" y="1351929"/>
            <a:ext cx="147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2218,5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03929AF-A7E6-4AA7-90D1-8DCC795C6078}"/>
              </a:ext>
            </a:extLst>
          </p:cNvPr>
          <p:cNvSpPr/>
          <p:nvPr/>
        </p:nvSpPr>
        <p:spPr>
          <a:xfrm rot="14827247">
            <a:off x="4432470" y="2265187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441C2-1CB3-4F1C-B1D8-0ACF11D6EF3D}"/>
              </a:ext>
            </a:extLst>
          </p:cNvPr>
          <p:cNvSpPr txBox="1"/>
          <p:nvPr/>
        </p:nvSpPr>
        <p:spPr>
          <a:xfrm>
            <a:off x="4468880" y="2534217"/>
            <a:ext cx="88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+5,0%</a:t>
            </a: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CDEE24FF-FC10-48FE-9311-AD09C6407A15}"/>
              </a:ext>
            </a:extLst>
          </p:cNvPr>
          <p:cNvSpPr/>
          <p:nvPr/>
        </p:nvSpPr>
        <p:spPr>
          <a:xfrm rot="14311386">
            <a:off x="4451859" y="4776819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4BAC3-4F2D-4AA7-ACD4-E29C97467E69}"/>
              </a:ext>
            </a:extLst>
          </p:cNvPr>
          <p:cNvSpPr txBox="1"/>
          <p:nvPr/>
        </p:nvSpPr>
        <p:spPr>
          <a:xfrm>
            <a:off x="4468880" y="5071929"/>
            <a:ext cx="83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+3,4%</a:t>
            </a:r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F97D1F5-A7C7-4370-8130-A1F62FF4F654}"/>
              </a:ext>
            </a:extLst>
          </p:cNvPr>
          <p:cNvSpPr/>
          <p:nvPr/>
        </p:nvSpPr>
        <p:spPr>
          <a:xfrm rot="14311386">
            <a:off x="6446481" y="4730193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57FC0B07-1B78-43B0-85E4-FBA7F1A8E94E}"/>
              </a:ext>
            </a:extLst>
          </p:cNvPr>
          <p:cNvSpPr/>
          <p:nvPr/>
        </p:nvSpPr>
        <p:spPr>
          <a:xfrm rot="14311386">
            <a:off x="8593512" y="4776818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B913C7-9E7A-4AC2-B420-BBC6C578D037}"/>
              </a:ext>
            </a:extLst>
          </p:cNvPr>
          <p:cNvSpPr txBox="1"/>
          <p:nvPr/>
        </p:nvSpPr>
        <p:spPr>
          <a:xfrm>
            <a:off x="6477048" y="5025304"/>
            <a:ext cx="9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+5,3%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077873-1EA7-4CC2-9B76-6823A69C3F29}"/>
              </a:ext>
            </a:extLst>
          </p:cNvPr>
          <p:cNvSpPr txBox="1"/>
          <p:nvPr/>
        </p:nvSpPr>
        <p:spPr>
          <a:xfrm>
            <a:off x="8623876" y="5071929"/>
            <a:ext cx="84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+3,8%</a:t>
            </a:r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0C197D69-AF3D-466C-BBC5-2224E3EA194B}"/>
              </a:ext>
            </a:extLst>
          </p:cNvPr>
          <p:cNvSpPr/>
          <p:nvPr/>
        </p:nvSpPr>
        <p:spPr>
          <a:xfrm rot="18116627">
            <a:off x="8567583" y="2308498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вниз 62">
            <a:extLst>
              <a:ext uri="{FF2B5EF4-FFF2-40B4-BE49-F238E27FC236}">
                <a16:creationId xmlns:a16="http://schemas.microsoft.com/office/drawing/2014/main" id="{E4D531E9-1B49-4499-B656-513FFB8B7EB3}"/>
              </a:ext>
            </a:extLst>
          </p:cNvPr>
          <p:cNvSpPr/>
          <p:nvPr/>
        </p:nvSpPr>
        <p:spPr>
          <a:xfrm rot="19057447">
            <a:off x="6499094" y="2293729"/>
            <a:ext cx="877249" cy="89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B0DF32C-63F1-47B1-8D1C-85E270F76ACE}"/>
              </a:ext>
            </a:extLst>
          </p:cNvPr>
          <p:cNvSpPr txBox="1"/>
          <p:nvPr/>
        </p:nvSpPr>
        <p:spPr>
          <a:xfrm>
            <a:off x="6594500" y="2494694"/>
            <a:ext cx="88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-4,1%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EE9D59-986A-46AF-8396-8CF0244E6E71}"/>
              </a:ext>
            </a:extLst>
          </p:cNvPr>
          <p:cNvSpPr txBox="1"/>
          <p:nvPr/>
        </p:nvSpPr>
        <p:spPr>
          <a:xfrm>
            <a:off x="8625747" y="2581065"/>
            <a:ext cx="78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-3,3%</a:t>
            </a:r>
          </a:p>
        </p:txBody>
      </p:sp>
    </p:spTree>
    <p:extLst>
      <p:ext uri="{BB962C8B-B14F-4D97-AF65-F5344CB8AC3E}">
        <p14:creationId xmlns:p14="http://schemas.microsoft.com/office/powerpoint/2010/main" val="34939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ABA757-7565-4F49-8826-22725609B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2604"/>
              </p:ext>
            </p:extLst>
          </p:nvPr>
        </p:nvGraphicFramePr>
        <p:xfrm>
          <a:off x="-529938" y="81751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AC00D12-0F89-4CA7-93BE-8C4778A25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19825"/>
              </p:ext>
            </p:extLst>
          </p:nvPr>
        </p:nvGraphicFramePr>
        <p:xfrm>
          <a:off x="779936" y="4160669"/>
          <a:ext cx="3297966" cy="24228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97966">
                  <a:extLst>
                    <a:ext uri="{9D8B030D-6E8A-4147-A177-3AD203B41FA5}">
                      <a16:colId xmlns:a16="http://schemas.microsoft.com/office/drawing/2014/main" val="3306005723"/>
                    </a:ext>
                  </a:extLst>
                </a:gridCol>
              </a:tblGrid>
              <a:tr h="388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3903176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1346845"/>
                  </a:ext>
                </a:extLst>
              </a:tr>
              <a:tr h="131164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1652076"/>
                  </a:ext>
                </a:extLst>
              </a:tr>
              <a:tr h="259890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</a:t>
                      </a:r>
                    </a:p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7068007"/>
                  </a:ext>
                </a:extLst>
              </a:tr>
              <a:tr h="174073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  <a:p>
                      <a:pPr algn="r" fontAlgn="t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9836905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1946889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4287937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394C7832-C84F-4641-A341-1CC333E7F8D2}"/>
              </a:ext>
            </a:extLst>
          </p:cNvPr>
          <p:cNvSpPr txBox="1"/>
          <p:nvPr/>
        </p:nvSpPr>
        <p:spPr>
          <a:xfrm>
            <a:off x="6245997" y="5625241"/>
            <a:ext cx="257175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228C739-3F3C-4C57-ABDB-DE2FCCB67B9E}"/>
              </a:ext>
            </a:extLst>
          </p:cNvPr>
          <p:cNvSpPr txBox="1"/>
          <p:nvPr/>
        </p:nvSpPr>
        <p:spPr>
          <a:xfrm>
            <a:off x="8051028" y="4464621"/>
            <a:ext cx="2795544" cy="5970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</a:t>
            </a:r>
          </a:p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 муниципальной</a:t>
            </a:r>
          </a:p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CFBABA9-4364-44FC-B6B0-D4FFDEDE6A33}"/>
              </a:ext>
            </a:extLst>
          </p:cNvPr>
          <p:cNvSpPr txBox="1"/>
          <p:nvPr/>
        </p:nvSpPr>
        <p:spPr>
          <a:xfrm>
            <a:off x="8370072" y="3132670"/>
            <a:ext cx="2907528" cy="5970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19,0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7843A27-C140-4644-83D6-299E60B35168}"/>
              </a:ext>
            </a:extLst>
          </p:cNvPr>
          <p:cNvSpPr txBox="1"/>
          <p:nvPr/>
        </p:nvSpPr>
        <p:spPr>
          <a:xfrm>
            <a:off x="7134881" y="1485899"/>
            <a:ext cx="3365732" cy="3103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B05BD-BE6D-4246-8455-AB5FE3650373}"/>
              </a:ext>
            </a:extLst>
          </p:cNvPr>
          <p:cNvSpPr txBox="1"/>
          <p:nvPr/>
        </p:nvSpPr>
        <p:spPr>
          <a:xfrm>
            <a:off x="4380899" y="5562869"/>
            <a:ext cx="174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2907AC6A-0237-435F-AEAF-AC6055F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47" y="250210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консолидированного бюджета на 2023 год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F6759E-598A-461B-BAA8-783F7D1AAC0F}"/>
              </a:ext>
            </a:extLst>
          </p:cNvPr>
          <p:cNvSpPr txBox="1"/>
          <p:nvPr/>
        </p:nvSpPr>
        <p:spPr>
          <a:xfrm>
            <a:off x="5781675" y="3062051"/>
            <a:ext cx="143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930,7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авая фигурная скобка 45">
            <a:extLst>
              <a:ext uri="{FF2B5EF4-FFF2-40B4-BE49-F238E27FC236}">
                <a16:creationId xmlns:a16="http://schemas.microsoft.com/office/drawing/2014/main" id="{DFB6CAE1-992C-4FF1-ABB6-BB66C98B5203}"/>
              </a:ext>
            </a:extLst>
          </p:cNvPr>
          <p:cNvSpPr/>
          <p:nvPr/>
        </p:nvSpPr>
        <p:spPr>
          <a:xfrm>
            <a:off x="4046924" y="4119914"/>
            <a:ext cx="306001" cy="2447121"/>
          </a:xfrm>
          <a:prstGeom prst="rightBrace">
            <a:avLst>
              <a:gd name="adj1" fmla="val 86151"/>
              <a:gd name="adj2" fmla="val 702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Левая фигурная скобка 48">
            <a:extLst>
              <a:ext uri="{FF2B5EF4-FFF2-40B4-BE49-F238E27FC236}">
                <a16:creationId xmlns:a16="http://schemas.microsoft.com/office/drawing/2014/main" id="{7AEB4F53-6E15-473A-BD00-B13E4369DF2D}"/>
              </a:ext>
            </a:extLst>
          </p:cNvPr>
          <p:cNvSpPr/>
          <p:nvPr/>
        </p:nvSpPr>
        <p:spPr>
          <a:xfrm rot="17660005">
            <a:off x="5499015" y="4954368"/>
            <a:ext cx="352425" cy="911294"/>
          </a:xfrm>
          <a:prstGeom prst="leftBrace">
            <a:avLst>
              <a:gd name="adj1" fmla="val 25979"/>
              <a:gd name="adj2" fmla="val 50000"/>
            </a:avLst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3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ABA757-7565-4F49-8826-22725609B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880561"/>
              </p:ext>
            </p:extLst>
          </p:nvPr>
        </p:nvGraphicFramePr>
        <p:xfrm>
          <a:off x="374937" y="1166018"/>
          <a:ext cx="54353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2907AC6A-0237-435F-AEAF-AC6055F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2" y="240685"/>
            <a:ext cx="10515600" cy="4308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направление доходов на природоохранные мероприятия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F6759E-598A-461B-BAA8-783F7D1AAC0F}"/>
              </a:ext>
            </a:extLst>
          </p:cNvPr>
          <p:cNvSpPr txBox="1"/>
          <p:nvPr/>
        </p:nvSpPr>
        <p:spPr>
          <a:xfrm>
            <a:off x="4192510" y="4122483"/>
            <a:ext cx="12674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91219-A713-433E-B161-36770B277DA3}"/>
              </a:ext>
            </a:extLst>
          </p:cNvPr>
          <p:cNvSpPr txBox="1"/>
          <p:nvPr/>
        </p:nvSpPr>
        <p:spPr>
          <a:xfrm>
            <a:off x="1119635" y="4725397"/>
            <a:ext cx="265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6ED72B4-52B0-42E6-8F5A-DC77DA141E81}"/>
              </a:ext>
            </a:extLst>
          </p:cNvPr>
          <p:cNvSpPr/>
          <p:nvPr/>
        </p:nvSpPr>
        <p:spPr>
          <a:xfrm>
            <a:off x="5338401" y="3758782"/>
            <a:ext cx="1362075" cy="21907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1B0DEB-E6BD-4398-9A58-E2463ECB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390317"/>
            <a:ext cx="1008929" cy="11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33F519-A76A-424E-BD46-13EE167D2CDE}"/>
              </a:ext>
            </a:extLst>
          </p:cNvPr>
          <p:cNvSpPr txBox="1"/>
          <p:nvPr/>
        </p:nvSpPr>
        <p:spPr>
          <a:xfrm>
            <a:off x="5082325" y="1831158"/>
            <a:ext cx="195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01.01.2023г.</a:t>
            </a:r>
          </a:p>
        </p:txBody>
      </p:sp>
      <p:graphicFrame>
        <p:nvGraphicFramePr>
          <p:cNvPr id="24" name="Объект 5">
            <a:extLst>
              <a:ext uri="{FF2B5EF4-FFF2-40B4-BE49-F238E27FC236}">
                <a16:creationId xmlns:a16="http://schemas.microsoft.com/office/drawing/2014/main" id="{6DFB1512-0BA4-4D54-93E2-A454720C0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09280"/>
              </p:ext>
            </p:extLst>
          </p:nvPr>
        </p:nvGraphicFramePr>
        <p:xfrm>
          <a:off x="6641049" y="1166017"/>
          <a:ext cx="54353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A1BE1DA-6596-47EA-B687-DB181E47D4BA}"/>
              </a:ext>
            </a:extLst>
          </p:cNvPr>
          <p:cNvSpPr txBox="1"/>
          <p:nvPr/>
        </p:nvSpPr>
        <p:spPr>
          <a:xfrm>
            <a:off x="6796293" y="4147992"/>
            <a:ext cx="12674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EE034-D892-496C-B257-2DABE96F5998}"/>
              </a:ext>
            </a:extLst>
          </p:cNvPr>
          <p:cNvSpPr txBox="1"/>
          <p:nvPr/>
        </p:nvSpPr>
        <p:spPr>
          <a:xfrm>
            <a:off x="8063774" y="4725397"/>
            <a:ext cx="265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</a:t>
            </a: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47715-32C1-4C15-8AED-1C40FF694EDF}"/>
              </a:ext>
            </a:extLst>
          </p:cNvPr>
          <p:cNvSpPr txBox="1"/>
          <p:nvPr/>
        </p:nvSpPr>
        <p:spPr>
          <a:xfrm>
            <a:off x="2562226" y="2857500"/>
            <a:ext cx="124705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F36182-56E3-4954-A8C3-8B7EB4ECC34D}"/>
              </a:ext>
            </a:extLst>
          </p:cNvPr>
          <p:cNvSpPr txBox="1"/>
          <p:nvPr/>
        </p:nvSpPr>
        <p:spPr>
          <a:xfrm>
            <a:off x="9006247" y="2705350"/>
            <a:ext cx="12470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79840947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авительство" id="{4D01DFD9-7C8A-4FB7-8FFD-37C584826858}" vid="{7953DB88-D8F2-4205-AD18-0FB4CDE91B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1006</Words>
  <Application>Microsoft Office PowerPoint</Application>
  <PresentationFormat>Широкоэкранный</PresentationFormat>
  <Paragraphs>248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Правительство</vt:lpstr>
      <vt:lpstr>Тема Office</vt:lpstr>
      <vt:lpstr>Проект решения  «О бюджете муниципального района Мелеузовский район   на 2023 год и на плановый период  2024 и 2025 годов» </vt:lpstr>
      <vt:lpstr>Основные параметры бюджета муниципального района на 2023 год</vt:lpstr>
      <vt:lpstr>Основные параметры бюджета муниципального района на 2023 год и плановый период 2024 и 2025 годов</vt:lpstr>
      <vt:lpstr>Основные параметры бюджетов поселений на 2023 год</vt:lpstr>
      <vt:lpstr>Презентация PowerPoint</vt:lpstr>
      <vt:lpstr>Презентация PowerPoint</vt:lpstr>
      <vt:lpstr>Динамика структуры доходов консолидированного бюджета на 2023-2025 годы, млн. руб.</vt:lpstr>
      <vt:lpstr>Структура налоговых и неналоговых доходов консолидированного бюджета на 2023 год</vt:lpstr>
      <vt:lpstr>Целевое направление доходов на природоохранные мероприятия</vt:lpstr>
      <vt:lpstr>Структура безвозмездных поступлений в 2023 году,  млн. руб.</vt:lpstr>
      <vt:lpstr>Структура расходов консолидированного бюджета в 2023 году, млн. руб.</vt:lpstr>
      <vt:lpstr>Расходы на культуру и спорт в 2023 году, млн. руб. </vt:lpstr>
      <vt:lpstr>Расходы на социальную политику в 2023 году</vt:lpstr>
      <vt:lpstr>Расходы на благоустройство в 2023 году</vt:lpstr>
      <vt:lpstr>Расходы на национальную экономику в 2023 году</vt:lpstr>
      <vt:lpstr>Расходы на транспорт в 2023 году</vt:lpstr>
      <vt:lpstr>Расходы на национальную безопасность в 2023 году</vt:lpstr>
      <vt:lpstr>Презентация PowerPoint</vt:lpstr>
      <vt:lpstr>Межбюджетные трансферты поселениям в 2023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 «О бюджете муниципального района Мелеузовский район   на 2023 год и на плановый период  2024 и 2025 годов»</dc:title>
  <dc:creator>user</dc:creator>
  <cp:lastModifiedBy>user</cp:lastModifiedBy>
  <cp:revision>76</cp:revision>
  <cp:lastPrinted>2022-11-29T06:20:22Z</cp:lastPrinted>
  <dcterms:created xsi:type="dcterms:W3CDTF">2022-11-22T09:28:08Z</dcterms:created>
  <dcterms:modified xsi:type="dcterms:W3CDTF">2022-12-01T06:50:23Z</dcterms:modified>
</cp:coreProperties>
</file>