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9.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0.xml" ContentType="application/vnd.openxmlformats-officedocument.drawingml.chart+xml"/>
  <Override PartName="/ppt/charts/chart11.xml" ContentType="application/vnd.openxmlformats-officedocument.drawingml.chart+xml"/>
  <Override PartName="/ppt/drawings/drawing6.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drawings/drawing9.xml" ContentType="application/vnd.openxmlformats-officedocument.drawingml.chartshapes+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drawings/drawing11.xml" ContentType="application/vnd.openxmlformats-officedocument.drawingml.chartshapes+xml"/>
  <Override PartName="/ppt/charts/chart19.xml" ContentType="application/vnd.openxmlformats-officedocument.drawingml.chart+xml"/>
  <Override PartName="/ppt/drawings/drawing12.xml" ContentType="application/vnd.openxmlformats-officedocument.drawingml.chartshapes+xml"/>
  <Override PartName="/ppt/charts/chart20.xml" ContentType="application/vnd.openxmlformats-officedocument.drawingml.chart+xml"/>
  <Override PartName="/ppt/drawings/drawing13.xml" ContentType="application/vnd.openxmlformats-officedocument.drawingml.chartshapes+xml"/>
  <Override PartName="/ppt/charts/chart21.xml" ContentType="application/vnd.openxmlformats-officedocument.drawingml.chart+xml"/>
  <Override PartName="/ppt/drawings/drawing14.xml" ContentType="application/vnd.openxmlformats-officedocument.drawingml.chartshapes+xml"/>
  <Override PartName="/ppt/charts/chart22.xml" ContentType="application/vnd.openxmlformats-officedocument.drawingml.chart+xml"/>
  <Override PartName="/ppt/drawings/drawing15.xml" ContentType="application/vnd.openxmlformats-officedocument.drawingml.chartshape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3.xml" ContentType="application/vnd.openxmlformats-officedocument.drawingml.chart+xml"/>
  <Override PartName="/ppt/drawings/drawing16.xml" ContentType="application/vnd.openxmlformats-officedocument.drawingml.chartshapes+xml"/>
  <Override PartName="/ppt/charts/chart24.xml" ContentType="application/vnd.openxmlformats-officedocument.drawingml.chart+xml"/>
  <Override PartName="/ppt/drawings/drawing1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56" r:id="rId2"/>
    <p:sldId id="594" r:id="rId3"/>
    <p:sldId id="432" r:id="rId4"/>
    <p:sldId id="550" r:id="rId5"/>
    <p:sldId id="551" r:id="rId6"/>
    <p:sldId id="552" r:id="rId7"/>
    <p:sldId id="553" r:id="rId8"/>
    <p:sldId id="556" r:id="rId9"/>
    <p:sldId id="443" r:id="rId10"/>
    <p:sldId id="505" r:id="rId11"/>
    <p:sldId id="549" r:id="rId12"/>
    <p:sldId id="507" r:id="rId13"/>
    <p:sldId id="433" r:id="rId14"/>
    <p:sldId id="557" r:id="rId15"/>
    <p:sldId id="437" r:id="rId16"/>
    <p:sldId id="440" r:id="rId17"/>
    <p:sldId id="441" r:id="rId18"/>
    <p:sldId id="511" r:id="rId19"/>
    <p:sldId id="513" r:id="rId20"/>
    <p:sldId id="509" r:id="rId21"/>
    <p:sldId id="428" r:id="rId22"/>
    <p:sldId id="561" r:id="rId23"/>
    <p:sldId id="360" r:id="rId24"/>
    <p:sldId id="546" r:id="rId25"/>
    <p:sldId id="515" r:id="rId26"/>
    <p:sldId id="386" r:id="rId27"/>
    <p:sldId id="562" r:id="rId28"/>
    <p:sldId id="514" r:id="rId29"/>
    <p:sldId id="563" r:id="rId30"/>
    <p:sldId id="516" r:id="rId31"/>
    <p:sldId id="517" r:id="rId32"/>
    <p:sldId id="518" r:id="rId33"/>
    <p:sldId id="519" r:id="rId34"/>
    <p:sldId id="520" r:id="rId35"/>
    <p:sldId id="593" r:id="rId36"/>
    <p:sldId id="521" r:id="rId37"/>
    <p:sldId id="522" r:id="rId38"/>
    <p:sldId id="523" r:id="rId39"/>
    <p:sldId id="524" r:id="rId40"/>
    <p:sldId id="525" r:id="rId41"/>
    <p:sldId id="425" r:id="rId42"/>
    <p:sldId id="426" r:id="rId43"/>
    <p:sldId id="449" r:id="rId44"/>
    <p:sldId id="564" r:id="rId45"/>
    <p:sldId id="570" r:id="rId46"/>
    <p:sldId id="502" r:id="rId47"/>
    <p:sldId id="573" r:id="rId48"/>
    <p:sldId id="596" r:id="rId49"/>
    <p:sldId id="565" r:id="rId50"/>
    <p:sldId id="574" r:id="rId51"/>
    <p:sldId id="575" r:id="rId52"/>
    <p:sldId id="576" r:id="rId53"/>
    <p:sldId id="577" r:id="rId54"/>
    <p:sldId id="597" r:id="rId55"/>
    <p:sldId id="578" r:id="rId56"/>
    <p:sldId id="579" r:id="rId57"/>
    <p:sldId id="580" r:id="rId58"/>
    <p:sldId id="581" r:id="rId59"/>
    <p:sldId id="582" r:id="rId60"/>
    <p:sldId id="583" r:id="rId61"/>
    <p:sldId id="584" r:id="rId62"/>
    <p:sldId id="598" r:id="rId63"/>
    <p:sldId id="446" r:id="rId64"/>
    <p:sldId id="592" r:id="rId65"/>
  </p:sldIdLst>
  <p:sldSz cx="9144000" cy="6858000" type="screen4x3"/>
  <p:notesSz cx="6797675" cy="9926638"/>
  <p:custDataLst>
    <p:tags r:id="rId6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B3A588F-25C1-459A-95CC-FE0589477610}">
          <p14:sldIdLst/>
        </p14:section>
        <p14:section name="Раздел без заголовка" id="{2ECB99CB-3702-4111-A88A-F62FEE490BC6}">
          <p14:sldIdLst>
            <p14:sldId id="256"/>
            <p14:sldId id="594"/>
            <p14:sldId id="432"/>
            <p14:sldId id="550"/>
            <p14:sldId id="551"/>
            <p14:sldId id="552"/>
            <p14:sldId id="553"/>
            <p14:sldId id="556"/>
            <p14:sldId id="443"/>
            <p14:sldId id="505"/>
            <p14:sldId id="549"/>
            <p14:sldId id="507"/>
            <p14:sldId id="433"/>
            <p14:sldId id="557"/>
            <p14:sldId id="437"/>
            <p14:sldId id="440"/>
            <p14:sldId id="441"/>
            <p14:sldId id="511"/>
            <p14:sldId id="513"/>
            <p14:sldId id="509"/>
            <p14:sldId id="428"/>
            <p14:sldId id="561"/>
            <p14:sldId id="360"/>
            <p14:sldId id="546"/>
            <p14:sldId id="515"/>
            <p14:sldId id="386"/>
            <p14:sldId id="562"/>
            <p14:sldId id="514"/>
            <p14:sldId id="563"/>
            <p14:sldId id="516"/>
            <p14:sldId id="517"/>
            <p14:sldId id="518"/>
            <p14:sldId id="519"/>
            <p14:sldId id="520"/>
            <p14:sldId id="593"/>
            <p14:sldId id="521"/>
            <p14:sldId id="522"/>
            <p14:sldId id="523"/>
            <p14:sldId id="524"/>
            <p14:sldId id="525"/>
            <p14:sldId id="425"/>
            <p14:sldId id="426"/>
            <p14:sldId id="449"/>
            <p14:sldId id="564"/>
            <p14:sldId id="570"/>
            <p14:sldId id="502"/>
            <p14:sldId id="573"/>
            <p14:sldId id="596"/>
            <p14:sldId id="565"/>
            <p14:sldId id="574"/>
            <p14:sldId id="575"/>
            <p14:sldId id="576"/>
            <p14:sldId id="577"/>
            <p14:sldId id="597"/>
            <p14:sldId id="578"/>
            <p14:sldId id="579"/>
            <p14:sldId id="580"/>
            <p14:sldId id="581"/>
            <p14:sldId id="582"/>
            <p14:sldId id="583"/>
            <p14:sldId id="584"/>
            <p14:sldId id="598"/>
            <p14:sldId id="446"/>
            <p14:sldId id="5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16D57"/>
    <a:srgbClr val="CCECFF"/>
    <a:srgbClr val="6DF4F7"/>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8" d="100"/>
          <a:sy n="108" d="100"/>
        </p:scale>
        <p:origin x="130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xlsx"/><Relationship Id="rId1" Type="http://schemas.openxmlformats.org/officeDocument/2006/relationships/image" Target="../media/image25.jpeg"/></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noFill/>
        <a:ln w="15611">
          <a:noFill/>
        </a:ln>
      </c:spPr>
    </c:sideWall>
    <c:backWall>
      <c:thickness val="0"/>
      <c:spPr>
        <a:noFill/>
        <a:ln w="15611">
          <a:noFill/>
        </a:ln>
      </c:spPr>
    </c:backWall>
    <c:plotArea>
      <c:layout>
        <c:manualLayout>
          <c:layoutTarget val="inner"/>
          <c:xMode val="edge"/>
          <c:yMode val="edge"/>
          <c:x val="0.1167973128505151"/>
          <c:y val="0.32663282511093539"/>
          <c:w val="0.88047553337048134"/>
          <c:h val="0.61325212231320703"/>
        </c:manualLayout>
      </c:layout>
      <c:bar3DChart>
        <c:barDir val="col"/>
        <c:grouping val="clustered"/>
        <c:varyColors val="0"/>
        <c:ser>
          <c:idx val="0"/>
          <c:order val="0"/>
          <c:tx>
            <c:strRef>
              <c:f>Лист1!$B$1</c:f>
              <c:strCache>
                <c:ptCount val="1"/>
                <c:pt idx="0">
                  <c:v>Общая площадь жилых помещений, приходящихся на 1 жителя, кв.м</c:v>
                </c:pt>
              </c:strCache>
            </c:strRef>
          </c:tx>
          <c:spPr>
            <a:solidFill>
              <a:srgbClr val="FF0000"/>
            </a:solidFill>
            <a:ln>
              <a:solidFill>
                <a:schemeClr val="tx1"/>
              </a:solidFill>
            </a:ln>
          </c:spPr>
          <c:invertIfNegative val="0"/>
          <c:dLbls>
            <c:dLbl>
              <c:idx val="0"/>
              <c:layout>
                <c:manualLayout>
                  <c:x val="-2.8158577250833643E-2"/>
                  <c:y val="-1.6822503334680546E-2"/>
                </c:manualLayout>
              </c:layout>
              <c:tx>
                <c:rich>
                  <a:bodyPr/>
                  <a:lstStyle/>
                  <a:p>
                    <a:r>
                      <a:rPr lang="ru-RU"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8,50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C4-4196-9367-8121EF5EB467}"/>
                </c:ext>
              </c:extLst>
            </c:dLbl>
            <c:dLbl>
              <c:idx val="1"/>
              <c:layout>
                <c:manualLayout>
                  <c:x val="-2.6483926807712006E-2"/>
                  <c:y val="-7.3667028449830359E-3"/>
                </c:manualLayout>
              </c:layout>
              <c:tx>
                <c:rich>
                  <a:bodyPr/>
                  <a:lstStyle/>
                  <a:p>
                    <a:r>
                      <a:rPr lang="ru-RU"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9,40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C4-4196-9367-8121EF5EB467}"/>
                </c:ext>
              </c:extLst>
            </c:dLbl>
            <c:dLbl>
              <c:idx val="2"/>
              <c:layout>
                <c:manualLayout>
                  <c:x val="-2.667654686921082E-2"/>
                  <c:y val="-2.7717082591549206E-2"/>
                </c:manualLayout>
              </c:layout>
              <c:tx>
                <c:rich>
                  <a:bodyPr/>
                  <a:lstStyle/>
                  <a:p>
                    <a:r>
                      <a:rPr lang="ru-RU"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9,60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C4-4196-9367-8121EF5EB467}"/>
                </c:ext>
              </c:extLst>
            </c:dLbl>
            <c:dLbl>
              <c:idx val="3"/>
              <c:layout>
                <c:manualLayout>
                  <c:x val="-1.92663949610967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C4-4196-9367-8121EF5EB467}"/>
                </c:ext>
              </c:extLst>
            </c:dLbl>
            <c:dLbl>
              <c:idx val="4"/>
              <c:layout>
                <c:manualLayout>
                  <c:x val="-2.7243655604064096E-2"/>
                  <c:y val="-3.3917171596318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C4-4196-9367-8121EF5EB467}"/>
                </c:ext>
              </c:extLst>
            </c:dLbl>
            <c:spPr>
              <a:noFill/>
              <a:ln w="15579">
                <a:noFill/>
              </a:ln>
            </c:spPr>
            <c:txPr>
              <a:bodyPr/>
              <a:lstStyle/>
              <a:p>
                <a:pPr>
                  <a:defRPr sz="800" b="1">
                    <a:solidFill>
                      <a:schemeClr val="bg2">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 (оценка)</c:v>
                </c:pt>
              </c:strCache>
            </c:strRef>
          </c:cat>
          <c:val>
            <c:numRef>
              <c:f>Лист1!$B$2:$B$4</c:f>
              <c:numCache>
                <c:formatCode>#,##0.00</c:formatCode>
                <c:ptCount val="3"/>
                <c:pt idx="0">
                  <c:v>18.5</c:v>
                </c:pt>
                <c:pt idx="1">
                  <c:v>19.399999999999999</c:v>
                </c:pt>
                <c:pt idx="2">
                  <c:v>19.600000000000001</c:v>
                </c:pt>
              </c:numCache>
            </c:numRef>
          </c:val>
          <c:extLst>
            <c:ext xmlns:c16="http://schemas.microsoft.com/office/drawing/2014/chart" uri="{C3380CC4-5D6E-409C-BE32-E72D297353CC}">
              <c16:uniqueId val="{00000005-EAC4-4196-9367-8121EF5EB467}"/>
            </c:ext>
          </c:extLst>
        </c:ser>
        <c:ser>
          <c:idx val="1"/>
          <c:order val="1"/>
          <c:tx>
            <c:strRef>
              <c:f>Лист1!$C$1</c:f>
              <c:strCache>
                <c:ptCount val="1"/>
                <c:pt idx="0">
                  <c:v>Площадь земельных участков, предоставленных для строительства, в расчете на 10 тыс.человек, га</c:v>
                </c:pt>
              </c:strCache>
            </c:strRef>
          </c:tx>
          <c:spPr>
            <a:solidFill>
              <a:srgbClr val="FFFF00"/>
            </a:solidFill>
          </c:spPr>
          <c:invertIfNegative val="0"/>
          <c:dLbls>
            <c:dLbl>
              <c:idx val="0"/>
              <c:layout>
                <c:manualLayout>
                  <c:x val="8.5289419257129385E-3"/>
                  <c:y val="-3.9894872791912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C4-4196-9367-8121EF5EB467}"/>
                </c:ext>
              </c:extLst>
            </c:dLbl>
            <c:dLbl>
              <c:idx val="1"/>
              <c:layout>
                <c:manualLayout>
                  <c:x val="1.4526642803637566E-2"/>
                  <c:y val="-6.5122104488390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C4-4196-9367-8121EF5EB467}"/>
                </c:ext>
              </c:extLst>
            </c:dLbl>
            <c:dLbl>
              <c:idx val="2"/>
              <c:layout>
                <c:manualLayout>
                  <c:x val="4.4460182401377972E-3"/>
                  <c:y val="-5.2282963929933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C4-4196-9367-8121EF5EB467}"/>
                </c:ext>
              </c:extLst>
            </c:dLbl>
            <c:spPr>
              <a:noFill/>
              <a:ln w="15579">
                <a:noFill/>
              </a:ln>
            </c:spPr>
            <c:txPr>
              <a:bodyPr wrap="square" lIns="38100" tIns="19050" rIns="38100" bIns="19050" anchor="ctr">
                <a:spAutoFit/>
              </a:bodyPr>
              <a:lstStyle/>
              <a:p>
                <a:pPr>
                  <a:defRPr sz="800" b="1">
                    <a:solidFill>
                      <a:schemeClr val="bg2">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 (оценка)</c:v>
                </c:pt>
              </c:strCache>
            </c:strRef>
          </c:cat>
          <c:val>
            <c:numRef>
              <c:f>Лист1!$C$2:$C$4</c:f>
              <c:numCache>
                <c:formatCode>#,##0.00</c:formatCode>
                <c:ptCount val="3"/>
                <c:pt idx="0">
                  <c:v>6.25</c:v>
                </c:pt>
                <c:pt idx="1">
                  <c:v>5.5</c:v>
                </c:pt>
                <c:pt idx="2">
                  <c:v>6.3</c:v>
                </c:pt>
              </c:numCache>
            </c:numRef>
          </c:val>
          <c:extLst>
            <c:ext xmlns:c16="http://schemas.microsoft.com/office/drawing/2014/chart" uri="{C3380CC4-5D6E-409C-BE32-E72D297353CC}">
              <c16:uniqueId val="{00000009-EAC4-4196-9367-8121EF5EB467}"/>
            </c:ext>
          </c:extLst>
        </c:ser>
        <c:ser>
          <c:idx val="2"/>
          <c:order val="2"/>
          <c:tx>
            <c:strRef>
              <c:f>Лист1!$D$1</c:f>
              <c:strCache>
                <c:ptCount val="1"/>
                <c:pt idx="0">
                  <c:v>Доля населения, получившего дилые помещения и улучшевшего жилищные условия в общей численности, состоящих на учете в качестве нуждающихся, %</c:v>
                </c:pt>
              </c:strCache>
            </c:strRef>
          </c:tx>
          <c:spPr>
            <a:scene3d>
              <a:camera prst="orthographicFront"/>
              <a:lightRig rig="threePt" dir="t"/>
            </a:scene3d>
            <a:sp3d prstMaterial="metal"/>
          </c:spPr>
          <c:invertIfNegative val="0"/>
          <c:dLbls>
            <c:dLbl>
              <c:idx val="0"/>
              <c:layout>
                <c:manualLayout>
                  <c:x val="2.9159741579659511E-2"/>
                  <c:y val="-1.0001782209384075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EAC4-4196-9367-8121EF5EB467}"/>
                </c:ext>
              </c:extLst>
            </c:dLbl>
            <c:dLbl>
              <c:idx val="1"/>
              <c:layout>
                <c:manualLayout>
                  <c:x val="4.4809995500651609E-2"/>
                  <c:y val="-2.541210698811243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AC4-4196-9367-8121EF5EB467}"/>
                </c:ext>
              </c:extLst>
            </c:dLbl>
            <c:dLbl>
              <c:idx val="2"/>
              <c:layout>
                <c:manualLayout>
                  <c:x val="5.5058783721104246E-2"/>
                  <c:y val="-2.0437254656889975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EAC4-4196-9367-8121EF5EB467}"/>
                </c:ext>
              </c:extLst>
            </c:dLbl>
            <c:dLbl>
              <c:idx val="3"/>
              <c:layout>
                <c:manualLayout>
                  <c:x val="5.2893044619422472E-2"/>
                  <c:y val="0.20204942980474946"/>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EAC4-4196-9367-8121EF5EB467}"/>
                </c:ext>
              </c:extLst>
            </c:dLbl>
            <c:dLbl>
              <c:idx val="4"/>
              <c:layout>
                <c:manualLayout>
                  <c:x val="4.027777777777778E-2"/>
                  <c:y val="9.3813453351518861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EAC4-4196-9367-8121EF5EB467}"/>
                </c:ext>
              </c:extLst>
            </c:dLbl>
            <c:spPr>
              <a:noFill/>
              <a:ln w="15579">
                <a:noFill/>
              </a:ln>
            </c:spPr>
            <c:txPr>
              <a:bodyPr wrap="square" lIns="38100" tIns="19050" rIns="38100" bIns="19050" anchor="ctr">
                <a:spAutoFit/>
              </a:bodyPr>
              <a:lstStyle/>
              <a:p>
                <a:pPr>
                  <a:defRPr sz="800" b="1">
                    <a:solidFill>
                      <a:schemeClr val="bg2">
                        <a:lumMod val="50000"/>
                      </a:schemeClr>
                    </a:solidFill>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 (оценка)</c:v>
                </c:pt>
              </c:strCache>
            </c:strRef>
          </c:cat>
          <c:val>
            <c:numRef>
              <c:f>Лист1!$D$2:$D$4</c:f>
              <c:numCache>
                <c:formatCode>#,##0.00</c:formatCode>
                <c:ptCount val="3"/>
                <c:pt idx="0">
                  <c:v>10.07</c:v>
                </c:pt>
                <c:pt idx="1">
                  <c:v>14.28</c:v>
                </c:pt>
                <c:pt idx="2">
                  <c:v>14.38</c:v>
                </c:pt>
              </c:numCache>
            </c:numRef>
          </c:val>
          <c:extLst>
            <c:ext xmlns:c16="http://schemas.microsoft.com/office/drawing/2014/chart" uri="{C3380CC4-5D6E-409C-BE32-E72D297353CC}">
              <c16:uniqueId val="{0000000F-EAC4-4196-9367-8121EF5EB467}"/>
            </c:ext>
          </c:extLst>
        </c:ser>
        <c:dLbls>
          <c:showLegendKey val="0"/>
          <c:showVal val="0"/>
          <c:showCatName val="0"/>
          <c:showSerName val="0"/>
          <c:showPercent val="0"/>
          <c:showBubbleSize val="0"/>
        </c:dLbls>
        <c:gapWidth val="150"/>
        <c:shape val="cylinder"/>
        <c:axId val="103277312"/>
        <c:axId val="103278848"/>
        <c:axId val="0"/>
      </c:bar3DChart>
      <c:catAx>
        <c:axId val="103277312"/>
        <c:scaling>
          <c:orientation val="minMax"/>
        </c:scaling>
        <c:delete val="0"/>
        <c:axPos val="b"/>
        <c:numFmt formatCode="General" sourceLinked="1"/>
        <c:majorTickMark val="out"/>
        <c:minorTickMark val="none"/>
        <c:tickLblPos val="nextTo"/>
        <c:txPr>
          <a:bodyPr/>
          <a:lstStyle/>
          <a:p>
            <a:pPr>
              <a:defRPr sz="1000" b="1">
                <a:latin typeface="Times New Roman" panose="02020603050405020304" pitchFamily="18" charset="0"/>
                <a:cs typeface="Times New Roman" panose="02020603050405020304" pitchFamily="18" charset="0"/>
              </a:defRPr>
            </a:pPr>
            <a:endParaRPr lang="ru-RU"/>
          </a:p>
        </c:txPr>
        <c:crossAx val="103278848"/>
        <c:crosses val="autoZero"/>
        <c:auto val="1"/>
        <c:lblAlgn val="ctr"/>
        <c:lblOffset val="100"/>
        <c:noMultiLvlLbl val="0"/>
      </c:catAx>
      <c:valAx>
        <c:axId val="103278848"/>
        <c:scaling>
          <c:orientation val="minMax"/>
        </c:scaling>
        <c:delete val="0"/>
        <c:axPos val="l"/>
        <c:numFmt formatCode="#,##0.00" sourceLinked="1"/>
        <c:majorTickMark val="out"/>
        <c:minorTickMark val="none"/>
        <c:tickLblPos val="nextTo"/>
        <c:txPr>
          <a:bodyPr/>
          <a:lstStyle/>
          <a:p>
            <a:pPr>
              <a:defRPr sz="675"/>
            </a:pPr>
            <a:endParaRPr lang="ru-RU"/>
          </a:p>
        </c:txPr>
        <c:crossAx val="103277312"/>
        <c:crosses val="autoZero"/>
        <c:crossBetween val="between"/>
      </c:valAx>
    </c:plotArea>
    <c:legend>
      <c:legendPos val="t"/>
      <c:layout>
        <c:manualLayout>
          <c:xMode val="edge"/>
          <c:yMode val="edge"/>
          <c:x val="6.1842364661505909E-2"/>
          <c:y val="4.8415099847293655E-2"/>
          <c:w val="0.9381575502155941"/>
          <c:h val="0.21403014044191168"/>
        </c:manualLayout>
      </c:layout>
      <c:overlay val="0"/>
      <c:txPr>
        <a:bodyPr/>
        <a:lstStyle/>
        <a:p>
          <a:pPr>
            <a:defRPr sz="9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ln w="0">
      <a:solidFill>
        <a:schemeClr val="bg1"/>
      </a:solidFill>
    </a:ln>
  </c:spPr>
  <c:txPr>
    <a:bodyPr/>
    <a:lstStyle/>
    <a:p>
      <a:pPr>
        <a:defRPr sz="1101"/>
      </a:pPr>
      <a:endParaRPr lang="ru-RU"/>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0"/>
    </c:view3D>
    <c:floor>
      <c:thickness val="0"/>
    </c:floor>
    <c:sideWall>
      <c:thickness val="0"/>
    </c:sideWall>
    <c:backWall>
      <c:thickness val="0"/>
    </c:backWall>
    <c:plotArea>
      <c:layout>
        <c:manualLayout>
          <c:layoutTarget val="inner"/>
          <c:xMode val="edge"/>
          <c:yMode val="edge"/>
          <c:x val="4.8920203556536986E-2"/>
          <c:y val="0.164203163747701"/>
          <c:w val="0.54129162639746031"/>
          <c:h val="0.78177228063712734"/>
        </c:manualLayout>
      </c:layout>
      <c:pie3DChart>
        <c:varyColors val="1"/>
        <c:ser>
          <c:idx val="0"/>
          <c:order val="0"/>
          <c:tx>
            <c:strRef>
              <c:f>Лист1!$B$1</c:f>
              <c:strCache>
                <c:ptCount val="1"/>
                <c:pt idx="0">
                  <c:v>Столбец1</c:v>
                </c:pt>
              </c:strCache>
            </c:strRef>
          </c:tx>
          <c:spPr>
            <a:ln>
              <a:solidFill>
                <a:srgbClr val="FF0000"/>
              </a:solidFill>
            </a:ln>
          </c:spPr>
          <c:dPt>
            <c:idx val="0"/>
            <c:bubble3D val="0"/>
            <c:spPr>
              <a:solidFill>
                <a:schemeClr val="accent4">
                  <a:lumMod val="20000"/>
                  <a:lumOff val="80000"/>
                </a:schemeClr>
              </a:solidFill>
              <a:ln>
                <a:solidFill>
                  <a:srgbClr val="FF0000"/>
                </a:solidFill>
              </a:ln>
            </c:spPr>
            <c:extLst>
              <c:ext xmlns:c16="http://schemas.microsoft.com/office/drawing/2014/chart" uri="{C3380CC4-5D6E-409C-BE32-E72D297353CC}">
                <c16:uniqueId val="{00000001-7603-4ACF-B860-44356013E814}"/>
              </c:ext>
            </c:extLst>
          </c:dPt>
          <c:dPt>
            <c:idx val="1"/>
            <c:bubble3D val="0"/>
            <c:extLst>
              <c:ext xmlns:c16="http://schemas.microsoft.com/office/drawing/2014/chart" uri="{C3380CC4-5D6E-409C-BE32-E72D297353CC}">
                <c16:uniqueId val="{00000002-7603-4ACF-B860-44356013E814}"/>
              </c:ext>
            </c:extLst>
          </c:dPt>
          <c:dPt>
            <c:idx val="2"/>
            <c:bubble3D val="0"/>
            <c:spPr>
              <a:solidFill>
                <a:srgbClr val="FF0000"/>
              </a:solidFill>
              <a:ln>
                <a:solidFill>
                  <a:srgbClr val="FF0000"/>
                </a:solidFill>
              </a:ln>
            </c:spPr>
            <c:extLst>
              <c:ext xmlns:c16="http://schemas.microsoft.com/office/drawing/2014/chart" uri="{C3380CC4-5D6E-409C-BE32-E72D297353CC}">
                <c16:uniqueId val="{00000004-7603-4ACF-B860-44356013E814}"/>
              </c:ext>
            </c:extLst>
          </c:dPt>
          <c:dPt>
            <c:idx val="3"/>
            <c:bubble3D val="0"/>
            <c:spPr>
              <a:solidFill>
                <a:srgbClr val="FFFF00"/>
              </a:solidFill>
              <a:ln>
                <a:solidFill>
                  <a:srgbClr val="FF0000"/>
                </a:solidFill>
              </a:ln>
            </c:spPr>
            <c:extLst>
              <c:ext xmlns:c16="http://schemas.microsoft.com/office/drawing/2014/chart" uri="{C3380CC4-5D6E-409C-BE32-E72D297353CC}">
                <c16:uniqueId val="{00000006-7603-4ACF-B860-44356013E814}"/>
              </c:ext>
            </c:extLst>
          </c:dPt>
          <c:dPt>
            <c:idx val="4"/>
            <c:bubble3D val="0"/>
            <c:spPr>
              <a:solidFill>
                <a:schemeClr val="accent5">
                  <a:lumMod val="60000"/>
                  <a:lumOff val="40000"/>
                </a:schemeClr>
              </a:solidFill>
              <a:ln>
                <a:solidFill>
                  <a:srgbClr val="FF0000"/>
                </a:solidFill>
              </a:ln>
            </c:spPr>
            <c:extLst>
              <c:ext xmlns:c16="http://schemas.microsoft.com/office/drawing/2014/chart" uri="{C3380CC4-5D6E-409C-BE32-E72D297353CC}">
                <c16:uniqueId val="{00000008-7603-4ACF-B860-44356013E814}"/>
              </c:ext>
            </c:extLst>
          </c:dPt>
          <c:dPt>
            <c:idx val="5"/>
            <c:bubble3D val="0"/>
            <c:explosion val="24"/>
            <c:spPr>
              <a:solidFill>
                <a:schemeClr val="accent3">
                  <a:lumMod val="60000"/>
                  <a:lumOff val="40000"/>
                </a:schemeClr>
              </a:solidFill>
              <a:ln>
                <a:solidFill>
                  <a:srgbClr val="FF0000"/>
                </a:solidFill>
              </a:ln>
            </c:spPr>
            <c:extLst>
              <c:ext xmlns:c16="http://schemas.microsoft.com/office/drawing/2014/chart" uri="{C3380CC4-5D6E-409C-BE32-E72D297353CC}">
                <c16:uniqueId val="{0000000A-7603-4ACF-B860-44356013E814}"/>
              </c:ext>
            </c:extLst>
          </c:dPt>
          <c:dPt>
            <c:idx val="6"/>
            <c:bubble3D val="0"/>
            <c:spPr>
              <a:solidFill>
                <a:srgbClr val="CC66FF"/>
              </a:solidFill>
              <a:ln>
                <a:solidFill>
                  <a:srgbClr val="FF0000"/>
                </a:solidFill>
              </a:ln>
            </c:spPr>
            <c:extLst>
              <c:ext xmlns:c16="http://schemas.microsoft.com/office/drawing/2014/chart" uri="{C3380CC4-5D6E-409C-BE32-E72D297353CC}">
                <c16:uniqueId val="{0000000C-7603-4ACF-B860-44356013E814}"/>
              </c:ext>
            </c:extLst>
          </c:dPt>
          <c:dPt>
            <c:idx val="7"/>
            <c:bubble3D val="0"/>
            <c:spPr>
              <a:solidFill>
                <a:srgbClr val="00FF00"/>
              </a:solidFill>
              <a:ln>
                <a:solidFill>
                  <a:srgbClr val="FF0000"/>
                </a:solidFill>
              </a:ln>
            </c:spPr>
            <c:extLst>
              <c:ext xmlns:c16="http://schemas.microsoft.com/office/drawing/2014/chart" uri="{C3380CC4-5D6E-409C-BE32-E72D297353CC}">
                <c16:uniqueId val="{0000000E-7603-4ACF-B860-44356013E814}"/>
              </c:ext>
            </c:extLst>
          </c:dPt>
          <c:dPt>
            <c:idx val="8"/>
            <c:bubble3D val="0"/>
            <c:spPr>
              <a:solidFill>
                <a:schemeClr val="accent6">
                  <a:lumMod val="50000"/>
                </a:schemeClr>
              </a:solidFill>
              <a:ln>
                <a:solidFill>
                  <a:srgbClr val="FF0000"/>
                </a:solidFill>
              </a:ln>
            </c:spPr>
            <c:extLst>
              <c:ext xmlns:c16="http://schemas.microsoft.com/office/drawing/2014/chart" uri="{C3380CC4-5D6E-409C-BE32-E72D297353CC}">
                <c16:uniqueId val="{00000010-7603-4ACF-B860-44356013E814}"/>
              </c:ext>
            </c:extLst>
          </c:dPt>
          <c:dPt>
            <c:idx val="9"/>
            <c:bubble3D val="0"/>
            <c:extLst>
              <c:ext xmlns:c16="http://schemas.microsoft.com/office/drawing/2014/chart" uri="{C3380CC4-5D6E-409C-BE32-E72D297353CC}">
                <c16:uniqueId val="{00000011-7603-4ACF-B860-44356013E814}"/>
              </c:ext>
            </c:extLst>
          </c:dPt>
          <c:dLbls>
            <c:spPr>
              <a:noFill/>
              <a:ln w="25343">
                <a:noFill/>
              </a:ln>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Лист1!$A$2:$A$11</c:f>
              <c:strCache>
                <c:ptCount val="10"/>
                <c:pt idx="0">
                  <c:v>Общегосударственные вопросы  </c:v>
                </c:pt>
                <c:pt idx="1">
                  <c:v>Национальная оборона  </c:v>
                </c:pt>
                <c:pt idx="2">
                  <c:v>Национальная безопасность и правоохранительная деятельность </c:v>
                </c:pt>
                <c:pt idx="3">
                  <c:v>Национальная экономика </c:v>
                </c:pt>
                <c:pt idx="4">
                  <c:v>Жилищно-коммунальное хозяйство </c:v>
                </c:pt>
                <c:pt idx="5">
                  <c:v>Образование</c:v>
                </c:pt>
                <c:pt idx="6">
                  <c:v>Культура </c:v>
                </c:pt>
                <c:pt idx="7">
                  <c:v>Социальная политика </c:v>
                </c:pt>
                <c:pt idx="8">
                  <c:v>Физическая культура и спорт </c:v>
                </c:pt>
                <c:pt idx="9">
                  <c:v>Средства массовой информации </c:v>
                </c:pt>
              </c:strCache>
            </c:strRef>
          </c:cat>
          <c:val>
            <c:numRef>
              <c:f>Лист1!$B$2:$B$11</c:f>
              <c:numCache>
                <c:formatCode>General</c:formatCode>
                <c:ptCount val="10"/>
                <c:pt idx="0">
                  <c:v>8.8000000000000007</c:v>
                </c:pt>
                <c:pt idx="1">
                  <c:v>0.1</c:v>
                </c:pt>
                <c:pt idx="2">
                  <c:v>1.1000000000000001</c:v>
                </c:pt>
                <c:pt idx="3">
                  <c:v>9.9</c:v>
                </c:pt>
                <c:pt idx="4">
                  <c:v>8.4</c:v>
                </c:pt>
                <c:pt idx="5">
                  <c:v>56.7</c:v>
                </c:pt>
                <c:pt idx="6">
                  <c:v>6.8</c:v>
                </c:pt>
                <c:pt idx="7">
                  <c:v>5.5</c:v>
                </c:pt>
                <c:pt idx="8">
                  <c:v>2.5</c:v>
                </c:pt>
                <c:pt idx="9">
                  <c:v>0.2</c:v>
                </c:pt>
              </c:numCache>
            </c:numRef>
          </c:val>
          <c:extLst>
            <c:ext xmlns:c16="http://schemas.microsoft.com/office/drawing/2014/chart" uri="{C3380CC4-5D6E-409C-BE32-E72D297353CC}">
              <c16:uniqueId val="{00000012-7603-4ACF-B860-44356013E814}"/>
            </c:ext>
          </c:extLst>
        </c:ser>
        <c:dLbls>
          <c:showLegendKey val="0"/>
          <c:showVal val="0"/>
          <c:showCatName val="0"/>
          <c:showSerName val="0"/>
          <c:showPercent val="0"/>
          <c:showBubbleSize val="0"/>
          <c:showLeaderLines val="1"/>
        </c:dLbls>
      </c:pie3DChart>
      <c:spPr>
        <a:noFill/>
        <a:ln w="25343">
          <a:noFill/>
        </a:ln>
      </c:spPr>
    </c:plotArea>
    <c:legend>
      <c:legendPos val="r"/>
      <c:layout>
        <c:manualLayout>
          <c:xMode val="edge"/>
          <c:yMode val="edge"/>
          <c:x val="0.59168351992354828"/>
          <c:y val="0.12289152445551346"/>
          <c:w val="0.40831646514808012"/>
          <c:h val="0.87710847554448657"/>
        </c:manualLayout>
      </c:layout>
      <c:overlay val="0"/>
      <c:txPr>
        <a:bodyPr/>
        <a:lstStyle/>
        <a:p>
          <a:pPr>
            <a:defRPr sz="9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045"/>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pPr>
        <a:noFill/>
        <a:ln w="15611">
          <a:noFill/>
        </a:ln>
      </c:spPr>
    </c:sideWall>
    <c:backWall>
      <c:thickness val="0"/>
      <c:spPr>
        <a:noFill/>
        <a:ln w="15611">
          <a:noFill/>
        </a:ln>
      </c:spPr>
    </c:backWall>
    <c:plotArea>
      <c:layout>
        <c:manualLayout>
          <c:layoutTarget val="inner"/>
          <c:xMode val="edge"/>
          <c:yMode val="edge"/>
          <c:x val="0.10802168525623081"/>
          <c:y val="0.1250677372490559"/>
          <c:w val="0.89197824620221899"/>
          <c:h val="0.77233020187136914"/>
        </c:manualLayout>
      </c:layout>
      <c:bar3DChart>
        <c:barDir val="col"/>
        <c:grouping val="clustered"/>
        <c:varyColors val="0"/>
        <c:ser>
          <c:idx val="0"/>
          <c:order val="0"/>
          <c:tx>
            <c:strRef>
              <c:f>Лист1!$B$1</c:f>
              <c:strCache>
                <c:ptCount val="1"/>
                <c:pt idx="0">
                  <c:v>Доходы</c:v>
                </c:pt>
              </c:strCache>
            </c:strRef>
          </c:tx>
          <c:spPr>
            <a:solidFill>
              <a:schemeClr val="accent4">
                <a:lumMod val="60000"/>
                <a:lumOff val="40000"/>
              </a:schemeClr>
            </a:solidFill>
            <a:ln>
              <a:solidFill>
                <a:schemeClr val="tx1"/>
              </a:solidFill>
            </a:ln>
          </c:spPr>
          <c:invertIfNegative val="0"/>
          <c:dLbls>
            <c:dLbl>
              <c:idx val="0"/>
              <c:layout>
                <c:manualLayout>
                  <c:x val="-2.8158577250833643E-2"/>
                  <c:y val="-1.6822503334680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DE-4130-94AB-20938F2DB1EC}"/>
                </c:ext>
              </c:extLst>
            </c:dLbl>
            <c:dLbl>
              <c:idx val="1"/>
              <c:layout>
                <c:manualLayout>
                  <c:x val="-2.6483926807712006E-2"/>
                  <c:y val="-7.36670284498303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DE-4130-94AB-20938F2DB1EC}"/>
                </c:ext>
              </c:extLst>
            </c:dLbl>
            <c:dLbl>
              <c:idx val="2"/>
              <c:layout>
                <c:manualLayout>
                  <c:x val="-2.667654686921082E-2"/>
                  <c:y val="-2.7717082591549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DE-4130-94AB-20938F2DB1EC}"/>
                </c:ext>
              </c:extLst>
            </c:dLbl>
            <c:dLbl>
              <c:idx val="3"/>
              <c:layout>
                <c:manualLayout>
                  <c:x val="-1.92663949610967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DE-4130-94AB-20938F2DB1EC}"/>
                </c:ext>
              </c:extLst>
            </c:dLbl>
            <c:dLbl>
              <c:idx val="4"/>
              <c:layout>
                <c:manualLayout>
                  <c:x val="-2.7243655604064096E-2"/>
                  <c:y val="-3.3917171596318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DE-4130-94AB-20938F2DB1EC}"/>
                </c:ext>
              </c:extLst>
            </c:dLbl>
            <c:spPr>
              <a:noFill/>
              <a:ln w="15579">
                <a:noFill/>
              </a:ln>
            </c:spPr>
            <c:txPr>
              <a:bodyPr/>
              <a:lstStyle/>
              <a:p>
                <a:pPr>
                  <a:defRPr sz="800" b="1">
                    <a:solidFill>
                      <a:schemeClr val="bg2">
                        <a:lumMod val="50000"/>
                      </a:schemeClr>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год</c:v>
                </c:pt>
                <c:pt idx="1">
                  <c:v>2018 год</c:v>
                </c:pt>
                <c:pt idx="2">
                  <c:v>2019 год (оценка)</c:v>
                </c:pt>
                <c:pt idx="3">
                  <c:v>2020 год (оценка)</c:v>
                </c:pt>
                <c:pt idx="4">
                  <c:v>2021 год (оценка)</c:v>
                </c:pt>
              </c:strCache>
            </c:strRef>
          </c:cat>
          <c:val>
            <c:numRef>
              <c:f>Лист1!$B$2:$B$6</c:f>
              <c:numCache>
                <c:formatCode>#,##0.00</c:formatCode>
                <c:ptCount val="5"/>
                <c:pt idx="0">
                  <c:v>107.98</c:v>
                </c:pt>
                <c:pt idx="1">
                  <c:v>112.41</c:v>
                </c:pt>
                <c:pt idx="2">
                  <c:v>93.27</c:v>
                </c:pt>
                <c:pt idx="3">
                  <c:v>105.54</c:v>
                </c:pt>
                <c:pt idx="4">
                  <c:v>103.32</c:v>
                </c:pt>
              </c:numCache>
            </c:numRef>
          </c:val>
          <c:extLst>
            <c:ext xmlns:c16="http://schemas.microsoft.com/office/drawing/2014/chart" uri="{C3380CC4-5D6E-409C-BE32-E72D297353CC}">
              <c16:uniqueId val="{00000005-76DE-4130-94AB-20938F2DB1EC}"/>
            </c:ext>
          </c:extLst>
        </c:ser>
        <c:ser>
          <c:idx val="1"/>
          <c:order val="1"/>
          <c:tx>
            <c:strRef>
              <c:f>Лист1!$C$1</c:f>
              <c:strCache>
                <c:ptCount val="1"/>
                <c:pt idx="0">
                  <c:v>Расходы</c:v>
                </c:pt>
              </c:strCache>
            </c:strRef>
          </c:tx>
          <c:spPr>
            <a:solidFill>
              <a:schemeClr val="accent3">
                <a:lumMod val="60000"/>
                <a:lumOff val="40000"/>
              </a:schemeClr>
            </a:solidFill>
          </c:spPr>
          <c:invertIfNegative val="0"/>
          <c:dLbls>
            <c:dLbl>
              <c:idx val="0"/>
              <c:layout>
                <c:manualLayout>
                  <c:x val="8.5289419257129385E-3"/>
                  <c:y val="-3.98948727919120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DE-4130-94AB-20938F2DB1EC}"/>
                </c:ext>
              </c:extLst>
            </c:dLbl>
            <c:dLbl>
              <c:idx val="1"/>
              <c:layout>
                <c:manualLayout>
                  <c:x val="1.4526642803637566E-2"/>
                  <c:y val="-6.5122104488390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DE-4130-94AB-20938F2DB1EC}"/>
                </c:ext>
              </c:extLst>
            </c:dLbl>
            <c:dLbl>
              <c:idx val="2"/>
              <c:layout>
                <c:manualLayout>
                  <c:x val="4.4460182401377972E-3"/>
                  <c:y val="-5.2282963929933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DE-4130-94AB-20938F2DB1EC}"/>
                </c:ext>
              </c:extLst>
            </c:dLbl>
            <c:dLbl>
              <c:idx val="3"/>
              <c:layout>
                <c:manualLayout>
                  <c:x val="2.1508446637967207E-2"/>
                  <c:y val="-3.01259438408126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DE-4130-94AB-20938F2DB1EC}"/>
                </c:ext>
              </c:extLst>
            </c:dLbl>
            <c:spPr>
              <a:noFill/>
              <a:ln w="15579">
                <a:noFill/>
              </a:ln>
            </c:spPr>
            <c:txPr>
              <a:bodyPr wrap="square" lIns="38100" tIns="19050" rIns="38100" bIns="19050" anchor="ctr">
                <a:spAutoFit/>
              </a:bodyPr>
              <a:lstStyle/>
              <a:p>
                <a:pPr>
                  <a:defRPr sz="800" b="1">
                    <a:solidFill>
                      <a:schemeClr val="bg2">
                        <a:lumMod val="50000"/>
                      </a:schemeClr>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год</c:v>
                </c:pt>
                <c:pt idx="1">
                  <c:v>2018 год</c:v>
                </c:pt>
                <c:pt idx="2">
                  <c:v>2019 год (оценка)</c:v>
                </c:pt>
                <c:pt idx="3">
                  <c:v>2020 год (оценка)</c:v>
                </c:pt>
                <c:pt idx="4">
                  <c:v>2021 год (оценка)</c:v>
                </c:pt>
              </c:strCache>
            </c:strRef>
          </c:cat>
          <c:val>
            <c:numRef>
              <c:f>Лист1!$C$2:$C$6</c:f>
              <c:numCache>
                <c:formatCode>#,##0.00</c:formatCode>
                <c:ptCount val="5"/>
                <c:pt idx="0">
                  <c:v>108.46</c:v>
                </c:pt>
                <c:pt idx="1">
                  <c:v>112.37</c:v>
                </c:pt>
                <c:pt idx="2">
                  <c:v>93.8</c:v>
                </c:pt>
                <c:pt idx="3">
                  <c:v>105.54</c:v>
                </c:pt>
                <c:pt idx="4">
                  <c:v>103.32</c:v>
                </c:pt>
              </c:numCache>
            </c:numRef>
          </c:val>
          <c:extLst>
            <c:ext xmlns:c16="http://schemas.microsoft.com/office/drawing/2014/chart" uri="{C3380CC4-5D6E-409C-BE32-E72D297353CC}">
              <c16:uniqueId val="{0000000A-76DE-4130-94AB-20938F2DB1EC}"/>
            </c:ext>
          </c:extLst>
        </c:ser>
        <c:dLbls>
          <c:showLegendKey val="0"/>
          <c:showVal val="0"/>
          <c:showCatName val="0"/>
          <c:showSerName val="0"/>
          <c:showPercent val="0"/>
          <c:showBubbleSize val="0"/>
        </c:dLbls>
        <c:gapWidth val="150"/>
        <c:shape val="cylinder"/>
        <c:axId val="155395584"/>
        <c:axId val="155397120"/>
        <c:axId val="0"/>
      </c:bar3DChart>
      <c:catAx>
        <c:axId val="155395584"/>
        <c:scaling>
          <c:orientation val="minMax"/>
        </c:scaling>
        <c:delete val="0"/>
        <c:axPos val="b"/>
        <c:numFmt formatCode="General" sourceLinked="1"/>
        <c:majorTickMark val="out"/>
        <c:minorTickMark val="none"/>
        <c:tickLblPos val="nextTo"/>
        <c:txPr>
          <a:bodyPr/>
          <a:lstStyle/>
          <a:p>
            <a:pPr>
              <a:defRPr sz="856"/>
            </a:pPr>
            <a:endParaRPr lang="ru-RU"/>
          </a:p>
        </c:txPr>
        <c:crossAx val="155397120"/>
        <c:crosses val="autoZero"/>
        <c:auto val="1"/>
        <c:lblAlgn val="ctr"/>
        <c:lblOffset val="100"/>
        <c:noMultiLvlLbl val="0"/>
      </c:catAx>
      <c:valAx>
        <c:axId val="155397120"/>
        <c:scaling>
          <c:orientation val="minMax"/>
        </c:scaling>
        <c:delete val="0"/>
        <c:axPos val="l"/>
        <c:numFmt formatCode="#,##0.00" sourceLinked="1"/>
        <c:majorTickMark val="out"/>
        <c:minorTickMark val="none"/>
        <c:tickLblPos val="nextTo"/>
        <c:txPr>
          <a:bodyPr/>
          <a:lstStyle/>
          <a:p>
            <a:pPr>
              <a:defRPr sz="675"/>
            </a:pPr>
            <a:endParaRPr lang="ru-RU"/>
          </a:p>
        </c:txPr>
        <c:crossAx val="155395584"/>
        <c:crosses val="autoZero"/>
        <c:crossBetween val="between"/>
      </c:valAx>
    </c:plotArea>
    <c:legend>
      <c:legendPos val="t"/>
      <c:layout>
        <c:manualLayout>
          <c:xMode val="edge"/>
          <c:yMode val="edge"/>
          <c:x val="0.74455383267817254"/>
          <c:y val="7.3487205125356446E-3"/>
          <c:w val="0.25544616732182746"/>
          <c:h val="0.28120051490852044"/>
        </c:manualLayout>
      </c:layout>
      <c:overlay val="0"/>
      <c:txPr>
        <a:bodyPr/>
        <a:lstStyle/>
        <a:p>
          <a:pPr>
            <a:defRPr sz="9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spPr>
    <a:ln w="0">
      <a:noFill/>
    </a:ln>
  </c:spPr>
  <c:txPr>
    <a:bodyPr/>
    <a:lstStyle/>
    <a:p>
      <a:pPr>
        <a:defRPr sz="1101"/>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70"/>
      <c:depthPercent val="100"/>
      <c:rAngAx val="0"/>
      <c:perspective val="1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spPr>
            <a:scene3d>
              <a:camera prst="orthographicFront"/>
              <a:lightRig rig="threePt" dir="t"/>
            </a:scene3d>
            <a:sp3d prstMaterial="flat"/>
          </c:spPr>
          <c:explosion val="7"/>
          <c:dPt>
            <c:idx val="11"/>
            <c:bubble3D val="0"/>
            <c:explosion val="0"/>
            <c:extLst>
              <c:ext xmlns:c16="http://schemas.microsoft.com/office/drawing/2014/chart" uri="{C3380CC4-5D6E-409C-BE32-E72D297353CC}">
                <c16:uniqueId val="{00000000-F2D9-4C86-91E0-687E2D0CE6E6}"/>
              </c:ext>
            </c:extLst>
          </c:dPt>
          <c:dLbls>
            <c:spPr>
              <a:noFill/>
              <a:ln>
                <a:noFill/>
              </a:ln>
              <a:effectLst/>
            </c:spPr>
            <c:txPr>
              <a:bodyPr/>
              <a:lstStyle/>
              <a:p>
                <a:pPr>
                  <a:defRPr sz="8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Лист1!$A$2:$A$13</c:f>
              <c:strCache>
                <c:ptCount val="12"/>
                <c:pt idx="0">
                  <c:v>Налоги на доходы</c:v>
                </c:pt>
                <c:pt idx="1">
                  <c:v>Акцизы</c:v>
                </c:pt>
                <c:pt idx="2">
                  <c:v>Налоги на совокупный доход</c:v>
                </c:pt>
                <c:pt idx="3">
                  <c:v>Налоги на имущество</c:v>
                </c:pt>
                <c:pt idx="4">
                  <c:v>Штрафы, санкции</c:v>
                </c:pt>
                <c:pt idx="5">
                  <c:v>Госпошлина</c:v>
                </c:pt>
                <c:pt idx="6">
                  <c:v>Доходы от использования имущества</c:v>
                </c:pt>
                <c:pt idx="7">
                  <c:v>Платежи за пользование природными ресурсами</c:v>
                </c:pt>
                <c:pt idx="8">
                  <c:v>Доходы от оказания платных услуг</c:v>
                </c:pt>
                <c:pt idx="9">
                  <c:v>Доходы от продажи активов</c:v>
                </c:pt>
                <c:pt idx="10">
                  <c:v>Прочие неналоговые доходы</c:v>
                </c:pt>
                <c:pt idx="11">
                  <c:v>Безвозмезные поступления</c:v>
                </c:pt>
              </c:strCache>
            </c:strRef>
          </c:cat>
          <c:val>
            <c:numRef>
              <c:f>Лист1!$B$2:$B$13</c:f>
              <c:numCache>
                <c:formatCode>#,##0.0</c:formatCode>
                <c:ptCount val="12"/>
                <c:pt idx="0">
                  <c:v>341992.3</c:v>
                </c:pt>
                <c:pt idx="1">
                  <c:v>19935.599999999999</c:v>
                </c:pt>
                <c:pt idx="2">
                  <c:v>117951</c:v>
                </c:pt>
                <c:pt idx="3">
                  <c:v>10980.2</c:v>
                </c:pt>
                <c:pt idx="4">
                  <c:v>5844.6</c:v>
                </c:pt>
                <c:pt idx="5">
                  <c:v>10710.1</c:v>
                </c:pt>
                <c:pt idx="6">
                  <c:v>66896.7</c:v>
                </c:pt>
                <c:pt idx="7">
                  <c:v>1949.4</c:v>
                </c:pt>
                <c:pt idx="8">
                  <c:v>524.79999999999995</c:v>
                </c:pt>
                <c:pt idx="9">
                  <c:v>26051.3</c:v>
                </c:pt>
                <c:pt idx="10">
                  <c:v>1858.4</c:v>
                </c:pt>
                <c:pt idx="11">
                  <c:v>1133051.6000000001</c:v>
                </c:pt>
              </c:numCache>
            </c:numRef>
          </c:val>
          <c:extLst>
            <c:ext xmlns:c16="http://schemas.microsoft.com/office/drawing/2014/chart" uri="{C3380CC4-5D6E-409C-BE32-E72D297353CC}">
              <c16:uniqueId val="{00000001-F2D9-4C86-91E0-687E2D0CE6E6}"/>
            </c:ext>
          </c:extLst>
        </c:ser>
        <c:dLbls>
          <c:showLegendKey val="0"/>
          <c:showVal val="0"/>
          <c:showCatName val="0"/>
          <c:showSerName val="0"/>
          <c:showPercent val="0"/>
          <c:showBubbleSize val="0"/>
          <c:showLeaderLines val="1"/>
        </c:dLbls>
      </c:pie3DChart>
    </c:plotArea>
    <c:legend>
      <c:legendPos val="r"/>
      <c:layout>
        <c:manualLayout>
          <c:xMode val="edge"/>
          <c:yMode val="edge"/>
          <c:x val="0.61315579626876537"/>
          <c:y val="0.19581056846828807"/>
          <c:w val="0.38602976210124701"/>
          <c:h val="0.63107473839368666"/>
        </c:manualLayout>
      </c:layout>
      <c:overlay val="0"/>
      <c:txPr>
        <a:bodyPr/>
        <a:lstStyle/>
        <a:p>
          <a:pPr>
            <a:defRPr sz="900" baseline="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60"/>
      <c:rotY val="150"/>
      <c:depthPercent val="100"/>
      <c:rAngAx val="0"/>
      <c:perspective val="130"/>
    </c:view3D>
    <c:floor>
      <c:thickness val="0"/>
    </c:floor>
    <c:sideWall>
      <c:thickness val="0"/>
    </c:sideWall>
    <c:backWall>
      <c:thickness val="0"/>
    </c:backWall>
    <c:plotArea>
      <c:layout>
        <c:manualLayout>
          <c:layoutTarget val="inner"/>
          <c:xMode val="edge"/>
          <c:yMode val="edge"/>
          <c:x val="6.1592589432355155E-2"/>
          <c:y val="8.3346041965045942E-2"/>
          <c:w val="0.50899093318651378"/>
          <c:h val="0.83330791606990817"/>
        </c:manualLayout>
      </c:layout>
      <c:pie3DChart>
        <c:varyColors val="1"/>
        <c:ser>
          <c:idx val="0"/>
          <c:order val="0"/>
          <c:tx>
            <c:strRef>
              <c:f>Лист1!$B$1</c:f>
              <c:strCache>
                <c:ptCount val="1"/>
                <c:pt idx="0">
                  <c:v>Продажи</c:v>
                </c:pt>
              </c:strCache>
            </c:strRef>
          </c:tx>
          <c:spPr>
            <a:scene3d>
              <a:camera prst="orthographicFront"/>
              <a:lightRig rig="threePt" dir="t"/>
            </a:scene3d>
            <a:sp3d prstMaterial="flat"/>
          </c:spPr>
          <c:explosion val="7"/>
          <c:dPt>
            <c:idx val="11"/>
            <c:bubble3D val="0"/>
            <c:explosion val="0"/>
            <c:extLst>
              <c:ext xmlns:c16="http://schemas.microsoft.com/office/drawing/2014/chart" uri="{C3380CC4-5D6E-409C-BE32-E72D297353CC}">
                <c16:uniqueId val="{00000000-0191-44FE-B855-33C53A4E7997}"/>
              </c:ext>
            </c:extLst>
          </c:dPt>
          <c:dLbls>
            <c:dLbl>
              <c:idx val="0"/>
              <c:layout>
                <c:manualLayout>
                  <c:x val="-4.0901038594734221E-2"/>
                  <c:y val="2.5947394919511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91-44FE-B855-33C53A4E7997}"/>
                </c:ext>
              </c:extLst>
            </c:dLbl>
            <c:dLbl>
              <c:idx val="2"/>
              <c:layout>
                <c:manualLayout>
                  <c:x val="-2.6372089170459124E-2"/>
                  <c:y val="-3.88182793000115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91-44FE-B855-33C53A4E7997}"/>
                </c:ext>
              </c:extLst>
            </c:dLbl>
            <c:spPr>
              <a:noFill/>
              <a:ln>
                <a:noFill/>
              </a:ln>
              <a:effectLst/>
            </c:spPr>
            <c:txPr>
              <a:bodyPr/>
              <a:lstStyle/>
              <a:p>
                <a:pPr>
                  <a:defRPr sz="8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c:v>
                </c:pt>
                <c:pt idx="7">
                  <c:v>Социальная политика</c:v>
                </c:pt>
                <c:pt idx="8">
                  <c:v>Физическая культура и спорт</c:v>
                </c:pt>
                <c:pt idx="9">
                  <c:v>Средства массовой информации</c:v>
                </c:pt>
                <c:pt idx="10">
                  <c:v>Межбюджетные трансферты</c:v>
                </c:pt>
              </c:strCache>
            </c:strRef>
          </c:cat>
          <c:val>
            <c:numRef>
              <c:f>Лист1!$B$2:$B$12</c:f>
              <c:numCache>
                <c:formatCode>#,##0.0</c:formatCode>
                <c:ptCount val="11"/>
                <c:pt idx="0">
                  <c:v>111247.1</c:v>
                </c:pt>
                <c:pt idx="1">
                  <c:v>1735.3</c:v>
                </c:pt>
                <c:pt idx="2">
                  <c:v>7564.2</c:v>
                </c:pt>
                <c:pt idx="3">
                  <c:v>132105.29999999999</c:v>
                </c:pt>
                <c:pt idx="4">
                  <c:v>91649.7</c:v>
                </c:pt>
                <c:pt idx="5">
                  <c:v>1076125.2</c:v>
                </c:pt>
                <c:pt idx="6">
                  <c:v>92746.5</c:v>
                </c:pt>
                <c:pt idx="7">
                  <c:v>103968.9</c:v>
                </c:pt>
                <c:pt idx="8">
                  <c:v>46968.1</c:v>
                </c:pt>
                <c:pt idx="9">
                  <c:v>3329.5</c:v>
                </c:pt>
                <c:pt idx="10">
                  <c:v>60568</c:v>
                </c:pt>
              </c:numCache>
            </c:numRef>
          </c:val>
          <c:extLst>
            <c:ext xmlns:c16="http://schemas.microsoft.com/office/drawing/2014/chart" uri="{C3380CC4-5D6E-409C-BE32-E72D297353CC}">
              <c16:uniqueId val="{00000003-0191-44FE-B855-33C53A4E7997}"/>
            </c:ext>
          </c:extLst>
        </c:ser>
        <c:dLbls>
          <c:showLegendKey val="0"/>
          <c:showVal val="0"/>
          <c:showCatName val="0"/>
          <c:showSerName val="0"/>
          <c:showPercent val="0"/>
          <c:showBubbleSize val="0"/>
          <c:showLeaderLines val="1"/>
        </c:dLbls>
      </c:pie3DChart>
    </c:plotArea>
    <c:legend>
      <c:legendPos val="r"/>
      <c:layout>
        <c:manualLayout>
          <c:xMode val="edge"/>
          <c:yMode val="edge"/>
          <c:x val="0.61315579626876537"/>
          <c:y val="0.2375028389242857"/>
          <c:w val="0.36493690724354799"/>
          <c:h val="0.63107473839368666"/>
        </c:manualLayout>
      </c:layout>
      <c:overlay val="0"/>
      <c:txPr>
        <a:bodyPr/>
        <a:lstStyle/>
        <a:p>
          <a:pPr>
            <a:defRPr sz="900" baseline="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95547932612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254229229571133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3E-4EDD-8600-D06D8136C9F6}"/>
                </c:ext>
              </c:extLst>
            </c:dLbl>
            <c:dLbl>
              <c:idx val="1"/>
              <c:layout>
                <c:manualLayout>
                  <c:x val="1.9424330431108961E-2"/>
                  <c:y val="0.4376581679356534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3E-4EDD-8600-D06D8136C9F6}"/>
                </c:ext>
              </c:extLst>
            </c:dLbl>
            <c:dLbl>
              <c:idx val="2"/>
              <c:layout>
                <c:manualLayout>
                  <c:x val="1.38744348352755E-2"/>
                  <c:y val="0.46244582219075941"/>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166,88</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3E-4EDD-8600-D06D8136C9F6}"/>
                </c:ext>
              </c:extLst>
            </c:dLbl>
            <c:dLbl>
              <c:idx val="3"/>
              <c:layout>
                <c:manualLayout>
                  <c:x val="2.4973982703495899E-2"/>
                  <c:y val="0.462445822190759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3E-4EDD-8600-D06D8136C9F6}"/>
                </c:ext>
              </c:extLst>
            </c:dLbl>
            <c:dLbl>
              <c:idx val="4"/>
              <c:layout>
                <c:manualLayout>
                  <c:x val="2.61416201800268E-2"/>
                  <c:y val="0.463267257914752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3E-4EDD-8600-D06D8136C9F6}"/>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135.18</c:v>
                </c:pt>
                <c:pt idx="1">
                  <c:v>167.19</c:v>
                </c:pt>
                <c:pt idx="2">
                  <c:v>166.88</c:v>
                </c:pt>
                <c:pt idx="3">
                  <c:v>170.39</c:v>
                </c:pt>
                <c:pt idx="4">
                  <c:v>171.99</c:v>
                </c:pt>
              </c:numCache>
            </c:numRef>
          </c:val>
          <c:extLst>
            <c:ext xmlns:c16="http://schemas.microsoft.com/office/drawing/2014/chart" uri="{C3380CC4-5D6E-409C-BE32-E72D297353CC}">
              <c16:uniqueId val="{00000005-EE3E-4EDD-8600-D06D8136C9F6}"/>
            </c:ext>
          </c:extLst>
        </c:ser>
        <c:dLbls>
          <c:showLegendKey val="0"/>
          <c:showVal val="0"/>
          <c:showCatName val="0"/>
          <c:showSerName val="0"/>
          <c:showPercent val="0"/>
          <c:showBubbleSize val="0"/>
        </c:dLbls>
        <c:gapWidth val="150"/>
        <c:shape val="box"/>
        <c:axId val="154974080"/>
        <c:axId val="154975616"/>
        <c:axId val="0"/>
      </c:bar3DChart>
      <c:catAx>
        <c:axId val="154974080"/>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54975616"/>
        <c:crosses val="autoZero"/>
        <c:auto val="1"/>
        <c:lblAlgn val="ctr"/>
        <c:lblOffset val="100"/>
        <c:noMultiLvlLbl val="0"/>
      </c:catAx>
      <c:valAx>
        <c:axId val="154975616"/>
        <c:scaling>
          <c:orientation val="minMax"/>
          <c:max val="180"/>
          <c:min val="5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54974080"/>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i="1">
                <a:latin typeface="Times New Roman" panose="02020603050405020304" pitchFamily="18" charset="0"/>
                <a:cs typeface="Times New Roman" panose="02020603050405020304" pitchFamily="18" charset="0"/>
              </a:defRPr>
            </a:pPr>
            <a:r>
              <a:rPr lang="ru-RU" sz="900" i="1" dirty="0">
                <a:latin typeface="Times New Roman" panose="02020603050405020304" pitchFamily="18" charset="0"/>
                <a:cs typeface="Times New Roman" panose="02020603050405020304" pitchFamily="18" charset="0"/>
              </a:rPr>
              <a:t>Расходы бюджета муниципального образования на содержание органов местного самоуправления в расчете на 1 жителя, </a:t>
            </a:r>
            <a:r>
              <a:rPr lang="ru-RU" sz="900" i="1" baseline="0" dirty="0">
                <a:latin typeface="Times New Roman" panose="02020603050405020304" pitchFamily="18" charset="0"/>
                <a:cs typeface="Times New Roman" panose="02020603050405020304" pitchFamily="18" charset="0"/>
              </a:rPr>
              <a:t> в рублях</a:t>
            </a:r>
            <a:endParaRPr lang="ru-RU" sz="900" i="1" dirty="0">
              <a:latin typeface="Times New Roman" panose="02020603050405020304" pitchFamily="18" charset="0"/>
              <a:cs typeface="Times New Roman" panose="02020603050405020304" pitchFamily="18" charset="0"/>
            </a:endParaRPr>
          </a:p>
        </c:rich>
      </c:tx>
      <c:layout>
        <c:manualLayout>
          <c:xMode val="edge"/>
          <c:yMode val="edge"/>
          <c:x val="9.4078356133004318E-2"/>
          <c:y val="4.4692737430167594E-3"/>
        </c:manualLayout>
      </c:layout>
      <c:overlay val="0"/>
    </c:title>
    <c:autoTitleDeleted val="0"/>
    <c:view3D>
      <c:rotX val="15"/>
      <c:rotY val="20"/>
      <c:rAngAx val="0"/>
    </c:view3D>
    <c:floor>
      <c:thickness val="0"/>
    </c:floor>
    <c:sideWall>
      <c:thickness val="0"/>
      <c:spPr>
        <a:noFill/>
        <a:ln w="15611">
          <a:noFill/>
        </a:ln>
      </c:spPr>
    </c:sideWall>
    <c:backWall>
      <c:thickness val="0"/>
      <c:spPr>
        <a:noFill/>
        <a:ln w="15611">
          <a:noFill/>
        </a:ln>
      </c:spPr>
    </c:backWall>
    <c:plotArea>
      <c:layout>
        <c:manualLayout>
          <c:layoutTarget val="inner"/>
          <c:xMode val="edge"/>
          <c:yMode val="edge"/>
          <c:x val="0.11918186789151355"/>
          <c:y val="0.23230384610590346"/>
          <c:w val="0.88047553337048134"/>
          <c:h val="0.61674420996210622"/>
        </c:manualLayout>
      </c:layout>
      <c:bar3DChart>
        <c:barDir val="col"/>
        <c:grouping val="clustered"/>
        <c:varyColors val="0"/>
        <c:ser>
          <c:idx val="0"/>
          <c:order val="0"/>
          <c:tx>
            <c:strRef>
              <c:f>Лист1!$B$1</c:f>
              <c:strCache>
                <c:ptCount val="1"/>
                <c:pt idx="0">
                  <c:v>Расходы бюджета муниципального образования на содержание органов местного самоуправления в расчете на 1 жителя, ру</c:v>
                </c:pt>
              </c:strCache>
            </c:strRef>
          </c:tx>
          <c:spPr>
            <a:solidFill>
              <a:schemeClr val="accent6">
                <a:lumMod val="60000"/>
                <a:lumOff val="40000"/>
              </a:schemeClr>
            </a:solidFill>
            <a:ln>
              <a:solidFill>
                <a:schemeClr val="tx1"/>
              </a:solidFill>
            </a:ln>
          </c:spPr>
          <c:invertIfNegative val="0"/>
          <c:dLbls>
            <c:dLbl>
              <c:idx val="0"/>
              <c:layout>
                <c:manualLayout>
                  <c:x val="-2.8158577250833643E-2"/>
                  <c:y val="-1.6822503334680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D5-4A4A-A58E-2CC4AD2D62D9}"/>
                </c:ext>
              </c:extLst>
            </c:dLbl>
            <c:dLbl>
              <c:idx val="1"/>
              <c:layout>
                <c:manualLayout>
                  <c:x val="-2.6483926807712006E-2"/>
                  <c:y val="-7.36670284498303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D5-4A4A-A58E-2CC4AD2D62D9}"/>
                </c:ext>
              </c:extLst>
            </c:dLbl>
            <c:dLbl>
              <c:idx val="2"/>
              <c:layout>
                <c:manualLayout>
                  <c:x val="-2.667654686921082E-2"/>
                  <c:y val="-2.7717082591549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D5-4A4A-A58E-2CC4AD2D62D9}"/>
                </c:ext>
              </c:extLst>
            </c:dLbl>
            <c:dLbl>
              <c:idx val="3"/>
              <c:layout>
                <c:manualLayout>
                  <c:x val="-1.92663949610967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D5-4A4A-A58E-2CC4AD2D62D9}"/>
                </c:ext>
              </c:extLst>
            </c:dLbl>
            <c:dLbl>
              <c:idx val="4"/>
              <c:layout>
                <c:manualLayout>
                  <c:x val="-2.7243655604064096E-2"/>
                  <c:y val="-3.3917171596318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ED5-4A4A-A58E-2CC4AD2D62D9}"/>
                </c:ext>
              </c:extLst>
            </c:dLbl>
            <c:spPr>
              <a:noFill/>
              <a:ln w="15579">
                <a:noFill/>
              </a:ln>
            </c:spPr>
            <c:txPr>
              <a:bodyPr/>
              <a:lstStyle/>
              <a:p>
                <a:pPr>
                  <a:defRPr sz="800" b="1">
                    <a:solidFill>
                      <a:schemeClr val="bg2">
                        <a:lumMod val="50000"/>
                      </a:schemeClr>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 (оценка)</c:v>
                </c:pt>
              </c:strCache>
            </c:strRef>
          </c:cat>
          <c:val>
            <c:numRef>
              <c:f>Лист1!$B$2:$B$4</c:f>
              <c:numCache>
                <c:formatCode>#,##0.00</c:formatCode>
                <c:ptCount val="3"/>
                <c:pt idx="0">
                  <c:v>1052.1600000000001</c:v>
                </c:pt>
                <c:pt idx="1">
                  <c:v>1360</c:v>
                </c:pt>
                <c:pt idx="2">
                  <c:v>1392.91</c:v>
                </c:pt>
              </c:numCache>
            </c:numRef>
          </c:val>
          <c:extLst>
            <c:ext xmlns:c16="http://schemas.microsoft.com/office/drawing/2014/chart" uri="{C3380CC4-5D6E-409C-BE32-E72D297353CC}">
              <c16:uniqueId val="{00000005-4ED5-4A4A-A58E-2CC4AD2D62D9}"/>
            </c:ext>
          </c:extLst>
        </c:ser>
        <c:dLbls>
          <c:showLegendKey val="0"/>
          <c:showVal val="0"/>
          <c:showCatName val="0"/>
          <c:showSerName val="0"/>
          <c:showPercent val="0"/>
          <c:showBubbleSize val="0"/>
        </c:dLbls>
        <c:gapWidth val="150"/>
        <c:shape val="cylinder"/>
        <c:axId val="3060480"/>
        <c:axId val="3062016"/>
        <c:axId val="0"/>
      </c:bar3DChart>
      <c:catAx>
        <c:axId val="3060480"/>
        <c:scaling>
          <c:orientation val="minMax"/>
        </c:scaling>
        <c:delete val="0"/>
        <c:axPos val="b"/>
        <c:numFmt formatCode="General" sourceLinked="1"/>
        <c:majorTickMark val="out"/>
        <c:minorTickMark val="none"/>
        <c:tickLblPos val="nextTo"/>
        <c:txPr>
          <a:bodyPr/>
          <a:lstStyle/>
          <a:p>
            <a:pPr>
              <a:defRPr sz="800">
                <a:latin typeface="Times New Roman" panose="02020603050405020304" pitchFamily="18" charset="0"/>
                <a:cs typeface="Times New Roman" panose="02020603050405020304" pitchFamily="18" charset="0"/>
              </a:defRPr>
            </a:pPr>
            <a:endParaRPr lang="ru-RU"/>
          </a:p>
        </c:txPr>
        <c:crossAx val="3062016"/>
        <c:crosses val="autoZero"/>
        <c:auto val="1"/>
        <c:lblAlgn val="ctr"/>
        <c:lblOffset val="100"/>
        <c:noMultiLvlLbl val="0"/>
      </c:catAx>
      <c:valAx>
        <c:axId val="3062016"/>
        <c:scaling>
          <c:orientation val="minMax"/>
        </c:scaling>
        <c:delete val="0"/>
        <c:axPos val="l"/>
        <c:numFmt formatCode="#,##0.00" sourceLinked="1"/>
        <c:majorTickMark val="out"/>
        <c:minorTickMark val="none"/>
        <c:tickLblPos val="nextTo"/>
        <c:txPr>
          <a:bodyPr/>
          <a:lstStyle/>
          <a:p>
            <a:pPr>
              <a:defRPr sz="675"/>
            </a:pPr>
            <a:endParaRPr lang="ru-RU"/>
          </a:p>
        </c:txPr>
        <c:crossAx val="3060480"/>
        <c:crosses val="autoZero"/>
        <c:crossBetween val="between"/>
      </c:valAx>
      <c:spPr>
        <a:solidFill>
          <a:schemeClr val="bg1">
            <a:lumMod val="95000"/>
          </a:schemeClr>
        </a:solidFill>
      </c:spPr>
    </c:plotArea>
    <c:plotVisOnly val="1"/>
    <c:dispBlanksAs val="gap"/>
    <c:showDLblsOverMax val="0"/>
  </c:chart>
  <c:spPr>
    <a:ln w="0">
      <a:solidFill>
        <a:schemeClr val="bg1"/>
      </a:solidFill>
    </a:ln>
  </c:spPr>
  <c:txPr>
    <a:bodyPr/>
    <a:lstStyle/>
    <a:p>
      <a:pPr>
        <a:defRPr sz="1101"/>
      </a:pPr>
      <a:endParaRPr lang="ru-RU"/>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95547932612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5.934888675662906E-3"/>
                  <c:y val="0.34364631987441208"/>
                </c:manualLayout>
              </c:layout>
              <c:tx>
                <c:rich>
                  <a:bodyPr/>
                  <a:lstStyle/>
                  <a:p>
                    <a:r>
                      <a:rPr lang="ru-RU" dirty="0"/>
                      <a:t>1,57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6F-4ED9-8A36-E4DBB1BD3FB9}"/>
                </c:ext>
              </c:extLst>
            </c:dLbl>
            <c:dLbl>
              <c:idx val="1"/>
              <c:layout>
                <c:manualLayout>
                  <c:x val="1.634380393644486E-2"/>
                  <c:y val="0.41577452968832529"/>
                </c:manualLayout>
              </c:layout>
              <c:tx>
                <c:rich>
                  <a:bodyPr/>
                  <a:lstStyle/>
                  <a:p>
                    <a:r>
                      <a:rPr lang="ru-RU" dirty="0"/>
                      <a:t>1,74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6F-4ED9-8A36-E4DBB1BD3FB9}"/>
                </c:ext>
              </c:extLst>
            </c:dLbl>
            <c:dLbl>
              <c:idx val="2"/>
              <c:layout>
                <c:manualLayout>
                  <c:x val="-7.6880202032157882E-3"/>
                  <c:y val="0.46668856014520521"/>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1,85</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6F-4ED9-8A36-E4DBB1BD3FB9}"/>
                </c:ext>
              </c:extLst>
            </c:dLbl>
            <c:dLbl>
              <c:idx val="3"/>
              <c:layout>
                <c:manualLayout>
                  <c:x val="3.3107699710980697E-4"/>
                  <c:y val="0.47093139601661188"/>
                </c:manualLayout>
              </c:layout>
              <c:tx>
                <c:rich>
                  <a:bodyPr/>
                  <a:lstStyle/>
                  <a:p>
                    <a:r>
                      <a:rPr lang="ru-RU" dirty="0"/>
                      <a:t>1,88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6F-4ED9-8A36-E4DBB1BD3FB9}"/>
                </c:ext>
              </c:extLst>
            </c:dLbl>
            <c:dLbl>
              <c:idx val="4"/>
              <c:layout>
                <c:manualLayout>
                  <c:x val="1.4986994616421226E-3"/>
                  <c:y val="0.47599573845556103"/>
                </c:manualLayout>
              </c:layout>
              <c:tx>
                <c:rich>
                  <a:bodyPr/>
                  <a:lstStyle/>
                  <a:p>
                    <a:r>
                      <a:rPr lang="ru-RU" dirty="0"/>
                      <a:t>1,95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6F-4ED9-8A36-E4DBB1BD3FB9}"/>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1.57</c:v>
                </c:pt>
                <c:pt idx="1">
                  <c:v>1.74</c:v>
                </c:pt>
                <c:pt idx="2">
                  <c:v>1.85</c:v>
                </c:pt>
                <c:pt idx="3">
                  <c:v>1.88</c:v>
                </c:pt>
                <c:pt idx="4">
                  <c:v>1.95</c:v>
                </c:pt>
              </c:numCache>
            </c:numRef>
          </c:val>
          <c:extLst>
            <c:ext xmlns:c16="http://schemas.microsoft.com/office/drawing/2014/chart" uri="{C3380CC4-5D6E-409C-BE32-E72D297353CC}">
              <c16:uniqueId val="{00000005-746F-4ED9-8A36-E4DBB1BD3FB9}"/>
            </c:ext>
          </c:extLst>
        </c:ser>
        <c:dLbls>
          <c:showLegendKey val="0"/>
          <c:showVal val="0"/>
          <c:showCatName val="0"/>
          <c:showSerName val="0"/>
          <c:showPercent val="0"/>
          <c:showBubbleSize val="0"/>
        </c:dLbls>
        <c:gapWidth val="150"/>
        <c:shape val="box"/>
        <c:axId val="155178496"/>
        <c:axId val="155180032"/>
        <c:axId val="0"/>
      </c:bar3DChart>
      <c:catAx>
        <c:axId val="155178496"/>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55180032"/>
        <c:crosses val="autoZero"/>
        <c:auto val="1"/>
        <c:lblAlgn val="ctr"/>
        <c:lblOffset val="100"/>
        <c:noMultiLvlLbl val="0"/>
      </c:catAx>
      <c:valAx>
        <c:axId val="155180032"/>
        <c:scaling>
          <c:orientation val="minMax"/>
          <c:max val="2"/>
          <c:min val="0.5"/>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55178496"/>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95547932612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2.2581149033643245E-4"/>
                  <c:y val="0.21211840786080557"/>
                </c:manualLayout>
              </c:layout>
              <c:tx>
                <c:rich>
                  <a:bodyPr/>
                  <a:lstStyle/>
                  <a:p>
                    <a:r>
                      <a:rPr lang="ru-RU" dirty="0"/>
                      <a:t>14,01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F1C-4667-A6E7-96AF53794A80}"/>
                </c:ext>
              </c:extLst>
            </c:dLbl>
            <c:dLbl>
              <c:idx val="1"/>
              <c:layout>
                <c:manualLayout>
                  <c:x val="1.0183103770445521E-2"/>
                  <c:y val="0.39031751445988538"/>
                </c:manualLayout>
              </c:layout>
              <c:tx>
                <c:rich>
                  <a:bodyPr/>
                  <a:lstStyle/>
                  <a:p>
                    <a:r>
                      <a:rPr lang="ru-RU" dirty="0"/>
                      <a:t>21,47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1C-4667-A6E7-96AF53794A80}"/>
                </c:ext>
              </c:extLst>
            </c:dLbl>
            <c:dLbl>
              <c:idx val="2"/>
              <c:layout>
                <c:manualLayout>
                  <c:x val="4.6333801287829447E-3"/>
                  <c:y val="0.25878960244627891"/>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16,64</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1C-4667-A6E7-96AF53794A80}"/>
                </c:ext>
              </c:extLst>
            </c:dLbl>
            <c:dLbl>
              <c:idx val="3"/>
              <c:layout>
                <c:manualLayout>
                  <c:x val="6.4917771631091449E-3"/>
                  <c:y val="0.28848945354612548"/>
                </c:manualLayout>
              </c:layout>
              <c:tx>
                <c:rich>
                  <a:bodyPr/>
                  <a:lstStyle/>
                  <a:p>
                    <a:r>
                      <a:rPr lang="ru-RU" dirty="0"/>
                      <a:t>17,4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1C-4667-A6E7-96AF53794A80}"/>
                </c:ext>
              </c:extLst>
            </c:dLbl>
            <c:dLbl>
              <c:idx val="4"/>
              <c:layout>
                <c:manualLayout>
                  <c:x val="1.690044987664047E-2"/>
                  <c:y val="0.29355379598507458"/>
                </c:manualLayout>
              </c:layout>
              <c:tx>
                <c:rich>
                  <a:bodyPr/>
                  <a:lstStyle/>
                  <a:p>
                    <a:r>
                      <a:rPr lang="ru-RU" dirty="0"/>
                      <a:t>18,18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1C-4667-A6E7-96AF53794A80}"/>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14.01</c:v>
                </c:pt>
                <c:pt idx="1">
                  <c:v>21.47</c:v>
                </c:pt>
                <c:pt idx="2">
                  <c:v>16.64</c:v>
                </c:pt>
                <c:pt idx="3">
                  <c:v>17.399999999999999</c:v>
                </c:pt>
                <c:pt idx="4">
                  <c:v>18.18</c:v>
                </c:pt>
              </c:numCache>
            </c:numRef>
          </c:val>
          <c:extLst>
            <c:ext xmlns:c16="http://schemas.microsoft.com/office/drawing/2014/chart" uri="{C3380CC4-5D6E-409C-BE32-E72D297353CC}">
              <c16:uniqueId val="{00000005-8F1C-4667-A6E7-96AF53794A80}"/>
            </c:ext>
          </c:extLst>
        </c:ser>
        <c:dLbls>
          <c:showLegendKey val="0"/>
          <c:showVal val="0"/>
          <c:showCatName val="0"/>
          <c:showSerName val="0"/>
          <c:showPercent val="0"/>
          <c:showBubbleSize val="0"/>
        </c:dLbls>
        <c:gapWidth val="150"/>
        <c:shape val="box"/>
        <c:axId val="156077056"/>
        <c:axId val="156111616"/>
        <c:axId val="0"/>
      </c:bar3DChart>
      <c:catAx>
        <c:axId val="156077056"/>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56111616"/>
        <c:crosses val="autoZero"/>
        <c:auto val="1"/>
        <c:lblAlgn val="ctr"/>
        <c:lblOffset val="100"/>
        <c:tickLblSkip val="1"/>
        <c:noMultiLvlLbl val="0"/>
      </c:catAx>
      <c:valAx>
        <c:axId val="156111616"/>
        <c:scaling>
          <c:orientation val="minMax"/>
          <c:max val="20"/>
          <c:min val="8"/>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56077056"/>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955479326125E-2"/>
          <c:w val="0.945565468874211"/>
          <c:h val="0.65011352816230861"/>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2.2581149033643245E-4"/>
                  <c:y val="0.21211840786080557"/>
                </c:manualLayout>
              </c:layout>
              <c:tx>
                <c:rich>
                  <a:bodyPr/>
                  <a:lstStyle/>
                  <a:p>
                    <a:r>
                      <a:rPr lang="ru-RU" dirty="0"/>
                      <a:t>179,68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8D-4977-ABB3-002744A12CEB}"/>
                </c:ext>
              </c:extLst>
            </c:dLbl>
            <c:dLbl>
              <c:idx val="1"/>
              <c:layout>
                <c:manualLayout>
                  <c:x val="1.0183103770445521E-2"/>
                  <c:y val="0.39031751445988538"/>
                </c:manualLayout>
              </c:layout>
              <c:tx>
                <c:rich>
                  <a:bodyPr/>
                  <a:lstStyle/>
                  <a:p>
                    <a:r>
                      <a:rPr lang="ru-RU" dirty="0"/>
                      <a:t>187,19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8D-4977-ABB3-002744A12CEB}"/>
                </c:ext>
              </c:extLst>
            </c:dLbl>
            <c:dLbl>
              <c:idx val="2"/>
              <c:layout>
                <c:manualLayout>
                  <c:x val="4.6333801287829447E-3"/>
                  <c:y val="0.25878960244627891"/>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149,28</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8D-4977-ABB3-002744A12CEB}"/>
                </c:ext>
              </c:extLst>
            </c:dLbl>
            <c:dLbl>
              <c:idx val="3"/>
              <c:layout>
                <c:manualLayout>
                  <c:x val="6.4917771631091449E-3"/>
                  <c:y val="0.28848945354612548"/>
                </c:manualLayout>
              </c:layout>
              <c:tx>
                <c:rich>
                  <a:bodyPr/>
                  <a:lstStyle/>
                  <a:p>
                    <a:r>
                      <a:rPr lang="ru-RU" dirty="0"/>
                      <a:t>151,77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8D-4977-ABB3-002744A12CEB}"/>
                </c:ext>
              </c:extLst>
            </c:dLbl>
            <c:dLbl>
              <c:idx val="4"/>
              <c:layout>
                <c:manualLayout>
                  <c:x val="1.690044987664047E-2"/>
                  <c:y val="0.29355379598507458"/>
                </c:manualLayout>
              </c:layout>
              <c:tx>
                <c:rich>
                  <a:bodyPr/>
                  <a:lstStyle/>
                  <a:p>
                    <a:r>
                      <a:rPr lang="ru-RU" dirty="0"/>
                      <a:t>152,93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8D-4977-ABB3-002744A12CEB}"/>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179.68</c:v>
                </c:pt>
                <c:pt idx="1">
                  <c:v>187.19</c:v>
                </c:pt>
                <c:pt idx="2">
                  <c:v>149.28</c:v>
                </c:pt>
                <c:pt idx="3">
                  <c:v>151.77000000000001</c:v>
                </c:pt>
                <c:pt idx="4">
                  <c:v>152.93</c:v>
                </c:pt>
              </c:numCache>
            </c:numRef>
          </c:val>
          <c:extLst>
            <c:ext xmlns:c16="http://schemas.microsoft.com/office/drawing/2014/chart" uri="{C3380CC4-5D6E-409C-BE32-E72D297353CC}">
              <c16:uniqueId val="{00000005-EE8D-4977-ABB3-002744A12CEB}"/>
            </c:ext>
          </c:extLst>
        </c:ser>
        <c:dLbls>
          <c:showLegendKey val="0"/>
          <c:showVal val="0"/>
          <c:showCatName val="0"/>
          <c:showSerName val="0"/>
          <c:showPercent val="0"/>
          <c:showBubbleSize val="0"/>
        </c:dLbls>
        <c:gapWidth val="150"/>
        <c:shape val="box"/>
        <c:axId val="156518272"/>
        <c:axId val="156519808"/>
        <c:axId val="0"/>
      </c:bar3DChart>
      <c:catAx>
        <c:axId val="156518272"/>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56519808"/>
        <c:crosses val="autoZero"/>
        <c:auto val="1"/>
        <c:lblAlgn val="ctr"/>
        <c:lblOffset val="100"/>
        <c:tickLblSkip val="1"/>
        <c:noMultiLvlLbl val="0"/>
      </c:catAx>
      <c:valAx>
        <c:axId val="156519808"/>
        <c:scaling>
          <c:orientation val="minMax"/>
          <c:max val="190"/>
          <c:min val="8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56518272"/>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8881459939E-2"/>
                  <c:y val="0.40750438225185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FF-407B-A1C2-890E9CED5404}"/>
                </c:ext>
              </c:extLst>
            </c:dLbl>
            <c:dLbl>
              <c:idx val="1"/>
              <c:layout>
                <c:manualLayout>
                  <c:x val="2.3217490316213563E-2"/>
                  <c:y val="0.46020262686929353"/>
                </c:manualLayout>
              </c:layout>
              <c:tx>
                <c:rich>
                  <a:bodyPr/>
                  <a:lstStyle/>
                  <a:p>
                    <a:r>
                      <a:rPr lang="ru-RU" dirty="0"/>
                      <a:t>160,06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FF-407B-A1C2-890E9CED5404}"/>
                </c:ext>
              </c:extLst>
            </c:dLbl>
            <c:dLbl>
              <c:idx val="2"/>
              <c:layout>
                <c:manualLayout>
                  <c:x val="3.284183586907951E-2"/>
                  <c:y val="0.26438651691176945"/>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101,86</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FF-407B-A1C2-890E9CED5404}"/>
                </c:ext>
              </c:extLst>
            </c:dLbl>
            <c:dLbl>
              <c:idx val="3"/>
              <c:layout>
                <c:manualLayout>
                  <c:x val="3.1331021809727036E-2"/>
                  <c:y val="0.35538063315841095"/>
                </c:manualLayout>
              </c:layout>
              <c:tx>
                <c:rich>
                  <a:bodyPr/>
                  <a:lstStyle/>
                  <a:p>
                    <a:r>
                      <a:rPr lang="ru-RU" dirty="0"/>
                      <a:t>120,27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FF-407B-A1C2-890E9CED5404}"/>
                </c:ext>
              </c:extLst>
            </c:dLbl>
            <c:dLbl>
              <c:idx val="4"/>
              <c:layout>
                <c:manualLayout>
                  <c:x val="3.9366593147152934E-2"/>
                  <c:y val="0.34740893326751915"/>
                </c:manualLayout>
              </c:layout>
              <c:tx>
                <c:rich>
                  <a:bodyPr/>
                  <a:lstStyle/>
                  <a:p>
                    <a:r>
                      <a:rPr lang="ru-RU" dirty="0"/>
                      <a:t>115,29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FF-407B-A1C2-890E9CED5404}"/>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155.72999999999999</c:v>
                </c:pt>
                <c:pt idx="1">
                  <c:v>160.06</c:v>
                </c:pt>
                <c:pt idx="2">
                  <c:v>101.86</c:v>
                </c:pt>
                <c:pt idx="3">
                  <c:v>120.27</c:v>
                </c:pt>
                <c:pt idx="4">
                  <c:v>115.29</c:v>
                </c:pt>
              </c:numCache>
            </c:numRef>
          </c:val>
          <c:extLst>
            <c:ext xmlns:c16="http://schemas.microsoft.com/office/drawing/2014/chart" uri="{C3380CC4-5D6E-409C-BE32-E72D297353CC}">
              <c16:uniqueId val="{00000005-4AFF-407B-A1C2-890E9CED5404}"/>
            </c:ext>
          </c:extLst>
        </c:ser>
        <c:dLbls>
          <c:showLegendKey val="0"/>
          <c:showVal val="0"/>
          <c:showCatName val="0"/>
          <c:showSerName val="0"/>
          <c:showPercent val="0"/>
          <c:showBubbleSize val="0"/>
        </c:dLbls>
        <c:gapWidth val="150"/>
        <c:shape val="box"/>
        <c:axId val="157564928"/>
        <c:axId val="157566464"/>
        <c:axId val="0"/>
      </c:bar3DChart>
      <c:catAx>
        <c:axId val="157564928"/>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57566464"/>
        <c:crosses val="autoZero"/>
        <c:auto val="1"/>
        <c:lblAlgn val="ctr"/>
        <c:lblOffset val="100"/>
        <c:noMultiLvlLbl val="0"/>
      </c:catAx>
      <c:valAx>
        <c:axId val="157566464"/>
        <c:scaling>
          <c:orientation val="minMax"/>
          <c:max val="165"/>
          <c:min val="1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5756492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3.0555555555555555E-2"/>
          <c:y val="2.3004690300111583E-2"/>
          <c:w val="0.5805555555555556"/>
          <c:h val="0.84752992421131956"/>
        </c:manualLayout>
      </c:layout>
      <c:bar3DChart>
        <c:barDir val="col"/>
        <c:grouping val="percentStacked"/>
        <c:varyColors val="0"/>
        <c:ser>
          <c:idx val="0"/>
          <c:order val="0"/>
          <c:tx>
            <c:strRef>
              <c:f>Лист1!$B$1</c:f>
              <c:strCache>
                <c:ptCount val="1"/>
                <c:pt idx="0">
                  <c:v>Среднесписочная численность населения, чел</c:v>
                </c:pt>
              </c:strCache>
            </c:strRef>
          </c:tx>
          <c:invertIfNegative val="0"/>
          <c:dLbls>
            <c:dLbl>
              <c:idx val="0"/>
              <c:layout>
                <c:manualLayout>
                  <c:x val="8.4980971128608918E-2"/>
                  <c:y val="-2.3004690300111652E-2"/>
                </c:manualLayout>
              </c:layout>
              <c:tx>
                <c:rich>
                  <a:bodyPr/>
                  <a:lstStyle/>
                  <a:p>
                    <a:r>
                      <a:rPr lang="ru-RU" sz="1000" dirty="0">
                        <a:latin typeface="Times New Roman" panose="02020603050405020304" pitchFamily="18" charset="0"/>
                        <a:cs typeface="Times New Roman" panose="02020603050405020304" pitchFamily="18" charset="0"/>
                      </a:rPr>
                      <a:t>8</a:t>
                    </a:r>
                    <a:r>
                      <a:rPr lang="en-US" sz="1000" dirty="0">
                        <a:latin typeface="Times New Roman" panose="02020603050405020304" pitchFamily="18" charset="0"/>
                        <a:cs typeface="Times New Roman" panose="02020603050405020304" pitchFamily="18" charset="0"/>
                      </a:rPr>
                      <a:t>3 622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87-4D4A-8CB8-8D8E6A4CC1F5}"/>
                </c:ext>
              </c:extLst>
            </c:dLbl>
            <c:dLbl>
              <c:idx val="1"/>
              <c:layout>
                <c:manualLayout>
                  <c:x val="8.7184164479440066E-2"/>
                  <c:y val="-7.6682301000371936E-3"/>
                </c:manualLayout>
              </c:layout>
              <c:tx>
                <c:rich>
                  <a:bodyPr/>
                  <a:lstStyle/>
                  <a:p>
                    <a:r>
                      <a:rPr lang="ru-RU" sz="1000" dirty="0">
                        <a:latin typeface="Times New Roman" panose="02020603050405020304" pitchFamily="18" charset="0"/>
                        <a:cs typeface="Times New Roman" panose="02020603050405020304" pitchFamily="18" charset="0"/>
                      </a:rPr>
                      <a:t>8</a:t>
                    </a:r>
                    <a:r>
                      <a:rPr lang="en-US" sz="1000" dirty="0">
                        <a:latin typeface="Times New Roman" panose="02020603050405020304" pitchFamily="18" charset="0"/>
                        <a:cs typeface="Times New Roman" panose="02020603050405020304" pitchFamily="18" charset="0"/>
                      </a:rPr>
                      <a:t>2 799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87-4D4A-8CB8-8D8E6A4CC1F5}"/>
                </c:ext>
              </c:extLst>
            </c:dLbl>
            <c:dLbl>
              <c:idx val="2"/>
              <c:layout>
                <c:manualLayout>
                  <c:x val="0.11153193350831146"/>
                  <c:y val="3.8338131511957609E-3"/>
                </c:manualLayout>
              </c:layout>
              <c:tx>
                <c:rich>
                  <a:bodyPr/>
                  <a:lstStyle/>
                  <a:p>
                    <a:r>
                      <a:rPr lang="ru-RU" sz="1000" dirty="0">
                        <a:latin typeface="Times New Roman" panose="02020603050405020304" pitchFamily="18" charset="0"/>
                        <a:cs typeface="Times New Roman" panose="02020603050405020304" pitchFamily="18" charset="0"/>
                      </a:rPr>
                      <a:t>8</a:t>
                    </a:r>
                    <a:r>
                      <a:rPr lang="en-US" sz="1000" dirty="0">
                        <a:latin typeface="Times New Roman" panose="02020603050405020304" pitchFamily="18" charset="0"/>
                        <a:cs typeface="Times New Roman" panose="02020603050405020304" pitchFamily="18" charset="0"/>
                      </a:rPr>
                      <a:t>2 385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87-4D4A-8CB8-8D8E6A4CC1F5}"/>
                </c:ext>
              </c:extLst>
            </c:dLbl>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c:v>
                </c:pt>
              </c:strCache>
            </c:strRef>
          </c:cat>
          <c:val>
            <c:numRef>
              <c:f>Лист1!$B$2:$B$4</c:f>
              <c:numCache>
                <c:formatCode>#,##0</c:formatCode>
                <c:ptCount val="3"/>
                <c:pt idx="0">
                  <c:v>53622</c:v>
                </c:pt>
                <c:pt idx="1">
                  <c:v>52799</c:v>
                </c:pt>
                <c:pt idx="2">
                  <c:v>52385</c:v>
                </c:pt>
              </c:numCache>
            </c:numRef>
          </c:val>
          <c:extLst>
            <c:ext xmlns:c16="http://schemas.microsoft.com/office/drawing/2014/chart" uri="{C3380CC4-5D6E-409C-BE32-E72D297353CC}">
              <c16:uniqueId val="{00000003-8287-4D4A-8CB8-8D8E6A4CC1F5}"/>
            </c:ext>
          </c:extLst>
        </c:ser>
        <c:ser>
          <c:idx val="1"/>
          <c:order val="1"/>
          <c:tx>
            <c:strRef>
              <c:f>Лист1!$C$1</c:f>
              <c:strCache>
                <c:ptCount val="1"/>
                <c:pt idx="0">
                  <c:v>Среднемесячная начисленная зарплата, руб</c:v>
                </c:pt>
              </c:strCache>
            </c:strRef>
          </c:tx>
          <c:invertIfNegative val="0"/>
          <c:dLbls>
            <c:dLbl>
              <c:idx val="0"/>
              <c:layout>
                <c:manualLayout>
                  <c:x val="8.7612860892388456E-2"/>
                  <c:y val="3.4507035450167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287-4D4A-8CB8-8D8E6A4CC1F5}"/>
                </c:ext>
              </c:extLst>
            </c:dLbl>
            <c:dLbl>
              <c:idx val="1"/>
              <c:layout>
                <c:manualLayout>
                  <c:x val="9.2366360454943133E-2"/>
                  <c:y val="1.1502345150055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287-4D4A-8CB8-8D8E6A4CC1F5}"/>
                </c:ext>
              </c:extLst>
            </c:dLbl>
            <c:dLbl>
              <c:idx val="2"/>
              <c:layout>
                <c:manualLayout>
                  <c:x val="0.11449628171478565"/>
                  <c:y val="-1.5336762098897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87-4D4A-8CB8-8D8E6A4CC1F5}"/>
                </c:ext>
              </c:extLst>
            </c:dLbl>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c:v>
                </c:pt>
              </c:strCache>
            </c:strRef>
          </c:cat>
          <c:val>
            <c:numRef>
              <c:f>Лист1!$C$2:$C$4</c:f>
              <c:numCache>
                <c:formatCode>#,##0.00</c:formatCode>
                <c:ptCount val="3"/>
                <c:pt idx="0">
                  <c:v>23527.1</c:v>
                </c:pt>
                <c:pt idx="1">
                  <c:v>26596.9</c:v>
                </c:pt>
                <c:pt idx="2">
                  <c:v>28005.49</c:v>
                </c:pt>
              </c:numCache>
            </c:numRef>
          </c:val>
          <c:extLst>
            <c:ext xmlns:c16="http://schemas.microsoft.com/office/drawing/2014/chart" uri="{C3380CC4-5D6E-409C-BE32-E72D297353CC}">
              <c16:uniqueId val="{00000007-8287-4D4A-8CB8-8D8E6A4CC1F5}"/>
            </c:ext>
          </c:extLst>
        </c:ser>
        <c:ser>
          <c:idx val="2"/>
          <c:order val="2"/>
          <c:tx>
            <c:strRef>
              <c:f>Лист1!$D$1</c:f>
              <c:strCache>
                <c:ptCount val="1"/>
                <c:pt idx="0">
                  <c:v>Численность безработных, чел</c:v>
                </c:pt>
              </c:strCache>
            </c:strRef>
          </c:tx>
          <c:invertIfNegative val="0"/>
          <c:dLbls>
            <c:dLbl>
              <c:idx val="0"/>
              <c:layout>
                <c:manualLayout>
                  <c:x val="6.6666666666666666E-2"/>
                  <c:y val="-3.8341150500185968E-3"/>
                </c:manualLayout>
              </c:layout>
              <c:tx>
                <c:rich>
                  <a:bodyPr/>
                  <a:lstStyle/>
                  <a:p>
                    <a:r>
                      <a:rPr lang="ru-RU">
                        <a:latin typeface="Times New Roman" panose="02020603050405020304" pitchFamily="18" charset="0"/>
                        <a:cs typeface="Times New Roman" panose="02020603050405020304" pitchFamily="18" charset="0"/>
                      </a:rPr>
                      <a:t>404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87-4D4A-8CB8-8D8E6A4CC1F5}"/>
                </c:ext>
              </c:extLst>
            </c:dLbl>
            <c:dLbl>
              <c:idx val="1"/>
              <c:layout>
                <c:manualLayout>
                  <c:x val="5.2777777777777778E-2"/>
                  <c:y val="0"/>
                </c:manualLayout>
              </c:layout>
              <c:tx>
                <c:rich>
                  <a:bodyPr/>
                  <a:lstStyle/>
                  <a:p>
                    <a:r>
                      <a:rPr lang="ru-RU">
                        <a:latin typeface="Times New Roman" panose="02020603050405020304" pitchFamily="18" charset="0"/>
                        <a:cs typeface="Times New Roman" panose="02020603050405020304" pitchFamily="18" charset="0"/>
                      </a:rPr>
                      <a:t>386</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87-4D4A-8CB8-8D8E6A4CC1F5}"/>
                </c:ext>
              </c:extLst>
            </c:dLbl>
            <c:dLbl>
              <c:idx val="2"/>
              <c:layout>
                <c:manualLayout>
                  <c:x val="7.2222222222222215E-2"/>
                  <c:y val="0"/>
                </c:manualLayout>
              </c:layout>
              <c:tx>
                <c:rich>
                  <a:bodyPr/>
                  <a:lstStyle/>
                  <a:p>
                    <a:r>
                      <a:rPr lang="ru-RU">
                        <a:latin typeface="Times New Roman" panose="02020603050405020304" pitchFamily="18" charset="0"/>
                        <a:cs typeface="Times New Roman" panose="02020603050405020304" pitchFamily="18" charset="0"/>
                      </a:rPr>
                      <a:t>385</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287-4D4A-8CB8-8D8E6A4CC1F5}"/>
                </c:ext>
              </c:extLst>
            </c:dLbl>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c:v>
                </c:pt>
              </c:strCache>
            </c:strRef>
          </c:cat>
          <c:val>
            <c:numRef>
              <c:f>Лист1!$D$2:$D$4</c:f>
              <c:numCache>
                <c:formatCode>#,##0</c:formatCode>
                <c:ptCount val="3"/>
                <c:pt idx="0">
                  <c:v>10404</c:v>
                </c:pt>
                <c:pt idx="1">
                  <c:v>10385</c:v>
                </c:pt>
                <c:pt idx="2">
                  <c:v>10385</c:v>
                </c:pt>
              </c:numCache>
            </c:numRef>
          </c:val>
          <c:extLst>
            <c:ext xmlns:c16="http://schemas.microsoft.com/office/drawing/2014/chart" uri="{C3380CC4-5D6E-409C-BE32-E72D297353CC}">
              <c16:uniqueId val="{0000000B-8287-4D4A-8CB8-8D8E6A4CC1F5}"/>
            </c:ext>
          </c:extLst>
        </c:ser>
        <c:ser>
          <c:idx val="3"/>
          <c:order val="3"/>
          <c:tx>
            <c:strRef>
              <c:f>Лист1!$E$1</c:f>
              <c:strCache>
                <c:ptCount val="1"/>
                <c:pt idx="0">
                  <c:v>Уровень безработицы, %</c:v>
                </c:pt>
              </c:strCache>
            </c:strRef>
          </c:tx>
          <c:spPr>
            <a:solidFill>
              <a:srgbClr val="FF0000"/>
            </a:solidFill>
          </c:spPr>
          <c:invertIfNegative val="0"/>
          <c:dLbls>
            <c:dLbl>
              <c:idx val="0"/>
              <c:layout>
                <c:manualLayout>
                  <c:x val="5.9290825701779288E-3"/>
                  <c:y val="-8.4350531100409146E-2"/>
                </c:manualLayout>
              </c:layout>
              <c:tx>
                <c:rich>
                  <a:bodyPr/>
                  <a:lstStyle/>
                  <a:p>
                    <a:r>
                      <a:rPr lang="ru-RU">
                        <a:latin typeface="Times New Roman" panose="02020603050405020304" pitchFamily="18" charset="0"/>
                        <a:cs typeface="Times New Roman" panose="02020603050405020304" pitchFamily="18" charset="0"/>
                      </a:rPr>
                      <a:t>0,9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287-4D4A-8CB8-8D8E6A4CC1F5}"/>
                </c:ext>
              </c:extLst>
            </c:dLbl>
            <c:dLbl>
              <c:idx val="1"/>
              <c:layout>
                <c:manualLayout>
                  <c:x val="3.2609954135978607E-2"/>
                  <c:y val="-8.4350531100409132E-2"/>
                </c:manualLayout>
              </c:layout>
              <c:tx>
                <c:rich>
                  <a:bodyPr/>
                  <a:lstStyle/>
                  <a:p>
                    <a:r>
                      <a:rPr lang="ru-RU">
                        <a:latin typeface="Times New Roman" panose="02020603050405020304" pitchFamily="18" charset="0"/>
                        <a:cs typeface="Times New Roman" panose="02020603050405020304" pitchFamily="18" charset="0"/>
                      </a:rPr>
                      <a:t>0,87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287-4D4A-8CB8-8D8E6A4CC1F5}"/>
                </c:ext>
              </c:extLst>
            </c:dLbl>
            <c:dLbl>
              <c:idx val="2"/>
              <c:layout>
                <c:manualLayout>
                  <c:x val="3.2820428696412947E-2"/>
                  <c:y val="-8.4350531100409132E-2"/>
                </c:manualLayout>
              </c:layout>
              <c:tx>
                <c:rich>
                  <a:bodyPr/>
                  <a:lstStyle/>
                  <a:p>
                    <a:r>
                      <a:rPr lang="ru-RU">
                        <a:latin typeface="Times New Roman" panose="02020603050405020304" pitchFamily="18" charset="0"/>
                        <a:cs typeface="Times New Roman" panose="02020603050405020304" pitchFamily="18" charset="0"/>
                      </a:rPr>
                      <a:t>0,87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287-4D4A-8CB8-8D8E6A4CC1F5}"/>
                </c:ext>
              </c:extLst>
            </c:dLbl>
            <c:spPr>
              <a:noFill/>
              <a:ln>
                <a:noFill/>
              </a:ln>
              <a:effectLst/>
            </c:spPr>
            <c:txPr>
              <a:bodyPr/>
              <a:lstStyle/>
              <a:p>
                <a:pPr>
                  <a:defRPr sz="11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2017 год</c:v>
                </c:pt>
                <c:pt idx="1">
                  <c:v>2018 год</c:v>
                </c:pt>
                <c:pt idx="2">
                  <c:v>2019 год</c:v>
                </c:pt>
              </c:strCache>
            </c:strRef>
          </c:cat>
          <c:val>
            <c:numRef>
              <c:f>Лист1!$E$2:$E$4</c:f>
              <c:numCache>
                <c:formatCode>#,##0.00</c:formatCode>
                <c:ptCount val="3"/>
                <c:pt idx="0">
                  <c:v>8000</c:v>
                </c:pt>
                <c:pt idx="1">
                  <c:v>8000</c:v>
                </c:pt>
                <c:pt idx="2">
                  <c:v>8000</c:v>
                </c:pt>
              </c:numCache>
            </c:numRef>
          </c:val>
          <c:extLst>
            <c:ext xmlns:c16="http://schemas.microsoft.com/office/drawing/2014/chart" uri="{C3380CC4-5D6E-409C-BE32-E72D297353CC}">
              <c16:uniqueId val="{0000000F-8287-4D4A-8CB8-8D8E6A4CC1F5}"/>
            </c:ext>
          </c:extLst>
        </c:ser>
        <c:dLbls>
          <c:showLegendKey val="0"/>
          <c:showVal val="0"/>
          <c:showCatName val="0"/>
          <c:showSerName val="0"/>
          <c:showPercent val="0"/>
          <c:showBubbleSize val="0"/>
        </c:dLbls>
        <c:gapWidth val="150"/>
        <c:shape val="cone"/>
        <c:axId val="150532864"/>
        <c:axId val="150534400"/>
        <c:axId val="0"/>
      </c:bar3DChart>
      <c:catAx>
        <c:axId val="150532864"/>
        <c:scaling>
          <c:orientation val="minMax"/>
        </c:scaling>
        <c:delete val="0"/>
        <c:axPos val="b"/>
        <c:numFmt formatCode="General" sourceLinked="0"/>
        <c:majorTickMark val="out"/>
        <c:minorTickMark val="none"/>
        <c:tickLblPos val="nextTo"/>
        <c:txPr>
          <a:bodyPr/>
          <a:lstStyle/>
          <a:p>
            <a:pPr>
              <a:defRPr sz="1200" b="1"/>
            </a:pPr>
            <a:endParaRPr lang="ru-RU"/>
          </a:p>
        </c:txPr>
        <c:crossAx val="150534400"/>
        <c:crosses val="autoZero"/>
        <c:auto val="1"/>
        <c:lblAlgn val="ctr"/>
        <c:lblOffset val="100"/>
        <c:noMultiLvlLbl val="0"/>
      </c:catAx>
      <c:valAx>
        <c:axId val="150534400"/>
        <c:scaling>
          <c:orientation val="minMax"/>
        </c:scaling>
        <c:delete val="1"/>
        <c:axPos val="l"/>
        <c:numFmt formatCode="0%" sourceLinked="1"/>
        <c:majorTickMark val="out"/>
        <c:minorTickMark val="none"/>
        <c:tickLblPos val="nextTo"/>
        <c:crossAx val="150532864"/>
        <c:crosses val="autoZero"/>
        <c:crossBetween val="between"/>
      </c:valAx>
    </c:plotArea>
    <c:legend>
      <c:legendPos val="r"/>
      <c:layout>
        <c:manualLayout>
          <c:xMode val="edge"/>
          <c:yMode val="edge"/>
          <c:x val="0.73888888888888893"/>
          <c:y val="6.4837602585220006E-2"/>
          <c:w val="0.24444444444444444"/>
          <c:h val="0.75913545837902063"/>
        </c:manualLayout>
      </c:layout>
      <c:overlay val="0"/>
      <c:txPr>
        <a:bodyPr/>
        <a:lstStyle/>
        <a:p>
          <a:pPr>
            <a:defRPr sz="10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08-4AD1-90E9-2D5C7CF20005}"/>
                </c:ext>
              </c:extLst>
            </c:dLbl>
            <c:dLbl>
              <c:idx val="1"/>
              <c:layout>
                <c:manualLayout>
                  <c:x val="1.9424330431108992E-2"/>
                  <c:y val="0.343464929316035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08-4AD1-90E9-2D5C7CF20005}"/>
                </c:ext>
              </c:extLst>
            </c:dLbl>
            <c:dLbl>
              <c:idx val="2"/>
              <c:layout>
                <c:manualLayout>
                  <c:x val="1.3874414474481149E-2"/>
                  <c:y val="0.32859192233449336"/>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1063,99</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08-4AD1-90E9-2D5C7CF20005}"/>
                </c:ext>
              </c:extLst>
            </c:dLbl>
            <c:dLbl>
              <c:idx val="3"/>
              <c:layout>
                <c:manualLayout>
                  <c:x val="3.1331058806333835E-2"/>
                  <c:y val="0.407912544329961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08-4AD1-90E9-2D5C7CF20005}"/>
                </c:ext>
              </c:extLst>
            </c:dLbl>
            <c:dLbl>
              <c:idx val="4"/>
              <c:layout>
                <c:manualLayout>
                  <c:x val="1.6605949209571834E-2"/>
                  <c:y val="0.45830963538667829"/>
                </c:manualLayout>
              </c:layout>
              <c:tx>
                <c:rich>
                  <a:bodyPr/>
                  <a:lstStyle/>
                  <a:p>
                    <a:r>
                      <a:rPr lang="en-US" dirty="0"/>
                      <a:t>1144,3</a:t>
                    </a:r>
                    <a:r>
                      <a:rPr lang="ru-RU" dirty="0"/>
                      <a:t>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08-4AD1-90E9-2D5C7CF20005}"/>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962.43</c:v>
                </c:pt>
                <c:pt idx="1">
                  <c:v>1076.1300000000001</c:v>
                </c:pt>
                <c:pt idx="2">
                  <c:v>1063.99</c:v>
                </c:pt>
                <c:pt idx="3">
                  <c:v>1108.77</c:v>
                </c:pt>
                <c:pt idx="4">
                  <c:v>1144.3</c:v>
                </c:pt>
              </c:numCache>
            </c:numRef>
          </c:val>
          <c:extLst>
            <c:ext xmlns:c16="http://schemas.microsoft.com/office/drawing/2014/chart" uri="{C3380CC4-5D6E-409C-BE32-E72D297353CC}">
              <c16:uniqueId val="{00000005-7208-4AD1-90E9-2D5C7CF20005}"/>
            </c:ext>
          </c:extLst>
        </c:ser>
        <c:dLbls>
          <c:showLegendKey val="0"/>
          <c:showVal val="0"/>
          <c:showCatName val="0"/>
          <c:showSerName val="0"/>
          <c:showPercent val="0"/>
          <c:showBubbleSize val="0"/>
        </c:dLbls>
        <c:gapWidth val="150"/>
        <c:shape val="box"/>
        <c:axId val="157625728"/>
        <c:axId val="157955200"/>
        <c:axId val="0"/>
      </c:bar3DChart>
      <c:catAx>
        <c:axId val="157625728"/>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57955200"/>
        <c:crosses val="autoZero"/>
        <c:auto val="1"/>
        <c:lblAlgn val="ctr"/>
        <c:lblOffset val="100"/>
        <c:noMultiLvlLbl val="0"/>
      </c:catAx>
      <c:valAx>
        <c:axId val="157955200"/>
        <c:scaling>
          <c:orientation val="minMax"/>
          <c:max val="1200"/>
          <c:min val="80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57625728"/>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EE-4855-BAC7-FFC3F8A4F08A}"/>
                </c:ext>
              </c:extLst>
            </c:dLbl>
            <c:dLbl>
              <c:idx val="1"/>
              <c:layout>
                <c:manualLayout>
                  <c:x val="1.9424330431108992E-2"/>
                  <c:y val="0.343464929316035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EE-4855-BAC7-FFC3F8A4F08A}"/>
                </c:ext>
              </c:extLst>
            </c:dLbl>
            <c:dLbl>
              <c:idx val="2"/>
              <c:layout>
                <c:manualLayout>
                  <c:x val="1.3874414474481149E-2"/>
                  <c:y val="0.32859192233449336"/>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114,83</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EE-4855-BAC7-FFC3F8A4F08A}"/>
                </c:ext>
              </c:extLst>
            </c:dLbl>
            <c:dLbl>
              <c:idx val="3"/>
              <c:layout>
                <c:manualLayout>
                  <c:x val="3.1331058806333835E-2"/>
                  <c:y val="0.407912544329961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EE-4855-BAC7-FFC3F8A4F08A}"/>
                </c:ext>
              </c:extLst>
            </c:dLbl>
            <c:dLbl>
              <c:idx val="4"/>
              <c:layout>
                <c:manualLayout>
                  <c:x val="1.6605949209571834E-2"/>
                  <c:y val="0.45830963538667829"/>
                </c:manualLayout>
              </c:layout>
              <c:tx>
                <c:rich>
                  <a:bodyPr/>
                  <a:lstStyle/>
                  <a:p>
                    <a:r>
                      <a:rPr lang="ru-RU" dirty="0"/>
                      <a:t>121,75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EE-4855-BAC7-FFC3F8A4F08A}"/>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96.93</c:v>
                </c:pt>
                <c:pt idx="1">
                  <c:v>128.03</c:v>
                </c:pt>
                <c:pt idx="2">
                  <c:v>114.83</c:v>
                </c:pt>
                <c:pt idx="3">
                  <c:v>118.3</c:v>
                </c:pt>
                <c:pt idx="4">
                  <c:v>121.75</c:v>
                </c:pt>
              </c:numCache>
            </c:numRef>
          </c:val>
          <c:extLst>
            <c:ext xmlns:c16="http://schemas.microsoft.com/office/drawing/2014/chart" uri="{C3380CC4-5D6E-409C-BE32-E72D297353CC}">
              <c16:uniqueId val="{00000005-DCEE-4855-BAC7-FFC3F8A4F08A}"/>
            </c:ext>
          </c:extLst>
        </c:ser>
        <c:dLbls>
          <c:showLegendKey val="0"/>
          <c:showVal val="0"/>
          <c:showCatName val="0"/>
          <c:showSerName val="0"/>
          <c:showPercent val="0"/>
          <c:showBubbleSize val="0"/>
        </c:dLbls>
        <c:gapWidth val="150"/>
        <c:shape val="box"/>
        <c:axId val="157399296"/>
        <c:axId val="157437952"/>
        <c:axId val="0"/>
      </c:bar3DChart>
      <c:catAx>
        <c:axId val="157399296"/>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57437952"/>
        <c:crosses val="autoZero"/>
        <c:auto val="1"/>
        <c:lblAlgn val="ctr"/>
        <c:lblOffset val="100"/>
        <c:noMultiLvlLbl val="0"/>
      </c:catAx>
      <c:valAx>
        <c:axId val="157437952"/>
        <c:scaling>
          <c:orientation val="minMax"/>
          <c:max val="130"/>
          <c:min val="5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57399296"/>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91-4274-AFF5-6CC49ABB891A}"/>
                </c:ext>
              </c:extLst>
            </c:dLbl>
            <c:dLbl>
              <c:idx val="1"/>
              <c:layout>
                <c:manualLayout>
                  <c:x val="1.9424330431108992E-2"/>
                  <c:y val="0.34346492931603528"/>
                </c:manualLayout>
              </c:layout>
              <c:tx>
                <c:rich>
                  <a:bodyPr/>
                  <a:lstStyle/>
                  <a:p>
                    <a:r>
                      <a:rPr lang="ru-RU" dirty="0"/>
                      <a:t>103,97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91-4274-AFF5-6CC49ABB891A}"/>
                </c:ext>
              </c:extLst>
            </c:dLbl>
            <c:dLbl>
              <c:idx val="2"/>
              <c:layout>
                <c:manualLayout>
                  <c:x val="1.3874414474481149E-2"/>
                  <c:y val="0.32859192233449336"/>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114,19</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91-4274-AFF5-6CC49ABB891A}"/>
                </c:ext>
              </c:extLst>
            </c:dLbl>
            <c:dLbl>
              <c:idx val="3"/>
              <c:layout>
                <c:manualLayout>
                  <c:x val="3.1331058806333835E-2"/>
                  <c:y val="0.407912544329961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91-4274-AFF5-6CC49ABB891A}"/>
                </c:ext>
              </c:extLst>
            </c:dLbl>
            <c:dLbl>
              <c:idx val="4"/>
              <c:layout>
                <c:manualLayout>
                  <c:x val="2.614154325455581E-2"/>
                  <c:y val="0.37849582560160816"/>
                </c:manualLayout>
              </c:layout>
              <c:tx>
                <c:rich>
                  <a:bodyPr/>
                  <a:lstStyle/>
                  <a:p>
                    <a:r>
                      <a:rPr lang="ru-RU" dirty="0"/>
                      <a:t>116,09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91-4274-AFF5-6CC49ABB891A}"/>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96.14</c:v>
                </c:pt>
                <c:pt idx="1">
                  <c:v>103.97</c:v>
                </c:pt>
                <c:pt idx="2">
                  <c:v>114.19</c:v>
                </c:pt>
                <c:pt idx="3">
                  <c:v>114.64</c:v>
                </c:pt>
                <c:pt idx="4">
                  <c:v>116.09</c:v>
                </c:pt>
              </c:numCache>
            </c:numRef>
          </c:val>
          <c:extLst>
            <c:ext xmlns:c16="http://schemas.microsoft.com/office/drawing/2014/chart" uri="{C3380CC4-5D6E-409C-BE32-E72D297353CC}">
              <c16:uniqueId val="{00000005-3F91-4274-AFF5-6CC49ABB891A}"/>
            </c:ext>
          </c:extLst>
        </c:ser>
        <c:dLbls>
          <c:showLegendKey val="0"/>
          <c:showVal val="0"/>
          <c:showCatName val="0"/>
          <c:showSerName val="0"/>
          <c:showPercent val="0"/>
          <c:showBubbleSize val="0"/>
        </c:dLbls>
        <c:gapWidth val="150"/>
        <c:shape val="box"/>
        <c:axId val="157524352"/>
        <c:axId val="157525888"/>
        <c:axId val="0"/>
      </c:bar3DChart>
      <c:catAx>
        <c:axId val="157524352"/>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57525888"/>
        <c:crosses val="autoZero"/>
        <c:auto val="1"/>
        <c:lblAlgn val="ctr"/>
        <c:lblOffset val="100"/>
        <c:noMultiLvlLbl val="0"/>
      </c:catAx>
      <c:valAx>
        <c:axId val="157525888"/>
        <c:scaling>
          <c:orientation val="minMax"/>
          <c:max val="130"/>
          <c:min val="5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57524352"/>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EE-40FE-B4B9-2970E13B77A7}"/>
                </c:ext>
              </c:extLst>
            </c:dLbl>
            <c:dLbl>
              <c:idx val="1"/>
              <c:layout>
                <c:manualLayout>
                  <c:x val="1.9424330431108992E-2"/>
                  <c:y val="0.34346492931603528"/>
                </c:manualLayout>
              </c:layout>
              <c:tx>
                <c:rich>
                  <a:bodyPr/>
                  <a:lstStyle/>
                  <a:p>
                    <a:r>
                      <a:rPr lang="ru-RU" dirty="0"/>
                      <a:t>46,97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EE-40FE-B4B9-2970E13B77A7}"/>
                </c:ext>
              </c:extLst>
            </c:dLbl>
            <c:dLbl>
              <c:idx val="2"/>
              <c:layout>
                <c:manualLayout>
                  <c:x val="1.3874414474481149E-2"/>
                  <c:y val="0.32859192233449336"/>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39,54</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EE-40FE-B4B9-2970E13B77A7}"/>
                </c:ext>
              </c:extLst>
            </c:dLbl>
            <c:dLbl>
              <c:idx val="3"/>
              <c:layout>
                <c:manualLayout>
                  <c:x val="3.1331058806333835E-2"/>
                  <c:y val="0.407912544329961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EE-40FE-B4B9-2970E13B77A7}"/>
                </c:ext>
              </c:extLst>
            </c:dLbl>
            <c:dLbl>
              <c:idx val="4"/>
              <c:layout>
                <c:manualLayout>
                  <c:x val="2.614154325455581E-2"/>
                  <c:y val="0.37849582560160816"/>
                </c:manualLayout>
              </c:layout>
              <c:tx>
                <c:rich>
                  <a:bodyPr/>
                  <a:lstStyle/>
                  <a:p>
                    <a:r>
                      <a:rPr lang="ru-RU" dirty="0"/>
                      <a:t>42,54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0EE-40FE-B4B9-2970E13B77A7}"/>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40.01</c:v>
                </c:pt>
                <c:pt idx="1">
                  <c:v>46.97</c:v>
                </c:pt>
                <c:pt idx="2">
                  <c:v>39.54</c:v>
                </c:pt>
                <c:pt idx="3">
                  <c:v>41.04</c:v>
                </c:pt>
                <c:pt idx="4">
                  <c:v>42.54</c:v>
                </c:pt>
              </c:numCache>
            </c:numRef>
          </c:val>
          <c:extLst>
            <c:ext xmlns:c16="http://schemas.microsoft.com/office/drawing/2014/chart" uri="{C3380CC4-5D6E-409C-BE32-E72D297353CC}">
              <c16:uniqueId val="{00000005-E0EE-40FE-B4B9-2970E13B77A7}"/>
            </c:ext>
          </c:extLst>
        </c:ser>
        <c:dLbls>
          <c:showLegendKey val="0"/>
          <c:showVal val="0"/>
          <c:showCatName val="0"/>
          <c:showSerName val="0"/>
          <c:showPercent val="0"/>
          <c:showBubbleSize val="0"/>
        </c:dLbls>
        <c:gapWidth val="150"/>
        <c:shape val="box"/>
        <c:axId val="160619520"/>
        <c:axId val="160625408"/>
        <c:axId val="0"/>
      </c:bar3DChart>
      <c:catAx>
        <c:axId val="160619520"/>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60625408"/>
        <c:crosses val="autoZero"/>
        <c:auto val="1"/>
        <c:lblAlgn val="ctr"/>
        <c:lblOffset val="100"/>
        <c:noMultiLvlLbl val="0"/>
      </c:catAx>
      <c:valAx>
        <c:axId val="160625408"/>
        <c:scaling>
          <c:orientation val="minMax"/>
          <c:max val="48"/>
          <c:min val="10"/>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60619520"/>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8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manualLayout>
          <c:layoutTarget val="inner"/>
          <c:xMode val="edge"/>
          <c:yMode val="edge"/>
          <c:x val="0"/>
          <c:y val="7.2526841950147455E-2"/>
          <c:w val="0.945565468874211"/>
          <c:h val="0.66990492979241345"/>
        </c:manualLayout>
      </c:layout>
      <c:bar3DChart>
        <c:barDir val="col"/>
        <c:grouping val="clustered"/>
        <c:varyColors val="0"/>
        <c:ser>
          <c:idx val="0"/>
          <c:order val="0"/>
          <c:tx>
            <c:strRef>
              <c:f>Лист1!$B$1</c:f>
              <c:strCache>
                <c:ptCount val="1"/>
                <c:pt idx="0">
                  <c:v>Столбец5</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invertIfNegative val="0"/>
          <c:dLbls>
            <c:dLbl>
              <c:idx val="0"/>
              <c:layout>
                <c:manualLayout>
                  <c:x val="1.1899220033457171E-2"/>
                  <c:y val="0.179866146450382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A8-4F46-8241-C57DD66E2A5A}"/>
                </c:ext>
              </c:extLst>
            </c:dLbl>
            <c:dLbl>
              <c:idx val="1"/>
              <c:layout>
                <c:manualLayout>
                  <c:x val="1.9424330431108992E-2"/>
                  <c:y val="0.34346492931603528"/>
                </c:manualLayout>
              </c:layout>
              <c:tx>
                <c:rich>
                  <a:bodyPr/>
                  <a:lstStyle/>
                  <a:p>
                    <a:r>
                      <a:rPr lang="ru-RU" dirty="0"/>
                      <a:t>3,87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A8-4F46-8241-C57DD66E2A5A}"/>
                </c:ext>
              </c:extLst>
            </c:dLbl>
            <c:dLbl>
              <c:idx val="2"/>
              <c:layout>
                <c:manualLayout>
                  <c:x val="1.3874414474481149E-2"/>
                  <c:y val="0.32859192233449336"/>
                </c:manualLayout>
              </c:layout>
              <c:tx>
                <c:rich>
                  <a:bodyPr/>
                  <a:lstStyle/>
                  <a:p>
                    <a:r>
                      <a:rPr lang="ru-RU" b="1" dirty="0">
                        <a:solidFill>
                          <a:srgbClr val="7030A0"/>
                        </a:solidFill>
                        <a:latin typeface="Times New Roman" panose="02020603050405020304" pitchFamily="18" charset="0"/>
                        <a:cs typeface="Times New Roman" panose="02020603050405020304" pitchFamily="18" charset="0"/>
                      </a:rPr>
                      <a:t>4,57</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A8-4F46-8241-C57DD66E2A5A}"/>
                </c:ext>
              </c:extLst>
            </c:dLbl>
            <c:dLbl>
              <c:idx val="3"/>
              <c:layout>
                <c:manualLayout>
                  <c:x val="3.1331058806333835E-2"/>
                  <c:y val="0.407912544329961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A8-4F46-8241-C57DD66E2A5A}"/>
                </c:ext>
              </c:extLst>
            </c:dLbl>
            <c:dLbl>
              <c:idx val="4"/>
              <c:layout>
                <c:manualLayout>
                  <c:x val="2.614154325455581E-2"/>
                  <c:y val="0.37849582560160816"/>
                </c:manualLayout>
              </c:layout>
              <c:tx>
                <c:rich>
                  <a:bodyPr/>
                  <a:lstStyle/>
                  <a:p>
                    <a:r>
                      <a:rPr lang="ru-RU" dirty="0"/>
                      <a:t>5,0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A8-4F46-8241-C57DD66E2A5A}"/>
                </c:ext>
              </c:extLst>
            </c:dLbl>
            <c:spPr>
              <a:noFill/>
              <a:ln w="25342">
                <a:noFill/>
              </a:ln>
            </c:spPr>
            <c:txPr>
              <a:bodyPr rot="0" spcFirstLastPara="1" vertOverflow="ellipsis" vert="horz" wrap="square" lIns="38100" tIns="19050" rIns="38100" bIns="19050" anchor="ctr" anchorCtr="1">
                <a:spAutoFit/>
              </a:bodyPr>
              <a:lstStyle/>
              <a:p>
                <a:pPr>
                  <a:defRPr sz="896" b="1" i="0" u="none" strike="noStrike" kern="1200" baseline="0">
                    <a:solidFill>
                      <a:srgbClr val="7030A0"/>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2.56</c:v>
                </c:pt>
                <c:pt idx="1">
                  <c:v>3.78</c:v>
                </c:pt>
                <c:pt idx="2">
                  <c:v>4.57</c:v>
                </c:pt>
                <c:pt idx="3">
                  <c:v>4.8099999999999996</c:v>
                </c:pt>
                <c:pt idx="4">
                  <c:v>5</c:v>
                </c:pt>
              </c:numCache>
            </c:numRef>
          </c:val>
          <c:extLst>
            <c:ext xmlns:c16="http://schemas.microsoft.com/office/drawing/2014/chart" uri="{C3380CC4-5D6E-409C-BE32-E72D297353CC}">
              <c16:uniqueId val="{00000005-6FA8-4F46-8241-C57DD66E2A5A}"/>
            </c:ext>
          </c:extLst>
        </c:ser>
        <c:dLbls>
          <c:showLegendKey val="0"/>
          <c:showVal val="0"/>
          <c:showCatName val="0"/>
          <c:showSerName val="0"/>
          <c:showPercent val="0"/>
          <c:showBubbleSize val="0"/>
        </c:dLbls>
        <c:gapWidth val="150"/>
        <c:shape val="box"/>
        <c:axId val="160551680"/>
        <c:axId val="160553216"/>
        <c:axId val="0"/>
      </c:bar3DChart>
      <c:catAx>
        <c:axId val="160551680"/>
        <c:scaling>
          <c:orientation val="minMax"/>
        </c:scaling>
        <c:delete val="0"/>
        <c:axPos val="b"/>
        <c:numFmt formatCode="General" sourceLinked="1"/>
        <c:majorTickMark val="none"/>
        <c:minorTickMark val="none"/>
        <c:tickLblPos val="nextTo"/>
        <c:spPr>
          <a:ln w="6336">
            <a:noFill/>
          </a:ln>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60553216"/>
        <c:crosses val="autoZero"/>
        <c:auto val="1"/>
        <c:lblAlgn val="ctr"/>
        <c:lblOffset val="100"/>
        <c:noMultiLvlLbl val="0"/>
      </c:catAx>
      <c:valAx>
        <c:axId val="160553216"/>
        <c:scaling>
          <c:orientation val="minMax"/>
          <c:max val="5"/>
          <c:min val="1"/>
        </c:scaling>
        <c:delete val="1"/>
        <c:axPos val="l"/>
        <c:majorGridlines>
          <c:spPr>
            <a:ln w="9481" cap="flat" cmpd="sng" algn="ctr">
              <a:solidFill>
                <a:schemeClr val="tx1">
                  <a:lumMod val="15000"/>
                  <a:lumOff val="85000"/>
                </a:schemeClr>
              </a:solidFill>
              <a:round/>
            </a:ln>
            <a:effectLst/>
          </c:spPr>
        </c:majorGridlines>
        <c:numFmt formatCode="General" sourceLinked="1"/>
        <c:majorTickMark val="out"/>
        <c:minorTickMark val="none"/>
        <c:tickLblPos val="nextTo"/>
        <c:crossAx val="160551680"/>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c:spPr>
  <c:txPr>
    <a:bodyPr/>
    <a:lstStyle/>
    <a:p>
      <a:pPr>
        <a:defRPr/>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lineChart>
        <c:grouping val="standard"/>
        <c:varyColors val="0"/>
        <c:ser>
          <c:idx val="0"/>
          <c:order val="0"/>
          <c:tx>
            <c:strRef>
              <c:f>Лист1!$B$1</c:f>
              <c:strCache>
                <c:ptCount val="1"/>
                <c:pt idx="0">
                  <c:v>Доходы</c:v>
                </c:pt>
              </c:strCache>
            </c:strRef>
          </c:tx>
          <c:marker>
            <c:spPr>
              <a:solidFill>
                <a:schemeClr val="accent1">
                  <a:lumMod val="75000"/>
                </a:schemeClr>
              </a:solidFill>
            </c:spPr>
          </c:marker>
          <c:dLbls>
            <c:dLbl>
              <c:idx val="0"/>
              <c:layout>
                <c:manualLayout>
                  <c:x val="-5.4682414698162728E-2"/>
                  <c:y val="8.78371298740450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5E-4245-AA05-47E2D7F0220D}"/>
                </c:ext>
              </c:extLst>
            </c:dLbl>
            <c:dLbl>
              <c:idx val="1"/>
              <c:layout>
                <c:manualLayout>
                  <c:x val="-6.2192578041022767E-2"/>
                  <c:y val="-0.2203644169462104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5E-4245-AA05-47E2D7F0220D}"/>
                </c:ext>
              </c:extLst>
            </c:dLbl>
            <c:dLbl>
              <c:idx val="2"/>
              <c:layout>
                <c:manualLayout>
                  <c:x val="-5.7052165354330782E-2"/>
                  <c:y val="9.9509838162954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A5E-4245-AA05-47E2D7F0220D}"/>
                </c:ext>
              </c:extLst>
            </c:dLbl>
            <c:spPr>
              <a:noFill/>
              <a:ln>
                <a:noFill/>
              </a:ln>
              <a:effectLst/>
            </c:spPr>
            <c:txPr>
              <a:bodyPr rot="0" vert="horz"/>
              <a:lstStyle/>
              <a:p>
                <a:pPr>
                  <a:defRPr sz="1200"/>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Лист1!$B$2:$B$6</c:f>
              <c:numCache>
                <c:formatCode>General</c:formatCode>
                <c:ptCount val="5"/>
                <c:pt idx="0">
                  <c:v>109.71</c:v>
                </c:pt>
                <c:pt idx="1">
                  <c:v>105.64</c:v>
                </c:pt>
                <c:pt idx="2">
                  <c:v>92.28</c:v>
                </c:pt>
                <c:pt idx="3">
                  <c:v>105.55</c:v>
                </c:pt>
                <c:pt idx="4">
                  <c:v>103.5</c:v>
                </c:pt>
              </c:numCache>
            </c:numRef>
          </c:val>
          <c:smooth val="0"/>
          <c:extLst>
            <c:ext xmlns:c16="http://schemas.microsoft.com/office/drawing/2014/chart" uri="{C3380CC4-5D6E-409C-BE32-E72D297353CC}">
              <c16:uniqueId val="{00000003-1A5E-4245-AA05-47E2D7F0220D}"/>
            </c:ext>
          </c:extLst>
        </c:ser>
        <c:ser>
          <c:idx val="1"/>
          <c:order val="1"/>
          <c:tx>
            <c:strRef>
              <c:f>Лист1!$C$1</c:f>
              <c:strCache>
                <c:ptCount val="1"/>
                <c:pt idx="0">
                  <c:v>Расходы</c:v>
                </c:pt>
              </c:strCache>
            </c:strRef>
          </c:tx>
          <c:marker>
            <c:spPr>
              <a:solidFill>
                <a:schemeClr val="accent4">
                  <a:lumMod val="75000"/>
                </a:schemeClr>
              </a:solidFill>
            </c:spPr>
          </c:marker>
          <c:dLbls>
            <c:dLbl>
              <c:idx val="0"/>
              <c:layout>
                <c:manualLayout>
                  <c:x val="-5.4682414698162728E-2"/>
                  <c:y val="-0.1105989110374188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5E-4245-AA05-47E2D7F0220D}"/>
                </c:ext>
              </c:extLst>
            </c:dLbl>
            <c:dLbl>
              <c:idx val="1"/>
              <c:layout>
                <c:manualLayout>
                  <c:x val="-6.7848191024081073E-2"/>
                  <c:y val="0.2337099229345961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5E-4245-AA05-47E2D7F0220D}"/>
                </c:ext>
              </c:extLst>
            </c:dLbl>
            <c:dLbl>
              <c:idx val="3"/>
              <c:layout>
                <c:manualLayout>
                  <c:x val="-4.2182414698162807E-2"/>
                  <c:y val="5.2819005007316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5E-4245-AA05-47E2D7F0220D}"/>
                </c:ext>
              </c:extLst>
            </c:dLbl>
            <c:dLbl>
              <c:idx val="4"/>
              <c:layout>
                <c:manualLayout>
                  <c:x val="-3.1065232460307266E-2"/>
                  <c:y val="9.6717931800356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5E-4245-AA05-47E2D7F0220D}"/>
                </c:ext>
              </c:extLst>
            </c:dLbl>
            <c:spPr>
              <a:noFill/>
              <a:ln>
                <a:noFill/>
              </a:ln>
              <a:effectLst/>
            </c:spPr>
            <c:txPr>
              <a:bodyPr rot="0" vert="horz"/>
              <a:lstStyle/>
              <a:p>
                <a:pPr>
                  <a:defRPr sz="1200"/>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Лист1!$A$2:$A$6</c:f>
              <c:strCache>
                <c:ptCount val="5"/>
                <c:pt idx="0">
                  <c:v>2017 (отчет)</c:v>
                </c:pt>
                <c:pt idx="1">
                  <c:v>2018 (отчет)</c:v>
                </c:pt>
                <c:pt idx="2">
                  <c:v>2019 (план)</c:v>
                </c:pt>
                <c:pt idx="3">
                  <c:v>2020 (план)</c:v>
                </c:pt>
                <c:pt idx="4">
                  <c:v>2021 (план)</c:v>
                </c:pt>
              </c:strCache>
            </c:strRef>
          </c:cat>
          <c:val>
            <c:numRef>
              <c:f>Лист1!$C$2:$C$6</c:f>
              <c:numCache>
                <c:formatCode>General</c:formatCode>
                <c:ptCount val="5"/>
                <c:pt idx="0">
                  <c:v>108.28</c:v>
                </c:pt>
                <c:pt idx="1">
                  <c:v>116.55</c:v>
                </c:pt>
                <c:pt idx="2">
                  <c:v>93.52</c:v>
                </c:pt>
                <c:pt idx="3">
                  <c:v>105.55</c:v>
                </c:pt>
                <c:pt idx="4">
                  <c:v>103.5</c:v>
                </c:pt>
              </c:numCache>
            </c:numRef>
          </c:val>
          <c:smooth val="0"/>
          <c:extLst>
            <c:ext xmlns:c16="http://schemas.microsoft.com/office/drawing/2014/chart" uri="{C3380CC4-5D6E-409C-BE32-E72D297353CC}">
              <c16:uniqueId val="{00000008-1A5E-4245-AA05-47E2D7F0220D}"/>
            </c:ext>
          </c:extLst>
        </c:ser>
        <c:dLbls>
          <c:showLegendKey val="0"/>
          <c:showVal val="0"/>
          <c:showCatName val="0"/>
          <c:showSerName val="0"/>
          <c:showPercent val="0"/>
          <c:showBubbleSize val="0"/>
        </c:dLbls>
        <c:marker val="1"/>
        <c:smooth val="0"/>
        <c:axId val="144242560"/>
        <c:axId val="144244096"/>
      </c:lineChart>
      <c:catAx>
        <c:axId val="144242560"/>
        <c:scaling>
          <c:orientation val="minMax"/>
        </c:scaling>
        <c:delete val="0"/>
        <c:axPos val="b"/>
        <c:numFmt formatCode="General" sourceLinked="1"/>
        <c:majorTickMark val="none"/>
        <c:minorTickMark val="none"/>
        <c:tickLblPos val="nextTo"/>
        <c:txPr>
          <a:bodyPr rot="-60000000" vert="horz"/>
          <a:lstStyle/>
          <a:p>
            <a:pPr>
              <a:defRPr sz="1200"/>
            </a:pPr>
            <a:endParaRPr lang="ru-RU"/>
          </a:p>
        </c:txPr>
        <c:crossAx val="144244096"/>
        <c:crosses val="autoZero"/>
        <c:auto val="1"/>
        <c:lblAlgn val="ctr"/>
        <c:lblOffset val="100"/>
        <c:noMultiLvlLbl val="0"/>
      </c:catAx>
      <c:valAx>
        <c:axId val="144244096"/>
        <c:scaling>
          <c:orientation val="minMax"/>
          <c:min val="80"/>
        </c:scaling>
        <c:delete val="0"/>
        <c:axPos val="l"/>
        <c:majorGridlines/>
        <c:numFmt formatCode="General" sourceLinked="1"/>
        <c:majorTickMark val="none"/>
        <c:minorTickMark val="none"/>
        <c:tickLblPos val="nextTo"/>
        <c:txPr>
          <a:bodyPr rot="-60000000" vert="horz"/>
          <a:lstStyle/>
          <a:p>
            <a:pPr>
              <a:defRPr sz="1400"/>
            </a:pPr>
            <a:endParaRPr lang="ru-RU"/>
          </a:p>
        </c:txPr>
        <c:crossAx val="144242560"/>
        <c:crosses val="autoZero"/>
        <c:crossBetween val="between"/>
      </c:valAx>
    </c:plotArea>
    <c:legend>
      <c:legendPos val="b"/>
      <c:overlay val="0"/>
      <c:txPr>
        <a:bodyPr rot="0" vert="horz"/>
        <a:lstStyle/>
        <a:p>
          <a:pPr>
            <a:defRPr/>
          </a:pPr>
          <a:endParaRPr lang="ru-RU"/>
        </a:p>
      </c:txPr>
    </c:legend>
    <c:plotVisOnly val="1"/>
    <c:dispBlanksAs val="gap"/>
    <c:showDLblsOverMax val="0"/>
  </c:chart>
  <c:txPr>
    <a:bodyPr/>
    <a:lstStyle/>
    <a:p>
      <a:pPr>
        <a:defRPr sz="1800">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79826426806139"/>
          <c:y val="9.0210750283433505E-2"/>
          <c:w val="0.88319440467049626"/>
          <c:h val="0.76906301297878532"/>
        </c:manualLayout>
      </c:layout>
      <c:barChart>
        <c:barDir val="col"/>
        <c:grouping val="stacked"/>
        <c:varyColors val="0"/>
        <c:ser>
          <c:idx val="0"/>
          <c:order val="0"/>
          <c:tx>
            <c:strRef>
              <c:f>Лист1!$A$2</c:f>
              <c:strCache>
                <c:ptCount val="1"/>
                <c:pt idx="0">
                  <c:v>Бюджеты поселений</c:v>
                </c:pt>
              </c:strCache>
            </c:strRef>
          </c:tx>
          <c:spPr>
            <a:solidFill>
              <a:schemeClr val="accent4">
                <a:lumMod val="60000"/>
                <a:lumOff val="40000"/>
              </a:schemeClr>
            </a:solidFill>
            <a:ln>
              <a:noFill/>
            </a:ln>
            <a:effectLst/>
          </c:spPr>
          <c:invertIfNegative val="0"/>
          <c:dLbls>
            <c:spPr>
              <a:noFill/>
              <a:ln w="25336">
                <a:noFill/>
              </a:ln>
            </c:spPr>
            <c:txPr>
              <a:bodyPr rot="0" spcFirstLastPara="1" vertOverflow="ellipsis" vert="horz" wrap="square" lIns="38100" tIns="19050" rIns="38100" bIns="19050" anchor="ctr" anchorCtr="1">
                <a:spAutoFit/>
              </a:bodyPr>
              <a:lstStyle/>
              <a:p>
                <a:pPr>
                  <a:defRPr sz="1010" b="1"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Лист1!$B$1:$D$1</c:f>
              <c:strCache>
                <c:ptCount val="3"/>
                <c:pt idx="0">
                  <c:v>2016 год</c:v>
                </c:pt>
                <c:pt idx="1">
                  <c:v>2017 год</c:v>
                </c:pt>
                <c:pt idx="2">
                  <c:v>2018 год</c:v>
                </c:pt>
              </c:strCache>
            </c:strRef>
          </c:cat>
          <c:val>
            <c:numRef>
              <c:f>Лист1!$B$2:$D$2</c:f>
              <c:numCache>
                <c:formatCode>General</c:formatCode>
                <c:ptCount val="3"/>
                <c:pt idx="0">
                  <c:v>136.97999999999999</c:v>
                </c:pt>
                <c:pt idx="1">
                  <c:v>176.79</c:v>
                </c:pt>
                <c:pt idx="2">
                  <c:v>183.48</c:v>
                </c:pt>
              </c:numCache>
            </c:numRef>
          </c:val>
          <c:extLst>
            <c:ext xmlns:c16="http://schemas.microsoft.com/office/drawing/2014/chart" uri="{C3380CC4-5D6E-409C-BE32-E72D297353CC}">
              <c16:uniqueId val="{00000000-C895-4DAB-B3F6-ECF70D0D40B7}"/>
            </c:ext>
          </c:extLst>
        </c:ser>
        <c:ser>
          <c:idx val="1"/>
          <c:order val="1"/>
          <c:tx>
            <c:strRef>
              <c:f>Лист1!$A$3</c:f>
              <c:strCache>
                <c:ptCount val="1"/>
                <c:pt idx="0">
                  <c:v>Бюджет МР</c:v>
                </c:pt>
              </c:strCache>
            </c:strRef>
          </c:tx>
          <c:spPr>
            <a:solidFill>
              <a:srgbClr val="5ECCF3"/>
            </a:solidFill>
            <a:ln w="25336">
              <a:noFill/>
            </a:ln>
          </c:spPr>
          <c:invertIfNegative val="0"/>
          <c:dLbls>
            <c:spPr>
              <a:noFill/>
              <a:ln w="25336">
                <a:noFill/>
              </a:ln>
            </c:spPr>
            <c:txPr>
              <a:bodyPr rot="0" spcFirstLastPara="1" vertOverflow="ellipsis" vert="horz" wrap="square" lIns="38100" tIns="19050" rIns="38100" bIns="19050" anchor="ctr" anchorCtr="1">
                <a:spAutoFit/>
              </a:bodyPr>
              <a:lstStyle/>
              <a:p>
                <a:pPr>
                  <a:defRPr sz="1182" b="1"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Лист1!$B$1:$D$1</c:f>
              <c:strCache>
                <c:ptCount val="3"/>
                <c:pt idx="0">
                  <c:v>2016 год</c:v>
                </c:pt>
                <c:pt idx="1">
                  <c:v>2017 год</c:v>
                </c:pt>
                <c:pt idx="2">
                  <c:v>2018 год</c:v>
                </c:pt>
              </c:strCache>
            </c:strRef>
          </c:cat>
          <c:val>
            <c:numRef>
              <c:f>Лист1!$B$3:$D$3</c:f>
              <c:numCache>
                <c:formatCode>General</c:formatCode>
                <c:ptCount val="3"/>
                <c:pt idx="0">
                  <c:v>556.08000000000004</c:v>
                </c:pt>
                <c:pt idx="1">
                  <c:v>583.62</c:v>
                </c:pt>
                <c:pt idx="2">
                  <c:v>604.69000000000005</c:v>
                </c:pt>
              </c:numCache>
            </c:numRef>
          </c:val>
          <c:extLst>
            <c:ext xmlns:c16="http://schemas.microsoft.com/office/drawing/2014/chart" uri="{C3380CC4-5D6E-409C-BE32-E72D297353CC}">
              <c16:uniqueId val="{00000001-C895-4DAB-B3F6-ECF70D0D40B7}"/>
            </c:ext>
          </c:extLst>
        </c:ser>
        <c:dLbls>
          <c:showLegendKey val="0"/>
          <c:showVal val="0"/>
          <c:showCatName val="0"/>
          <c:showSerName val="0"/>
          <c:showPercent val="0"/>
          <c:showBubbleSize val="0"/>
        </c:dLbls>
        <c:gapWidth val="150"/>
        <c:overlap val="100"/>
        <c:axId val="145015936"/>
        <c:axId val="145017472"/>
      </c:barChart>
      <c:catAx>
        <c:axId val="145015936"/>
        <c:scaling>
          <c:orientation val="minMax"/>
        </c:scaling>
        <c:delete val="0"/>
        <c:axPos val="b"/>
        <c:numFmt formatCode="General" sourceLinked="1"/>
        <c:majorTickMark val="none"/>
        <c:minorTickMark val="none"/>
        <c:tickLblPos val="nextTo"/>
        <c:spPr>
          <a:noFill/>
          <a:ln w="8043" cap="flat" cmpd="sng" algn="ctr">
            <a:solidFill>
              <a:schemeClr val="tx1">
                <a:lumMod val="15000"/>
                <a:lumOff val="85000"/>
              </a:schemeClr>
            </a:solidFill>
            <a:round/>
          </a:ln>
          <a:effectLst/>
        </c:spPr>
        <c:txPr>
          <a:bodyPr rot="-60000000" spcFirstLastPara="1" vertOverflow="ellipsis" vert="horz" wrap="square" anchor="ctr" anchorCtr="1"/>
          <a:lstStyle/>
          <a:p>
            <a:pPr>
              <a:defRPr sz="1010" b="0" i="0" u="none" strike="noStrike" kern="1200" baseline="0">
                <a:solidFill>
                  <a:schemeClr val="tx1">
                    <a:lumMod val="65000"/>
                    <a:lumOff val="35000"/>
                  </a:schemeClr>
                </a:solidFill>
                <a:latin typeface="+mn-lt"/>
                <a:ea typeface="+mn-ea"/>
                <a:cs typeface="+mn-cs"/>
              </a:defRPr>
            </a:pPr>
            <a:endParaRPr lang="ru-RU"/>
          </a:p>
        </c:txPr>
        <c:crossAx val="145017472"/>
        <c:crosses val="autoZero"/>
        <c:auto val="1"/>
        <c:lblAlgn val="ctr"/>
        <c:lblOffset val="100"/>
        <c:noMultiLvlLbl val="0"/>
      </c:catAx>
      <c:valAx>
        <c:axId val="145017472"/>
        <c:scaling>
          <c:orientation val="minMax"/>
        </c:scaling>
        <c:delete val="0"/>
        <c:axPos val="l"/>
        <c:majorGridlines>
          <c:spPr>
            <a:ln w="2681" cap="flat" cmpd="sng" algn="ctr">
              <a:solidFill>
                <a:schemeClr val="bg2"/>
              </a:solidFill>
              <a:round/>
            </a:ln>
            <a:effectLst/>
          </c:spPr>
        </c:majorGridlines>
        <c:numFmt formatCode="General" sourceLinked="1"/>
        <c:majorTickMark val="none"/>
        <c:minorTickMark val="none"/>
        <c:tickLblPos val="nextTo"/>
        <c:spPr>
          <a:ln w="6334">
            <a:noFill/>
          </a:ln>
        </c:spPr>
        <c:txPr>
          <a:bodyPr rot="-60000000" spcFirstLastPara="1" vertOverflow="ellipsis" vert="horz" wrap="square" anchor="ctr" anchorCtr="1"/>
          <a:lstStyle/>
          <a:p>
            <a:pPr>
              <a:defRPr sz="1010" b="0" i="0" u="none" strike="noStrike" kern="1200" baseline="0">
                <a:solidFill>
                  <a:schemeClr val="tx1">
                    <a:lumMod val="65000"/>
                    <a:lumOff val="35000"/>
                  </a:schemeClr>
                </a:solidFill>
                <a:latin typeface="+mn-lt"/>
                <a:ea typeface="+mn-ea"/>
                <a:cs typeface="+mn-cs"/>
              </a:defRPr>
            </a:pPr>
            <a:endParaRPr lang="ru-RU"/>
          </a:p>
        </c:txPr>
        <c:crossAx val="145015936"/>
        <c:crosses val="autoZero"/>
        <c:crossBetween val="between"/>
      </c:valAx>
      <c:spPr>
        <a:noFill/>
        <a:ln w="25336">
          <a:noFill/>
        </a:ln>
      </c:spPr>
    </c:plotArea>
    <c:legend>
      <c:legendPos val="b"/>
      <c:layout>
        <c:manualLayout>
          <c:xMode val="edge"/>
          <c:yMode val="edge"/>
          <c:x val="0.21583631243174894"/>
          <c:y val="0.90452965568653032"/>
          <c:w val="0.56832714523823213"/>
          <c:h val="9.1525571137927281E-2"/>
        </c:manualLayout>
      </c:layout>
      <c:overlay val="0"/>
      <c:spPr>
        <a:noFill/>
        <a:ln w="25336">
          <a:noFill/>
        </a:ln>
      </c:spPr>
      <c:txPr>
        <a:bodyPr rot="0" spcFirstLastPara="1" vertOverflow="ellipsis" vert="horz" wrap="square" anchor="ctr" anchorCtr="1"/>
        <a:lstStyle/>
        <a:p>
          <a:pPr>
            <a:defRPr sz="101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6984176413955182E-3"/>
          <c:y val="8.9707555212681533E-2"/>
          <c:w val="0.8956189883032537"/>
          <c:h val="0.81981158035168067"/>
        </c:manualLayout>
      </c:layout>
      <c:bar3DChart>
        <c:barDir val="col"/>
        <c:grouping val="stacked"/>
        <c:varyColors val="0"/>
        <c:ser>
          <c:idx val="0"/>
          <c:order val="0"/>
          <c:tx>
            <c:strRef>
              <c:f>Лист1!$B$1</c:f>
              <c:strCache>
                <c:ptCount val="1"/>
                <c:pt idx="0">
                  <c:v>НФДЛ</c:v>
                </c:pt>
              </c:strCache>
            </c:strRef>
          </c:tx>
          <c:invertIfNegative val="0"/>
          <c:dLbls>
            <c:spPr>
              <a:noFill/>
              <a:ln>
                <a:noFill/>
              </a:ln>
              <a:effectLst/>
            </c:spPr>
            <c:txPr>
              <a:bodyPr/>
              <a:lstStyle/>
              <a:p>
                <a:pPr>
                  <a:defRPr sz="90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Лист1!$B$2:$B$3</c:f>
              <c:numCache>
                <c:formatCode>General</c:formatCode>
                <c:ptCount val="2"/>
                <c:pt idx="0">
                  <c:v>369.24</c:v>
                </c:pt>
                <c:pt idx="1">
                  <c:v>397.72</c:v>
                </c:pt>
              </c:numCache>
            </c:numRef>
          </c:val>
          <c:extLst>
            <c:ext xmlns:c16="http://schemas.microsoft.com/office/drawing/2014/chart" uri="{C3380CC4-5D6E-409C-BE32-E72D297353CC}">
              <c16:uniqueId val="{00000000-FA06-41CF-AB21-446F24DCC4A2}"/>
            </c:ext>
          </c:extLst>
        </c:ser>
        <c:ser>
          <c:idx val="1"/>
          <c:order val="1"/>
          <c:tx>
            <c:strRef>
              <c:f>Лист1!$C$1</c:f>
              <c:strCache>
                <c:ptCount val="1"/>
                <c:pt idx="0">
                  <c:v>Налоги на совокупный доход</c:v>
                </c:pt>
              </c:strCache>
            </c:strRef>
          </c:tx>
          <c:invertIfNegative val="0"/>
          <c:dLbls>
            <c:spPr>
              <a:noFill/>
              <a:ln>
                <a:noFill/>
              </a:ln>
              <a:effectLst/>
            </c:spPr>
            <c:txPr>
              <a:bodyPr/>
              <a:lstStyle/>
              <a:p>
                <a:pPr>
                  <a:defRPr sz="90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Лист1!$C$2:$C$3</c:f>
              <c:numCache>
                <c:formatCode>General</c:formatCode>
                <c:ptCount val="2"/>
                <c:pt idx="0">
                  <c:v>126.46</c:v>
                </c:pt>
                <c:pt idx="1">
                  <c:v>120.78</c:v>
                </c:pt>
              </c:numCache>
            </c:numRef>
          </c:val>
          <c:extLst>
            <c:ext xmlns:c16="http://schemas.microsoft.com/office/drawing/2014/chart" uri="{C3380CC4-5D6E-409C-BE32-E72D297353CC}">
              <c16:uniqueId val="{00000001-FA06-41CF-AB21-446F24DCC4A2}"/>
            </c:ext>
          </c:extLst>
        </c:ser>
        <c:ser>
          <c:idx val="2"/>
          <c:order val="2"/>
          <c:tx>
            <c:strRef>
              <c:f>Лист1!$D$1</c:f>
              <c:strCache>
                <c:ptCount val="1"/>
                <c:pt idx="0">
                  <c:v>Доходы от использования имущества</c:v>
                </c:pt>
              </c:strCache>
            </c:strRef>
          </c:tx>
          <c:invertIfNegative val="0"/>
          <c:dLbls>
            <c:spPr>
              <a:noFill/>
              <a:ln>
                <a:noFill/>
              </a:ln>
              <a:effectLst/>
            </c:spPr>
            <c:txPr>
              <a:bodyPr/>
              <a:lstStyle/>
              <a:p>
                <a:pPr>
                  <a:defRPr sz="90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Лист1!$D$2:$D$3</c:f>
              <c:numCache>
                <c:formatCode>General</c:formatCode>
                <c:ptCount val="2"/>
                <c:pt idx="0">
                  <c:v>98.15</c:v>
                </c:pt>
                <c:pt idx="1">
                  <c:v>97.38</c:v>
                </c:pt>
              </c:numCache>
            </c:numRef>
          </c:val>
          <c:extLst>
            <c:ext xmlns:c16="http://schemas.microsoft.com/office/drawing/2014/chart" uri="{C3380CC4-5D6E-409C-BE32-E72D297353CC}">
              <c16:uniqueId val="{00000002-FA06-41CF-AB21-446F24DCC4A2}"/>
            </c:ext>
          </c:extLst>
        </c:ser>
        <c:ser>
          <c:idx val="3"/>
          <c:order val="3"/>
          <c:tx>
            <c:strRef>
              <c:f>Лист1!$E$1</c:f>
              <c:strCache>
                <c:ptCount val="1"/>
                <c:pt idx="0">
                  <c:v>Налоги на имущество</c:v>
                </c:pt>
              </c:strCache>
            </c:strRef>
          </c:tx>
          <c:invertIfNegative val="0"/>
          <c:dLbls>
            <c:spPr>
              <a:noFill/>
              <a:ln>
                <a:noFill/>
              </a:ln>
              <a:effectLst/>
            </c:spPr>
            <c:txPr>
              <a:bodyPr/>
              <a:lstStyle/>
              <a:p>
                <a:pPr>
                  <a:defRPr sz="90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Лист1!$E$2:$E$3</c:f>
              <c:numCache>
                <c:formatCode>General</c:formatCode>
                <c:ptCount val="2"/>
                <c:pt idx="0">
                  <c:v>78.83</c:v>
                </c:pt>
                <c:pt idx="1">
                  <c:v>94.62</c:v>
                </c:pt>
              </c:numCache>
            </c:numRef>
          </c:val>
          <c:extLst>
            <c:ext xmlns:c16="http://schemas.microsoft.com/office/drawing/2014/chart" uri="{C3380CC4-5D6E-409C-BE32-E72D297353CC}">
              <c16:uniqueId val="{00000003-FA06-41CF-AB21-446F24DCC4A2}"/>
            </c:ext>
          </c:extLst>
        </c:ser>
        <c:ser>
          <c:idx val="4"/>
          <c:order val="4"/>
          <c:tx>
            <c:strRef>
              <c:f>Лист1!$F$1</c:f>
              <c:strCache>
                <c:ptCount val="1"/>
                <c:pt idx="0">
                  <c:v>Доходы от продажи</c:v>
                </c:pt>
              </c:strCache>
            </c:strRef>
          </c:tx>
          <c:invertIfNegative val="0"/>
          <c:dLbls>
            <c:spPr>
              <a:noFill/>
              <a:ln>
                <a:noFill/>
              </a:ln>
              <a:effectLst/>
            </c:spPr>
            <c:txPr>
              <a:bodyPr/>
              <a:lstStyle/>
              <a:p>
                <a:pPr>
                  <a:defRPr sz="90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Лист1!$F$2:$F$3</c:f>
              <c:numCache>
                <c:formatCode>General</c:formatCode>
                <c:ptCount val="2"/>
                <c:pt idx="0">
                  <c:v>35.97</c:v>
                </c:pt>
                <c:pt idx="1">
                  <c:v>27.72</c:v>
                </c:pt>
              </c:numCache>
            </c:numRef>
          </c:val>
          <c:extLst>
            <c:ext xmlns:c16="http://schemas.microsoft.com/office/drawing/2014/chart" uri="{C3380CC4-5D6E-409C-BE32-E72D297353CC}">
              <c16:uniqueId val="{00000004-FA06-41CF-AB21-446F24DCC4A2}"/>
            </c:ext>
          </c:extLst>
        </c:ser>
        <c:ser>
          <c:idx val="5"/>
          <c:order val="5"/>
          <c:tx>
            <c:strRef>
              <c:f>Лист1!$G$1</c:f>
              <c:strCache>
                <c:ptCount val="1"/>
                <c:pt idx="0">
                  <c:v>Акцизы</c:v>
                </c:pt>
              </c:strCache>
            </c:strRef>
          </c:tx>
          <c:invertIfNegative val="0"/>
          <c:cat>
            <c:strRef>
              <c:f>Лист1!$A$2:$A$3</c:f>
              <c:strCache>
                <c:ptCount val="2"/>
                <c:pt idx="0">
                  <c:v>2017 год</c:v>
                </c:pt>
                <c:pt idx="1">
                  <c:v>2018 год</c:v>
                </c:pt>
              </c:strCache>
            </c:strRef>
          </c:cat>
          <c:val>
            <c:numRef>
              <c:f>Лист1!$G$2:$G$3</c:f>
              <c:numCache>
                <c:formatCode>General</c:formatCode>
                <c:ptCount val="2"/>
                <c:pt idx="0">
                  <c:v>23.89</c:v>
                </c:pt>
                <c:pt idx="1">
                  <c:v>26.07</c:v>
                </c:pt>
              </c:numCache>
            </c:numRef>
          </c:val>
          <c:extLst>
            <c:ext xmlns:c16="http://schemas.microsoft.com/office/drawing/2014/chart" uri="{C3380CC4-5D6E-409C-BE32-E72D297353CC}">
              <c16:uniqueId val="{00000005-FA06-41CF-AB21-446F24DCC4A2}"/>
            </c:ext>
          </c:extLst>
        </c:ser>
        <c:ser>
          <c:idx val="6"/>
          <c:order val="6"/>
          <c:tx>
            <c:strRef>
              <c:f>Лист1!$H$1</c:f>
              <c:strCache>
                <c:ptCount val="1"/>
                <c:pt idx="0">
                  <c:v>Прочие</c:v>
                </c:pt>
              </c:strCache>
            </c:strRef>
          </c:tx>
          <c:invertIfNegative val="0"/>
          <c:dLbls>
            <c:dLbl>
              <c:idx val="0"/>
              <c:layout>
                <c:manualLayout>
                  <c:x val="-2.3195780377054716E-2"/>
                  <c:y val="-7.48117630010473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06-41CF-AB21-446F24DCC4A2}"/>
                </c:ext>
              </c:extLst>
            </c:dLbl>
            <c:dLbl>
              <c:idx val="1"/>
              <c:layout>
                <c:manualLayout>
                  <c:x val="-2.3195780377054716E-2"/>
                  <c:y val="-1.1221764450157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06-41CF-AB21-446F24DCC4A2}"/>
                </c:ext>
              </c:extLst>
            </c:dLbl>
            <c:spPr>
              <a:noFill/>
              <a:ln>
                <a:noFill/>
              </a:ln>
              <a:effectLst/>
            </c:spPr>
            <c:txPr>
              <a:bodyPr/>
              <a:lstStyle/>
              <a:p>
                <a:pPr>
                  <a:defRPr sz="90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Лист1!$H$2:$H$3</c:f>
              <c:numCache>
                <c:formatCode>General</c:formatCode>
                <c:ptCount val="2"/>
                <c:pt idx="0">
                  <c:v>11.08</c:v>
                </c:pt>
                <c:pt idx="1">
                  <c:v>5.9</c:v>
                </c:pt>
              </c:numCache>
            </c:numRef>
          </c:val>
          <c:extLst>
            <c:ext xmlns:c16="http://schemas.microsoft.com/office/drawing/2014/chart" uri="{C3380CC4-5D6E-409C-BE32-E72D297353CC}">
              <c16:uniqueId val="{00000008-FA06-41CF-AB21-446F24DCC4A2}"/>
            </c:ext>
          </c:extLst>
        </c:ser>
        <c:ser>
          <c:idx val="7"/>
          <c:order val="7"/>
          <c:tx>
            <c:strRef>
              <c:f>Лист1!$I$1</c:f>
              <c:strCache>
                <c:ptCount val="1"/>
                <c:pt idx="0">
                  <c:v>Госпошлина</c:v>
                </c:pt>
              </c:strCache>
            </c:strRef>
          </c:tx>
          <c:invertIfNegative val="0"/>
          <c:cat>
            <c:strRef>
              <c:f>Лист1!$A$2:$A$3</c:f>
              <c:strCache>
                <c:ptCount val="2"/>
                <c:pt idx="0">
                  <c:v>2017 год</c:v>
                </c:pt>
                <c:pt idx="1">
                  <c:v>2018 год</c:v>
                </c:pt>
              </c:strCache>
            </c:strRef>
          </c:cat>
          <c:val>
            <c:numRef>
              <c:f>Лист1!$I$2:$I$3</c:f>
              <c:numCache>
                <c:formatCode>General</c:formatCode>
                <c:ptCount val="2"/>
                <c:pt idx="0">
                  <c:v>9.73</c:v>
                </c:pt>
                <c:pt idx="1">
                  <c:v>10.74</c:v>
                </c:pt>
              </c:numCache>
            </c:numRef>
          </c:val>
          <c:extLst>
            <c:ext xmlns:c16="http://schemas.microsoft.com/office/drawing/2014/chart" uri="{C3380CC4-5D6E-409C-BE32-E72D297353CC}">
              <c16:uniqueId val="{00000009-FA06-41CF-AB21-446F24DCC4A2}"/>
            </c:ext>
          </c:extLst>
        </c:ser>
        <c:ser>
          <c:idx val="8"/>
          <c:order val="8"/>
          <c:tx>
            <c:strRef>
              <c:f>Лист1!$J$1</c:f>
              <c:strCache>
                <c:ptCount val="1"/>
                <c:pt idx="0">
                  <c:v>Штрафы</c:v>
                </c:pt>
              </c:strCache>
            </c:strRef>
          </c:tx>
          <c:spPr>
            <a:solidFill>
              <a:schemeClr val="accent5">
                <a:lumMod val="75000"/>
              </a:schemeClr>
            </a:solidFill>
          </c:spPr>
          <c:invertIfNegative val="0"/>
          <c:dLbls>
            <c:dLbl>
              <c:idx val="0"/>
              <c:layout>
                <c:manualLayout>
                  <c:x val="2.6095024619261584E-2"/>
                  <c:y val="-2.2443528900314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A06-41CF-AB21-446F24DCC4A2}"/>
                </c:ext>
              </c:extLst>
            </c:dLbl>
            <c:dLbl>
              <c:idx val="1"/>
              <c:layout>
                <c:manualLayout>
                  <c:x val="1.4497362735659197E-2"/>
                  <c:y val="-2.2443528900314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A06-41CF-AB21-446F24DCC4A2}"/>
                </c:ext>
              </c:extLst>
            </c:dLbl>
            <c:spPr>
              <a:noFill/>
              <a:ln>
                <a:noFill/>
              </a:ln>
              <a:effectLst/>
            </c:spPr>
            <c:txPr>
              <a:bodyPr/>
              <a:lstStyle/>
              <a:p>
                <a:pPr>
                  <a:defRPr sz="900">
                    <a:solidFill>
                      <a:schemeClr val="bg1"/>
                    </a:solidFill>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Лист1!$A$2:$A$3</c:f>
              <c:strCache>
                <c:ptCount val="2"/>
                <c:pt idx="0">
                  <c:v>2017 год</c:v>
                </c:pt>
                <c:pt idx="1">
                  <c:v>2018 год</c:v>
                </c:pt>
              </c:strCache>
            </c:strRef>
          </c:cat>
          <c:val>
            <c:numRef>
              <c:f>Лист1!$J$2:$J$3</c:f>
              <c:numCache>
                <c:formatCode>General</c:formatCode>
                <c:ptCount val="2"/>
                <c:pt idx="0">
                  <c:v>7.06</c:v>
                </c:pt>
                <c:pt idx="1">
                  <c:v>7.34</c:v>
                </c:pt>
              </c:numCache>
            </c:numRef>
          </c:val>
          <c:extLst>
            <c:ext xmlns:c16="http://schemas.microsoft.com/office/drawing/2014/chart" uri="{C3380CC4-5D6E-409C-BE32-E72D297353CC}">
              <c16:uniqueId val="{0000000C-FA06-41CF-AB21-446F24DCC4A2}"/>
            </c:ext>
          </c:extLst>
        </c:ser>
        <c:dLbls>
          <c:showLegendKey val="0"/>
          <c:showVal val="0"/>
          <c:showCatName val="0"/>
          <c:showSerName val="0"/>
          <c:showPercent val="0"/>
          <c:showBubbleSize val="0"/>
        </c:dLbls>
        <c:gapWidth val="150"/>
        <c:shape val="box"/>
        <c:axId val="150914944"/>
        <c:axId val="150916480"/>
        <c:axId val="0"/>
      </c:bar3DChart>
      <c:catAx>
        <c:axId val="150914944"/>
        <c:scaling>
          <c:orientation val="minMax"/>
        </c:scaling>
        <c:delete val="0"/>
        <c:axPos val="b"/>
        <c:numFmt formatCode="General" sourceLinked="0"/>
        <c:majorTickMark val="out"/>
        <c:minorTickMark val="none"/>
        <c:tickLblPos val="nextTo"/>
        <c:txPr>
          <a:bodyPr/>
          <a:lstStyle/>
          <a:p>
            <a:pPr>
              <a:defRPr sz="1000" b="1"/>
            </a:pPr>
            <a:endParaRPr lang="ru-RU"/>
          </a:p>
        </c:txPr>
        <c:crossAx val="150916480"/>
        <c:crosses val="autoZero"/>
        <c:auto val="1"/>
        <c:lblAlgn val="ctr"/>
        <c:lblOffset val="100"/>
        <c:noMultiLvlLbl val="0"/>
      </c:catAx>
      <c:valAx>
        <c:axId val="150916480"/>
        <c:scaling>
          <c:orientation val="minMax"/>
        </c:scaling>
        <c:delete val="1"/>
        <c:axPos val="l"/>
        <c:numFmt formatCode="General" sourceLinked="1"/>
        <c:majorTickMark val="out"/>
        <c:minorTickMark val="none"/>
        <c:tickLblPos val="nextTo"/>
        <c:crossAx val="150914944"/>
        <c:crosses val="autoZero"/>
        <c:crossBetween val="between"/>
      </c:valAx>
      <c:spPr>
        <a:noFill/>
        <a:ln w="25400">
          <a:noFill/>
        </a:ln>
      </c:spPr>
    </c:plotArea>
    <c:legend>
      <c:legendPos val="r"/>
      <c:layout>
        <c:manualLayout>
          <c:xMode val="edge"/>
          <c:yMode val="edge"/>
          <c:x val="0.76146724269521271"/>
          <c:y val="0.2074523300009582"/>
          <c:w val="0.22078113616859132"/>
          <c:h val="0.73720815101089143"/>
        </c:manualLayout>
      </c:layout>
      <c:overlay val="0"/>
      <c:txPr>
        <a:bodyPr/>
        <a:lstStyle/>
        <a:p>
          <a:pPr>
            <a:defRPr sz="800"/>
          </a:pPr>
          <a:endParaRPr lang="ru-RU"/>
        </a:p>
      </c:txPr>
    </c:legend>
    <c:plotVisOnly val="1"/>
    <c:dispBlanksAs val="gap"/>
    <c:showDLblsOverMax val="0"/>
  </c:chart>
  <c:txPr>
    <a:bodyPr/>
    <a:lstStyle/>
    <a:p>
      <a:pPr>
        <a:defRPr sz="1800"/>
      </a:pPr>
      <a:endParaRPr lang="ru-RU"/>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970731624605894E-2"/>
          <c:y val="5.9498074511131961E-2"/>
          <c:w val="0.6100364014096511"/>
          <c:h val="0.91500275069838288"/>
        </c:manualLayout>
      </c:layout>
      <c:doughnutChart>
        <c:varyColors val="1"/>
        <c:ser>
          <c:idx val="0"/>
          <c:order val="0"/>
          <c:tx>
            <c:strRef>
              <c:f>Лист1!$B$1</c:f>
              <c:strCache>
                <c:ptCount val="1"/>
                <c:pt idx="0">
                  <c:v>Продажи</c:v>
                </c:pt>
              </c:strCache>
            </c:strRef>
          </c:tx>
          <c:spPr>
            <a:blipFill>
              <a:blip xmlns:r="http://schemas.openxmlformats.org/officeDocument/2006/relationships" r:embed="rId1"/>
              <a:tile tx="0" ty="0" sx="100000" sy="100000" flip="none" algn="tl"/>
            </a:blipFill>
            <a:ln>
              <a:solidFill>
                <a:srgbClr val="FF0000"/>
              </a:solidFill>
            </a:ln>
          </c:spPr>
          <c:dPt>
            <c:idx val="0"/>
            <c:bubble3D val="0"/>
            <c:spPr>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8900000" scaled="1"/>
                <a:tileRect/>
              </a:gradFill>
              <a:ln w="7284">
                <a:solidFill>
                  <a:srgbClr val="FF0000"/>
                </a:solidFill>
                <a:prstDash val="solid"/>
              </a:ln>
              <a:effectLst>
                <a:glow rad="139700">
                  <a:schemeClr val="accent5">
                    <a:satMod val="175000"/>
                    <a:alpha val="40000"/>
                  </a:schemeClr>
                </a:glow>
              </a:effectLst>
            </c:spPr>
            <c:extLst>
              <c:ext xmlns:c16="http://schemas.microsoft.com/office/drawing/2014/chart" uri="{C3380CC4-5D6E-409C-BE32-E72D297353CC}">
                <c16:uniqueId val="{00000001-EB73-4D3C-A5CF-43E3EE3D986A}"/>
              </c:ext>
            </c:extLst>
          </c:dPt>
          <c:dPt>
            <c:idx val="1"/>
            <c:bubble3D val="0"/>
            <c:spP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r="100000" b="100000"/>
                </a:path>
                <a:tileRect l="-100000" t="-100000"/>
              </a:gradFill>
              <a:ln w="7284">
                <a:solidFill>
                  <a:srgbClr val="FF0000"/>
                </a:solidFill>
                <a:prstDash val="solid"/>
              </a:ln>
            </c:spPr>
            <c:extLst>
              <c:ext xmlns:c16="http://schemas.microsoft.com/office/drawing/2014/chart" uri="{C3380CC4-5D6E-409C-BE32-E72D297353CC}">
                <c16:uniqueId val="{00000003-EB73-4D3C-A5CF-43E3EE3D986A}"/>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EB73-4D3C-A5CF-43E3EE3D986A}"/>
              </c:ext>
            </c:extLst>
          </c:dPt>
          <c:dPt>
            <c:idx val="3"/>
            <c:bubble3D val="0"/>
            <c:spPr>
              <a:solidFill>
                <a:srgbClr val="FF0000"/>
              </a:solidFill>
              <a:ln w="7284">
                <a:solidFill>
                  <a:schemeClr val="tx1"/>
                </a:solidFill>
                <a:prstDash val="solid"/>
              </a:ln>
            </c:spPr>
            <c:extLst>
              <c:ext xmlns:c16="http://schemas.microsoft.com/office/drawing/2014/chart" uri="{C3380CC4-5D6E-409C-BE32-E72D297353CC}">
                <c16:uniqueId val="{00000007-EB73-4D3C-A5CF-43E3EE3D986A}"/>
              </c:ext>
            </c:extLst>
          </c:dPt>
          <c:dPt>
            <c:idx val="4"/>
            <c:bubble3D val="0"/>
            <c:extLst>
              <c:ext xmlns:c16="http://schemas.microsoft.com/office/drawing/2014/chart" uri="{C3380CC4-5D6E-409C-BE32-E72D297353CC}">
                <c16:uniqueId val="{00000008-EB73-4D3C-A5CF-43E3EE3D986A}"/>
              </c:ext>
            </c:extLst>
          </c:dPt>
          <c:dLbls>
            <c:dLbl>
              <c:idx val="0"/>
              <c:layout>
                <c:manualLayout>
                  <c:x val="9.4063622560456254E-3"/>
                  <c:y val="-5.1761996708833677E-2"/>
                </c:manualLayout>
              </c:layout>
              <c:tx>
                <c:rich>
                  <a:bodyPr rot="0" spcFirstLastPara="1" vertOverflow="ellipsis" vert="horz" wrap="square" lIns="38100" tIns="19050" rIns="38100" bIns="19050" anchor="ctr" anchorCtr="1">
                    <a:spAutoFit/>
                  </a:bodyPr>
                  <a:lstStyle/>
                  <a:p>
                    <a:pPr>
                      <a:defRPr sz="914" b="1" i="0" u="none" strike="noStrike" kern="1200" baseline="0">
                        <a:solidFill>
                          <a:schemeClr val="bg1"/>
                        </a:solidFill>
                        <a:latin typeface="+mn-lt"/>
                        <a:ea typeface="+mn-ea"/>
                        <a:cs typeface="+mn-cs"/>
                      </a:defRPr>
                    </a:pPr>
                    <a:r>
                      <a:rPr lang="en-US" dirty="0">
                        <a:solidFill>
                          <a:schemeClr val="tx1"/>
                        </a:solidFill>
                      </a:rPr>
                      <a:t>9,8%</a:t>
                    </a:r>
                  </a:p>
                </c:rich>
              </c:tx>
              <c:spPr>
                <a:noFill/>
                <a:ln w="14494">
                  <a:noFill/>
                </a:ln>
              </c:spP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73-4D3C-A5CF-43E3EE3D986A}"/>
                </c:ext>
              </c:extLst>
            </c:dLbl>
            <c:dLbl>
              <c:idx val="1"/>
              <c:layout>
                <c:manualLayout>
                  <c:x val="-1.650015997752511E-2"/>
                  <c:y val="-9.846142132854771E-3"/>
                </c:manualLayout>
              </c:layout>
              <c:spPr>
                <a:noFill/>
                <a:ln w="14494">
                  <a:noFill/>
                </a:ln>
              </c:spPr>
              <c:txPr>
                <a:bodyPr rot="0" spcFirstLastPara="1" vertOverflow="ellipsis" vert="horz" wrap="square" lIns="38100" tIns="19050" rIns="38100" bIns="19050" anchor="ctr" anchorCtr="1">
                  <a:spAutoFit/>
                </a:bodyPr>
                <a:lstStyle/>
                <a:p>
                  <a:pPr>
                    <a:defRPr sz="914"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73-4D3C-A5CF-43E3EE3D986A}"/>
                </c:ext>
              </c:extLst>
            </c:dLbl>
            <c:dLbl>
              <c:idx val="2"/>
              <c:layout>
                <c:manualLayout>
                  <c:x val="0.16860567990798903"/>
                  <c:y val="9.2496849609332743E-2"/>
                </c:manualLayout>
              </c:layout>
              <c:spPr>
                <a:noFill/>
                <a:ln w="14494">
                  <a:noFill/>
                </a:ln>
              </c:spPr>
              <c:txPr>
                <a:bodyPr rot="0" spcFirstLastPara="1" vertOverflow="ellipsis" vert="horz" wrap="square" lIns="38100" tIns="19050" rIns="38100" bIns="19050" anchor="ctr" anchorCtr="1">
                  <a:spAutoFit/>
                </a:bodyPr>
                <a:lstStyle/>
                <a:p>
                  <a:pPr>
                    <a:defRPr sz="914"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73-4D3C-A5CF-43E3EE3D986A}"/>
                </c:ext>
              </c:extLst>
            </c:dLbl>
            <c:dLbl>
              <c:idx val="3"/>
              <c:layout>
                <c:manualLayout>
                  <c:x val="6.5309209944262633E-2"/>
                  <c:y val="-0.14975792394977311"/>
                </c:manualLayout>
              </c:layout>
              <c:spPr>
                <a:noFill/>
                <a:ln w="14494">
                  <a:noFill/>
                </a:ln>
              </c:spPr>
              <c:txPr>
                <a:bodyPr rot="0" spcFirstLastPara="1" vertOverflow="ellipsis" vert="horz" wrap="square" lIns="38100" tIns="19050" rIns="38100" bIns="19050" anchor="ctr" anchorCtr="1">
                  <a:spAutoFit/>
                </a:bodyPr>
                <a:lstStyle/>
                <a:p>
                  <a:pPr>
                    <a:defRPr sz="914"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73-4D3C-A5CF-43E3EE3D986A}"/>
                </c:ext>
              </c:extLst>
            </c:dLbl>
            <c:dLbl>
              <c:idx val="4"/>
              <c:layout>
                <c:manualLayout>
                  <c:x val="-5.3371892417942136E-2"/>
                  <c:y val="-0.146510176098921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73-4D3C-A5CF-43E3EE3D986A}"/>
                </c:ext>
              </c:extLst>
            </c:dLbl>
            <c:spPr>
              <a:noFill/>
              <a:ln w="14494">
                <a:noFill/>
              </a:ln>
            </c:spPr>
            <c:txPr>
              <a:bodyPr rot="0" spcFirstLastPara="1" vertOverflow="ellipsis" vert="horz" wrap="square" lIns="38100" tIns="19050" rIns="38100" bIns="19050" anchor="ctr" anchorCtr="1">
                <a:spAutoFit/>
              </a:bodyPr>
              <a:lstStyle/>
              <a:p>
                <a:pPr>
                  <a:defRPr sz="914" b="1"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extLst>
          </c:dLbls>
          <c:cat>
            <c:strRef>
              <c:f>Лист1!$A$2:$A$6</c:f>
              <c:strCache>
                <c:ptCount val="5"/>
                <c:pt idx="0">
                  <c:v>Дотации  - 136,55 млн. руб.</c:v>
                </c:pt>
                <c:pt idx="1">
                  <c:v>Субсидии  - 242,81 млн. руб.</c:v>
                </c:pt>
                <c:pt idx="2">
                  <c:v>Субвенции  - 743,63 млн. руб.</c:v>
                </c:pt>
                <c:pt idx="3">
                  <c:v>Иные межбюджетные трансферты - 6,44 млн. руб.</c:v>
                </c:pt>
                <c:pt idx="4">
                  <c:v>Прочие безвозмездные поступления - 4,35 млн.руб.</c:v>
                </c:pt>
              </c:strCache>
            </c:strRef>
          </c:cat>
          <c:val>
            <c:numRef>
              <c:f>Лист1!$B$2:$B$6</c:f>
              <c:numCache>
                <c:formatCode>0.00%</c:formatCode>
                <c:ptCount val="5"/>
                <c:pt idx="0">
                  <c:v>0.12039999999999999</c:v>
                </c:pt>
                <c:pt idx="1">
                  <c:v>0.2142</c:v>
                </c:pt>
                <c:pt idx="2">
                  <c:v>0.65590000000000004</c:v>
                </c:pt>
                <c:pt idx="3">
                  <c:v>5.7000000000000002E-3</c:v>
                </c:pt>
                <c:pt idx="4">
                  <c:v>3.8E-3</c:v>
                </c:pt>
              </c:numCache>
            </c:numRef>
          </c:val>
          <c:extLst>
            <c:ext xmlns:c16="http://schemas.microsoft.com/office/drawing/2014/chart" uri="{C3380CC4-5D6E-409C-BE32-E72D297353CC}">
              <c16:uniqueId val="{00000009-EB73-4D3C-A5CF-43E3EE3D986A}"/>
            </c:ext>
          </c:extLst>
        </c:ser>
        <c:dLbls>
          <c:showLegendKey val="0"/>
          <c:showVal val="0"/>
          <c:showCatName val="0"/>
          <c:showSerName val="0"/>
          <c:showPercent val="0"/>
          <c:showBubbleSize val="0"/>
          <c:showLeaderLines val="0"/>
        </c:dLbls>
        <c:firstSliceAng val="0"/>
        <c:holeSize val="50"/>
      </c:doughnutChart>
      <c:spPr>
        <a:noFill/>
        <a:ln w="25344">
          <a:noFill/>
        </a:ln>
      </c:spPr>
    </c:plotArea>
    <c:legend>
      <c:legendPos val="r"/>
      <c:layout>
        <c:manualLayout>
          <c:xMode val="edge"/>
          <c:yMode val="edge"/>
          <c:x val="0.70512370331054952"/>
          <c:y val="3.8898620000982187E-3"/>
          <c:w val="0.28980886862826361"/>
          <c:h val="0.87146594201712313"/>
        </c:manualLayout>
      </c:layout>
      <c:overlay val="0"/>
      <c:spPr>
        <a:noFill/>
        <a:ln w="14494">
          <a:noFill/>
        </a:ln>
      </c:spPr>
      <c:txPr>
        <a:bodyPr rot="0" spcFirstLastPara="1" vertOverflow="ellipsis" vert="horz" wrap="square" anchor="ctr" anchorCtr="1"/>
        <a:lstStyle/>
        <a:p>
          <a:pPr>
            <a:defRPr sz="85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a:gsLst>
        <a:gs pos="0">
          <a:schemeClr val="accent5">
            <a:lumMod val="40000"/>
            <a:lumOff val="60000"/>
          </a:schemeClr>
        </a:gs>
        <a:gs pos="51000">
          <a:schemeClr val="bg2">
            <a:tint val="95000"/>
            <a:shade val="100000"/>
            <a:satMod val="130000"/>
            <a:lumMod val="130000"/>
          </a:schemeClr>
        </a:gs>
        <a:gs pos="100000">
          <a:schemeClr val="accent5">
            <a:lumMod val="20000"/>
            <a:lumOff val="80000"/>
          </a:schemeClr>
        </a:gs>
      </a:gsLst>
      <a:path path="circle">
        <a:fillToRect l="20000" t="10000" r="20000" b="60000"/>
      </a:path>
    </a:gradFill>
    <a:ln>
      <a:noFill/>
    </a:ln>
  </c:spPr>
  <c:txPr>
    <a:bodyPr/>
    <a:lstStyle/>
    <a:p>
      <a:pPr>
        <a:defRPr/>
      </a:pPr>
      <a:endParaRPr lang="ru-RU"/>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734" b="0" dirty="0">
                <a:latin typeface="Times New Roman" panose="02020603050405020304" pitchFamily="18" charset="0"/>
                <a:cs typeface="Times New Roman" panose="02020603050405020304" pitchFamily="18" charset="0"/>
              </a:rPr>
              <a:t>                                  Динамика безвозмездных поступлений из бюджетов других уровней</a:t>
            </a:r>
            <a:endParaRPr lang="ru-RU" sz="1200" b="0" dirty="0">
              <a:latin typeface="Times New Roman" panose="02020603050405020304" pitchFamily="18" charset="0"/>
              <a:cs typeface="Times New Roman" panose="02020603050405020304" pitchFamily="18" charset="0"/>
            </a:endParaRPr>
          </a:p>
        </c:rich>
      </c:tx>
      <c:layout>
        <c:manualLayout>
          <c:xMode val="edge"/>
          <c:yMode val="edge"/>
          <c:x val="9.1404655679410335E-2"/>
          <c:y val="6.3749309051794975E-2"/>
        </c:manualLayout>
      </c:layout>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9.2980261069301018E-2"/>
          <c:y val="7.4676295236346585E-2"/>
          <c:w val="0.87515281591691496"/>
          <c:h val="0.59313065335783477"/>
        </c:manualLayout>
      </c:layout>
      <c:bar3DChart>
        <c:barDir val="col"/>
        <c:grouping val="clustered"/>
        <c:varyColors val="0"/>
        <c:ser>
          <c:idx val="0"/>
          <c:order val="0"/>
          <c:tx>
            <c:strRef>
              <c:f>Лист1!$B$1</c:f>
              <c:strCache>
                <c:ptCount val="1"/>
                <c:pt idx="0">
                  <c:v>Дотации</c:v>
                </c:pt>
              </c:strCache>
            </c:strRef>
          </c:tx>
          <c:invertIfNegative val="0"/>
          <c:dPt>
            <c:idx val="0"/>
            <c:invertIfNegative val="0"/>
            <c:bubble3D val="0"/>
            <c:spPr>
              <a:solidFill>
                <a:srgbClr val="00B050"/>
              </a:solidFill>
            </c:spPr>
            <c:extLst>
              <c:ext xmlns:c16="http://schemas.microsoft.com/office/drawing/2014/chart" uri="{C3380CC4-5D6E-409C-BE32-E72D297353CC}">
                <c16:uniqueId val="{00000001-DEE5-4F0C-BBAE-E044C693BDB5}"/>
              </c:ext>
            </c:extLst>
          </c:dPt>
          <c:dPt>
            <c:idx val="1"/>
            <c:invertIfNegative val="0"/>
            <c:bubble3D val="0"/>
            <c:spPr>
              <a:solidFill>
                <a:srgbClr val="00B050"/>
              </a:solidFill>
            </c:spPr>
            <c:extLst>
              <c:ext xmlns:c16="http://schemas.microsoft.com/office/drawing/2014/chart" uri="{C3380CC4-5D6E-409C-BE32-E72D297353CC}">
                <c16:uniqueId val="{00000003-DEE5-4F0C-BBAE-E044C693BDB5}"/>
              </c:ext>
            </c:extLst>
          </c:dPt>
          <c:dLbls>
            <c:dLbl>
              <c:idx val="0"/>
              <c:layout>
                <c:manualLayout>
                  <c:x val="-1.7635270541082163E-2"/>
                  <c:y val="-2.4089127495595761E-2"/>
                </c:manualLayout>
              </c:layout>
              <c:tx>
                <c:rich>
                  <a:bodyPr/>
                  <a:lstStyle/>
                  <a:p>
                    <a:r>
                      <a:rPr lang="en-US" dirty="0">
                        <a:latin typeface="Times New Roman" panose="02020603050405020304" pitchFamily="18" charset="0"/>
                        <a:cs typeface="Times New Roman" panose="02020603050405020304" pitchFamily="18" charset="0"/>
                      </a:rPr>
                      <a:t>87</a:t>
                    </a:r>
                    <a:r>
                      <a:rPr lang="ru-RU" dirty="0">
                        <a:latin typeface="Times New Roman" panose="02020603050405020304" pitchFamily="18" charset="0"/>
                        <a:cs typeface="Times New Roman" panose="02020603050405020304" pitchFamily="18" charset="0"/>
                      </a:rPr>
                      <a:t>,0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E5-4F0C-BBAE-E044C693BDB5}"/>
                </c:ext>
              </c:extLst>
            </c:dLbl>
            <c:dLbl>
              <c:idx val="1"/>
              <c:layout>
                <c:manualLayout>
                  <c:x val="-3.3266486771623499E-2"/>
                  <c:y val="-1.4453410471960384E-2"/>
                </c:manualLayout>
              </c:layout>
              <c:tx>
                <c:rich>
                  <a:bodyPr/>
                  <a:lstStyle/>
                  <a:p>
                    <a:r>
                      <a:rPr lang="en-US" sz="900" dirty="0">
                        <a:latin typeface="Times New Roman" panose="02020603050405020304" pitchFamily="18" charset="0"/>
                        <a:cs typeface="Times New Roman" panose="02020603050405020304" pitchFamily="18" charset="0"/>
                      </a:rPr>
                      <a:t>56,6</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E5-4F0C-BBAE-E044C693BDB5}"/>
                </c:ext>
              </c:extLst>
            </c:dLbl>
            <c:spPr>
              <a:noFill/>
              <a:ln w="10967">
                <a:noFill/>
              </a:ln>
            </c:spPr>
            <c:txPr>
              <a:bodyPr wrap="square" lIns="38100" tIns="19050" rIns="38100" bIns="19050" anchor="ctr">
                <a:spAutoFit/>
              </a:bodyPr>
              <a:lstStyle/>
              <a:p>
                <a:pPr>
                  <a:defRPr sz="9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2016 год</c:v>
                </c:pt>
                <c:pt idx="1">
                  <c:v>2017 год</c:v>
                </c:pt>
                <c:pt idx="2">
                  <c:v>2018 год</c:v>
                </c:pt>
              </c:strCache>
            </c:strRef>
          </c:cat>
          <c:val>
            <c:numRef>
              <c:f>Лист1!$B$2:$B$4</c:f>
              <c:numCache>
                <c:formatCode>General</c:formatCode>
                <c:ptCount val="3"/>
                <c:pt idx="0">
                  <c:v>87</c:v>
                </c:pt>
                <c:pt idx="1">
                  <c:v>71.25</c:v>
                </c:pt>
                <c:pt idx="2">
                  <c:v>136.55000000000001</c:v>
                </c:pt>
              </c:numCache>
            </c:numRef>
          </c:val>
          <c:extLst>
            <c:ext xmlns:c16="http://schemas.microsoft.com/office/drawing/2014/chart" uri="{C3380CC4-5D6E-409C-BE32-E72D297353CC}">
              <c16:uniqueId val="{00000004-DEE5-4F0C-BBAE-E044C693BDB5}"/>
            </c:ext>
          </c:extLst>
        </c:ser>
        <c:ser>
          <c:idx val="1"/>
          <c:order val="1"/>
          <c:tx>
            <c:strRef>
              <c:f>Лист1!$C$1</c:f>
              <c:strCache>
                <c:ptCount val="1"/>
                <c:pt idx="0">
                  <c:v>Субсидии</c:v>
                </c:pt>
              </c:strCache>
            </c:strRef>
          </c:tx>
          <c:invertIfNegative val="0"/>
          <c:dLbls>
            <c:dLbl>
              <c:idx val="0"/>
              <c:layout>
                <c:manualLayout>
                  <c:x val="-1.4428857715430891E-2"/>
                  <c:y val="-2.1680214746036104E-2"/>
                </c:manualLayout>
              </c:layout>
              <c:spPr>
                <a:noFill/>
                <a:ln w="10967">
                  <a:noFill/>
                </a:ln>
              </c:spPr>
              <c:txPr>
                <a:bodyPr wrap="square" lIns="38100" tIns="19050" rIns="38100" bIns="19050" anchor="ctr">
                  <a:spAutoFit/>
                </a:bodyPr>
                <a:lstStyle/>
                <a:p>
                  <a:pPr>
                    <a:defRPr sz="10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E5-4F0C-BBAE-E044C693BDB5}"/>
                </c:ext>
              </c:extLst>
            </c:dLbl>
            <c:dLbl>
              <c:idx val="1"/>
              <c:layout>
                <c:manualLayout>
                  <c:x val="-8.0160320641283738E-3"/>
                  <c:y val="-2.649804024515524E-2"/>
                </c:manualLayout>
              </c:layout>
              <c:spPr>
                <a:noFill/>
                <a:ln w="10967">
                  <a:noFill/>
                </a:ln>
              </c:spPr>
              <c:txPr>
                <a:bodyPr wrap="square" lIns="38100" tIns="19050" rIns="38100" bIns="19050" anchor="ctr">
                  <a:spAutoFit/>
                </a:bodyPr>
                <a:lstStyle/>
                <a:p>
                  <a:pPr>
                    <a:defRPr sz="10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E5-4F0C-BBAE-E044C693BDB5}"/>
                </c:ext>
              </c:extLst>
            </c:dLbl>
            <c:spPr>
              <a:noFill/>
              <a:ln w="10967">
                <a:noFill/>
              </a:ln>
            </c:spPr>
            <c:txPr>
              <a:bodyPr/>
              <a:lstStyle/>
              <a:p>
                <a:pPr>
                  <a:defRPr sz="10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2016 год</c:v>
                </c:pt>
                <c:pt idx="1">
                  <c:v>2017 год</c:v>
                </c:pt>
                <c:pt idx="2">
                  <c:v>2018 год</c:v>
                </c:pt>
              </c:strCache>
            </c:strRef>
          </c:cat>
          <c:val>
            <c:numRef>
              <c:f>Лист1!$C$2:$C$4</c:f>
              <c:numCache>
                <c:formatCode>General</c:formatCode>
                <c:ptCount val="3"/>
                <c:pt idx="0">
                  <c:v>166.5</c:v>
                </c:pt>
                <c:pt idx="1">
                  <c:v>224.74</c:v>
                </c:pt>
                <c:pt idx="2">
                  <c:v>242.81</c:v>
                </c:pt>
              </c:numCache>
            </c:numRef>
          </c:val>
          <c:extLst>
            <c:ext xmlns:c16="http://schemas.microsoft.com/office/drawing/2014/chart" uri="{C3380CC4-5D6E-409C-BE32-E72D297353CC}">
              <c16:uniqueId val="{00000007-DEE5-4F0C-BBAE-E044C693BDB5}"/>
            </c:ext>
          </c:extLst>
        </c:ser>
        <c:ser>
          <c:idx val="2"/>
          <c:order val="2"/>
          <c:tx>
            <c:strRef>
              <c:f>Лист1!$D$1</c:f>
              <c:strCache>
                <c:ptCount val="1"/>
                <c:pt idx="0">
                  <c:v>Субвенции</c:v>
                </c:pt>
              </c:strCache>
            </c:strRef>
          </c:tx>
          <c:invertIfNegative val="0"/>
          <c:dLbls>
            <c:dLbl>
              <c:idx val="0"/>
              <c:layout>
                <c:manualLayout>
                  <c:x val="1.6032064128256453E-2"/>
                  <c:y val="-2.649804024515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EE5-4F0C-BBAE-E044C693BDB5}"/>
                </c:ext>
              </c:extLst>
            </c:dLbl>
            <c:dLbl>
              <c:idx val="1"/>
              <c:layout>
                <c:manualLayout>
                  <c:x val="8.9300953223889271E-2"/>
                  <c:y val="5.5570598722181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E5-4F0C-BBAE-E044C693BDB5}"/>
                </c:ext>
              </c:extLst>
            </c:dLbl>
            <c:dLbl>
              <c:idx val="2"/>
              <c:layout>
                <c:manualLayout>
                  <c:x val="7.1647701930898325E-2"/>
                  <c:y val="8.9494910637365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EE5-4F0C-BBAE-E044C693BDB5}"/>
                </c:ext>
              </c:extLst>
            </c:dLbl>
            <c:spPr>
              <a:noFill/>
              <a:ln w="10967">
                <a:noFill/>
              </a:ln>
            </c:spPr>
            <c:txPr>
              <a:bodyPr wrap="square" lIns="38100" tIns="19050" rIns="38100" bIns="19050" anchor="ctr">
                <a:spAutoFit/>
              </a:bodyPr>
              <a:lstStyle/>
              <a:p>
                <a:pPr>
                  <a:defRPr sz="105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2016 год</c:v>
                </c:pt>
                <c:pt idx="1">
                  <c:v>2017 год</c:v>
                </c:pt>
                <c:pt idx="2">
                  <c:v>2018 год</c:v>
                </c:pt>
              </c:strCache>
            </c:strRef>
          </c:cat>
          <c:val>
            <c:numRef>
              <c:f>Лист1!$D$2:$D$4</c:f>
              <c:numCache>
                <c:formatCode>General</c:formatCode>
                <c:ptCount val="3"/>
                <c:pt idx="0">
                  <c:v>623.70000000000005</c:v>
                </c:pt>
                <c:pt idx="1">
                  <c:v>657.3</c:v>
                </c:pt>
                <c:pt idx="2">
                  <c:v>743.63</c:v>
                </c:pt>
              </c:numCache>
            </c:numRef>
          </c:val>
          <c:extLst>
            <c:ext xmlns:c16="http://schemas.microsoft.com/office/drawing/2014/chart" uri="{C3380CC4-5D6E-409C-BE32-E72D297353CC}">
              <c16:uniqueId val="{0000000B-DEE5-4F0C-BBAE-E044C693BDB5}"/>
            </c:ext>
          </c:extLst>
        </c:ser>
        <c:ser>
          <c:idx val="3"/>
          <c:order val="3"/>
          <c:tx>
            <c:strRef>
              <c:f>Лист1!$E$1</c:f>
              <c:strCache>
                <c:ptCount val="1"/>
                <c:pt idx="0">
                  <c:v>Иные межбюджетные трансферты</c:v>
                </c:pt>
              </c:strCache>
            </c:strRef>
          </c:tx>
          <c:invertIfNegative val="0"/>
          <c:dLbls>
            <c:dLbl>
              <c:idx val="0"/>
              <c:layout>
                <c:manualLayout>
                  <c:x val="2.1356010817304039E-2"/>
                  <c:y val="-2.9585966406222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EE5-4F0C-BBAE-E044C693BDB5}"/>
                </c:ext>
              </c:extLst>
            </c:dLbl>
            <c:dLbl>
              <c:idx val="1"/>
              <c:layout>
                <c:manualLayout>
                  <c:x val="1.6036547485806085E-3"/>
                  <c:y val="-2.5248458951017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EE5-4F0C-BBAE-E044C693BDB5}"/>
                </c:ext>
              </c:extLst>
            </c:dLbl>
            <c:dLbl>
              <c:idx val="2"/>
              <c:layout>
                <c:manualLayout>
                  <c:x val="2.0039767103191705E-2"/>
                  <c:y val="-1.4633447971611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EE5-4F0C-BBAE-E044C693BDB5}"/>
                </c:ext>
              </c:extLst>
            </c:dLbl>
            <c:spPr>
              <a:noFill/>
              <a:ln w="10967">
                <a:noFill/>
              </a:ln>
            </c:spPr>
            <c:txPr>
              <a:bodyPr wrap="square" lIns="38100" tIns="19050" rIns="38100" bIns="19050" anchor="ctr">
                <a:spAutoFit/>
              </a:bodyPr>
              <a:lstStyle/>
              <a:p>
                <a:pPr>
                  <a:defRPr sz="900">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2016 год</c:v>
                </c:pt>
                <c:pt idx="1">
                  <c:v>2017 год</c:v>
                </c:pt>
                <c:pt idx="2">
                  <c:v>2018 год</c:v>
                </c:pt>
              </c:strCache>
            </c:strRef>
          </c:cat>
          <c:val>
            <c:numRef>
              <c:f>Лист1!$E$2:$E$4</c:f>
              <c:numCache>
                <c:formatCode>General</c:formatCode>
                <c:ptCount val="3"/>
                <c:pt idx="0">
                  <c:v>9.1</c:v>
                </c:pt>
                <c:pt idx="1">
                  <c:v>10.84</c:v>
                </c:pt>
                <c:pt idx="2">
                  <c:v>6.4</c:v>
                </c:pt>
              </c:numCache>
            </c:numRef>
          </c:val>
          <c:extLst>
            <c:ext xmlns:c16="http://schemas.microsoft.com/office/drawing/2014/chart" uri="{C3380CC4-5D6E-409C-BE32-E72D297353CC}">
              <c16:uniqueId val="{0000000F-DEE5-4F0C-BBAE-E044C693BDB5}"/>
            </c:ext>
          </c:extLst>
        </c:ser>
        <c:ser>
          <c:idx val="4"/>
          <c:order val="4"/>
          <c:tx>
            <c:strRef>
              <c:f>Лист1!$F$1</c:f>
              <c:strCache>
                <c:ptCount val="1"/>
                <c:pt idx="0">
                  <c:v>Прочие безвозмездные поступления</c:v>
                </c:pt>
              </c:strCache>
            </c:strRef>
          </c:tx>
          <c:invertIfNegative val="0"/>
          <c:dLbls>
            <c:dLbl>
              <c:idx val="0"/>
              <c:layout>
                <c:manualLayout>
                  <c:x val="2.8857715430861783E-2"/>
                  <c:y val="-4.0951516742512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EE5-4F0C-BBAE-E044C693BDB5}"/>
                </c:ext>
              </c:extLst>
            </c:dLbl>
            <c:dLbl>
              <c:idx val="1"/>
              <c:layout>
                <c:manualLayout>
                  <c:x val="2.6051697234149289E-2"/>
                  <c:y val="-5.4875429893541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EE5-4F0C-BBAE-E044C693BDB5}"/>
                </c:ext>
              </c:extLst>
            </c:dLbl>
            <c:dLbl>
              <c:idx val="2"/>
              <c:layout>
                <c:manualLayout>
                  <c:x val="3.3092707526729485E-2"/>
                  <c:y val="-3.95303295138221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EE5-4F0C-BBAE-E044C693BDB5}"/>
                </c:ext>
              </c:extLst>
            </c:dLbl>
            <c:spPr>
              <a:noFill/>
              <a:ln w="10967">
                <a:noFill/>
              </a:ln>
            </c:spPr>
            <c:txPr>
              <a:bodyPr wrap="square" lIns="38100" tIns="19050" rIns="38100" bIns="19050" anchor="ctr">
                <a:spAutoFit/>
              </a:bodyPr>
              <a:lstStyle/>
              <a:p>
                <a:pPr>
                  <a:defRPr sz="8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Лист1!$A$2:$A$4</c:f>
              <c:strCache>
                <c:ptCount val="3"/>
                <c:pt idx="0">
                  <c:v>2016 год</c:v>
                </c:pt>
                <c:pt idx="1">
                  <c:v>2017 год</c:v>
                </c:pt>
                <c:pt idx="2">
                  <c:v>2018 год</c:v>
                </c:pt>
              </c:strCache>
            </c:strRef>
          </c:cat>
          <c:val>
            <c:numRef>
              <c:f>Лист1!$F$2:$F$4</c:f>
              <c:numCache>
                <c:formatCode>General</c:formatCode>
                <c:ptCount val="3"/>
                <c:pt idx="1">
                  <c:v>0.73</c:v>
                </c:pt>
                <c:pt idx="2">
                  <c:v>4.3499999999999996</c:v>
                </c:pt>
              </c:numCache>
            </c:numRef>
          </c:val>
          <c:extLst>
            <c:ext xmlns:c16="http://schemas.microsoft.com/office/drawing/2014/chart" uri="{C3380CC4-5D6E-409C-BE32-E72D297353CC}">
              <c16:uniqueId val="{00000013-DEE5-4F0C-BBAE-E044C693BDB5}"/>
            </c:ext>
          </c:extLst>
        </c:ser>
        <c:dLbls>
          <c:showLegendKey val="0"/>
          <c:showVal val="0"/>
          <c:showCatName val="0"/>
          <c:showSerName val="0"/>
          <c:showPercent val="0"/>
          <c:showBubbleSize val="0"/>
        </c:dLbls>
        <c:gapWidth val="150"/>
        <c:shape val="cylinder"/>
        <c:axId val="144886784"/>
        <c:axId val="150549248"/>
        <c:axId val="0"/>
      </c:bar3DChart>
      <c:catAx>
        <c:axId val="144886784"/>
        <c:scaling>
          <c:orientation val="minMax"/>
        </c:scaling>
        <c:delete val="0"/>
        <c:axPos val="b"/>
        <c:numFmt formatCode="General" sourceLinked="1"/>
        <c:majorTickMark val="out"/>
        <c:minorTickMark val="none"/>
        <c:tickLblPos val="nextTo"/>
        <c:crossAx val="150549248"/>
        <c:crossesAt val="0"/>
        <c:auto val="1"/>
        <c:lblAlgn val="ctr"/>
        <c:lblOffset val="100"/>
        <c:noMultiLvlLbl val="0"/>
      </c:catAx>
      <c:valAx>
        <c:axId val="150549248"/>
        <c:scaling>
          <c:orientation val="minMax"/>
          <c:min val="0"/>
        </c:scaling>
        <c:delete val="1"/>
        <c:axPos val="l"/>
        <c:numFmt formatCode="General" sourceLinked="1"/>
        <c:majorTickMark val="out"/>
        <c:minorTickMark val="none"/>
        <c:tickLblPos val="nextTo"/>
        <c:crossAx val="144886784"/>
        <c:crosses val="autoZero"/>
        <c:crossBetween val="between"/>
      </c:valAx>
      <c:spPr>
        <a:noFill/>
        <a:ln w="15549">
          <a:noFill/>
        </a:ln>
      </c:spPr>
    </c:plotArea>
    <c:legend>
      <c:legendPos val="b"/>
      <c:overlay val="0"/>
      <c:txPr>
        <a:bodyPr/>
        <a:lstStyle/>
        <a:p>
          <a:pPr>
            <a:defRPr sz="900"/>
          </a:pPr>
          <a:endParaRPr lang="ru-RU"/>
        </a:p>
      </c:txPr>
    </c:legend>
    <c:plotVisOnly val="1"/>
    <c:dispBlanksAs val="gap"/>
    <c:showDLblsOverMax val="0"/>
  </c:chart>
  <c:txPr>
    <a:bodyPr/>
    <a:lstStyle/>
    <a:p>
      <a:pPr>
        <a:defRPr sz="777"/>
      </a:pPr>
      <a:endParaRPr lang="ru-RU"/>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534132889729131E-2"/>
          <c:w val="1"/>
          <c:h val="0.7491919602243774"/>
        </c:manualLayout>
      </c:layout>
      <c:doughnutChart>
        <c:varyColors val="1"/>
        <c:ser>
          <c:idx val="0"/>
          <c:order val="0"/>
          <c:tx>
            <c:strRef>
              <c:f>Лист1!$B$1</c:f>
              <c:strCache>
                <c:ptCount val="1"/>
                <c:pt idx="0">
                  <c:v>Столбец2</c:v>
                </c:pt>
              </c:strCache>
            </c:strRef>
          </c:tx>
          <c:dPt>
            <c:idx val="0"/>
            <c:bubble3D val="0"/>
            <c:extLst>
              <c:ext xmlns:c16="http://schemas.microsoft.com/office/drawing/2014/chart" uri="{C3380CC4-5D6E-409C-BE32-E72D297353CC}">
                <c16:uniqueId val="{00000000-C5E6-4E24-9E75-18B987C1EAB8}"/>
              </c:ext>
            </c:extLst>
          </c:dPt>
          <c:dPt>
            <c:idx val="1"/>
            <c:bubble3D val="0"/>
            <c:extLst>
              <c:ext xmlns:c16="http://schemas.microsoft.com/office/drawing/2014/chart" uri="{C3380CC4-5D6E-409C-BE32-E72D297353CC}">
                <c16:uniqueId val="{00000001-C5E6-4E24-9E75-18B987C1EAB8}"/>
              </c:ext>
            </c:extLst>
          </c:dPt>
          <c:dPt>
            <c:idx val="2"/>
            <c:bubble3D val="0"/>
            <c:extLst>
              <c:ext xmlns:c16="http://schemas.microsoft.com/office/drawing/2014/chart" uri="{C3380CC4-5D6E-409C-BE32-E72D297353CC}">
                <c16:uniqueId val="{00000002-C5E6-4E24-9E75-18B987C1EAB8}"/>
              </c:ext>
            </c:extLst>
          </c:dPt>
          <c:dPt>
            <c:idx val="3"/>
            <c:bubble3D val="0"/>
            <c:extLst>
              <c:ext xmlns:c16="http://schemas.microsoft.com/office/drawing/2014/chart" uri="{C3380CC4-5D6E-409C-BE32-E72D297353CC}">
                <c16:uniqueId val="{00000003-C5E6-4E24-9E75-18B987C1EAB8}"/>
              </c:ext>
            </c:extLst>
          </c:dPt>
          <c:dPt>
            <c:idx val="4"/>
            <c:bubble3D val="0"/>
            <c:extLst>
              <c:ext xmlns:c16="http://schemas.microsoft.com/office/drawing/2014/chart" uri="{C3380CC4-5D6E-409C-BE32-E72D297353CC}">
                <c16:uniqueId val="{00000004-C5E6-4E24-9E75-18B987C1EAB8}"/>
              </c:ext>
            </c:extLst>
          </c:dPt>
          <c:dPt>
            <c:idx val="5"/>
            <c:bubble3D val="0"/>
            <c:extLst>
              <c:ext xmlns:c16="http://schemas.microsoft.com/office/drawing/2014/chart" uri="{C3380CC4-5D6E-409C-BE32-E72D297353CC}">
                <c16:uniqueId val="{00000005-C5E6-4E24-9E75-18B987C1EAB8}"/>
              </c:ext>
            </c:extLst>
          </c:dPt>
          <c:dPt>
            <c:idx val="6"/>
            <c:bubble3D val="0"/>
            <c:extLst>
              <c:ext xmlns:c16="http://schemas.microsoft.com/office/drawing/2014/chart" uri="{C3380CC4-5D6E-409C-BE32-E72D297353CC}">
                <c16:uniqueId val="{00000006-C5E6-4E24-9E75-18B987C1EAB8}"/>
              </c:ext>
            </c:extLst>
          </c:dPt>
          <c:dPt>
            <c:idx val="7"/>
            <c:bubble3D val="0"/>
            <c:extLst>
              <c:ext xmlns:c16="http://schemas.microsoft.com/office/drawing/2014/chart" uri="{C3380CC4-5D6E-409C-BE32-E72D297353CC}">
                <c16:uniqueId val="{00000007-C5E6-4E24-9E75-18B987C1EAB8}"/>
              </c:ext>
            </c:extLst>
          </c:dPt>
          <c:dPt>
            <c:idx val="8"/>
            <c:bubble3D val="0"/>
            <c:extLst>
              <c:ext xmlns:c16="http://schemas.microsoft.com/office/drawing/2014/chart" uri="{C3380CC4-5D6E-409C-BE32-E72D297353CC}">
                <c16:uniqueId val="{00000008-C5E6-4E24-9E75-18B987C1EAB8}"/>
              </c:ext>
            </c:extLst>
          </c:dPt>
          <c:dPt>
            <c:idx val="9"/>
            <c:bubble3D val="0"/>
            <c:extLst>
              <c:ext xmlns:c16="http://schemas.microsoft.com/office/drawing/2014/chart" uri="{C3380CC4-5D6E-409C-BE32-E72D297353CC}">
                <c16:uniqueId val="{00000009-C5E6-4E24-9E75-18B987C1EAB8}"/>
              </c:ext>
            </c:extLst>
          </c:dPt>
          <c:dPt>
            <c:idx val="10"/>
            <c:bubble3D val="0"/>
            <c:extLst>
              <c:ext xmlns:c16="http://schemas.microsoft.com/office/drawing/2014/chart" uri="{C3380CC4-5D6E-409C-BE32-E72D297353CC}">
                <c16:uniqueId val="{0000000A-C5E6-4E24-9E75-18B987C1EAB8}"/>
              </c:ext>
            </c:extLst>
          </c:dPt>
          <c:dPt>
            <c:idx val="11"/>
            <c:bubble3D val="0"/>
            <c:extLst>
              <c:ext xmlns:c16="http://schemas.microsoft.com/office/drawing/2014/chart" uri="{C3380CC4-5D6E-409C-BE32-E72D297353CC}">
                <c16:uniqueId val="{0000000B-C5E6-4E24-9E75-18B987C1EAB8}"/>
              </c:ext>
            </c:extLst>
          </c:dPt>
          <c:dPt>
            <c:idx val="12"/>
            <c:bubble3D val="0"/>
            <c:extLst>
              <c:ext xmlns:c16="http://schemas.microsoft.com/office/drawing/2014/chart" uri="{C3380CC4-5D6E-409C-BE32-E72D297353CC}">
                <c16:uniqueId val="{0000000C-C5E6-4E24-9E75-18B987C1EAB8}"/>
              </c:ext>
            </c:extLst>
          </c:dPt>
          <c:dPt>
            <c:idx val="13"/>
            <c:bubble3D val="0"/>
            <c:extLst>
              <c:ext xmlns:c16="http://schemas.microsoft.com/office/drawing/2014/chart" uri="{C3380CC4-5D6E-409C-BE32-E72D297353CC}">
                <c16:uniqueId val="{0000000D-C5E6-4E24-9E75-18B987C1EAB8}"/>
              </c:ext>
            </c:extLst>
          </c:dPt>
          <c:cat>
            <c:strRef>
              <c:f>Лист1!$A$2:$A$13</c:f>
              <c:strCache>
                <c:ptCount val="10"/>
                <c:pt idx="0">
                  <c:v>ОАО "Мелеузовские минеральные удобрения"</c:v>
                </c:pt>
                <c:pt idx="1">
                  <c:v>ОАО Мелеузовский завод ЖБК</c:v>
                </c:pt>
                <c:pt idx="2">
                  <c:v>ОАО МЕЛЕУЗОВСКИЙ САХАРНЫЙ ЗАВОД</c:v>
                </c:pt>
                <c:pt idx="3">
                  <c:v>ООО "ЮниСтрой"</c:v>
                </c:pt>
                <c:pt idx="4">
                  <c:v>ФКУ ИК-7</c:v>
                </c:pt>
                <c:pt idx="5">
                  <c:v>ОАО МЕЛЕУЗОВСКИЕ ТЕПЛОВЫЕ СЕТИ</c:v>
                </c:pt>
                <c:pt idx="6">
                  <c:v>ЗАО ММКК</c:v>
                </c:pt>
                <c:pt idx="7">
                  <c:v>ООО ТрансСпецСервис</c:v>
                </c:pt>
                <c:pt idx="8">
                  <c:v>ОАО "Газпром газораспределение Уфа"</c:v>
                </c:pt>
                <c:pt idx="9">
                  <c:v>ОАО "Зирганская МТС"</c:v>
                </c:pt>
              </c:strCache>
            </c:strRef>
          </c:cat>
          <c:val>
            <c:numRef>
              <c:f>Лист1!$B$2:$B$13</c:f>
              <c:numCache>
                <c:formatCode>General</c:formatCode>
                <c:ptCount val="12"/>
                <c:pt idx="10">
                  <c:v>21.9</c:v>
                </c:pt>
                <c:pt idx="11">
                  <c:v>78.099999999999994</c:v>
                </c:pt>
              </c:numCache>
            </c:numRef>
          </c:val>
          <c:extLst>
            <c:ext xmlns:c16="http://schemas.microsoft.com/office/drawing/2014/chart" uri="{C3380CC4-5D6E-409C-BE32-E72D297353CC}">
              <c16:uniqueId val="{0000000E-C5E6-4E24-9E75-18B987C1EAB8}"/>
            </c:ext>
          </c:extLst>
        </c:ser>
        <c:ser>
          <c:idx val="1"/>
          <c:order val="1"/>
          <c:tx>
            <c:strRef>
              <c:f>Лист1!$C$1</c:f>
              <c:strCache>
                <c:ptCount val="1"/>
                <c:pt idx="0">
                  <c:v>Продажи</c:v>
                </c:pt>
              </c:strCache>
            </c:strRef>
          </c:tx>
          <c:dPt>
            <c:idx val="0"/>
            <c:bubble3D val="0"/>
            <c:extLst>
              <c:ext xmlns:c16="http://schemas.microsoft.com/office/drawing/2014/chart" uri="{C3380CC4-5D6E-409C-BE32-E72D297353CC}">
                <c16:uniqueId val="{0000000F-C5E6-4E24-9E75-18B987C1EAB8}"/>
              </c:ext>
            </c:extLst>
          </c:dPt>
          <c:dPt>
            <c:idx val="1"/>
            <c:bubble3D val="0"/>
            <c:extLst>
              <c:ext xmlns:c16="http://schemas.microsoft.com/office/drawing/2014/chart" uri="{C3380CC4-5D6E-409C-BE32-E72D297353CC}">
                <c16:uniqueId val="{00000010-C5E6-4E24-9E75-18B987C1EAB8}"/>
              </c:ext>
            </c:extLst>
          </c:dPt>
          <c:dPt>
            <c:idx val="2"/>
            <c:bubble3D val="0"/>
            <c:extLst>
              <c:ext xmlns:c16="http://schemas.microsoft.com/office/drawing/2014/chart" uri="{C3380CC4-5D6E-409C-BE32-E72D297353CC}">
                <c16:uniqueId val="{00000011-C5E6-4E24-9E75-18B987C1EAB8}"/>
              </c:ext>
            </c:extLst>
          </c:dPt>
          <c:dPt>
            <c:idx val="3"/>
            <c:bubble3D val="0"/>
            <c:extLst>
              <c:ext xmlns:c16="http://schemas.microsoft.com/office/drawing/2014/chart" uri="{C3380CC4-5D6E-409C-BE32-E72D297353CC}">
                <c16:uniqueId val="{00000012-C5E6-4E24-9E75-18B987C1EAB8}"/>
              </c:ext>
            </c:extLst>
          </c:dPt>
          <c:dPt>
            <c:idx val="4"/>
            <c:bubble3D val="0"/>
            <c:extLst>
              <c:ext xmlns:c16="http://schemas.microsoft.com/office/drawing/2014/chart" uri="{C3380CC4-5D6E-409C-BE32-E72D297353CC}">
                <c16:uniqueId val="{00000013-C5E6-4E24-9E75-18B987C1EAB8}"/>
              </c:ext>
            </c:extLst>
          </c:dPt>
          <c:dPt>
            <c:idx val="5"/>
            <c:bubble3D val="0"/>
            <c:extLst>
              <c:ext xmlns:c16="http://schemas.microsoft.com/office/drawing/2014/chart" uri="{C3380CC4-5D6E-409C-BE32-E72D297353CC}">
                <c16:uniqueId val="{00000014-C5E6-4E24-9E75-18B987C1EAB8}"/>
              </c:ext>
            </c:extLst>
          </c:dPt>
          <c:dPt>
            <c:idx val="6"/>
            <c:bubble3D val="0"/>
            <c:extLst>
              <c:ext xmlns:c16="http://schemas.microsoft.com/office/drawing/2014/chart" uri="{C3380CC4-5D6E-409C-BE32-E72D297353CC}">
                <c16:uniqueId val="{00000015-C5E6-4E24-9E75-18B987C1EAB8}"/>
              </c:ext>
            </c:extLst>
          </c:dPt>
          <c:dPt>
            <c:idx val="7"/>
            <c:bubble3D val="0"/>
            <c:extLst>
              <c:ext xmlns:c16="http://schemas.microsoft.com/office/drawing/2014/chart" uri="{C3380CC4-5D6E-409C-BE32-E72D297353CC}">
                <c16:uniqueId val="{00000016-C5E6-4E24-9E75-18B987C1EAB8}"/>
              </c:ext>
            </c:extLst>
          </c:dPt>
          <c:dPt>
            <c:idx val="8"/>
            <c:bubble3D val="0"/>
            <c:extLst>
              <c:ext xmlns:c16="http://schemas.microsoft.com/office/drawing/2014/chart" uri="{C3380CC4-5D6E-409C-BE32-E72D297353CC}">
                <c16:uniqueId val="{00000017-C5E6-4E24-9E75-18B987C1EAB8}"/>
              </c:ext>
            </c:extLst>
          </c:dPt>
          <c:dPt>
            <c:idx val="9"/>
            <c:bubble3D val="0"/>
            <c:extLst>
              <c:ext xmlns:c16="http://schemas.microsoft.com/office/drawing/2014/chart" uri="{C3380CC4-5D6E-409C-BE32-E72D297353CC}">
                <c16:uniqueId val="{00000018-C5E6-4E24-9E75-18B987C1EAB8}"/>
              </c:ext>
            </c:extLst>
          </c:dPt>
          <c:dPt>
            <c:idx val="10"/>
            <c:bubble3D val="0"/>
            <c:extLst>
              <c:ext xmlns:c16="http://schemas.microsoft.com/office/drawing/2014/chart" uri="{C3380CC4-5D6E-409C-BE32-E72D297353CC}">
                <c16:uniqueId val="{00000019-C5E6-4E24-9E75-18B987C1EAB8}"/>
              </c:ext>
            </c:extLst>
          </c:dPt>
          <c:dPt>
            <c:idx val="11"/>
            <c:bubble3D val="0"/>
            <c:extLst>
              <c:ext xmlns:c16="http://schemas.microsoft.com/office/drawing/2014/chart" uri="{C3380CC4-5D6E-409C-BE32-E72D297353CC}">
                <c16:uniqueId val="{0000001A-C5E6-4E24-9E75-18B987C1EAB8}"/>
              </c:ext>
            </c:extLst>
          </c:dPt>
          <c:dPt>
            <c:idx val="12"/>
            <c:bubble3D val="0"/>
            <c:extLst>
              <c:ext xmlns:c16="http://schemas.microsoft.com/office/drawing/2014/chart" uri="{C3380CC4-5D6E-409C-BE32-E72D297353CC}">
                <c16:uniqueId val="{0000001B-C5E6-4E24-9E75-18B987C1EAB8}"/>
              </c:ext>
            </c:extLst>
          </c:dPt>
          <c:dPt>
            <c:idx val="13"/>
            <c:bubble3D val="0"/>
            <c:extLst>
              <c:ext xmlns:c16="http://schemas.microsoft.com/office/drawing/2014/chart" uri="{C3380CC4-5D6E-409C-BE32-E72D297353CC}">
                <c16:uniqueId val="{0000001C-C5E6-4E24-9E75-18B987C1EAB8}"/>
              </c:ext>
            </c:extLst>
          </c:dPt>
          <c:cat>
            <c:strRef>
              <c:f>Лист1!$A$2:$A$13</c:f>
              <c:strCache>
                <c:ptCount val="10"/>
                <c:pt idx="0">
                  <c:v>ОАО "Мелеузовские минеральные удобрения"</c:v>
                </c:pt>
                <c:pt idx="1">
                  <c:v>ОАО Мелеузовский завод ЖБК</c:v>
                </c:pt>
                <c:pt idx="2">
                  <c:v>ОАО МЕЛЕУЗОВСКИЙ САХАРНЫЙ ЗАВОД</c:v>
                </c:pt>
                <c:pt idx="3">
                  <c:v>ООО "ЮниСтрой"</c:v>
                </c:pt>
                <c:pt idx="4">
                  <c:v>ФКУ ИК-7</c:v>
                </c:pt>
                <c:pt idx="5">
                  <c:v>ОАО МЕЛЕУЗОВСКИЕ ТЕПЛОВЫЕ СЕТИ</c:v>
                </c:pt>
                <c:pt idx="6">
                  <c:v>ЗАО ММКК</c:v>
                </c:pt>
                <c:pt idx="7">
                  <c:v>ООО ТрансСпецСервис</c:v>
                </c:pt>
                <c:pt idx="8">
                  <c:v>ОАО "Газпром газораспределение Уфа"</c:v>
                </c:pt>
                <c:pt idx="9">
                  <c:v>ОАО "Зирганская МТС"</c:v>
                </c:pt>
              </c:strCache>
            </c:strRef>
          </c:cat>
          <c:val>
            <c:numRef>
              <c:f>Лист1!$C$2:$C$13</c:f>
              <c:numCache>
                <c:formatCode>0.0%</c:formatCode>
                <c:ptCount val="12"/>
                <c:pt idx="0">
                  <c:v>5.8999999999999997E-2</c:v>
                </c:pt>
                <c:pt idx="1">
                  <c:v>0.03</c:v>
                </c:pt>
                <c:pt idx="2">
                  <c:v>2.5000000000000001E-2</c:v>
                </c:pt>
                <c:pt idx="3">
                  <c:v>2.1999999999999999E-2</c:v>
                </c:pt>
                <c:pt idx="4">
                  <c:v>0.02</c:v>
                </c:pt>
                <c:pt idx="5">
                  <c:v>1.2999999999999999E-2</c:v>
                </c:pt>
                <c:pt idx="6">
                  <c:v>1.0999999999999999E-2</c:v>
                </c:pt>
                <c:pt idx="7">
                  <c:v>1.4999999999999999E-2</c:v>
                </c:pt>
                <c:pt idx="8">
                  <c:v>0.01</c:v>
                </c:pt>
                <c:pt idx="9">
                  <c:v>1.4E-2</c:v>
                </c:pt>
                <c:pt idx="10" formatCode="0.00%">
                  <c:v>0.79</c:v>
                </c:pt>
              </c:numCache>
            </c:numRef>
          </c:val>
          <c:extLst>
            <c:ext xmlns:c16="http://schemas.microsoft.com/office/drawing/2014/chart" uri="{C3380CC4-5D6E-409C-BE32-E72D297353CC}">
              <c16:uniqueId val="{0000001D-C5E6-4E24-9E75-18B987C1EAB8}"/>
            </c:ext>
          </c:extLst>
        </c:ser>
        <c:dLbls>
          <c:showLegendKey val="0"/>
          <c:showVal val="0"/>
          <c:showCatName val="0"/>
          <c:showSerName val="0"/>
          <c:showPercent val="0"/>
          <c:showBubbleSize val="0"/>
          <c:showLeaderLines val="1"/>
        </c:dLbls>
        <c:firstSliceAng val="0"/>
        <c:holeSize val="71"/>
      </c:doughnutChart>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1"/>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spPr>
            <a:scene3d>
              <a:camera prst="orthographicFront"/>
              <a:lightRig rig="threePt" dir="t"/>
            </a:scene3d>
            <a:sp3d/>
          </c:spPr>
          <c:dPt>
            <c:idx val="0"/>
            <c:bubble3D val="0"/>
            <c:spPr>
              <a:solidFill>
                <a:schemeClr val="accent1"/>
              </a:solidFill>
              <a:ln w="25334">
                <a:solidFill>
                  <a:schemeClr val="accent1">
                    <a:lumMod val="75000"/>
                  </a:schemeClr>
                </a:solidFill>
              </a:ln>
              <a:effectLst/>
              <a:scene3d>
                <a:camera prst="orthographicFront"/>
                <a:lightRig rig="threePt" dir="t"/>
              </a:scene3d>
              <a:sp3d>
                <a:bevelT prst="convex"/>
                <a:contourClr>
                  <a:srgbClr val="000000"/>
                </a:contourClr>
              </a:sp3d>
            </c:spPr>
            <c:extLst>
              <c:ext xmlns:c16="http://schemas.microsoft.com/office/drawing/2014/chart" uri="{C3380CC4-5D6E-409C-BE32-E72D297353CC}">
                <c16:uniqueId val="{00000001-FB70-4B13-A67F-00D5A23EB0AF}"/>
              </c:ext>
            </c:extLst>
          </c:dPt>
          <c:dPt>
            <c:idx val="1"/>
            <c:bubble3D val="0"/>
            <c:spPr>
              <a:solidFill>
                <a:schemeClr val="accent2"/>
              </a:solidFill>
              <a:ln w="25334">
                <a:solidFill>
                  <a:schemeClr val="accent2">
                    <a:lumMod val="75000"/>
                  </a:schemeClr>
                </a:solidFill>
              </a:ln>
              <a:effectLst/>
              <a:scene3d>
                <a:camera prst="orthographicFront"/>
                <a:lightRig rig="threePt" dir="t"/>
              </a:scene3d>
              <a:sp3d>
                <a:bevelT w="114300" prst="artDeco"/>
                <a:contourClr>
                  <a:srgbClr val="000000"/>
                </a:contourClr>
              </a:sp3d>
            </c:spPr>
            <c:extLst>
              <c:ext xmlns:c16="http://schemas.microsoft.com/office/drawing/2014/chart" uri="{C3380CC4-5D6E-409C-BE32-E72D297353CC}">
                <c16:uniqueId val="{00000003-FB70-4B13-A67F-00D5A23EB0AF}"/>
              </c:ext>
            </c:extLst>
          </c:dPt>
          <c:dPt>
            <c:idx val="2"/>
            <c:bubble3D val="0"/>
            <c:spPr>
              <a:solidFill>
                <a:schemeClr val="accent3"/>
              </a:solidFill>
              <a:ln w="25334">
                <a:solidFill>
                  <a:schemeClr val="accent3">
                    <a:lumMod val="75000"/>
                  </a:schemeClr>
                </a:solidFill>
              </a:ln>
              <a:effectLst/>
              <a:scene3d>
                <a:camera prst="orthographicFront"/>
                <a:lightRig rig="threePt" dir="t"/>
              </a:scene3d>
              <a:sp3d/>
            </c:spPr>
            <c:extLst>
              <c:ext xmlns:c16="http://schemas.microsoft.com/office/drawing/2014/chart" uri="{C3380CC4-5D6E-409C-BE32-E72D297353CC}">
                <c16:uniqueId val="{00000005-FB70-4B13-A67F-00D5A23EB0AF}"/>
              </c:ext>
            </c:extLst>
          </c:dPt>
          <c:dPt>
            <c:idx val="3"/>
            <c:bubble3D val="0"/>
            <c:spPr>
              <a:solidFill>
                <a:srgbClr val="FFFF00"/>
              </a:solidFill>
              <a:ln w="25334">
                <a:solidFill>
                  <a:srgbClr val="FFFF00"/>
                </a:solidFill>
              </a:ln>
              <a:effectLst/>
              <a:scene3d>
                <a:camera prst="orthographicFront"/>
                <a:lightRig rig="threePt" dir="t"/>
              </a:scene3d>
              <a:sp3d>
                <a:contourClr>
                  <a:srgbClr val="000000"/>
                </a:contourClr>
              </a:sp3d>
            </c:spPr>
            <c:extLst>
              <c:ext xmlns:c16="http://schemas.microsoft.com/office/drawing/2014/chart" uri="{C3380CC4-5D6E-409C-BE32-E72D297353CC}">
                <c16:uniqueId val="{00000007-FB70-4B13-A67F-00D5A23EB0AF}"/>
              </c:ext>
            </c:extLst>
          </c:dPt>
          <c:dPt>
            <c:idx val="4"/>
            <c:bubble3D val="0"/>
            <c:spPr>
              <a:solidFill>
                <a:schemeClr val="accent5"/>
              </a:solidFill>
              <a:ln w="25334">
                <a:solidFill>
                  <a:srgbClr val="FFC000"/>
                </a:solidFill>
              </a:ln>
              <a:effectLst/>
              <a:scene3d>
                <a:camera prst="orthographicFront"/>
                <a:lightRig rig="threePt" dir="t"/>
              </a:scene3d>
              <a:sp3d>
                <a:contourClr>
                  <a:srgbClr val="000000"/>
                </a:contourClr>
              </a:sp3d>
            </c:spPr>
            <c:extLst>
              <c:ext xmlns:c16="http://schemas.microsoft.com/office/drawing/2014/chart" uri="{C3380CC4-5D6E-409C-BE32-E72D297353CC}">
                <c16:uniqueId val="{00000009-FB70-4B13-A67F-00D5A23EB0AF}"/>
              </c:ext>
            </c:extLst>
          </c:dPt>
          <c:dPt>
            <c:idx val="5"/>
            <c:bubble3D val="0"/>
            <c:spPr>
              <a:solidFill>
                <a:schemeClr val="accent6"/>
              </a:solidFill>
              <a:ln w="25334">
                <a:solidFill>
                  <a:schemeClr val="accent1">
                    <a:lumMod val="60000"/>
                    <a:lumOff val="40000"/>
                  </a:schemeClr>
                </a:solidFill>
              </a:ln>
              <a:effectLst/>
              <a:scene3d>
                <a:camera prst="orthographicFront"/>
                <a:lightRig rig="threePt" dir="t"/>
              </a:scene3d>
              <a:sp3d/>
            </c:spPr>
            <c:extLst>
              <c:ext xmlns:c16="http://schemas.microsoft.com/office/drawing/2014/chart" uri="{C3380CC4-5D6E-409C-BE32-E72D297353CC}">
                <c16:uniqueId val="{0000000B-FB70-4B13-A67F-00D5A23EB0AF}"/>
              </c:ext>
            </c:extLst>
          </c:dPt>
          <c:dLbls>
            <c:dLbl>
              <c:idx val="0"/>
              <c:layout>
                <c:manualLayout>
                  <c:x val="5.9957803731490865E-2"/>
                  <c:y val="1.129703905033690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70-4B13-A67F-00D5A23EB0AF}"/>
                </c:ext>
              </c:extLst>
            </c:dLbl>
            <c:dLbl>
              <c:idx val="2"/>
              <c:layout>
                <c:manualLayout>
                  <c:x val="0.12001510583290162"/>
                  <c:y val="-0.1427784734455363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70-4B13-A67F-00D5A23EB0AF}"/>
                </c:ext>
              </c:extLst>
            </c:dLbl>
            <c:dLbl>
              <c:idx val="3"/>
              <c:layout>
                <c:manualLayout>
                  <c:x val="-0.11142525048279554"/>
                  <c:y val="7.9117183828748758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70-4B13-A67F-00D5A23EB0AF}"/>
                </c:ext>
              </c:extLst>
            </c:dLbl>
            <c:dLbl>
              <c:idx val="4"/>
              <c:layout>
                <c:manualLayout>
                  <c:x val="-7.571694983714479E-2"/>
                  <c:y val="5.100939472529475E-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70-4B13-A67F-00D5A23EB0AF}"/>
                </c:ext>
              </c:extLst>
            </c:dLbl>
            <c:dLbl>
              <c:idx val="5"/>
              <c:layout>
                <c:manualLayout>
                  <c:x val="7.7009264272393602E-2"/>
                  <c:y val="-1.208071083840715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70-4B13-A67F-00D5A23EB0AF}"/>
                </c:ext>
              </c:extLst>
            </c:dLbl>
            <c:dLbl>
              <c:idx val="6"/>
              <c:layout>
                <c:manualLayout>
                  <c:x val="-6.3763540066811786E-2"/>
                  <c:y val="-1.01529348225549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70-4B13-A67F-00D5A23EB0AF}"/>
                </c:ext>
              </c:extLst>
            </c:dLbl>
            <c:spPr>
              <a:noFill/>
              <a:ln w="25367">
                <a:noFill/>
              </a:ln>
            </c:spPr>
            <c:txPr>
              <a:bodyPr rot="0" spcFirstLastPara="1" vertOverflow="ellipsis" vert="horz" wrap="square" lIns="38100" tIns="19050" rIns="38100" bIns="19050" anchor="ctr" anchorCtr="1">
                <a:spAutoFit/>
              </a:bodyPr>
              <a:lstStyle/>
              <a:p>
                <a:pPr>
                  <a:defRPr sz="1193"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01"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Оплата труда и начисления по оплате труда</c:v>
                </c:pt>
                <c:pt idx="1">
                  <c:v>Оплата работ, услуг</c:v>
                </c:pt>
                <c:pt idx="2">
                  <c:v>Предоставление субсидий бюджетным, автономным учреждениям</c:v>
                </c:pt>
                <c:pt idx="3">
                  <c:v>Социальное обеспечение </c:v>
                </c:pt>
                <c:pt idx="4">
                  <c:v>Прочие расходы</c:v>
                </c:pt>
                <c:pt idx="5">
                  <c:v>Поступление нефинансовых активов</c:v>
                </c:pt>
              </c:strCache>
            </c:strRef>
          </c:cat>
          <c:val>
            <c:numRef>
              <c:f>Лист1!$B$2:$B$7</c:f>
              <c:numCache>
                <c:formatCode>#,##0.00</c:formatCode>
                <c:ptCount val="6"/>
                <c:pt idx="0">
                  <c:v>157.62</c:v>
                </c:pt>
                <c:pt idx="1">
                  <c:v>339.05</c:v>
                </c:pt>
                <c:pt idx="2">
                  <c:v>1254.4100000000001</c:v>
                </c:pt>
                <c:pt idx="3">
                  <c:v>69.88</c:v>
                </c:pt>
                <c:pt idx="4">
                  <c:v>9.94</c:v>
                </c:pt>
                <c:pt idx="5">
                  <c:v>65.63</c:v>
                </c:pt>
              </c:numCache>
            </c:numRef>
          </c:val>
          <c:extLst>
            <c:ext xmlns:c16="http://schemas.microsoft.com/office/drawing/2014/chart" uri="{C3380CC4-5D6E-409C-BE32-E72D297353CC}">
              <c16:uniqueId val="{0000000D-FB70-4B13-A67F-00D5A23EB0AF}"/>
            </c:ext>
          </c:extLst>
        </c:ser>
        <c:dLbls>
          <c:showLegendKey val="0"/>
          <c:showVal val="0"/>
          <c:showCatName val="0"/>
          <c:showSerName val="0"/>
          <c:showPercent val="0"/>
          <c:showBubbleSize val="0"/>
          <c:showLeaderLines val="1"/>
        </c:dLbls>
      </c:pie3DChart>
      <c:spPr>
        <a:noFill/>
        <a:ln w="25367">
          <a:noFill/>
        </a:ln>
      </c:spPr>
    </c:plotArea>
    <c:legend>
      <c:legendPos val="b"/>
      <c:layout>
        <c:manualLayout>
          <c:xMode val="edge"/>
          <c:yMode val="edge"/>
          <c:x val="4.5156618196448076E-2"/>
          <c:y val="0.58216691670938114"/>
          <c:w val="0.8258862386727206"/>
          <c:h val="0.35314304543511688"/>
        </c:manualLayout>
      </c:layout>
      <c:overlay val="0"/>
      <c:spPr>
        <a:noFill/>
        <a:ln w="25367">
          <a:noFill/>
        </a:ln>
      </c:spPr>
      <c:txPr>
        <a:bodyPr rot="0" spcFirstLastPara="1" vertOverflow="ellipsis" vert="horz" wrap="square" anchor="ctr" anchorCtr="1"/>
        <a:lstStyle/>
        <a:p>
          <a:pPr>
            <a:defRPr sz="1193"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F4A6A-8F91-49D5-80D4-5BE5B230CEF2}" type="doc">
      <dgm:prSet loTypeId="urn:microsoft.com/office/officeart/2005/8/layout/target3" loCatId="relationship" qsTypeId="urn:microsoft.com/office/officeart/2005/8/quickstyle/3d7" qsCatId="3D" csTypeId="urn:microsoft.com/office/officeart/2005/8/colors/colorful3" csCatId="colorful" phldr="1"/>
      <dgm:spPr/>
    </dgm:pt>
    <dgm:pt modelId="{F1C1C184-8D3D-4F1B-8E38-85B42FBA8D43}">
      <dgm:prSet phldrT="[Текст]" custT="1"/>
      <dgm:spPr/>
      <dgm:t>
        <a:bodyPr/>
        <a:lstStyle/>
        <a:p>
          <a:pPr algn="l"/>
          <a:r>
            <a:rPr lang="ru-RU" sz="2400" dirty="0">
              <a:latin typeface="Times New Roman" pitchFamily="18" charset="0"/>
              <a:cs typeface="Times New Roman" pitchFamily="18" charset="0"/>
            </a:rPr>
            <a:t>Доступность и понятность информации для широкого круга пользователей</a:t>
          </a:r>
        </a:p>
      </dgm:t>
    </dgm:pt>
    <dgm:pt modelId="{212CD2EF-6B9A-4D7D-A880-0B4DF4173C53}" type="parTrans" cxnId="{ACD2B5F9-E008-4F07-937F-C77E4EDAF7CC}">
      <dgm:prSet/>
      <dgm:spPr/>
      <dgm:t>
        <a:bodyPr/>
        <a:lstStyle/>
        <a:p>
          <a:endParaRPr lang="ru-RU"/>
        </a:p>
      </dgm:t>
    </dgm:pt>
    <dgm:pt modelId="{80087F8B-E0BC-4837-8B3E-4BB8809820B8}" type="sibTrans" cxnId="{ACD2B5F9-E008-4F07-937F-C77E4EDAF7CC}">
      <dgm:prSet/>
      <dgm:spPr/>
      <dgm:t>
        <a:bodyPr/>
        <a:lstStyle/>
        <a:p>
          <a:endParaRPr lang="ru-RU"/>
        </a:p>
      </dgm:t>
    </dgm:pt>
    <dgm:pt modelId="{5280AA41-45C6-48F9-B900-6C1039959069}">
      <dgm:prSet phldrT="[Текст]"/>
      <dgm:spPr/>
      <dgm:t>
        <a:bodyPr/>
        <a:lstStyle/>
        <a:p>
          <a:pPr algn="l"/>
          <a:r>
            <a:rPr lang="ru-RU" dirty="0">
              <a:latin typeface="Times New Roman" pitchFamily="18" charset="0"/>
              <a:ea typeface="Arial Unicode MS" pitchFamily="34" charset="-128"/>
              <a:cs typeface="Times New Roman" pitchFamily="18" charset="0"/>
            </a:rPr>
            <a:t>Представление сведений о бюджете в наглядном виде, ориентация на визуализацию данных</a:t>
          </a:r>
          <a:endParaRPr lang="ru-RU" dirty="0">
            <a:latin typeface="Times New Roman" pitchFamily="18" charset="0"/>
            <a:cs typeface="Times New Roman" pitchFamily="18" charset="0"/>
          </a:endParaRPr>
        </a:p>
      </dgm:t>
    </dgm:pt>
    <dgm:pt modelId="{FF0DF8A2-88E0-4175-9ED8-92053F476F6A}" type="parTrans" cxnId="{81F9011A-8082-4884-9A5C-154D78C6E9B7}">
      <dgm:prSet/>
      <dgm:spPr/>
      <dgm:t>
        <a:bodyPr/>
        <a:lstStyle/>
        <a:p>
          <a:endParaRPr lang="ru-RU"/>
        </a:p>
      </dgm:t>
    </dgm:pt>
    <dgm:pt modelId="{8C3F7F62-6826-48CF-97BB-43149955AE3F}" type="sibTrans" cxnId="{81F9011A-8082-4884-9A5C-154D78C6E9B7}">
      <dgm:prSet/>
      <dgm:spPr/>
      <dgm:t>
        <a:bodyPr/>
        <a:lstStyle/>
        <a:p>
          <a:endParaRPr lang="ru-RU"/>
        </a:p>
      </dgm:t>
    </dgm:pt>
    <dgm:pt modelId="{864D7EAE-C501-46A0-88E2-473B7F273D85}">
      <dgm:prSet phldrT="[Текст]"/>
      <dgm:spPr/>
      <dgm:t>
        <a:bodyPr/>
        <a:lstStyle/>
        <a:p>
          <a:pPr algn="l"/>
          <a:r>
            <a:rPr lang="ru-RU" dirty="0">
              <a:latin typeface="Times New Roman" pitchFamily="18" charset="0"/>
              <a:cs typeface="Times New Roman" pitchFamily="18" charset="0"/>
            </a:rPr>
            <a:t>Консолидация в единой точке всех основных сведений о бюджете</a:t>
          </a:r>
        </a:p>
      </dgm:t>
    </dgm:pt>
    <dgm:pt modelId="{3D7CFFD6-4639-4079-B88B-E461ADDA1556}" type="parTrans" cxnId="{89045D20-5A3C-40F0-908E-9D05CCA57DA1}">
      <dgm:prSet/>
      <dgm:spPr/>
      <dgm:t>
        <a:bodyPr/>
        <a:lstStyle/>
        <a:p>
          <a:endParaRPr lang="ru-RU"/>
        </a:p>
      </dgm:t>
    </dgm:pt>
    <dgm:pt modelId="{F79D517A-2B3A-4BA1-ABF9-EB3D71D18F4A}" type="sibTrans" cxnId="{89045D20-5A3C-40F0-908E-9D05CCA57DA1}">
      <dgm:prSet/>
      <dgm:spPr/>
      <dgm:t>
        <a:bodyPr/>
        <a:lstStyle/>
        <a:p>
          <a:endParaRPr lang="ru-RU"/>
        </a:p>
      </dgm:t>
    </dgm:pt>
    <dgm:pt modelId="{0260D0B3-77CB-4DE1-A048-EF6C2C195490}" type="pres">
      <dgm:prSet presAssocID="{414F4A6A-8F91-49D5-80D4-5BE5B230CEF2}" presName="Name0" presStyleCnt="0">
        <dgm:presLayoutVars>
          <dgm:chMax val="7"/>
          <dgm:dir/>
          <dgm:animLvl val="lvl"/>
          <dgm:resizeHandles val="exact"/>
        </dgm:presLayoutVars>
      </dgm:prSet>
      <dgm:spPr/>
    </dgm:pt>
    <dgm:pt modelId="{0E1242AB-9FD9-4955-BDE8-5956AAE21963}" type="pres">
      <dgm:prSet presAssocID="{F1C1C184-8D3D-4F1B-8E38-85B42FBA8D43}" presName="circle1" presStyleLbl="node1" presStyleIdx="0" presStyleCnt="3"/>
      <dgm:spPr/>
    </dgm:pt>
    <dgm:pt modelId="{7F65A466-27A8-421A-9715-2263A5DD5560}" type="pres">
      <dgm:prSet presAssocID="{F1C1C184-8D3D-4F1B-8E38-85B42FBA8D43}" presName="space" presStyleCnt="0"/>
      <dgm:spPr/>
    </dgm:pt>
    <dgm:pt modelId="{6A3F70CB-2EA7-4C56-A582-AB10537D0B4E}" type="pres">
      <dgm:prSet presAssocID="{F1C1C184-8D3D-4F1B-8E38-85B42FBA8D43}" presName="rect1" presStyleLbl="alignAcc1" presStyleIdx="0" presStyleCnt="3"/>
      <dgm:spPr/>
    </dgm:pt>
    <dgm:pt modelId="{D57324C2-D4B6-4083-A3B3-9591364FDD0F}" type="pres">
      <dgm:prSet presAssocID="{5280AA41-45C6-48F9-B900-6C1039959069}" presName="vertSpace2" presStyleLbl="node1" presStyleIdx="0" presStyleCnt="3"/>
      <dgm:spPr/>
    </dgm:pt>
    <dgm:pt modelId="{4804E8E3-1220-4156-9043-15A4F7D5EF2D}" type="pres">
      <dgm:prSet presAssocID="{5280AA41-45C6-48F9-B900-6C1039959069}" presName="circle2" presStyleLbl="node1" presStyleIdx="1" presStyleCnt="3"/>
      <dgm:spPr/>
    </dgm:pt>
    <dgm:pt modelId="{B961E6D3-A0A0-47A8-B1EF-E96B55907958}" type="pres">
      <dgm:prSet presAssocID="{5280AA41-45C6-48F9-B900-6C1039959069}" presName="rect2" presStyleLbl="alignAcc1" presStyleIdx="1" presStyleCnt="3"/>
      <dgm:spPr/>
    </dgm:pt>
    <dgm:pt modelId="{E1349220-9847-462A-96E6-8944B2A4C884}" type="pres">
      <dgm:prSet presAssocID="{864D7EAE-C501-46A0-88E2-473B7F273D85}" presName="vertSpace3" presStyleLbl="node1" presStyleIdx="1" presStyleCnt="3"/>
      <dgm:spPr/>
    </dgm:pt>
    <dgm:pt modelId="{F1F6301F-5744-48EE-A7CF-A15575797A12}" type="pres">
      <dgm:prSet presAssocID="{864D7EAE-C501-46A0-88E2-473B7F273D85}" presName="circle3" presStyleLbl="node1" presStyleIdx="2" presStyleCnt="3"/>
      <dgm:spPr/>
    </dgm:pt>
    <dgm:pt modelId="{3D6F7A2C-2220-4BDC-8628-883C69D1B270}" type="pres">
      <dgm:prSet presAssocID="{864D7EAE-C501-46A0-88E2-473B7F273D85}" presName="rect3" presStyleLbl="alignAcc1" presStyleIdx="2" presStyleCnt="3" custLinFactNeighborX="836" custLinFactNeighborY="7996"/>
      <dgm:spPr/>
    </dgm:pt>
    <dgm:pt modelId="{D53ABCF1-4696-4B2B-81EA-3F7EB0573DCB}" type="pres">
      <dgm:prSet presAssocID="{F1C1C184-8D3D-4F1B-8E38-85B42FBA8D43}" presName="rect1ParTxNoCh" presStyleLbl="alignAcc1" presStyleIdx="2" presStyleCnt="3">
        <dgm:presLayoutVars>
          <dgm:chMax val="1"/>
          <dgm:bulletEnabled val="1"/>
        </dgm:presLayoutVars>
      </dgm:prSet>
      <dgm:spPr/>
    </dgm:pt>
    <dgm:pt modelId="{D098DCC2-D909-476F-A639-0BFEA3C8E38E}" type="pres">
      <dgm:prSet presAssocID="{5280AA41-45C6-48F9-B900-6C1039959069}" presName="rect2ParTxNoCh" presStyleLbl="alignAcc1" presStyleIdx="2" presStyleCnt="3">
        <dgm:presLayoutVars>
          <dgm:chMax val="1"/>
          <dgm:bulletEnabled val="1"/>
        </dgm:presLayoutVars>
      </dgm:prSet>
      <dgm:spPr/>
    </dgm:pt>
    <dgm:pt modelId="{FC33B292-36EA-40DF-A7C5-AFC7AA786989}" type="pres">
      <dgm:prSet presAssocID="{864D7EAE-C501-46A0-88E2-473B7F273D85}" presName="rect3ParTxNoCh" presStyleLbl="alignAcc1" presStyleIdx="2" presStyleCnt="3">
        <dgm:presLayoutVars>
          <dgm:chMax val="1"/>
          <dgm:bulletEnabled val="1"/>
        </dgm:presLayoutVars>
      </dgm:prSet>
      <dgm:spPr/>
    </dgm:pt>
  </dgm:ptLst>
  <dgm:cxnLst>
    <dgm:cxn modelId="{81F9011A-8082-4884-9A5C-154D78C6E9B7}" srcId="{414F4A6A-8F91-49D5-80D4-5BE5B230CEF2}" destId="{5280AA41-45C6-48F9-B900-6C1039959069}" srcOrd="1" destOrd="0" parTransId="{FF0DF8A2-88E0-4175-9ED8-92053F476F6A}" sibTransId="{8C3F7F62-6826-48CF-97BB-43149955AE3F}"/>
    <dgm:cxn modelId="{89045D20-5A3C-40F0-908E-9D05CCA57DA1}" srcId="{414F4A6A-8F91-49D5-80D4-5BE5B230CEF2}" destId="{864D7EAE-C501-46A0-88E2-473B7F273D85}" srcOrd="2" destOrd="0" parTransId="{3D7CFFD6-4639-4079-B88B-E461ADDA1556}" sibTransId="{F79D517A-2B3A-4BA1-ABF9-EB3D71D18F4A}"/>
    <dgm:cxn modelId="{87448127-28C2-4BA0-92CF-513776C98E1E}" type="presOf" srcId="{414F4A6A-8F91-49D5-80D4-5BE5B230CEF2}" destId="{0260D0B3-77CB-4DE1-A048-EF6C2C195490}" srcOrd="0" destOrd="0" presId="urn:microsoft.com/office/officeart/2005/8/layout/target3"/>
    <dgm:cxn modelId="{0BD02131-8317-4E0D-881D-D26472E731A5}" type="presOf" srcId="{5280AA41-45C6-48F9-B900-6C1039959069}" destId="{B961E6D3-A0A0-47A8-B1EF-E96B55907958}" srcOrd="0" destOrd="0" presId="urn:microsoft.com/office/officeart/2005/8/layout/target3"/>
    <dgm:cxn modelId="{EA84603F-C2E2-4B96-AB48-E9DDCD02A91B}" type="presOf" srcId="{5280AA41-45C6-48F9-B900-6C1039959069}" destId="{D098DCC2-D909-476F-A639-0BFEA3C8E38E}" srcOrd="1" destOrd="0" presId="urn:microsoft.com/office/officeart/2005/8/layout/target3"/>
    <dgm:cxn modelId="{D9C01F70-4DB8-4395-8550-F54890A9713F}" type="presOf" srcId="{864D7EAE-C501-46A0-88E2-473B7F273D85}" destId="{FC33B292-36EA-40DF-A7C5-AFC7AA786989}" srcOrd="1" destOrd="0" presId="urn:microsoft.com/office/officeart/2005/8/layout/target3"/>
    <dgm:cxn modelId="{5EB57171-D652-4EFE-B92F-FBE6694F65EB}" type="presOf" srcId="{864D7EAE-C501-46A0-88E2-473B7F273D85}" destId="{3D6F7A2C-2220-4BDC-8628-883C69D1B270}" srcOrd="0" destOrd="0" presId="urn:microsoft.com/office/officeart/2005/8/layout/target3"/>
    <dgm:cxn modelId="{1E7E3EA1-9E75-41A0-9420-6B23923C7948}" type="presOf" srcId="{F1C1C184-8D3D-4F1B-8E38-85B42FBA8D43}" destId="{D53ABCF1-4696-4B2B-81EA-3F7EB0573DCB}" srcOrd="1" destOrd="0" presId="urn:microsoft.com/office/officeart/2005/8/layout/target3"/>
    <dgm:cxn modelId="{DC451BF8-A397-4756-97EC-8F8670361AF6}" type="presOf" srcId="{F1C1C184-8D3D-4F1B-8E38-85B42FBA8D43}" destId="{6A3F70CB-2EA7-4C56-A582-AB10537D0B4E}" srcOrd="0" destOrd="0" presId="urn:microsoft.com/office/officeart/2005/8/layout/target3"/>
    <dgm:cxn modelId="{ACD2B5F9-E008-4F07-937F-C77E4EDAF7CC}" srcId="{414F4A6A-8F91-49D5-80D4-5BE5B230CEF2}" destId="{F1C1C184-8D3D-4F1B-8E38-85B42FBA8D43}" srcOrd="0" destOrd="0" parTransId="{212CD2EF-6B9A-4D7D-A880-0B4DF4173C53}" sibTransId="{80087F8B-E0BC-4837-8B3E-4BB8809820B8}"/>
    <dgm:cxn modelId="{01608D0B-A517-44DC-B0AB-AEF3F9EE3756}" type="presParOf" srcId="{0260D0B3-77CB-4DE1-A048-EF6C2C195490}" destId="{0E1242AB-9FD9-4955-BDE8-5956AAE21963}" srcOrd="0" destOrd="0" presId="urn:microsoft.com/office/officeart/2005/8/layout/target3"/>
    <dgm:cxn modelId="{69396B24-9BB1-496A-A466-3EF4145B59D8}" type="presParOf" srcId="{0260D0B3-77CB-4DE1-A048-EF6C2C195490}" destId="{7F65A466-27A8-421A-9715-2263A5DD5560}" srcOrd="1" destOrd="0" presId="urn:microsoft.com/office/officeart/2005/8/layout/target3"/>
    <dgm:cxn modelId="{62B92EE6-1E59-471A-BB3F-BC0BB899BDC6}" type="presParOf" srcId="{0260D0B3-77CB-4DE1-A048-EF6C2C195490}" destId="{6A3F70CB-2EA7-4C56-A582-AB10537D0B4E}" srcOrd="2" destOrd="0" presId="urn:microsoft.com/office/officeart/2005/8/layout/target3"/>
    <dgm:cxn modelId="{F212A365-271A-431B-BC92-972BE0FFAE1D}" type="presParOf" srcId="{0260D0B3-77CB-4DE1-A048-EF6C2C195490}" destId="{D57324C2-D4B6-4083-A3B3-9591364FDD0F}" srcOrd="3" destOrd="0" presId="urn:microsoft.com/office/officeart/2005/8/layout/target3"/>
    <dgm:cxn modelId="{07084C9B-411B-48E1-998D-17455DB14643}" type="presParOf" srcId="{0260D0B3-77CB-4DE1-A048-EF6C2C195490}" destId="{4804E8E3-1220-4156-9043-15A4F7D5EF2D}" srcOrd="4" destOrd="0" presId="urn:microsoft.com/office/officeart/2005/8/layout/target3"/>
    <dgm:cxn modelId="{CE90E686-FB21-4B41-A8D7-52582EC76376}" type="presParOf" srcId="{0260D0B3-77CB-4DE1-A048-EF6C2C195490}" destId="{B961E6D3-A0A0-47A8-B1EF-E96B55907958}" srcOrd="5" destOrd="0" presId="urn:microsoft.com/office/officeart/2005/8/layout/target3"/>
    <dgm:cxn modelId="{E4928A08-01B0-4166-BECA-E9840B0EBEBD}" type="presParOf" srcId="{0260D0B3-77CB-4DE1-A048-EF6C2C195490}" destId="{E1349220-9847-462A-96E6-8944B2A4C884}" srcOrd="6" destOrd="0" presId="urn:microsoft.com/office/officeart/2005/8/layout/target3"/>
    <dgm:cxn modelId="{600135F5-96EC-40C4-8E35-BB359D3432F4}" type="presParOf" srcId="{0260D0B3-77CB-4DE1-A048-EF6C2C195490}" destId="{F1F6301F-5744-48EE-A7CF-A15575797A12}" srcOrd="7" destOrd="0" presId="urn:microsoft.com/office/officeart/2005/8/layout/target3"/>
    <dgm:cxn modelId="{F3474E77-AE64-420A-B502-E07C5AA182CD}" type="presParOf" srcId="{0260D0B3-77CB-4DE1-A048-EF6C2C195490}" destId="{3D6F7A2C-2220-4BDC-8628-883C69D1B270}" srcOrd="8" destOrd="0" presId="urn:microsoft.com/office/officeart/2005/8/layout/target3"/>
    <dgm:cxn modelId="{16A61233-5274-4A7C-A378-72F77B1641BE}" type="presParOf" srcId="{0260D0B3-77CB-4DE1-A048-EF6C2C195490}" destId="{D53ABCF1-4696-4B2B-81EA-3F7EB0573DCB}" srcOrd="9" destOrd="0" presId="urn:microsoft.com/office/officeart/2005/8/layout/target3"/>
    <dgm:cxn modelId="{245F69F8-C6FB-4434-837F-8AAA657D8AEB}" type="presParOf" srcId="{0260D0B3-77CB-4DE1-A048-EF6C2C195490}" destId="{D098DCC2-D909-476F-A639-0BFEA3C8E38E}" srcOrd="10" destOrd="0" presId="urn:microsoft.com/office/officeart/2005/8/layout/target3"/>
    <dgm:cxn modelId="{AC5079BD-7E19-4D42-B06B-8C68F26D184F}" type="presParOf" srcId="{0260D0B3-77CB-4DE1-A048-EF6C2C195490}" destId="{FC33B292-36EA-40DF-A7C5-AFC7AA786989}"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6CD21A-F61A-4DEF-9D8A-C4FDE76CF0A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2086C4FD-E80A-4FA9-94E4-BB10EB334A2E}">
      <dgm:prSet phldrT="[Текст]" custT="1"/>
      <dgm:spPr>
        <a:solidFill>
          <a:schemeClr val="accent2">
            <a:lumMod val="20000"/>
            <a:lumOff val="80000"/>
          </a:schemeClr>
        </a:solidFill>
      </dgm:spPr>
      <dgm:t>
        <a:bodyPr/>
        <a:lstStyle/>
        <a:p>
          <a:pPr algn="just"/>
          <a:r>
            <a:rPr lang="ru-RU" sz="2000" dirty="0">
              <a:solidFill>
                <a:schemeClr val="tx1"/>
              </a:solidFill>
              <a:latin typeface="Times New Roman" panose="02020603050405020304" pitchFamily="18" charset="0"/>
              <a:cs typeface="Times New Roman" panose="02020603050405020304" pitchFamily="18" charset="0"/>
            </a:rPr>
            <a:t>В рамках государственной программы Российской Федерации «Доступная среда» на 2011-2020 годы за счет средств федерального бюджета устроены пандус и произведен капительный ремонт помещений в спортивном клубе «Батыр» и ДЮСШ с. </a:t>
          </a:r>
          <a:r>
            <a:rPr lang="ru-RU" sz="2000" dirty="0" err="1">
              <a:solidFill>
                <a:schemeClr val="tx1"/>
              </a:solidFill>
              <a:latin typeface="Times New Roman" panose="02020603050405020304" pitchFamily="18" charset="0"/>
              <a:cs typeface="Times New Roman" panose="02020603050405020304" pitchFamily="18" charset="0"/>
            </a:rPr>
            <a:t>Зирган</a:t>
          </a:r>
          <a:endParaRPr lang="ru-RU" sz="2000" dirty="0">
            <a:solidFill>
              <a:schemeClr val="tx1"/>
            </a:solidFill>
            <a:latin typeface="Times New Roman" panose="02020603050405020304" pitchFamily="18" charset="0"/>
            <a:cs typeface="Times New Roman" panose="02020603050405020304" pitchFamily="18" charset="0"/>
          </a:endParaRPr>
        </a:p>
      </dgm:t>
    </dgm:pt>
    <dgm:pt modelId="{7084A402-7B26-41B1-9033-E4C5964DD417}" type="parTrans" cxnId="{22B52BD9-5A7D-43C4-AC42-A10F3EE6104F}">
      <dgm:prSet/>
      <dgm:spPr/>
      <dgm:t>
        <a:bodyPr/>
        <a:lstStyle/>
        <a:p>
          <a:endParaRPr lang="ru-RU"/>
        </a:p>
      </dgm:t>
    </dgm:pt>
    <dgm:pt modelId="{AF95FB62-66BD-448C-BC99-CC39004D9546}" type="sibTrans" cxnId="{22B52BD9-5A7D-43C4-AC42-A10F3EE6104F}">
      <dgm:prSet/>
      <dgm:spPr/>
      <dgm:t>
        <a:bodyPr/>
        <a:lstStyle/>
        <a:p>
          <a:endParaRPr lang="ru-RU"/>
        </a:p>
      </dgm:t>
    </dgm:pt>
    <dgm:pt modelId="{410884CA-A1CD-431B-ACAE-D792BCE269B5}" type="pres">
      <dgm:prSet presAssocID="{856CD21A-F61A-4DEF-9D8A-C4FDE76CF0A6}" presName="diagram" presStyleCnt="0">
        <dgm:presLayoutVars>
          <dgm:dir/>
          <dgm:resizeHandles val="exact"/>
        </dgm:presLayoutVars>
      </dgm:prSet>
      <dgm:spPr/>
    </dgm:pt>
    <dgm:pt modelId="{D011737B-84D7-4631-95A7-2B485AEB3F24}" type="pres">
      <dgm:prSet presAssocID="{2086C4FD-E80A-4FA9-94E4-BB10EB334A2E}" presName="node" presStyleLbl="node1" presStyleIdx="0" presStyleCnt="1" custScaleX="97729" custScaleY="115068" custLinFactNeighborX="4139" custLinFactNeighborY="-5754">
        <dgm:presLayoutVars>
          <dgm:bulletEnabled val="1"/>
        </dgm:presLayoutVars>
      </dgm:prSet>
      <dgm:spPr/>
    </dgm:pt>
  </dgm:ptLst>
  <dgm:cxnLst>
    <dgm:cxn modelId="{3D7E0436-3AB2-4076-8508-9E568B155FC9}" type="presOf" srcId="{2086C4FD-E80A-4FA9-94E4-BB10EB334A2E}" destId="{D011737B-84D7-4631-95A7-2B485AEB3F24}" srcOrd="0" destOrd="0" presId="urn:microsoft.com/office/officeart/2005/8/layout/default"/>
    <dgm:cxn modelId="{22B52BD9-5A7D-43C4-AC42-A10F3EE6104F}" srcId="{856CD21A-F61A-4DEF-9D8A-C4FDE76CF0A6}" destId="{2086C4FD-E80A-4FA9-94E4-BB10EB334A2E}" srcOrd="0" destOrd="0" parTransId="{7084A402-7B26-41B1-9033-E4C5964DD417}" sibTransId="{AF95FB62-66BD-448C-BC99-CC39004D9546}"/>
    <dgm:cxn modelId="{1F740CFE-E8A5-4D13-AE7F-FDA946D8C7C3}" type="presOf" srcId="{856CD21A-F61A-4DEF-9D8A-C4FDE76CF0A6}" destId="{410884CA-A1CD-431B-ACAE-D792BCE269B5}" srcOrd="0" destOrd="0" presId="urn:microsoft.com/office/officeart/2005/8/layout/default"/>
    <dgm:cxn modelId="{63E150B7-87C6-4706-B337-2DBF4D3D9039}" type="presParOf" srcId="{410884CA-A1CD-431B-ACAE-D792BCE269B5}" destId="{D011737B-84D7-4631-95A7-2B485AEB3F2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5F743C-C06C-45AB-9386-3B15E7A1DF93}" type="doc">
      <dgm:prSet loTypeId="urn:microsoft.com/office/officeart/2005/8/layout/process1" loCatId="process" qsTypeId="urn:microsoft.com/office/officeart/2005/8/quickstyle/3d4" qsCatId="3D" csTypeId="urn:microsoft.com/office/officeart/2005/8/colors/accent1_1" csCatId="accent1" phldr="1"/>
      <dgm:spPr/>
    </dgm:pt>
    <dgm:pt modelId="{FEAD19C2-15F8-4967-B911-EB73E786BCB4}">
      <dgm:prSet phldrT="[Текст]" custT="1"/>
      <dgm:spPr/>
      <dgm:t>
        <a:bodyPr/>
        <a:lstStyle/>
        <a:p>
          <a:pPr algn="ctr"/>
          <a:r>
            <a:rPr lang="ru-RU" sz="1400" b="1" dirty="0">
              <a:latin typeface="Times New Roman" pitchFamily="18" charset="0"/>
              <a:cs typeface="Times New Roman" pitchFamily="18" charset="0"/>
            </a:rPr>
            <a:t>Прозрачность формирования и расходования бюджетных средств</a:t>
          </a:r>
        </a:p>
      </dgm:t>
    </dgm:pt>
    <dgm:pt modelId="{17EBC48D-3770-41BF-9A29-9721A19F77D2}" type="parTrans" cxnId="{38AAB5C4-B214-4DD7-B471-6F470A58FAD4}">
      <dgm:prSet/>
      <dgm:spPr/>
      <dgm:t>
        <a:bodyPr/>
        <a:lstStyle/>
        <a:p>
          <a:endParaRPr lang="ru-RU"/>
        </a:p>
      </dgm:t>
    </dgm:pt>
    <dgm:pt modelId="{6D51DCC7-2C55-4404-90C5-AB37EF080219}" type="sibTrans" cxnId="{38AAB5C4-B214-4DD7-B471-6F470A58FAD4}">
      <dgm:prSet/>
      <dgm:spPr/>
      <dgm:t>
        <a:bodyPr/>
        <a:lstStyle/>
        <a:p>
          <a:endParaRPr lang="ru-RU" dirty="0"/>
        </a:p>
      </dgm:t>
    </dgm:pt>
    <dgm:pt modelId="{B3B07E27-0F21-49AE-887C-3214384A39DE}">
      <dgm:prSet phldrT="[Текст]" custT="1"/>
      <dgm:spPr/>
      <dgm:t>
        <a:bodyPr/>
        <a:lstStyle/>
        <a:p>
          <a:pPr algn="ctr"/>
          <a:r>
            <a:rPr lang="ru-RU" sz="1400" b="1" dirty="0">
              <a:latin typeface="Times New Roman" pitchFamily="18" charset="0"/>
              <a:cs typeface="Times New Roman" pitchFamily="18" charset="0"/>
            </a:rPr>
            <a:t>Народный контроль при принятии и реализации общественно значимых мероприятий (проектов)</a:t>
          </a:r>
        </a:p>
      </dgm:t>
    </dgm:pt>
    <dgm:pt modelId="{3AEF0435-A5F7-487C-AE32-59DA4239216C}" type="parTrans" cxnId="{29E367F7-D8FF-4DBD-8E22-261F80A06EBB}">
      <dgm:prSet/>
      <dgm:spPr/>
      <dgm:t>
        <a:bodyPr/>
        <a:lstStyle/>
        <a:p>
          <a:endParaRPr lang="ru-RU"/>
        </a:p>
      </dgm:t>
    </dgm:pt>
    <dgm:pt modelId="{33728F52-2FE2-4E6C-BE77-5A7BB292C7FD}" type="sibTrans" cxnId="{29E367F7-D8FF-4DBD-8E22-261F80A06EBB}">
      <dgm:prSet/>
      <dgm:spPr/>
      <dgm:t>
        <a:bodyPr/>
        <a:lstStyle/>
        <a:p>
          <a:endParaRPr lang="ru-RU" dirty="0"/>
        </a:p>
      </dgm:t>
    </dgm:pt>
    <dgm:pt modelId="{8BDD9BE4-74D6-4D14-B661-DD343C18393A}">
      <dgm:prSet phldrT="[Текст]" custT="1"/>
      <dgm:spPr/>
      <dgm:t>
        <a:bodyPr/>
        <a:lstStyle/>
        <a:p>
          <a:pPr algn="l"/>
          <a:r>
            <a:rPr lang="ru-RU" sz="1400" b="1" dirty="0">
              <a:latin typeface="Times New Roman" pitchFamily="18" charset="0"/>
              <a:cs typeface="Times New Roman" pitchFamily="18" charset="0"/>
            </a:rPr>
            <a:t>Повышение информированности общества и вовлечение граждан в диалог с органами местного самоуправления</a:t>
          </a:r>
        </a:p>
      </dgm:t>
    </dgm:pt>
    <dgm:pt modelId="{01554C62-19E6-4E54-A217-5BBB141F11A4}" type="parTrans" cxnId="{C2921983-F0EE-4F68-A5F2-146F3414AE3B}">
      <dgm:prSet/>
      <dgm:spPr/>
      <dgm:t>
        <a:bodyPr/>
        <a:lstStyle/>
        <a:p>
          <a:endParaRPr lang="ru-RU"/>
        </a:p>
      </dgm:t>
    </dgm:pt>
    <dgm:pt modelId="{DDA8B022-6A4C-4069-8A73-36FC78106CC2}" type="sibTrans" cxnId="{C2921983-F0EE-4F68-A5F2-146F3414AE3B}">
      <dgm:prSet/>
      <dgm:spPr/>
      <dgm:t>
        <a:bodyPr/>
        <a:lstStyle/>
        <a:p>
          <a:endParaRPr lang="ru-RU"/>
        </a:p>
      </dgm:t>
    </dgm:pt>
    <dgm:pt modelId="{066ABC62-1316-4B24-9B74-32F4E29B69B8}">
      <dgm:prSet phldrT="[Текст]" custT="1"/>
      <dgm:spPr/>
      <dgm:t>
        <a:bodyPr/>
        <a:lstStyle/>
        <a:p>
          <a:pPr algn="ctr">
            <a:lnSpc>
              <a:spcPct val="100000"/>
            </a:lnSpc>
            <a:spcAft>
              <a:spcPts val="0"/>
            </a:spcAft>
          </a:pPr>
          <a:r>
            <a:rPr lang="ru-RU" sz="1400" b="1" dirty="0">
              <a:latin typeface="Times New Roman" pitchFamily="18" charset="0"/>
              <a:cs typeface="Times New Roman" pitchFamily="18" charset="0"/>
            </a:rPr>
            <a:t>Свободный доступ к информации </a:t>
          </a:r>
        </a:p>
        <a:p>
          <a:pPr algn="ctr">
            <a:lnSpc>
              <a:spcPct val="100000"/>
            </a:lnSpc>
            <a:spcAft>
              <a:spcPts val="0"/>
            </a:spcAft>
          </a:pPr>
          <a:r>
            <a:rPr lang="ru-RU" sz="1400" b="1" dirty="0">
              <a:latin typeface="Times New Roman" pitchFamily="18" charset="0"/>
              <a:cs typeface="Times New Roman" pitchFamily="18" charset="0"/>
            </a:rPr>
            <a:t>о бюджете</a:t>
          </a:r>
        </a:p>
        <a:p>
          <a:pPr algn="ctr">
            <a:lnSpc>
              <a:spcPct val="100000"/>
            </a:lnSpc>
            <a:spcAft>
              <a:spcPts val="0"/>
            </a:spcAft>
          </a:pPr>
          <a:r>
            <a:rPr lang="ru-RU" sz="1400" b="1" dirty="0">
              <a:latin typeface="Times New Roman" pitchFamily="18" charset="0"/>
              <a:cs typeface="Times New Roman" pitchFamily="18" charset="0"/>
            </a:rPr>
            <a:t> и деятельности органов местного самоуправления</a:t>
          </a:r>
        </a:p>
      </dgm:t>
    </dgm:pt>
    <dgm:pt modelId="{CEF9B865-D03E-42AB-9431-43680932FD91}" type="parTrans" cxnId="{1A78AC90-646E-4385-92CF-AC5BF98DAEE3}">
      <dgm:prSet/>
      <dgm:spPr/>
      <dgm:t>
        <a:bodyPr/>
        <a:lstStyle/>
        <a:p>
          <a:endParaRPr lang="ru-RU"/>
        </a:p>
      </dgm:t>
    </dgm:pt>
    <dgm:pt modelId="{7E287DDC-A53E-4BCA-A228-A96905B993EE}" type="sibTrans" cxnId="{1A78AC90-646E-4385-92CF-AC5BF98DAEE3}">
      <dgm:prSet/>
      <dgm:spPr/>
      <dgm:t>
        <a:bodyPr/>
        <a:lstStyle/>
        <a:p>
          <a:endParaRPr lang="ru-RU" dirty="0"/>
        </a:p>
      </dgm:t>
    </dgm:pt>
    <dgm:pt modelId="{6FEC8A25-7A1D-4D35-92DF-B94F8C01AB83}" type="pres">
      <dgm:prSet presAssocID="{245F743C-C06C-45AB-9386-3B15E7A1DF93}" presName="Name0" presStyleCnt="0">
        <dgm:presLayoutVars>
          <dgm:dir/>
          <dgm:resizeHandles val="exact"/>
        </dgm:presLayoutVars>
      </dgm:prSet>
      <dgm:spPr/>
    </dgm:pt>
    <dgm:pt modelId="{2BFC55F8-2B9D-4F6C-A24B-38DAF50181ED}" type="pres">
      <dgm:prSet presAssocID="{FEAD19C2-15F8-4967-B911-EB73E786BCB4}" presName="node" presStyleLbl="node1" presStyleIdx="0" presStyleCnt="4" custScaleX="111705">
        <dgm:presLayoutVars>
          <dgm:bulletEnabled val="1"/>
        </dgm:presLayoutVars>
      </dgm:prSet>
      <dgm:spPr/>
    </dgm:pt>
    <dgm:pt modelId="{E1C95944-D931-4FAE-9E71-A97F1477AF00}" type="pres">
      <dgm:prSet presAssocID="{6D51DCC7-2C55-4404-90C5-AB37EF080219}" presName="sibTrans" presStyleLbl="sibTrans2D1" presStyleIdx="0" presStyleCnt="3"/>
      <dgm:spPr/>
    </dgm:pt>
    <dgm:pt modelId="{D32AA8BC-3C62-4B2E-9263-98EF2CD79A8E}" type="pres">
      <dgm:prSet presAssocID="{6D51DCC7-2C55-4404-90C5-AB37EF080219}" presName="connectorText" presStyleLbl="sibTrans2D1" presStyleIdx="0" presStyleCnt="3"/>
      <dgm:spPr/>
    </dgm:pt>
    <dgm:pt modelId="{CC7B832D-A7D6-4B09-801D-C7D544A37FED}" type="pres">
      <dgm:prSet presAssocID="{066ABC62-1316-4B24-9B74-32F4E29B69B8}" presName="node" presStyleLbl="node1" presStyleIdx="1" presStyleCnt="4" custScaleX="132607">
        <dgm:presLayoutVars>
          <dgm:bulletEnabled val="1"/>
        </dgm:presLayoutVars>
      </dgm:prSet>
      <dgm:spPr/>
    </dgm:pt>
    <dgm:pt modelId="{2065EDE5-8AD5-47A7-A68D-3F3C03939763}" type="pres">
      <dgm:prSet presAssocID="{7E287DDC-A53E-4BCA-A228-A96905B993EE}" presName="sibTrans" presStyleLbl="sibTrans2D1" presStyleIdx="1" presStyleCnt="3"/>
      <dgm:spPr/>
    </dgm:pt>
    <dgm:pt modelId="{6EFC2766-683A-4545-90E1-79F3E8EEBA32}" type="pres">
      <dgm:prSet presAssocID="{7E287DDC-A53E-4BCA-A228-A96905B993EE}" presName="connectorText" presStyleLbl="sibTrans2D1" presStyleIdx="1" presStyleCnt="3"/>
      <dgm:spPr/>
    </dgm:pt>
    <dgm:pt modelId="{2AF5958E-847A-4FB3-8DB3-E422E28062B0}" type="pres">
      <dgm:prSet presAssocID="{B3B07E27-0F21-49AE-887C-3214384A39DE}" presName="node" presStyleLbl="node1" presStyleIdx="2" presStyleCnt="4" custScaleX="148404" custLinFactNeighborX="-21820">
        <dgm:presLayoutVars>
          <dgm:bulletEnabled val="1"/>
        </dgm:presLayoutVars>
      </dgm:prSet>
      <dgm:spPr/>
    </dgm:pt>
    <dgm:pt modelId="{7E24E4D8-3012-4958-ADAD-7A5D58D39E4F}" type="pres">
      <dgm:prSet presAssocID="{33728F52-2FE2-4E6C-BE77-5A7BB292C7FD}" presName="sibTrans" presStyleLbl="sibTrans2D1" presStyleIdx="2" presStyleCnt="3"/>
      <dgm:spPr/>
    </dgm:pt>
    <dgm:pt modelId="{237F3E30-D8C8-4D85-AE79-7172B0D7CFF2}" type="pres">
      <dgm:prSet presAssocID="{33728F52-2FE2-4E6C-BE77-5A7BB292C7FD}" presName="connectorText" presStyleLbl="sibTrans2D1" presStyleIdx="2" presStyleCnt="3"/>
      <dgm:spPr/>
    </dgm:pt>
    <dgm:pt modelId="{238AA2EF-D731-4415-BD1B-B316CA6836E1}" type="pres">
      <dgm:prSet presAssocID="{8BDD9BE4-74D6-4D14-B661-DD343C18393A}" presName="node" presStyleLbl="node1" presStyleIdx="3" presStyleCnt="4" custScaleX="146514">
        <dgm:presLayoutVars>
          <dgm:bulletEnabled val="1"/>
        </dgm:presLayoutVars>
      </dgm:prSet>
      <dgm:spPr/>
    </dgm:pt>
  </dgm:ptLst>
  <dgm:cxnLst>
    <dgm:cxn modelId="{22523911-34BD-4C4B-A1C0-70058F6F6682}" type="presOf" srcId="{245F743C-C06C-45AB-9386-3B15E7A1DF93}" destId="{6FEC8A25-7A1D-4D35-92DF-B94F8C01AB83}" srcOrd="0" destOrd="0" presId="urn:microsoft.com/office/officeart/2005/8/layout/process1"/>
    <dgm:cxn modelId="{FF86C612-712E-4BEF-96E5-33F7BB70AB34}" type="presOf" srcId="{7E287DDC-A53E-4BCA-A228-A96905B993EE}" destId="{6EFC2766-683A-4545-90E1-79F3E8EEBA32}" srcOrd="1" destOrd="0" presId="urn:microsoft.com/office/officeart/2005/8/layout/process1"/>
    <dgm:cxn modelId="{7BA1FA31-0965-4950-975D-20704CB7C322}" type="presOf" srcId="{8BDD9BE4-74D6-4D14-B661-DD343C18393A}" destId="{238AA2EF-D731-4415-BD1B-B316CA6836E1}" srcOrd="0" destOrd="0" presId="urn:microsoft.com/office/officeart/2005/8/layout/process1"/>
    <dgm:cxn modelId="{217E6366-4CCE-4E98-BC6B-C16442948866}" type="presOf" srcId="{33728F52-2FE2-4E6C-BE77-5A7BB292C7FD}" destId="{237F3E30-D8C8-4D85-AE79-7172B0D7CFF2}" srcOrd="1" destOrd="0" presId="urn:microsoft.com/office/officeart/2005/8/layout/process1"/>
    <dgm:cxn modelId="{77BE5073-A5A5-44C8-9C42-19A82653B172}" type="presOf" srcId="{FEAD19C2-15F8-4967-B911-EB73E786BCB4}" destId="{2BFC55F8-2B9D-4F6C-A24B-38DAF50181ED}" srcOrd="0" destOrd="0" presId="urn:microsoft.com/office/officeart/2005/8/layout/process1"/>
    <dgm:cxn modelId="{1F9EF37B-A43F-4E3D-BBB1-CBFE4EBE3EEB}" type="presOf" srcId="{066ABC62-1316-4B24-9B74-32F4E29B69B8}" destId="{CC7B832D-A7D6-4B09-801D-C7D544A37FED}" srcOrd="0" destOrd="0" presId="urn:microsoft.com/office/officeart/2005/8/layout/process1"/>
    <dgm:cxn modelId="{C2921983-F0EE-4F68-A5F2-146F3414AE3B}" srcId="{245F743C-C06C-45AB-9386-3B15E7A1DF93}" destId="{8BDD9BE4-74D6-4D14-B661-DD343C18393A}" srcOrd="3" destOrd="0" parTransId="{01554C62-19E6-4E54-A217-5BBB141F11A4}" sibTransId="{DDA8B022-6A4C-4069-8A73-36FC78106CC2}"/>
    <dgm:cxn modelId="{1A78AC90-646E-4385-92CF-AC5BF98DAEE3}" srcId="{245F743C-C06C-45AB-9386-3B15E7A1DF93}" destId="{066ABC62-1316-4B24-9B74-32F4E29B69B8}" srcOrd="1" destOrd="0" parTransId="{CEF9B865-D03E-42AB-9431-43680932FD91}" sibTransId="{7E287DDC-A53E-4BCA-A228-A96905B993EE}"/>
    <dgm:cxn modelId="{39503B9F-3E96-472F-BADF-EC6E124F6CB7}" type="presOf" srcId="{6D51DCC7-2C55-4404-90C5-AB37EF080219}" destId="{D32AA8BC-3C62-4B2E-9263-98EF2CD79A8E}" srcOrd="1" destOrd="0" presId="urn:microsoft.com/office/officeart/2005/8/layout/process1"/>
    <dgm:cxn modelId="{38AAB5C4-B214-4DD7-B471-6F470A58FAD4}" srcId="{245F743C-C06C-45AB-9386-3B15E7A1DF93}" destId="{FEAD19C2-15F8-4967-B911-EB73E786BCB4}" srcOrd="0" destOrd="0" parTransId="{17EBC48D-3770-41BF-9A29-9721A19F77D2}" sibTransId="{6D51DCC7-2C55-4404-90C5-AB37EF080219}"/>
    <dgm:cxn modelId="{000621DD-60DE-4467-A39B-4EE99837C498}" type="presOf" srcId="{33728F52-2FE2-4E6C-BE77-5A7BB292C7FD}" destId="{7E24E4D8-3012-4958-ADAD-7A5D58D39E4F}" srcOrd="0" destOrd="0" presId="urn:microsoft.com/office/officeart/2005/8/layout/process1"/>
    <dgm:cxn modelId="{C5A84EDE-FAB6-4DFE-9E24-0B8824D89770}" type="presOf" srcId="{6D51DCC7-2C55-4404-90C5-AB37EF080219}" destId="{E1C95944-D931-4FAE-9E71-A97F1477AF00}" srcOrd="0" destOrd="0" presId="urn:microsoft.com/office/officeart/2005/8/layout/process1"/>
    <dgm:cxn modelId="{E8385DF0-6DC9-457E-B4A6-A2B8FBB79F81}" type="presOf" srcId="{B3B07E27-0F21-49AE-887C-3214384A39DE}" destId="{2AF5958E-847A-4FB3-8DB3-E422E28062B0}" srcOrd="0" destOrd="0" presId="urn:microsoft.com/office/officeart/2005/8/layout/process1"/>
    <dgm:cxn modelId="{9986FEF3-44E1-4002-A4B5-9416FA11C69C}" type="presOf" srcId="{7E287DDC-A53E-4BCA-A228-A96905B993EE}" destId="{2065EDE5-8AD5-47A7-A68D-3F3C03939763}" srcOrd="0" destOrd="0" presId="urn:microsoft.com/office/officeart/2005/8/layout/process1"/>
    <dgm:cxn modelId="{29E367F7-D8FF-4DBD-8E22-261F80A06EBB}" srcId="{245F743C-C06C-45AB-9386-3B15E7A1DF93}" destId="{B3B07E27-0F21-49AE-887C-3214384A39DE}" srcOrd="2" destOrd="0" parTransId="{3AEF0435-A5F7-487C-AE32-59DA4239216C}" sibTransId="{33728F52-2FE2-4E6C-BE77-5A7BB292C7FD}"/>
    <dgm:cxn modelId="{8FC8972F-A6E5-4473-901F-25AAB828A133}" type="presParOf" srcId="{6FEC8A25-7A1D-4D35-92DF-B94F8C01AB83}" destId="{2BFC55F8-2B9D-4F6C-A24B-38DAF50181ED}" srcOrd="0" destOrd="0" presId="urn:microsoft.com/office/officeart/2005/8/layout/process1"/>
    <dgm:cxn modelId="{9FB0D6C4-3C45-4A92-A903-7DB99BD1B5E4}" type="presParOf" srcId="{6FEC8A25-7A1D-4D35-92DF-B94F8C01AB83}" destId="{E1C95944-D931-4FAE-9E71-A97F1477AF00}" srcOrd="1" destOrd="0" presId="urn:microsoft.com/office/officeart/2005/8/layout/process1"/>
    <dgm:cxn modelId="{73A3FFF0-A003-4AB4-B1AD-6D5686C62679}" type="presParOf" srcId="{E1C95944-D931-4FAE-9E71-A97F1477AF00}" destId="{D32AA8BC-3C62-4B2E-9263-98EF2CD79A8E}" srcOrd="0" destOrd="0" presId="urn:microsoft.com/office/officeart/2005/8/layout/process1"/>
    <dgm:cxn modelId="{ACA73122-5F63-496A-B3AE-DB6A6EB26523}" type="presParOf" srcId="{6FEC8A25-7A1D-4D35-92DF-B94F8C01AB83}" destId="{CC7B832D-A7D6-4B09-801D-C7D544A37FED}" srcOrd="2" destOrd="0" presId="urn:microsoft.com/office/officeart/2005/8/layout/process1"/>
    <dgm:cxn modelId="{3794A996-14ED-45A4-8E7E-91184FB5264F}" type="presParOf" srcId="{6FEC8A25-7A1D-4D35-92DF-B94F8C01AB83}" destId="{2065EDE5-8AD5-47A7-A68D-3F3C03939763}" srcOrd="3" destOrd="0" presId="urn:microsoft.com/office/officeart/2005/8/layout/process1"/>
    <dgm:cxn modelId="{A2793581-3FBE-4A6A-B6CB-806734E6C5B9}" type="presParOf" srcId="{2065EDE5-8AD5-47A7-A68D-3F3C03939763}" destId="{6EFC2766-683A-4545-90E1-79F3E8EEBA32}" srcOrd="0" destOrd="0" presId="urn:microsoft.com/office/officeart/2005/8/layout/process1"/>
    <dgm:cxn modelId="{B1D5DB67-82C5-4BCF-B054-7EDB5CBCB24F}" type="presParOf" srcId="{6FEC8A25-7A1D-4D35-92DF-B94F8C01AB83}" destId="{2AF5958E-847A-4FB3-8DB3-E422E28062B0}" srcOrd="4" destOrd="0" presId="urn:microsoft.com/office/officeart/2005/8/layout/process1"/>
    <dgm:cxn modelId="{70CCA46D-13F8-4114-AA52-89C841A405C4}" type="presParOf" srcId="{6FEC8A25-7A1D-4D35-92DF-B94F8C01AB83}" destId="{7E24E4D8-3012-4958-ADAD-7A5D58D39E4F}" srcOrd="5" destOrd="0" presId="urn:microsoft.com/office/officeart/2005/8/layout/process1"/>
    <dgm:cxn modelId="{E7EF2232-3F5B-47C5-A604-3565CF036704}" type="presParOf" srcId="{7E24E4D8-3012-4958-ADAD-7A5D58D39E4F}" destId="{237F3E30-D8C8-4D85-AE79-7172B0D7CFF2}" srcOrd="0" destOrd="0" presId="urn:microsoft.com/office/officeart/2005/8/layout/process1"/>
    <dgm:cxn modelId="{7F96AC6D-4D47-4F74-A802-06C976BFF448}" type="presParOf" srcId="{6FEC8A25-7A1D-4D35-92DF-B94F8C01AB83}" destId="{238AA2EF-D731-4415-BD1B-B316CA6836E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96E396-A359-4C60-8C25-66F5D7992AA5}" type="doc">
      <dgm:prSet loTypeId="urn:microsoft.com/office/officeart/2005/8/layout/vList5" loCatId="list" qsTypeId="urn:microsoft.com/office/officeart/2005/8/quickstyle/3d4" qsCatId="3D" csTypeId="urn:microsoft.com/office/officeart/2005/8/colors/accent1_2" csCatId="accent1" phldr="1"/>
      <dgm:spPr/>
      <dgm:t>
        <a:bodyPr/>
        <a:lstStyle/>
        <a:p>
          <a:endParaRPr lang="ru-RU"/>
        </a:p>
      </dgm:t>
    </dgm:pt>
    <dgm:pt modelId="{78421B32-E8A4-4669-BB02-FA00A3AF8F6A}">
      <dgm:prSet phldrT="[Текст]"/>
      <dgm:spPr>
        <a:solidFill>
          <a:schemeClr val="accent1"/>
        </a:solidFill>
        <a:scene3d>
          <a:camera prst="orthographicFront"/>
          <a:lightRig rig="chilly" dir="t"/>
        </a:scene3d>
        <a:sp3d prstMaterial="translucentPowder">
          <a:bevelT w="127000" h="25400" prst="riblet"/>
        </a:sp3d>
      </dgm:spPr>
      <dgm:t>
        <a:bodyPr/>
        <a:lstStyle/>
        <a:p>
          <a:r>
            <a:rPr lang="ru-RU" dirty="0">
              <a:latin typeface="Times New Roman" panose="02020603050405020304" pitchFamily="18" charset="0"/>
              <a:cs typeface="Times New Roman" panose="02020603050405020304" pitchFamily="18" charset="0"/>
            </a:rPr>
            <a:t>Студенты, школьники</a:t>
          </a:r>
        </a:p>
      </dgm:t>
    </dgm:pt>
    <dgm:pt modelId="{1FADD2DF-36DE-4256-BC24-9F601F51A5E1}" type="parTrans" cxnId="{F5ED931B-F420-431A-9B4C-74B21520AC4A}">
      <dgm:prSet/>
      <dgm:spPr/>
      <dgm:t>
        <a:bodyPr/>
        <a:lstStyle/>
        <a:p>
          <a:endParaRPr lang="ru-RU"/>
        </a:p>
      </dgm:t>
    </dgm:pt>
    <dgm:pt modelId="{FE8B5401-3CD3-4ECC-8FB9-902FD33BE3A9}" type="sibTrans" cxnId="{F5ED931B-F420-431A-9B4C-74B21520AC4A}">
      <dgm:prSet/>
      <dgm:spPr/>
      <dgm:t>
        <a:bodyPr/>
        <a:lstStyle/>
        <a:p>
          <a:endParaRPr lang="ru-RU"/>
        </a:p>
      </dgm:t>
    </dgm:pt>
    <dgm:pt modelId="{5E884040-D61B-408C-9703-B5BD6329A531}">
      <dgm:prSet phldrT="[Текст]" custT="1"/>
      <dgm:spPr/>
      <dgm:t>
        <a:bodyPr/>
        <a:lstStyle/>
        <a:p>
          <a:r>
            <a:rPr lang="ru-RU" sz="1600" dirty="0">
              <a:latin typeface="Times New Roman" pitchFamily="18" charset="0"/>
              <a:cs typeface="Times New Roman" pitchFamily="18" charset="0"/>
            </a:rPr>
            <a:t>Использование информации в учебных целях</a:t>
          </a:r>
        </a:p>
      </dgm:t>
    </dgm:pt>
    <dgm:pt modelId="{4BA749B2-8066-421F-AF57-9A19C40496AC}" type="parTrans" cxnId="{59B56E7F-7169-4D23-976B-7A8507AE152B}">
      <dgm:prSet/>
      <dgm:spPr/>
      <dgm:t>
        <a:bodyPr/>
        <a:lstStyle/>
        <a:p>
          <a:endParaRPr lang="ru-RU"/>
        </a:p>
      </dgm:t>
    </dgm:pt>
    <dgm:pt modelId="{195BF625-DD61-49BA-A134-2EBBE38FCAB5}" type="sibTrans" cxnId="{59B56E7F-7169-4D23-976B-7A8507AE152B}">
      <dgm:prSet/>
      <dgm:spPr/>
      <dgm:t>
        <a:bodyPr/>
        <a:lstStyle/>
        <a:p>
          <a:endParaRPr lang="ru-RU"/>
        </a:p>
      </dgm:t>
    </dgm:pt>
    <dgm:pt modelId="{B6330266-5EAE-4E07-944B-52DA27A4D8B8}">
      <dgm:prSet phldrT="[Текст]"/>
      <dgm:spPr>
        <a:solidFill>
          <a:schemeClr val="accent1"/>
        </a:solidFill>
        <a:scene3d>
          <a:camera prst="orthographicFront"/>
          <a:lightRig rig="chilly" dir="t"/>
        </a:scene3d>
        <a:sp3d prstMaterial="translucentPowder">
          <a:bevelT w="127000" h="25400" prst="riblet"/>
        </a:sp3d>
      </dgm:spPr>
      <dgm:t>
        <a:bodyPr/>
        <a:lstStyle/>
        <a:p>
          <a:r>
            <a:rPr lang="ru-RU" dirty="0">
              <a:latin typeface="Times New Roman" panose="02020603050405020304" pitchFamily="18" charset="0"/>
              <a:cs typeface="Times New Roman" panose="02020603050405020304" pitchFamily="18" charset="0"/>
            </a:rPr>
            <a:t>СМИ, журналисты</a:t>
          </a:r>
        </a:p>
      </dgm:t>
    </dgm:pt>
    <dgm:pt modelId="{A6F1E3B1-1226-4995-859E-C8348CFD87AB}" type="parTrans" cxnId="{EA3BF9E6-8869-422E-94DD-685DB4313391}">
      <dgm:prSet/>
      <dgm:spPr/>
      <dgm:t>
        <a:bodyPr/>
        <a:lstStyle/>
        <a:p>
          <a:endParaRPr lang="ru-RU"/>
        </a:p>
      </dgm:t>
    </dgm:pt>
    <dgm:pt modelId="{A9FA1D67-6282-456B-B293-CECC974BBF87}" type="sibTrans" cxnId="{EA3BF9E6-8869-422E-94DD-685DB4313391}">
      <dgm:prSet/>
      <dgm:spPr/>
      <dgm:t>
        <a:bodyPr/>
        <a:lstStyle/>
        <a:p>
          <a:endParaRPr lang="ru-RU"/>
        </a:p>
      </dgm:t>
    </dgm:pt>
    <dgm:pt modelId="{C7547699-4516-4CE0-B0C4-3E01638001EF}">
      <dgm:prSet phldrT="[Текст]" custT="1"/>
      <dgm:spPr/>
      <dgm:t>
        <a:bodyPr/>
        <a:lstStyle/>
        <a:p>
          <a:r>
            <a:rPr lang="ru-RU" sz="1600" dirty="0">
              <a:latin typeface="Times New Roman" pitchFamily="18" charset="0"/>
              <a:cs typeface="Times New Roman" pitchFamily="18" charset="0"/>
            </a:rPr>
            <a:t>Инструмент визуализации информации для публикации и материалов</a:t>
          </a:r>
        </a:p>
      </dgm:t>
    </dgm:pt>
    <dgm:pt modelId="{BB08F97A-FB7E-4524-97FD-3E5790D17F1C}" type="parTrans" cxnId="{CD912F9B-6C4D-46B6-88DC-D255619AABE2}">
      <dgm:prSet/>
      <dgm:spPr/>
      <dgm:t>
        <a:bodyPr/>
        <a:lstStyle/>
        <a:p>
          <a:endParaRPr lang="ru-RU"/>
        </a:p>
      </dgm:t>
    </dgm:pt>
    <dgm:pt modelId="{F10CB76B-C8E1-47C9-B6A1-59A1B5D5D0B0}" type="sibTrans" cxnId="{CD912F9B-6C4D-46B6-88DC-D255619AABE2}">
      <dgm:prSet/>
      <dgm:spPr/>
      <dgm:t>
        <a:bodyPr/>
        <a:lstStyle/>
        <a:p>
          <a:endParaRPr lang="ru-RU"/>
        </a:p>
      </dgm:t>
    </dgm:pt>
    <dgm:pt modelId="{D0E208C0-D7E4-4681-8034-70609970549A}">
      <dgm:prSet phldrT="[Текст]"/>
      <dgm:spPr>
        <a:solidFill>
          <a:schemeClr val="accent1"/>
        </a:solidFill>
        <a:scene3d>
          <a:camera prst="orthographicFront"/>
          <a:lightRig rig="chilly" dir="t"/>
        </a:scene3d>
        <a:sp3d prstMaterial="translucentPowder">
          <a:bevelT w="127000" h="25400" prst="riblet"/>
        </a:sp3d>
      </dgm:spPr>
      <dgm:t>
        <a:bodyPr/>
        <a:lstStyle/>
        <a:p>
          <a:r>
            <a:rPr lang="ru-RU" dirty="0">
              <a:latin typeface="Times New Roman" panose="02020603050405020304" pitchFamily="18" charset="0"/>
              <a:cs typeface="Times New Roman" panose="02020603050405020304" pitchFamily="18" charset="0"/>
            </a:rPr>
            <a:t>Предприниматели</a:t>
          </a:r>
        </a:p>
      </dgm:t>
    </dgm:pt>
    <dgm:pt modelId="{C9BD2574-71C9-4F1C-A189-F02F14B5A5CD}" type="parTrans" cxnId="{ED615BFF-A7C7-4D63-AB42-01DF9E1312FB}">
      <dgm:prSet/>
      <dgm:spPr/>
      <dgm:t>
        <a:bodyPr/>
        <a:lstStyle/>
        <a:p>
          <a:endParaRPr lang="ru-RU"/>
        </a:p>
      </dgm:t>
    </dgm:pt>
    <dgm:pt modelId="{D127999D-C688-4266-A582-3CD08EC2085B}" type="sibTrans" cxnId="{ED615BFF-A7C7-4D63-AB42-01DF9E1312FB}">
      <dgm:prSet/>
      <dgm:spPr/>
      <dgm:t>
        <a:bodyPr/>
        <a:lstStyle/>
        <a:p>
          <a:endParaRPr lang="ru-RU"/>
        </a:p>
      </dgm:t>
    </dgm:pt>
    <dgm:pt modelId="{ED42BD8B-D0C2-4C9F-AB81-D4DEDFB5AAF0}">
      <dgm:prSet phldrT="[Текст]" custT="1"/>
      <dgm:spPr/>
      <dgm:t>
        <a:bodyPr/>
        <a:lstStyle/>
        <a:p>
          <a:r>
            <a:rPr lang="ru-RU" sz="1600" dirty="0">
              <a:latin typeface="Times New Roman" pitchFamily="18" charset="0"/>
              <a:cs typeface="Times New Roman" pitchFamily="18" charset="0"/>
            </a:rPr>
            <a:t>Прогнозирование развития бизнеса с учетом прогноза развития государства и муниципалитета</a:t>
          </a:r>
        </a:p>
      </dgm:t>
    </dgm:pt>
    <dgm:pt modelId="{7E806C0C-E6F2-49A6-8339-3776FFC6F956}" type="parTrans" cxnId="{C68B09C0-9246-465F-83BB-8F65DC92EC72}">
      <dgm:prSet/>
      <dgm:spPr/>
      <dgm:t>
        <a:bodyPr/>
        <a:lstStyle/>
        <a:p>
          <a:endParaRPr lang="ru-RU"/>
        </a:p>
      </dgm:t>
    </dgm:pt>
    <dgm:pt modelId="{353C5D71-9228-4EF2-92B1-B99192DBEE12}" type="sibTrans" cxnId="{C68B09C0-9246-465F-83BB-8F65DC92EC72}">
      <dgm:prSet/>
      <dgm:spPr/>
      <dgm:t>
        <a:bodyPr/>
        <a:lstStyle/>
        <a:p>
          <a:endParaRPr lang="ru-RU"/>
        </a:p>
      </dgm:t>
    </dgm:pt>
    <dgm:pt modelId="{5C4DA332-BACB-423E-91B4-299142ED6C18}">
      <dgm:prSet phldrT="[Текст]"/>
      <dgm:spPr>
        <a:solidFill>
          <a:schemeClr val="accent1"/>
        </a:solidFill>
        <a:scene3d>
          <a:camera prst="orthographicFront"/>
          <a:lightRig rig="chilly" dir="t"/>
        </a:scene3d>
        <a:sp3d prstMaterial="translucentPowder">
          <a:bevelT w="127000" h="25400" prst="riblet"/>
        </a:sp3d>
      </dgm:spPr>
      <dgm:t>
        <a:bodyPr/>
        <a:lstStyle/>
        <a:p>
          <a:r>
            <a:rPr lang="ru-RU" dirty="0">
              <a:latin typeface="Times New Roman" panose="02020603050405020304" pitchFamily="18" charset="0"/>
              <a:cs typeface="Times New Roman" panose="02020603050405020304" pitchFamily="18" charset="0"/>
            </a:rPr>
            <a:t>Активное население</a:t>
          </a:r>
        </a:p>
      </dgm:t>
    </dgm:pt>
    <dgm:pt modelId="{233433AE-B849-464F-ADFB-383AAD0D0C7F}" type="parTrans" cxnId="{4EF12554-2361-40D4-B21C-E4416B66B207}">
      <dgm:prSet/>
      <dgm:spPr/>
      <dgm:t>
        <a:bodyPr/>
        <a:lstStyle/>
        <a:p>
          <a:endParaRPr lang="ru-RU"/>
        </a:p>
      </dgm:t>
    </dgm:pt>
    <dgm:pt modelId="{9E50CC0A-513B-405B-9027-A9E937FB40A3}" type="sibTrans" cxnId="{4EF12554-2361-40D4-B21C-E4416B66B207}">
      <dgm:prSet/>
      <dgm:spPr/>
      <dgm:t>
        <a:bodyPr/>
        <a:lstStyle/>
        <a:p>
          <a:endParaRPr lang="ru-RU"/>
        </a:p>
      </dgm:t>
    </dgm:pt>
    <dgm:pt modelId="{93D63D77-1ABF-46BB-8B49-9A7F9569B389}">
      <dgm:prSet phldrT="[Текст]" custT="1"/>
      <dgm:spPr/>
      <dgm:t>
        <a:bodyPr/>
        <a:lstStyle/>
        <a:p>
          <a:r>
            <a:rPr lang="ru-RU" sz="1600" dirty="0">
              <a:latin typeface="Times New Roman" pitchFamily="18" charset="0"/>
              <a:cs typeface="Times New Roman" pitchFamily="18" charset="0"/>
            </a:rPr>
            <a:t>Участие в бюджетном процессе</a:t>
          </a:r>
        </a:p>
      </dgm:t>
    </dgm:pt>
    <dgm:pt modelId="{8579BF9D-D3FA-4065-BB0F-EBE62B207BF2}" type="parTrans" cxnId="{8DD32E39-4C84-4D3D-9323-C2F77887E3B3}">
      <dgm:prSet/>
      <dgm:spPr/>
      <dgm:t>
        <a:bodyPr/>
        <a:lstStyle/>
        <a:p>
          <a:endParaRPr lang="ru-RU"/>
        </a:p>
      </dgm:t>
    </dgm:pt>
    <dgm:pt modelId="{70D1893F-9D81-4A55-B7F8-CAF70AE70B13}" type="sibTrans" cxnId="{8DD32E39-4C84-4D3D-9323-C2F77887E3B3}">
      <dgm:prSet/>
      <dgm:spPr/>
      <dgm:t>
        <a:bodyPr/>
        <a:lstStyle/>
        <a:p>
          <a:endParaRPr lang="ru-RU"/>
        </a:p>
      </dgm:t>
    </dgm:pt>
    <dgm:pt modelId="{34E3E7C8-AAA8-4972-851F-D32FD9157151}">
      <dgm:prSet phldrT="[Текст]"/>
      <dgm:spPr>
        <a:solidFill>
          <a:schemeClr val="accent1"/>
        </a:solidFill>
        <a:scene3d>
          <a:camera prst="orthographicFront"/>
          <a:lightRig rig="chilly" dir="t"/>
        </a:scene3d>
        <a:sp3d prstMaterial="translucentPowder">
          <a:bevelT w="127000" h="25400" prst="riblet"/>
        </a:sp3d>
      </dgm:spPr>
      <dgm:t>
        <a:bodyPr/>
        <a:lstStyle/>
        <a:p>
          <a:r>
            <a:rPr lang="ru-RU" dirty="0">
              <a:latin typeface="Times New Roman" panose="02020603050405020304" pitchFamily="18" charset="0"/>
              <a:cs typeface="Times New Roman" panose="02020603050405020304" pitchFamily="18" charset="0"/>
            </a:rPr>
            <a:t>Молодежь </a:t>
          </a:r>
        </a:p>
      </dgm:t>
    </dgm:pt>
    <dgm:pt modelId="{57B28BCF-098B-462F-BD1C-AAF1ADD81EEC}" type="parTrans" cxnId="{042612FC-DC21-4A13-9BF4-5EB197F2BDC3}">
      <dgm:prSet/>
      <dgm:spPr/>
      <dgm:t>
        <a:bodyPr/>
        <a:lstStyle/>
        <a:p>
          <a:endParaRPr lang="ru-RU"/>
        </a:p>
      </dgm:t>
    </dgm:pt>
    <dgm:pt modelId="{84C52A8F-DF57-41DB-B500-FAA62D660932}" type="sibTrans" cxnId="{042612FC-DC21-4A13-9BF4-5EB197F2BDC3}">
      <dgm:prSet/>
      <dgm:spPr/>
      <dgm:t>
        <a:bodyPr/>
        <a:lstStyle/>
        <a:p>
          <a:endParaRPr lang="ru-RU"/>
        </a:p>
      </dgm:t>
    </dgm:pt>
    <dgm:pt modelId="{F4073553-E335-482C-9823-026BDAE2FAC3}">
      <dgm:prSet phldrT="[Текст]" custT="1"/>
      <dgm:spPr/>
      <dgm:t>
        <a:bodyPr/>
        <a:lstStyle/>
        <a:p>
          <a:r>
            <a:rPr lang="ru-RU" sz="1600" dirty="0">
              <a:latin typeface="Times New Roman" pitchFamily="18" charset="0"/>
              <a:cs typeface="Times New Roman" pitchFamily="18" charset="0"/>
            </a:rPr>
            <a:t>Материалы для открытых уроков</a:t>
          </a:r>
        </a:p>
      </dgm:t>
    </dgm:pt>
    <dgm:pt modelId="{598DFEAD-457D-4E44-A15C-628FF0FD96A7}" type="parTrans" cxnId="{F2552757-501D-4A0C-844F-6291026E9EA4}">
      <dgm:prSet/>
      <dgm:spPr/>
      <dgm:t>
        <a:bodyPr/>
        <a:lstStyle/>
        <a:p>
          <a:endParaRPr lang="ru-RU"/>
        </a:p>
      </dgm:t>
    </dgm:pt>
    <dgm:pt modelId="{E3589CB6-721D-45F1-8F6D-5413412F759D}" type="sibTrans" cxnId="{F2552757-501D-4A0C-844F-6291026E9EA4}">
      <dgm:prSet/>
      <dgm:spPr/>
      <dgm:t>
        <a:bodyPr/>
        <a:lstStyle/>
        <a:p>
          <a:endParaRPr lang="ru-RU"/>
        </a:p>
      </dgm:t>
    </dgm:pt>
    <dgm:pt modelId="{FE404FC1-9AE4-416A-A976-0C5C1D9F5256}">
      <dgm:prSet phldrT="[Текст]" custT="1"/>
      <dgm:spPr/>
      <dgm:t>
        <a:bodyPr/>
        <a:lstStyle/>
        <a:p>
          <a:r>
            <a:rPr lang="ru-RU" sz="1600" dirty="0">
              <a:latin typeface="Times New Roman" pitchFamily="18" charset="0"/>
              <a:cs typeface="Times New Roman" pitchFamily="18" charset="0"/>
            </a:rPr>
            <a:t>Повышение уровня знаний о бюджете</a:t>
          </a:r>
        </a:p>
      </dgm:t>
    </dgm:pt>
    <dgm:pt modelId="{93DF13DE-06D7-45AC-99C7-4220AE869712}" type="parTrans" cxnId="{0C7F5014-81D6-447F-B78B-46FB3DAB97B1}">
      <dgm:prSet/>
      <dgm:spPr/>
      <dgm:t>
        <a:bodyPr/>
        <a:lstStyle/>
        <a:p>
          <a:endParaRPr lang="ru-RU"/>
        </a:p>
      </dgm:t>
    </dgm:pt>
    <dgm:pt modelId="{20C59240-7C48-4D3D-AA15-1EFF2EB473F5}" type="sibTrans" cxnId="{0C7F5014-81D6-447F-B78B-46FB3DAB97B1}">
      <dgm:prSet/>
      <dgm:spPr/>
      <dgm:t>
        <a:bodyPr/>
        <a:lstStyle/>
        <a:p>
          <a:endParaRPr lang="ru-RU"/>
        </a:p>
      </dgm:t>
    </dgm:pt>
    <dgm:pt modelId="{C65BCEEF-5D79-4051-8231-C3A0F1285826}">
      <dgm:prSet phldrT="[Текст]"/>
      <dgm:spPr>
        <a:solidFill>
          <a:schemeClr val="accent1"/>
        </a:solidFill>
        <a:scene3d>
          <a:camera prst="orthographicFront"/>
          <a:lightRig rig="chilly" dir="t"/>
        </a:scene3d>
        <a:sp3d prstMaterial="translucentPowder">
          <a:bevelT w="127000" h="25400" prst="riblet"/>
        </a:sp3d>
      </dgm:spPr>
      <dgm:t>
        <a:bodyPr/>
        <a:lstStyle/>
        <a:p>
          <a:r>
            <a:rPr lang="ru-RU" dirty="0">
              <a:latin typeface="Times New Roman" panose="02020603050405020304" pitchFamily="18" charset="0"/>
              <a:cs typeface="Times New Roman" panose="02020603050405020304" pitchFamily="18" charset="0"/>
            </a:rPr>
            <a:t>Социальные группы</a:t>
          </a:r>
        </a:p>
      </dgm:t>
    </dgm:pt>
    <dgm:pt modelId="{BF851E63-DF61-4CF6-B267-E2225C0202F4}" type="parTrans" cxnId="{BF29509A-99B1-4A8A-858F-CD108D33925F}">
      <dgm:prSet/>
      <dgm:spPr/>
      <dgm:t>
        <a:bodyPr/>
        <a:lstStyle/>
        <a:p>
          <a:endParaRPr lang="ru-RU"/>
        </a:p>
      </dgm:t>
    </dgm:pt>
    <dgm:pt modelId="{DCA8EFB0-DA06-484A-9912-D79C35884B9E}" type="sibTrans" cxnId="{BF29509A-99B1-4A8A-858F-CD108D33925F}">
      <dgm:prSet/>
      <dgm:spPr/>
      <dgm:t>
        <a:bodyPr/>
        <a:lstStyle/>
        <a:p>
          <a:endParaRPr lang="ru-RU"/>
        </a:p>
      </dgm:t>
    </dgm:pt>
    <dgm:pt modelId="{61FE8911-DC3E-4F69-98EC-16C1D59E7D9C}">
      <dgm:prSet phldrT="[Текст]" custT="1"/>
      <dgm:spPr/>
      <dgm:t>
        <a:bodyPr/>
        <a:lstStyle/>
        <a:p>
          <a:r>
            <a:rPr lang="ru-RU" sz="1600" dirty="0">
              <a:latin typeface="Times New Roman" pitchFamily="18" charset="0"/>
              <a:cs typeface="Times New Roman" pitchFamily="18" charset="0"/>
            </a:rPr>
            <a:t>Информация о социальных услугах муниципалитета, которыми может воспользоваться население</a:t>
          </a:r>
        </a:p>
      </dgm:t>
    </dgm:pt>
    <dgm:pt modelId="{7461B349-CF97-4D4F-A190-3D445F7144B6}" type="parTrans" cxnId="{EB3A048C-2A60-493F-AD0E-1ED82C9CF33F}">
      <dgm:prSet/>
      <dgm:spPr/>
      <dgm:t>
        <a:bodyPr/>
        <a:lstStyle/>
        <a:p>
          <a:endParaRPr lang="ru-RU"/>
        </a:p>
      </dgm:t>
    </dgm:pt>
    <dgm:pt modelId="{5A8A3EEF-7CE3-4305-AFD1-E3FAC2B4F920}" type="sibTrans" cxnId="{EB3A048C-2A60-493F-AD0E-1ED82C9CF33F}">
      <dgm:prSet/>
      <dgm:spPr/>
      <dgm:t>
        <a:bodyPr/>
        <a:lstStyle/>
        <a:p>
          <a:endParaRPr lang="ru-RU"/>
        </a:p>
      </dgm:t>
    </dgm:pt>
    <dgm:pt modelId="{793BFFA6-F4A4-45A4-A497-8E4224684088}" type="pres">
      <dgm:prSet presAssocID="{5096E396-A359-4C60-8C25-66F5D7992AA5}" presName="Name0" presStyleCnt="0">
        <dgm:presLayoutVars>
          <dgm:dir/>
          <dgm:animLvl val="lvl"/>
          <dgm:resizeHandles val="exact"/>
        </dgm:presLayoutVars>
      </dgm:prSet>
      <dgm:spPr/>
    </dgm:pt>
    <dgm:pt modelId="{115FB95B-0E48-4751-BB75-AF1C08C6B123}" type="pres">
      <dgm:prSet presAssocID="{78421B32-E8A4-4669-BB02-FA00A3AF8F6A}" presName="linNode" presStyleCnt="0"/>
      <dgm:spPr/>
    </dgm:pt>
    <dgm:pt modelId="{1BFB878F-2848-4516-B52A-25EFEF25D87C}" type="pres">
      <dgm:prSet presAssocID="{78421B32-E8A4-4669-BB02-FA00A3AF8F6A}" presName="parentText" presStyleLbl="node1" presStyleIdx="0" presStyleCnt="6">
        <dgm:presLayoutVars>
          <dgm:chMax val="1"/>
          <dgm:bulletEnabled val="1"/>
        </dgm:presLayoutVars>
      </dgm:prSet>
      <dgm:spPr/>
    </dgm:pt>
    <dgm:pt modelId="{7476C2D7-A3D3-4773-BA63-859F4FE34BE7}" type="pres">
      <dgm:prSet presAssocID="{78421B32-E8A4-4669-BB02-FA00A3AF8F6A}" presName="descendantText" presStyleLbl="alignAccFollowNode1" presStyleIdx="0" presStyleCnt="6">
        <dgm:presLayoutVars>
          <dgm:bulletEnabled val="1"/>
        </dgm:presLayoutVars>
      </dgm:prSet>
      <dgm:spPr/>
    </dgm:pt>
    <dgm:pt modelId="{594221E1-7B9A-4FEE-AEF5-92CDBBA4C828}" type="pres">
      <dgm:prSet presAssocID="{FE8B5401-3CD3-4ECC-8FB9-902FD33BE3A9}" presName="sp" presStyleCnt="0"/>
      <dgm:spPr/>
    </dgm:pt>
    <dgm:pt modelId="{FD6EEE75-AE5E-404D-BBA5-AABB460CC0D3}" type="pres">
      <dgm:prSet presAssocID="{B6330266-5EAE-4E07-944B-52DA27A4D8B8}" presName="linNode" presStyleCnt="0"/>
      <dgm:spPr/>
    </dgm:pt>
    <dgm:pt modelId="{2A08CCE4-EB50-47B7-BA6B-F9C189620FC5}" type="pres">
      <dgm:prSet presAssocID="{B6330266-5EAE-4E07-944B-52DA27A4D8B8}" presName="parentText" presStyleLbl="node1" presStyleIdx="1" presStyleCnt="6">
        <dgm:presLayoutVars>
          <dgm:chMax val="1"/>
          <dgm:bulletEnabled val="1"/>
        </dgm:presLayoutVars>
      </dgm:prSet>
      <dgm:spPr/>
    </dgm:pt>
    <dgm:pt modelId="{D4A22ED6-F35F-4925-969E-55696BD33898}" type="pres">
      <dgm:prSet presAssocID="{B6330266-5EAE-4E07-944B-52DA27A4D8B8}" presName="descendantText" presStyleLbl="alignAccFollowNode1" presStyleIdx="1" presStyleCnt="6">
        <dgm:presLayoutVars>
          <dgm:bulletEnabled val="1"/>
        </dgm:presLayoutVars>
      </dgm:prSet>
      <dgm:spPr/>
    </dgm:pt>
    <dgm:pt modelId="{EA27F43B-A9CF-40D7-B4DB-F5185A684642}" type="pres">
      <dgm:prSet presAssocID="{A9FA1D67-6282-456B-B293-CECC974BBF87}" presName="sp" presStyleCnt="0"/>
      <dgm:spPr/>
    </dgm:pt>
    <dgm:pt modelId="{55F5D1AF-6B56-4914-AFF0-47403E286ABE}" type="pres">
      <dgm:prSet presAssocID="{D0E208C0-D7E4-4681-8034-70609970549A}" presName="linNode" presStyleCnt="0"/>
      <dgm:spPr/>
    </dgm:pt>
    <dgm:pt modelId="{1DFADBB7-00D9-4215-99E1-4068E1977006}" type="pres">
      <dgm:prSet presAssocID="{D0E208C0-D7E4-4681-8034-70609970549A}" presName="parentText" presStyleLbl="node1" presStyleIdx="2" presStyleCnt="6">
        <dgm:presLayoutVars>
          <dgm:chMax val="1"/>
          <dgm:bulletEnabled val="1"/>
        </dgm:presLayoutVars>
      </dgm:prSet>
      <dgm:spPr/>
    </dgm:pt>
    <dgm:pt modelId="{70256B06-B20B-4794-A8B5-3525E364F686}" type="pres">
      <dgm:prSet presAssocID="{D0E208C0-D7E4-4681-8034-70609970549A}" presName="descendantText" presStyleLbl="alignAccFollowNode1" presStyleIdx="2" presStyleCnt="6">
        <dgm:presLayoutVars>
          <dgm:bulletEnabled val="1"/>
        </dgm:presLayoutVars>
      </dgm:prSet>
      <dgm:spPr/>
    </dgm:pt>
    <dgm:pt modelId="{683C384B-88E0-4DB0-99DB-FB22691D883F}" type="pres">
      <dgm:prSet presAssocID="{D127999D-C688-4266-A582-3CD08EC2085B}" presName="sp" presStyleCnt="0"/>
      <dgm:spPr/>
    </dgm:pt>
    <dgm:pt modelId="{7A81B564-4C8E-4234-8EB3-061565B5BA01}" type="pres">
      <dgm:prSet presAssocID="{5C4DA332-BACB-423E-91B4-299142ED6C18}" presName="linNode" presStyleCnt="0"/>
      <dgm:spPr/>
    </dgm:pt>
    <dgm:pt modelId="{8783BA14-F0A5-444B-9403-0A15744CF78D}" type="pres">
      <dgm:prSet presAssocID="{5C4DA332-BACB-423E-91B4-299142ED6C18}" presName="parentText" presStyleLbl="node1" presStyleIdx="3" presStyleCnt="6">
        <dgm:presLayoutVars>
          <dgm:chMax val="1"/>
          <dgm:bulletEnabled val="1"/>
        </dgm:presLayoutVars>
      </dgm:prSet>
      <dgm:spPr/>
    </dgm:pt>
    <dgm:pt modelId="{7D7BC51A-5246-4343-83A6-118450699444}" type="pres">
      <dgm:prSet presAssocID="{5C4DA332-BACB-423E-91B4-299142ED6C18}" presName="descendantText" presStyleLbl="alignAccFollowNode1" presStyleIdx="3" presStyleCnt="6">
        <dgm:presLayoutVars>
          <dgm:bulletEnabled val="1"/>
        </dgm:presLayoutVars>
      </dgm:prSet>
      <dgm:spPr/>
    </dgm:pt>
    <dgm:pt modelId="{AA631819-8377-4990-B84E-5C960BFA71F2}" type="pres">
      <dgm:prSet presAssocID="{9E50CC0A-513B-405B-9027-A9E937FB40A3}" presName="sp" presStyleCnt="0"/>
      <dgm:spPr/>
    </dgm:pt>
    <dgm:pt modelId="{BE3F73B7-A8FB-46BC-8335-F1AC64F8C184}" type="pres">
      <dgm:prSet presAssocID="{34E3E7C8-AAA8-4972-851F-D32FD9157151}" presName="linNode" presStyleCnt="0"/>
      <dgm:spPr/>
    </dgm:pt>
    <dgm:pt modelId="{871A58E5-BF10-4489-9250-6AB1782EE48D}" type="pres">
      <dgm:prSet presAssocID="{34E3E7C8-AAA8-4972-851F-D32FD9157151}" presName="parentText" presStyleLbl="node1" presStyleIdx="4" presStyleCnt="6">
        <dgm:presLayoutVars>
          <dgm:chMax val="1"/>
          <dgm:bulletEnabled val="1"/>
        </dgm:presLayoutVars>
      </dgm:prSet>
      <dgm:spPr/>
    </dgm:pt>
    <dgm:pt modelId="{8F952383-BC67-43A8-BCA0-6F0DC588BBAF}" type="pres">
      <dgm:prSet presAssocID="{34E3E7C8-AAA8-4972-851F-D32FD9157151}" presName="descendantText" presStyleLbl="alignAccFollowNode1" presStyleIdx="4" presStyleCnt="6">
        <dgm:presLayoutVars>
          <dgm:bulletEnabled val="1"/>
        </dgm:presLayoutVars>
      </dgm:prSet>
      <dgm:spPr/>
    </dgm:pt>
    <dgm:pt modelId="{8289F565-9AF6-45B0-9532-02CBAC26F630}" type="pres">
      <dgm:prSet presAssocID="{84C52A8F-DF57-41DB-B500-FAA62D660932}" presName="sp" presStyleCnt="0"/>
      <dgm:spPr/>
    </dgm:pt>
    <dgm:pt modelId="{9DB25AE1-D09E-4254-9EF5-8429A27F2051}" type="pres">
      <dgm:prSet presAssocID="{C65BCEEF-5D79-4051-8231-C3A0F1285826}" presName="linNode" presStyleCnt="0"/>
      <dgm:spPr/>
    </dgm:pt>
    <dgm:pt modelId="{2B4DF4D9-2080-4F2A-AB49-3C69DDF29276}" type="pres">
      <dgm:prSet presAssocID="{C65BCEEF-5D79-4051-8231-C3A0F1285826}" presName="parentText" presStyleLbl="node1" presStyleIdx="5" presStyleCnt="6">
        <dgm:presLayoutVars>
          <dgm:chMax val="1"/>
          <dgm:bulletEnabled val="1"/>
        </dgm:presLayoutVars>
      </dgm:prSet>
      <dgm:spPr/>
    </dgm:pt>
    <dgm:pt modelId="{6F23DBA3-E2D5-4331-AC77-40CEAF931255}" type="pres">
      <dgm:prSet presAssocID="{C65BCEEF-5D79-4051-8231-C3A0F1285826}" presName="descendantText" presStyleLbl="alignAccFollowNode1" presStyleIdx="5" presStyleCnt="6">
        <dgm:presLayoutVars>
          <dgm:bulletEnabled val="1"/>
        </dgm:presLayoutVars>
      </dgm:prSet>
      <dgm:spPr/>
    </dgm:pt>
  </dgm:ptLst>
  <dgm:cxnLst>
    <dgm:cxn modelId="{F6CC6308-4935-4EE8-B7B6-DC2C0D39B5E3}" type="presOf" srcId="{34E3E7C8-AAA8-4972-851F-D32FD9157151}" destId="{871A58E5-BF10-4489-9250-6AB1782EE48D}" srcOrd="0" destOrd="0" presId="urn:microsoft.com/office/officeart/2005/8/layout/vList5"/>
    <dgm:cxn modelId="{0C7F5014-81D6-447F-B78B-46FB3DAB97B1}" srcId="{34E3E7C8-AAA8-4972-851F-D32FD9157151}" destId="{FE404FC1-9AE4-416A-A976-0C5C1D9F5256}" srcOrd="0" destOrd="0" parTransId="{93DF13DE-06D7-45AC-99C7-4220AE869712}" sibTransId="{20C59240-7C48-4D3D-AA15-1EFF2EB473F5}"/>
    <dgm:cxn modelId="{E283F919-2357-406A-85D3-04693803377E}" type="presOf" srcId="{C65BCEEF-5D79-4051-8231-C3A0F1285826}" destId="{2B4DF4D9-2080-4F2A-AB49-3C69DDF29276}" srcOrd="0" destOrd="0" presId="urn:microsoft.com/office/officeart/2005/8/layout/vList5"/>
    <dgm:cxn modelId="{F5ED931B-F420-431A-9B4C-74B21520AC4A}" srcId="{5096E396-A359-4C60-8C25-66F5D7992AA5}" destId="{78421B32-E8A4-4669-BB02-FA00A3AF8F6A}" srcOrd="0" destOrd="0" parTransId="{1FADD2DF-36DE-4256-BC24-9F601F51A5E1}" sibTransId="{FE8B5401-3CD3-4ECC-8FB9-902FD33BE3A9}"/>
    <dgm:cxn modelId="{8DD32E39-4C84-4D3D-9323-C2F77887E3B3}" srcId="{5C4DA332-BACB-423E-91B4-299142ED6C18}" destId="{93D63D77-1ABF-46BB-8B49-9A7F9569B389}" srcOrd="0" destOrd="0" parTransId="{8579BF9D-D3FA-4065-BB0F-EBE62B207BF2}" sibTransId="{70D1893F-9D81-4A55-B7F8-CAF70AE70B13}"/>
    <dgm:cxn modelId="{104C9B44-7E6C-48F2-8B17-C8342176F221}" type="presOf" srcId="{78421B32-E8A4-4669-BB02-FA00A3AF8F6A}" destId="{1BFB878F-2848-4516-B52A-25EFEF25D87C}" srcOrd="0" destOrd="0" presId="urn:microsoft.com/office/officeart/2005/8/layout/vList5"/>
    <dgm:cxn modelId="{A3DEE951-3504-48E2-AE76-EC6CB8768EAE}" type="presOf" srcId="{5096E396-A359-4C60-8C25-66F5D7992AA5}" destId="{793BFFA6-F4A4-45A4-A497-8E4224684088}" srcOrd="0" destOrd="0" presId="urn:microsoft.com/office/officeart/2005/8/layout/vList5"/>
    <dgm:cxn modelId="{4EF12554-2361-40D4-B21C-E4416B66B207}" srcId="{5096E396-A359-4C60-8C25-66F5D7992AA5}" destId="{5C4DA332-BACB-423E-91B4-299142ED6C18}" srcOrd="3" destOrd="0" parTransId="{233433AE-B849-464F-ADFB-383AAD0D0C7F}" sibTransId="{9E50CC0A-513B-405B-9027-A9E937FB40A3}"/>
    <dgm:cxn modelId="{F2552757-501D-4A0C-844F-6291026E9EA4}" srcId="{78421B32-E8A4-4669-BB02-FA00A3AF8F6A}" destId="{F4073553-E335-482C-9823-026BDAE2FAC3}" srcOrd="1" destOrd="0" parTransId="{598DFEAD-457D-4E44-A15C-628FF0FD96A7}" sibTransId="{E3589CB6-721D-45F1-8F6D-5413412F759D}"/>
    <dgm:cxn modelId="{59B56E7F-7169-4D23-976B-7A8507AE152B}" srcId="{78421B32-E8A4-4669-BB02-FA00A3AF8F6A}" destId="{5E884040-D61B-408C-9703-B5BD6329A531}" srcOrd="0" destOrd="0" parTransId="{4BA749B2-8066-421F-AF57-9A19C40496AC}" sibTransId="{195BF625-DD61-49BA-A134-2EBBE38FCAB5}"/>
    <dgm:cxn modelId="{A00D5484-4ADA-4587-9143-B4AE424C6AFE}" type="presOf" srcId="{F4073553-E335-482C-9823-026BDAE2FAC3}" destId="{7476C2D7-A3D3-4773-BA63-859F4FE34BE7}" srcOrd="0" destOrd="1" presId="urn:microsoft.com/office/officeart/2005/8/layout/vList5"/>
    <dgm:cxn modelId="{D1E58487-EAF4-421F-AE6A-06D7EFFA230E}" type="presOf" srcId="{ED42BD8B-D0C2-4C9F-AB81-D4DEDFB5AAF0}" destId="{70256B06-B20B-4794-A8B5-3525E364F686}" srcOrd="0" destOrd="0" presId="urn:microsoft.com/office/officeart/2005/8/layout/vList5"/>
    <dgm:cxn modelId="{EB3A048C-2A60-493F-AD0E-1ED82C9CF33F}" srcId="{C65BCEEF-5D79-4051-8231-C3A0F1285826}" destId="{61FE8911-DC3E-4F69-98EC-16C1D59E7D9C}" srcOrd="0" destOrd="0" parTransId="{7461B349-CF97-4D4F-A190-3D445F7144B6}" sibTransId="{5A8A3EEF-7CE3-4305-AFD1-E3FAC2B4F920}"/>
    <dgm:cxn modelId="{13A1C18C-E393-421D-B96E-314BF83BF9D0}" type="presOf" srcId="{5E884040-D61B-408C-9703-B5BD6329A531}" destId="{7476C2D7-A3D3-4773-BA63-859F4FE34BE7}" srcOrd="0" destOrd="0" presId="urn:microsoft.com/office/officeart/2005/8/layout/vList5"/>
    <dgm:cxn modelId="{BF29509A-99B1-4A8A-858F-CD108D33925F}" srcId="{5096E396-A359-4C60-8C25-66F5D7992AA5}" destId="{C65BCEEF-5D79-4051-8231-C3A0F1285826}" srcOrd="5" destOrd="0" parTransId="{BF851E63-DF61-4CF6-B267-E2225C0202F4}" sibTransId="{DCA8EFB0-DA06-484A-9912-D79C35884B9E}"/>
    <dgm:cxn modelId="{CD912F9B-6C4D-46B6-88DC-D255619AABE2}" srcId="{B6330266-5EAE-4E07-944B-52DA27A4D8B8}" destId="{C7547699-4516-4CE0-B0C4-3E01638001EF}" srcOrd="0" destOrd="0" parTransId="{BB08F97A-FB7E-4524-97FD-3E5790D17F1C}" sibTransId="{F10CB76B-C8E1-47C9-B6A1-59A1B5D5D0B0}"/>
    <dgm:cxn modelId="{6E49E5AC-8EBA-4B83-83A6-D19581611F55}" type="presOf" srcId="{B6330266-5EAE-4E07-944B-52DA27A4D8B8}" destId="{2A08CCE4-EB50-47B7-BA6B-F9C189620FC5}" srcOrd="0" destOrd="0" presId="urn:microsoft.com/office/officeart/2005/8/layout/vList5"/>
    <dgm:cxn modelId="{E97200B0-45F7-4F8A-81B1-0D9BEE578A03}" type="presOf" srcId="{5C4DA332-BACB-423E-91B4-299142ED6C18}" destId="{8783BA14-F0A5-444B-9403-0A15744CF78D}" srcOrd="0" destOrd="0" presId="urn:microsoft.com/office/officeart/2005/8/layout/vList5"/>
    <dgm:cxn modelId="{6B07E9BF-1821-4428-8D99-1D54619C2B42}" type="presOf" srcId="{93D63D77-1ABF-46BB-8B49-9A7F9569B389}" destId="{7D7BC51A-5246-4343-83A6-118450699444}" srcOrd="0" destOrd="0" presId="urn:microsoft.com/office/officeart/2005/8/layout/vList5"/>
    <dgm:cxn modelId="{C68B09C0-9246-465F-83BB-8F65DC92EC72}" srcId="{D0E208C0-D7E4-4681-8034-70609970549A}" destId="{ED42BD8B-D0C2-4C9F-AB81-D4DEDFB5AAF0}" srcOrd="0" destOrd="0" parTransId="{7E806C0C-E6F2-49A6-8339-3776FFC6F956}" sibTransId="{353C5D71-9228-4EF2-92B1-B99192DBEE12}"/>
    <dgm:cxn modelId="{49FD89E3-4BF6-47A8-856B-FC404AFD1B3E}" type="presOf" srcId="{FE404FC1-9AE4-416A-A976-0C5C1D9F5256}" destId="{8F952383-BC67-43A8-BCA0-6F0DC588BBAF}" srcOrd="0" destOrd="0" presId="urn:microsoft.com/office/officeart/2005/8/layout/vList5"/>
    <dgm:cxn modelId="{EA3BF9E6-8869-422E-94DD-685DB4313391}" srcId="{5096E396-A359-4C60-8C25-66F5D7992AA5}" destId="{B6330266-5EAE-4E07-944B-52DA27A4D8B8}" srcOrd="1" destOrd="0" parTransId="{A6F1E3B1-1226-4995-859E-C8348CFD87AB}" sibTransId="{A9FA1D67-6282-456B-B293-CECC974BBF87}"/>
    <dgm:cxn modelId="{4A6786E7-2D9E-4EBD-85E2-DFF0C6181EEC}" type="presOf" srcId="{D0E208C0-D7E4-4681-8034-70609970549A}" destId="{1DFADBB7-00D9-4215-99E1-4068E1977006}" srcOrd="0" destOrd="0" presId="urn:microsoft.com/office/officeart/2005/8/layout/vList5"/>
    <dgm:cxn modelId="{81DBF6E8-A8C3-477C-88A2-974BCE992365}" type="presOf" srcId="{C7547699-4516-4CE0-B0C4-3E01638001EF}" destId="{D4A22ED6-F35F-4925-969E-55696BD33898}" srcOrd="0" destOrd="0" presId="urn:microsoft.com/office/officeart/2005/8/layout/vList5"/>
    <dgm:cxn modelId="{8FCCCAF5-89A5-4FF9-BDB2-99DF1C84FB6A}" type="presOf" srcId="{61FE8911-DC3E-4F69-98EC-16C1D59E7D9C}" destId="{6F23DBA3-E2D5-4331-AC77-40CEAF931255}" srcOrd="0" destOrd="0" presId="urn:microsoft.com/office/officeart/2005/8/layout/vList5"/>
    <dgm:cxn modelId="{042612FC-DC21-4A13-9BF4-5EB197F2BDC3}" srcId="{5096E396-A359-4C60-8C25-66F5D7992AA5}" destId="{34E3E7C8-AAA8-4972-851F-D32FD9157151}" srcOrd="4" destOrd="0" parTransId="{57B28BCF-098B-462F-BD1C-AAF1ADD81EEC}" sibTransId="{84C52A8F-DF57-41DB-B500-FAA62D660932}"/>
    <dgm:cxn modelId="{ED615BFF-A7C7-4D63-AB42-01DF9E1312FB}" srcId="{5096E396-A359-4C60-8C25-66F5D7992AA5}" destId="{D0E208C0-D7E4-4681-8034-70609970549A}" srcOrd="2" destOrd="0" parTransId="{C9BD2574-71C9-4F1C-A189-F02F14B5A5CD}" sibTransId="{D127999D-C688-4266-A582-3CD08EC2085B}"/>
    <dgm:cxn modelId="{22FF12D5-772E-4276-9D6C-0C758190CDAC}" type="presParOf" srcId="{793BFFA6-F4A4-45A4-A497-8E4224684088}" destId="{115FB95B-0E48-4751-BB75-AF1C08C6B123}" srcOrd="0" destOrd="0" presId="urn:microsoft.com/office/officeart/2005/8/layout/vList5"/>
    <dgm:cxn modelId="{14A7F3B9-E31D-4EB0-87B5-08AC2BB88473}" type="presParOf" srcId="{115FB95B-0E48-4751-BB75-AF1C08C6B123}" destId="{1BFB878F-2848-4516-B52A-25EFEF25D87C}" srcOrd="0" destOrd="0" presId="urn:microsoft.com/office/officeart/2005/8/layout/vList5"/>
    <dgm:cxn modelId="{3AA00158-21E1-4BD2-A98C-7F3A64CE0696}" type="presParOf" srcId="{115FB95B-0E48-4751-BB75-AF1C08C6B123}" destId="{7476C2D7-A3D3-4773-BA63-859F4FE34BE7}" srcOrd="1" destOrd="0" presId="urn:microsoft.com/office/officeart/2005/8/layout/vList5"/>
    <dgm:cxn modelId="{2C38D4CF-1D79-4414-8E04-32CF4CD5FAE9}" type="presParOf" srcId="{793BFFA6-F4A4-45A4-A497-8E4224684088}" destId="{594221E1-7B9A-4FEE-AEF5-92CDBBA4C828}" srcOrd="1" destOrd="0" presId="urn:microsoft.com/office/officeart/2005/8/layout/vList5"/>
    <dgm:cxn modelId="{15B14C07-81EC-4436-8DC0-3633DB6B56E8}" type="presParOf" srcId="{793BFFA6-F4A4-45A4-A497-8E4224684088}" destId="{FD6EEE75-AE5E-404D-BBA5-AABB460CC0D3}" srcOrd="2" destOrd="0" presId="urn:microsoft.com/office/officeart/2005/8/layout/vList5"/>
    <dgm:cxn modelId="{2D4014B2-7676-45BC-BE60-2670BB9F6AD8}" type="presParOf" srcId="{FD6EEE75-AE5E-404D-BBA5-AABB460CC0D3}" destId="{2A08CCE4-EB50-47B7-BA6B-F9C189620FC5}" srcOrd="0" destOrd="0" presId="urn:microsoft.com/office/officeart/2005/8/layout/vList5"/>
    <dgm:cxn modelId="{5D7B45D9-6510-4401-968A-BDA88E564756}" type="presParOf" srcId="{FD6EEE75-AE5E-404D-BBA5-AABB460CC0D3}" destId="{D4A22ED6-F35F-4925-969E-55696BD33898}" srcOrd="1" destOrd="0" presId="urn:microsoft.com/office/officeart/2005/8/layout/vList5"/>
    <dgm:cxn modelId="{A88519F0-8626-46F0-AE55-9E085B56613E}" type="presParOf" srcId="{793BFFA6-F4A4-45A4-A497-8E4224684088}" destId="{EA27F43B-A9CF-40D7-B4DB-F5185A684642}" srcOrd="3" destOrd="0" presId="urn:microsoft.com/office/officeart/2005/8/layout/vList5"/>
    <dgm:cxn modelId="{5F01534D-A15D-4E59-8C04-1E65F4861195}" type="presParOf" srcId="{793BFFA6-F4A4-45A4-A497-8E4224684088}" destId="{55F5D1AF-6B56-4914-AFF0-47403E286ABE}" srcOrd="4" destOrd="0" presId="urn:microsoft.com/office/officeart/2005/8/layout/vList5"/>
    <dgm:cxn modelId="{81E954BD-494C-42E6-A1B5-A8DED41F435B}" type="presParOf" srcId="{55F5D1AF-6B56-4914-AFF0-47403E286ABE}" destId="{1DFADBB7-00D9-4215-99E1-4068E1977006}" srcOrd="0" destOrd="0" presId="urn:microsoft.com/office/officeart/2005/8/layout/vList5"/>
    <dgm:cxn modelId="{A82D6E7A-6764-416B-A09B-90315825D272}" type="presParOf" srcId="{55F5D1AF-6B56-4914-AFF0-47403E286ABE}" destId="{70256B06-B20B-4794-A8B5-3525E364F686}" srcOrd="1" destOrd="0" presId="urn:microsoft.com/office/officeart/2005/8/layout/vList5"/>
    <dgm:cxn modelId="{4523F6DC-7A02-4069-BA72-CF571E545EED}" type="presParOf" srcId="{793BFFA6-F4A4-45A4-A497-8E4224684088}" destId="{683C384B-88E0-4DB0-99DB-FB22691D883F}" srcOrd="5" destOrd="0" presId="urn:microsoft.com/office/officeart/2005/8/layout/vList5"/>
    <dgm:cxn modelId="{46834CBA-C1BA-45AA-AD4E-E2E784ACB07D}" type="presParOf" srcId="{793BFFA6-F4A4-45A4-A497-8E4224684088}" destId="{7A81B564-4C8E-4234-8EB3-061565B5BA01}" srcOrd="6" destOrd="0" presId="urn:microsoft.com/office/officeart/2005/8/layout/vList5"/>
    <dgm:cxn modelId="{CF51F94B-AD0A-4575-8815-024619BEDDA4}" type="presParOf" srcId="{7A81B564-4C8E-4234-8EB3-061565B5BA01}" destId="{8783BA14-F0A5-444B-9403-0A15744CF78D}" srcOrd="0" destOrd="0" presId="urn:microsoft.com/office/officeart/2005/8/layout/vList5"/>
    <dgm:cxn modelId="{0AF93311-8801-4BD6-B7DA-8FC25478EF5F}" type="presParOf" srcId="{7A81B564-4C8E-4234-8EB3-061565B5BA01}" destId="{7D7BC51A-5246-4343-83A6-118450699444}" srcOrd="1" destOrd="0" presId="urn:microsoft.com/office/officeart/2005/8/layout/vList5"/>
    <dgm:cxn modelId="{80D0C408-1674-42EB-AEBC-B0FC7E063F59}" type="presParOf" srcId="{793BFFA6-F4A4-45A4-A497-8E4224684088}" destId="{AA631819-8377-4990-B84E-5C960BFA71F2}" srcOrd="7" destOrd="0" presId="urn:microsoft.com/office/officeart/2005/8/layout/vList5"/>
    <dgm:cxn modelId="{178F13CC-56EC-4E02-A4B3-F391762EF1D7}" type="presParOf" srcId="{793BFFA6-F4A4-45A4-A497-8E4224684088}" destId="{BE3F73B7-A8FB-46BC-8335-F1AC64F8C184}" srcOrd="8" destOrd="0" presId="urn:microsoft.com/office/officeart/2005/8/layout/vList5"/>
    <dgm:cxn modelId="{65192C42-55D7-4910-8FFD-8629BF3F4C44}" type="presParOf" srcId="{BE3F73B7-A8FB-46BC-8335-F1AC64F8C184}" destId="{871A58E5-BF10-4489-9250-6AB1782EE48D}" srcOrd="0" destOrd="0" presId="urn:microsoft.com/office/officeart/2005/8/layout/vList5"/>
    <dgm:cxn modelId="{2E2959C5-B2AE-4C50-848D-20F0F3235580}" type="presParOf" srcId="{BE3F73B7-A8FB-46BC-8335-F1AC64F8C184}" destId="{8F952383-BC67-43A8-BCA0-6F0DC588BBAF}" srcOrd="1" destOrd="0" presId="urn:microsoft.com/office/officeart/2005/8/layout/vList5"/>
    <dgm:cxn modelId="{1F54457D-FB09-4962-AB02-E75906920565}" type="presParOf" srcId="{793BFFA6-F4A4-45A4-A497-8E4224684088}" destId="{8289F565-9AF6-45B0-9532-02CBAC26F630}" srcOrd="9" destOrd="0" presId="urn:microsoft.com/office/officeart/2005/8/layout/vList5"/>
    <dgm:cxn modelId="{1A9E6114-5D22-4DBF-BF2A-98DA0050E2F3}" type="presParOf" srcId="{793BFFA6-F4A4-45A4-A497-8E4224684088}" destId="{9DB25AE1-D09E-4254-9EF5-8429A27F2051}" srcOrd="10" destOrd="0" presId="urn:microsoft.com/office/officeart/2005/8/layout/vList5"/>
    <dgm:cxn modelId="{1B5AFD15-22B4-4A6B-88A1-EA3CE762BD6D}" type="presParOf" srcId="{9DB25AE1-D09E-4254-9EF5-8429A27F2051}" destId="{2B4DF4D9-2080-4F2A-AB49-3C69DDF29276}" srcOrd="0" destOrd="0" presId="urn:microsoft.com/office/officeart/2005/8/layout/vList5"/>
    <dgm:cxn modelId="{6A95391C-E327-48B3-A44C-67C9FC4E9E60}" type="presParOf" srcId="{9DB25AE1-D09E-4254-9EF5-8429A27F2051}" destId="{6F23DBA3-E2D5-4331-AC77-40CEAF93125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FFABB6-843D-4C0F-95C6-FCA0A9458A20}" type="doc">
      <dgm:prSet loTypeId="urn:microsoft.com/office/officeart/2005/8/layout/hProcess4" loCatId="process" qsTypeId="urn:microsoft.com/office/officeart/2005/8/quickstyle/3d4" qsCatId="3D" csTypeId="urn:microsoft.com/office/officeart/2005/8/colors/accent1_2" csCatId="accent1" phldr="1"/>
      <dgm:spPr/>
      <dgm:t>
        <a:bodyPr/>
        <a:lstStyle/>
        <a:p>
          <a:endParaRPr lang="ru-RU"/>
        </a:p>
      </dgm:t>
    </dgm:pt>
    <dgm:pt modelId="{728F47A3-75B8-4770-9C7A-3178F7681B4E}">
      <dgm:prSet phldrT="[Текст]" custT="1"/>
      <dgm:spPr>
        <a:scene3d>
          <a:camera prst="orthographicFront"/>
          <a:lightRig rig="chilly" dir="t"/>
        </a:scene3d>
        <a:sp3d prstMaterial="translucentPowder">
          <a:bevelT w="127000" h="25400" prst="angle"/>
        </a:sp3d>
      </dgm:spPr>
      <dgm:t>
        <a:bodyPr/>
        <a:lstStyle/>
        <a:p>
          <a:r>
            <a:rPr lang="ru-RU" sz="1050" b="1" dirty="0">
              <a:solidFill>
                <a:schemeClr val="tx1"/>
              </a:solidFill>
              <a:latin typeface="Times New Roman" pitchFamily="18" charset="0"/>
              <a:cs typeface="Times New Roman" pitchFamily="18" charset="0"/>
            </a:rPr>
            <a:t>КАК НАЛОГОПЛАТЕЛЬЩИК</a:t>
          </a:r>
        </a:p>
      </dgm:t>
    </dgm:pt>
    <dgm:pt modelId="{10D5D927-9D27-474E-A7A6-3A413C8A4B8B}" type="parTrans" cxnId="{9F19C778-58ED-4231-ABE1-C63DF10E44B4}">
      <dgm:prSet/>
      <dgm:spPr/>
      <dgm:t>
        <a:bodyPr/>
        <a:lstStyle/>
        <a:p>
          <a:endParaRPr lang="ru-RU"/>
        </a:p>
      </dgm:t>
    </dgm:pt>
    <dgm:pt modelId="{575AFB88-05A6-4F00-ACB9-E47BC4156B33}" type="sibTrans" cxnId="{9F19C778-58ED-4231-ABE1-C63DF10E44B4}">
      <dgm:prSet/>
      <dgm:spPr/>
      <dgm:t>
        <a:bodyPr/>
        <a:lstStyle/>
        <a:p>
          <a:endParaRPr lang="ru-RU"/>
        </a:p>
      </dgm:t>
    </dgm:pt>
    <dgm:pt modelId="{8A694B50-8EAC-4B21-943B-8BF68C60E2E0}">
      <dgm:prSet phldrT="[Текст]" custT="1"/>
      <dgm:spPr/>
      <dgm:t>
        <a:bodyPr/>
        <a:lstStyle/>
        <a:p>
          <a:r>
            <a:rPr lang="ru-RU" sz="1200" b="1" dirty="0">
              <a:latin typeface="Times New Roman" pitchFamily="18" charset="0"/>
              <a:cs typeface="Times New Roman" pitchFamily="18" charset="0"/>
            </a:rPr>
            <a:t>Помогает формировать доходную часть бюджета (налог на доходы физических лиц, налог на имущество)</a:t>
          </a:r>
        </a:p>
      </dgm:t>
    </dgm:pt>
    <dgm:pt modelId="{8618B715-92CC-4D9A-B873-E1481EE1C822}" type="parTrans" cxnId="{9BAD6B36-7F3C-4879-A762-204DD14D783C}">
      <dgm:prSet/>
      <dgm:spPr/>
      <dgm:t>
        <a:bodyPr/>
        <a:lstStyle/>
        <a:p>
          <a:endParaRPr lang="ru-RU"/>
        </a:p>
      </dgm:t>
    </dgm:pt>
    <dgm:pt modelId="{B9A4E9CE-B435-4015-93DF-7B047E5150E2}" type="sibTrans" cxnId="{9BAD6B36-7F3C-4879-A762-204DD14D783C}">
      <dgm:prSet/>
      <dgm:spPr/>
      <dgm:t>
        <a:bodyPr/>
        <a:lstStyle/>
        <a:p>
          <a:endParaRPr lang="ru-RU"/>
        </a:p>
      </dgm:t>
    </dgm:pt>
    <dgm:pt modelId="{03F27289-09FD-4C83-80B0-35B075B7C7E3}">
      <dgm:prSet phldrT="[Текст]" custT="1"/>
      <dgm:spPr>
        <a:scene3d>
          <a:camera prst="orthographicFront"/>
          <a:lightRig rig="chilly" dir="t"/>
        </a:scene3d>
        <a:sp3d prstMaterial="translucentPowder">
          <a:bevelT w="127000" h="25400" prst="angle"/>
        </a:sp3d>
      </dgm:spPr>
      <dgm:t>
        <a:bodyPr/>
        <a:lstStyle/>
        <a:p>
          <a:r>
            <a:rPr lang="ru-RU" sz="1050" b="1" dirty="0">
              <a:solidFill>
                <a:schemeClr val="tx1"/>
              </a:solidFill>
              <a:latin typeface="Times New Roman" pitchFamily="18" charset="0"/>
              <a:cs typeface="Times New Roman" pitchFamily="18" charset="0"/>
            </a:rPr>
            <a:t>КАК ПОЛУЧАТЕЛЬ СОЦИАЛЬНЫХ ГАРАНТИЙ</a:t>
          </a:r>
        </a:p>
      </dgm:t>
    </dgm:pt>
    <dgm:pt modelId="{52403342-2048-4C00-95CA-B06A1DB50C15}" type="parTrans" cxnId="{3B598041-7C82-4B2F-A973-740D0C533922}">
      <dgm:prSet/>
      <dgm:spPr/>
      <dgm:t>
        <a:bodyPr/>
        <a:lstStyle/>
        <a:p>
          <a:endParaRPr lang="ru-RU"/>
        </a:p>
      </dgm:t>
    </dgm:pt>
    <dgm:pt modelId="{FBE3492A-96B8-45B2-B344-0AA85544C22C}" type="sibTrans" cxnId="{3B598041-7C82-4B2F-A973-740D0C533922}">
      <dgm:prSet/>
      <dgm:spPr/>
      <dgm:t>
        <a:bodyPr/>
        <a:lstStyle/>
        <a:p>
          <a:endParaRPr lang="ru-RU"/>
        </a:p>
      </dgm:t>
    </dgm:pt>
    <dgm:pt modelId="{6A330D06-3136-4044-8206-79C0352AF0A7}">
      <dgm:prSet phldrT="[Текст]" custT="1"/>
      <dgm:spPr/>
      <dgm:t>
        <a:bodyPr/>
        <a:lstStyle/>
        <a:p>
          <a:r>
            <a:rPr lang="ru-RU" sz="1100" b="1" dirty="0">
              <a:latin typeface="Times New Roman" pitchFamily="18" charset="0"/>
              <a:cs typeface="Times New Roman" pitchFamily="18" charset="0"/>
            </a:rPr>
            <a:t>Получает социальные гарантии - расходная часть бюджета (образование, социальные льготы, другие направления социальных гарантий населению)</a:t>
          </a:r>
        </a:p>
      </dgm:t>
    </dgm:pt>
    <dgm:pt modelId="{C5FDF0D7-93BC-42A3-A382-875D1E0C5756}" type="parTrans" cxnId="{DFE7297F-475A-4FBA-A828-0A3FBADA8A85}">
      <dgm:prSet/>
      <dgm:spPr/>
      <dgm:t>
        <a:bodyPr/>
        <a:lstStyle/>
        <a:p>
          <a:endParaRPr lang="ru-RU"/>
        </a:p>
      </dgm:t>
    </dgm:pt>
    <dgm:pt modelId="{FA02F443-E980-4265-8F71-E3B222F46BF5}" type="sibTrans" cxnId="{DFE7297F-475A-4FBA-A828-0A3FBADA8A85}">
      <dgm:prSet/>
      <dgm:spPr/>
      <dgm:t>
        <a:bodyPr/>
        <a:lstStyle/>
        <a:p>
          <a:endParaRPr lang="ru-RU"/>
        </a:p>
      </dgm:t>
    </dgm:pt>
    <dgm:pt modelId="{866EDBC9-29FE-485B-A88A-F11108ADB047}">
      <dgm:prSet phldrT="[Текст]"/>
      <dgm:spPr>
        <a:blipFill rotWithShape="0">
          <a:blip xmlns:r="http://schemas.openxmlformats.org/officeDocument/2006/relationships" r:embed="rId1"/>
          <a:stretch>
            <a:fillRect/>
          </a:stretch>
        </a:blipFill>
      </dgm:spPr>
      <dgm:t>
        <a:bodyPr/>
        <a:lstStyle/>
        <a:p>
          <a:r>
            <a:rPr lang="ru-RU" dirty="0"/>
            <a:t>О</a:t>
          </a:r>
        </a:p>
        <a:p>
          <a:endParaRPr lang="ru-RU" dirty="0"/>
        </a:p>
      </dgm:t>
    </dgm:pt>
    <dgm:pt modelId="{9DD77DE0-5B8E-42D2-A8F0-30CE9F26CEA1}" type="sibTrans" cxnId="{297D94AD-072D-4824-AF5C-CB03DB50DB8B}">
      <dgm:prSet/>
      <dgm:spPr/>
      <dgm:t>
        <a:bodyPr/>
        <a:lstStyle/>
        <a:p>
          <a:endParaRPr lang="ru-RU"/>
        </a:p>
      </dgm:t>
    </dgm:pt>
    <dgm:pt modelId="{43F577BA-4A83-4641-8A11-A3B5E4A48946}" type="parTrans" cxnId="{297D94AD-072D-4824-AF5C-CB03DB50DB8B}">
      <dgm:prSet/>
      <dgm:spPr/>
      <dgm:t>
        <a:bodyPr/>
        <a:lstStyle/>
        <a:p>
          <a:endParaRPr lang="ru-RU"/>
        </a:p>
      </dgm:t>
    </dgm:pt>
    <dgm:pt modelId="{2CE0D6E0-C9E2-4B00-9CE8-C539AC895B23}">
      <dgm:prSet phldrT="[Текст]" custT="1"/>
      <dgm:spPr/>
      <dgm:t>
        <a:bodyPr/>
        <a:lstStyle/>
        <a:p>
          <a:r>
            <a:rPr lang="ru-RU" sz="2000" b="1" dirty="0">
              <a:solidFill>
                <a:schemeClr val="accent2"/>
              </a:solidFill>
              <a:latin typeface="Times New Roman" pitchFamily="18" charset="0"/>
              <a:cs typeface="Times New Roman" pitchFamily="18" charset="0"/>
            </a:rPr>
            <a:t>БЮДЖЕТ</a:t>
          </a:r>
        </a:p>
      </dgm:t>
    </dgm:pt>
    <dgm:pt modelId="{6899B9D8-DF33-4FED-8AD0-A22F3753B669}" type="parTrans" cxnId="{7627E8EC-C40A-46EB-A3B2-1D84FCA47E70}">
      <dgm:prSet/>
      <dgm:spPr/>
      <dgm:t>
        <a:bodyPr/>
        <a:lstStyle/>
        <a:p>
          <a:endParaRPr lang="ru-RU"/>
        </a:p>
      </dgm:t>
    </dgm:pt>
    <dgm:pt modelId="{35707ECE-8B30-486F-A89F-9B556C85C768}" type="sibTrans" cxnId="{7627E8EC-C40A-46EB-A3B2-1D84FCA47E70}">
      <dgm:prSet/>
      <dgm:spPr/>
      <dgm:t>
        <a:bodyPr/>
        <a:lstStyle/>
        <a:p>
          <a:endParaRPr lang="ru-RU"/>
        </a:p>
      </dgm:t>
    </dgm:pt>
    <dgm:pt modelId="{A4FAD5E3-6891-403F-A5A5-809722577183}">
      <dgm:prSet phldrT="[Текст]" custT="1"/>
      <dgm:spPr/>
      <dgm:t>
        <a:bodyPr/>
        <a:lstStyle/>
        <a:p>
          <a:endParaRPr lang="ru-RU" sz="2000" b="1" dirty="0">
            <a:solidFill>
              <a:schemeClr val="accent2"/>
            </a:solidFill>
            <a:latin typeface="Times New Roman" pitchFamily="18" charset="0"/>
            <a:cs typeface="Times New Roman" pitchFamily="18" charset="0"/>
          </a:endParaRPr>
        </a:p>
      </dgm:t>
    </dgm:pt>
    <dgm:pt modelId="{87CB44B8-C70A-4D96-853F-528B621D1AA1}" type="parTrans" cxnId="{4090A675-8CFE-48ED-9ECC-FF0BC34308CD}">
      <dgm:prSet/>
      <dgm:spPr/>
      <dgm:t>
        <a:bodyPr/>
        <a:lstStyle/>
        <a:p>
          <a:endParaRPr lang="ru-RU"/>
        </a:p>
      </dgm:t>
    </dgm:pt>
    <dgm:pt modelId="{BE585272-C347-4F6A-A51F-8DE98EAFD1E2}" type="sibTrans" cxnId="{4090A675-8CFE-48ED-9ECC-FF0BC34308CD}">
      <dgm:prSet/>
      <dgm:spPr/>
      <dgm:t>
        <a:bodyPr/>
        <a:lstStyle/>
        <a:p>
          <a:endParaRPr lang="ru-RU"/>
        </a:p>
      </dgm:t>
    </dgm:pt>
    <dgm:pt modelId="{92208101-00BE-418A-A344-BB2B86B4B051}" type="pres">
      <dgm:prSet presAssocID="{E0FFABB6-843D-4C0F-95C6-FCA0A9458A20}" presName="Name0" presStyleCnt="0">
        <dgm:presLayoutVars>
          <dgm:dir/>
          <dgm:animLvl val="lvl"/>
          <dgm:resizeHandles val="exact"/>
        </dgm:presLayoutVars>
      </dgm:prSet>
      <dgm:spPr/>
    </dgm:pt>
    <dgm:pt modelId="{DECEBFFC-59AC-41ED-8A98-E16DE0385244}" type="pres">
      <dgm:prSet presAssocID="{E0FFABB6-843D-4C0F-95C6-FCA0A9458A20}" presName="tSp" presStyleCnt="0"/>
      <dgm:spPr/>
    </dgm:pt>
    <dgm:pt modelId="{4F692EDC-D7BE-483F-A26B-C3AB79902D31}" type="pres">
      <dgm:prSet presAssocID="{E0FFABB6-843D-4C0F-95C6-FCA0A9458A20}" presName="bSp" presStyleCnt="0"/>
      <dgm:spPr/>
    </dgm:pt>
    <dgm:pt modelId="{7C7968F1-A25C-443A-AFE4-29AEA1D5629F}" type="pres">
      <dgm:prSet presAssocID="{E0FFABB6-843D-4C0F-95C6-FCA0A9458A20}" presName="process" presStyleCnt="0"/>
      <dgm:spPr/>
    </dgm:pt>
    <dgm:pt modelId="{AE4E1AD7-A8B9-4D72-AB58-27E45DEEB458}" type="pres">
      <dgm:prSet presAssocID="{728F47A3-75B8-4770-9C7A-3178F7681B4E}" presName="composite1" presStyleCnt="0"/>
      <dgm:spPr/>
    </dgm:pt>
    <dgm:pt modelId="{C5A5AC93-ED86-4BEC-A90D-39D9CC11D7C8}" type="pres">
      <dgm:prSet presAssocID="{728F47A3-75B8-4770-9C7A-3178F7681B4E}" presName="dummyNode1" presStyleLbl="node1" presStyleIdx="0" presStyleCnt="3"/>
      <dgm:spPr/>
    </dgm:pt>
    <dgm:pt modelId="{2B16EE67-24CD-4E57-BE3F-80F2A0A896F4}" type="pres">
      <dgm:prSet presAssocID="{728F47A3-75B8-4770-9C7A-3178F7681B4E}" presName="childNode1" presStyleLbl="bgAcc1" presStyleIdx="0" presStyleCnt="3" custScaleX="139808">
        <dgm:presLayoutVars>
          <dgm:bulletEnabled val="1"/>
        </dgm:presLayoutVars>
      </dgm:prSet>
      <dgm:spPr/>
    </dgm:pt>
    <dgm:pt modelId="{26EB070B-E2AA-4E65-928E-75153AED5C62}" type="pres">
      <dgm:prSet presAssocID="{728F47A3-75B8-4770-9C7A-3178F7681B4E}" presName="childNode1tx" presStyleLbl="bgAcc1" presStyleIdx="0" presStyleCnt="3">
        <dgm:presLayoutVars>
          <dgm:bulletEnabled val="1"/>
        </dgm:presLayoutVars>
      </dgm:prSet>
      <dgm:spPr/>
    </dgm:pt>
    <dgm:pt modelId="{F202C310-487B-4DF3-AFAF-2A1A429809CC}" type="pres">
      <dgm:prSet presAssocID="{728F47A3-75B8-4770-9C7A-3178F7681B4E}" presName="parentNode1" presStyleLbl="node1" presStyleIdx="0" presStyleCnt="3" custScaleX="122992" custLinFactNeighborX="28285" custLinFactNeighborY="-291">
        <dgm:presLayoutVars>
          <dgm:chMax val="1"/>
          <dgm:bulletEnabled val="1"/>
        </dgm:presLayoutVars>
      </dgm:prSet>
      <dgm:spPr/>
    </dgm:pt>
    <dgm:pt modelId="{CE24785E-C636-4B35-A1A3-E299C9552A8F}" type="pres">
      <dgm:prSet presAssocID="{728F47A3-75B8-4770-9C7A-3178F7681B4E}" presName="connSite1" presStyleCnt="0"/>
      <dgm:spPr/>
    </dgm:pt>
    <dgm:pt modelId="{A62462D3-1863-4ABB-9D21-746DE02FA1D1}" type="pres">
      <dgm:prSet presAssocID="{575AFB88-05A6-4F00-ACB9-E47BC4156B33}" presName="Name9" presStyleLbl="sibTrans2D1" presStyleIdx="0" presStyleCnt="2" custAng="21143643" custLinFactNeighborX="-23" custLinFactNeighborY="-4538"/>
      <dgm:spPr/>
    </dgm:pt>
    <dgm:pt modelId="{B093627E-4150-43D6-9DCB-002C0EC7AA1D}" type="pres">
      <dgm:prSet presAssocID="{03F27289-09FD-4C83-80B0-35B075B7C7E3}" presName="composite2" presStyleCnt="0"/>
      <dgm:spPr/>
    </dgm:pt>
    <dgm:pt modelId="{01613F39-CD60-43A7-B09B-101744815775}" type="pres">
      <dgm:prSet presAssocID="{03F27289-09FD-4C83-80B0-35B075B7C7E3}" presName="dummyNode2" presStyleLbl="node1" presStyleIdx="0" presStyleCnt="3"/>
      <dgm:spPr/>
    </dgm:pt>
    <dgm:pt modelId="{DF59E1D1-76C0-43BD-AEEB-F887699371D9}" type="pres">
      <dgm:prSet presAssocID="{03F27289-09FD-4C83-80B0-35B075B7C7E3}" presName="childNode2" presStyleLbl="bgAcc1" presStyleIdx="1" presStyleCnt="3" custScaleX="118443">
        <dgm:presLayoutVars>
          <dgm:bulletEnabled val="1"/>
        </dgm:presLayoutVars>
      </dgm:prSet>
      <dgm:spPr/>
    </dgm:pt>
    <dgm:pt modelId="{3DD6529F-4E7F-4846-93D6-AF023D75C332}" type="pres">
      <dgm:prSet presAssocID="{03F27289-09FD-4C83-80B0-35B075B7C7E3}" presName="childNode2tx" presStyleLbl="bgAcc1" presStyleIdx="1" presStyleCnt="3">
        <dgm:presLayoutVars>
          <dgm:bulletEnabled val="1"/>
        </dgm:presLayoutVars>
      </dgm:prSet>
      <dgm:spPr/>
    </dgm:pt>
    <dgm:pt modelId="{876327A6-DA83-4784-B99C-CB6ADC927A05}" type="pres">
      <dgm:prSet presAssocID="{03F27289-09FD-4C83-80B0-35B075B7C7E3}" presName="parentNode2" presStyleLbl="node1" presStyleIdx="1" presStyleCnt="3" custScaleX="108089" custScaleY="144042" custLinFactNeighborX="26161" custLinFactNeighborY="-26711">
        <dgm:presLayoutVars>
          <dgm:chMax val="0"/>
          <dgm:bulletEnabled val="1"/>
        </dgm:presLayoutVars>
      </dgm:prSet>
      <dgm:spPr/>
    </dgm:pt>
    <dgm:pt modelId="{68CD6DBE-D2A5-49C6-A6DE-EB7A0A55B130}" type="pres">
      <dgm:prSet presAssocID="{03F27289-09FD-4C83-80B0-35B075B7C7E3}" presName="connSite2" presStyleCnt="0"/>
      <dgm:spPr/>
    </dgm:pt>
    <dgm:pt modelId="{6962A720-A21F-4746-BC47-A1EF8FFBEDC4}" type="pres">
      <dgm:prSet presAssocID="{FBE3492A-96B8-45B2-B344-0AA85544C22C}" presName="Name18" presStyleLbl="sibTrans2D1" presStyleIdx="1" presStyleCnt="2" custAng="490951" custLinFactNeighborX="15356" custLinFactNeighborY="3102"/>
      <dgm:spPr/>
    </dgm:pt>
    <dgm:pt modelId="{A590A449-6227-40AD-BF9C-727AC41B9403}" type="pres">
      <dgm:prSet presAssocID="{866EDBC9-29FE-485B-A88A-F11108ADB047}" presName="composite1" presStyleCnt="0"/>
      <dgm:spPr/>
    </dgm:pt>
    <dgm:pt modelId="{16B244A3-18C2-47BB-AF78-DF45286AF8ED}" type="pres">
      <dgm:prSet presAssocID="{866EDBC9-29FE-485B-A88A-F11108ADB047}" presName="dummyNode1" presStyleLbl="node1" presStyleIdx="1" presStyleCnt="3"/>
      <dgm:spPr/>
    </dgm:pt>
    <dgm:pt modelId="{FCFE6F0F-74D8-4A6D-ABCE-489E606D9B8C}" type="pres">
      <dgm:prSet presAssocID="{866EDBC9-29FE-485B-A88A-F11108ADB047}" presName="childNode1" presStyleLbl="bgAcc1" presStyleIdx="2" presStyleCnt="3" custScaleX="119766" custScaleY="109630">
        <dgm:presLayoutVars>
          <dgm:bulletEnabled val="1"/>
        </dgm:presLayoutVars>
      </dgm:prSet>
      <dgm:spPr/>
    </dgm:pt>
    <dgm:pt modelId="{88AC274A-B567-495B-8416-12351C7BC6BB}" type="pres">
      <dgm:prSet presAssocID="{866EDBC9-29FE-485B-A88A-F11108ADB047}" presName="childNode1tx" presStyleLbl="bgAcc1" presStyleIdx="2" presStyleCnt="3">
        <dgm:presLayoutVars>
          <dgm:bulletEnabled val="1"/>
        </dgm:presLayoutVars>
      </dgm:prSet>
      <dgm:spPr/>
    </dgm:pt>
    <dgm:pt modelId="{F7CD2E1D-8518-455A-AB63-692F05965E19}" type="pres">
      <dgm:prSet presAssocID="{866EDBC9-29FE-485B-A88A-F11108ADB047}" presName="parentNode1" presStyleLbl="node1" presStyleIdx="2" presStyleCnt="3" custScaleX="125953" custLinFactNeighborX="-19352" custLinFactNeighborY="61246">
        <dgm:presLayoutVars>
          <dgm:chMax val="1"/>
          <dgm:bulletEnabled val="1"/>
        </dgm:presLayoutVars>
      </dgm:prSet>
      <dgm:spPr/>
    </dgm:pt>
    <dgm:pt modelId="{772E7CC7-23B2-481F-906A-75D541AACCD5}" type="pres">
      <dgm:prSet presAssocID="{866EDBC9-29FE-485B-A88A-F11108ADB047}" presName="connSite1" presStyleCnt="0"/>
      <dgm:spPr/>
    </dgm:pt>
  </dgm:ptLst>
  <dgm:cxnLst>
    <dgm:cxn modelId="{598E2401-4195-41B9-8491-FA5EA24E21D4}" type="presOf" srcId="{728F47A3-75B8-4770-9C7A-3178F7681B4E}" destId="{F202C310-487B-4DF3-AFAF-2A1A429809CC}" srcOrd="0" destOrd="0" presId="urn:microsoft.com/office/officeart/2005/8/layout/hProcess4"/>
    <dgm:cxn modelId="{17D7A908-316B-4EBC-BFF9-14C93957658A}" type="presOf" srcId="{A4FAD5E3-6891-403F-A5A5-809722577183}" destId="{DF59E1D1-76C0-43BD-AEEB-F887699371D9}" srcOrd="0" destOrd="0" presId="urn:microsoft.com/office/officeart/2005/8/layout/hProcess4"/>
    <dgm:cxn modelId="{BC301A1A-01A4-449E-9F73-B63E03084CFD}" type="presOf" srcId="{866EDBC9-29FE-485B-A88A-F11108ADB047}" destId="{F7CD2E1D-8518-455A-AB63-692F05965E19}" srcOrd="0" destOrd="0" presId="urn:microsoft.com/office/officeart/2005/8/layout/hProcess4"/>
    <dgm:cxn modelId="{874D591B-CD23-43DA-9068-3C0E09C43B55}" type="presOf" srcId="{A4FAD5E3-6891-403F-A5A5-809722577183}" destId="{3DD6529F-4E7F-4846-93D6-AF023D75C332}" srcOrd="1" destOrd="0" presId="urn:microsoft.com/office/officeart/2005/8/layout/hProcess4"/>
    <dgm:cxn modelId="{28F30A21-6991-4319-93DD-A79FC0F356A5}" type="presOf" srcId="{03F27289-09FD-4C83-80B0-35B075B7C7E3}" destId="{876327A6-DA83-4784-B99C-CB6ADC927A05}" srcOrd="0" destOrd="0" presId="urn:microsoft.com/office/officeart/2005/8/layout/hProcess4"/>
    <dgm:cxn modelId="{9BAD6B36-7F3C-4879-A762-204DD14D783C}" srcId="{728F47A3-75B8-4770-9C7A-3178F7681B4E}" destId="{8A694B50-8EAC-4B21-943B-8BF68C60E2E0}" srcOrd="0" destOrd="0" parTransId="{8618B715-92CC-4D9A-B873-E1481EE1C822}" sibTransId="{B9A4E9CE-B435-4015-93DF-7B047E5150E2}"/>
    <dgm:cxn modelId="{3B598041-7C82-4B2F-A973-740D0C533922}" srcId="{E0FFABB6-843D-4C0F-95C6-FCA0A9458A20}" destId="{03F27289-09FD-4C83-80B0-35B075B7C7E3}" srcOrd="1" destOrd="0" parTransId="{52403342-2048-4C00-95CA-B06A1DB50C15}" sibTransId="{FBE3492A-96B8-45B2-B344-0AA85544C22C}"/>
    <dgm:cxn modelId="{7A8D4E4C-6B62-4B4E-9109-6B2BD39BBDE5}" type="presOf" srcId="{E0FFABB6-843D-4C0F-95C6-FCA0A9458A20}" destId="{92208101-00BE-418A-A344-BB2B86B4B051}" srcOrd="0" destOrd="0" presId="urn:microsoft.com/office/officeart/2005/8/layout/hProcess4"/>
    <dgm:cxn modelId="{0111326F-A27B-4ED4-943E-01D062D9F916}" type="presOf" srcId="{575AFB88-05A6-4F00-ACB9-E47BC4156B33}" destId="{A62462D3-1863-4ABB-9D21-746DE02FA1D1}" srcOrd="0" destOrd="0" presId="urn:microsoft.com/office/officeart/2005/8/layout/hProcess4"/>
    <dgm:cxn modelId="{4090A675-8CFE-48ED-9ECC-FF0BC34308CD}" srcId="{03F27289-09FD-4C83-80B0-35B075B7C7E3}" destId="{A4FAD5E3-6891-403F-A5A5-809722577183}" srcOrd="0" destOrd="0" parTransId="{87CB44B8-C70A-4D96-853F-528B621D1AA1}" sibTransId="{BE585272-C347-4F6A-A51F-8DE98EAFD1E2}"/>
    <dgm:cxn modelId="{8C2AB577-BECF-4971-B258-5AFD73B6F89A}" type="presOf" srcId="{FBE3492A-96B8-45B2-B344-0AA85544C22C}" destId="{6962A720-A21F-4746-BC47-A1EF8FFBEDC4}" srcOrd="0" destOrd="0" presId="urn:microsoft.com/office/officeart/2005/8/layout/hProcess4"/>
    <dgm:cxn modelId="{87865B78-CEF6-419E-ABB0-D6714B1647CF}" type="presOf" srcId="{8A694B50-8EAC-4B21-943B-8BF68C60E2E0}" destId="{2B16EE67-24CD-4E57-BE3F-80F2A0A896F4}" srcOrd="0" destOrd="0" presId="urn:microsoft.com/office/officeart/2005/8/layout/hProcess4"/>
    <dgm:cxn modelId="{9F19C778-58ED-4231-ABE1-C63DF10E44B4}" srcId="{E0FFABB6-843D-4C0F-95C6-FCA0A9458A20}" destId="{728F47A3-75B8-4770-9C7A-3178F7681B4E}" srcOrd="0" destOrd="0" parTransId="{10D5D927-9D27-474E-A7A6-3A413C8A4B8B}" sibTransId="{575AFB88-05A6-4F00-ACB9-E47BC4156B33}"/>
    <dgm:cxn modelId="{DFE7297F-475A-4FBA-A828-0A3FBADA8A85}" srcId="{866EDBC9-29FE-485B-A88A-F11108ADB047}" destId="{6A330D06-3136-4044-8206-79C0352AF0A7}" srcOrd="0" destOrd="0" parTransId="{C5FDF0D7-93BC-42A3-A382-875D1E0C5756}" sibTransId="{FA02F443-E980-4265-8F71-E3B222F46BF5}"/>
    <dgm:cxn modelId="{77DBDD81-2467-46C5-8DB6-FE14A8132B34}" type="presOf" srcId="{6A330D06-3136-4044-8206-79C0352AF0A7}" destId="{FCFE6F0F-74D8-4A6D-ABCE-489E606D9B8C}" srcOrd="0" destOrd="0" presId="urn:microsoft.com/office/officeart/2005/8/layout/hProcess4"/>
    <dgm:cxn modelId="{1D495A83-12D2-42E8-BBA2-3CE0FD03339F}" type="presOf" srcId="{6A330D06-3136-4044-8206-79C0352AF0A7}" destId="{88AC274A-B567-495B-8416-12351C7BC6BB}" srcOrd="1" destOrd="0" presId="urn:microsoft.com/office/officeart/2005/8/layout/hProcess4"/>
    <dgm:cxn modelId="{297D94AD-072D-4824-AF5C-CB03DB50DB8B}" srcId="{E0FFABB6-843D-4C0F-95C6-FCA0A9458A20}" destId="{866EDBC9-29FE-485B-A88A-F11108ADB047}" srcOrd="2" destOrd="0" parTransId="{43F577BA-4A83-4641-8A11-A3B5E4A48946}" sibTransId="{9DD77DE0-5B8E-42D2-A8F0-30CE9F26CEA1}"/>
    <dgm:cxn modelId="{56B68DAF-A9A2-4113-B47B-992082D70F83}" type="presOf" srcId="{2CE0D6E0-C9E2-4B00-9CE8-C539AC895B23}" destId="{DF59E1D1-76C0-43BD-AEEB-F887699371D9}" srcOrd="0" destOrd="1" presId="urn:microsoft.com/office/officeart/2005/8/layout/hProcess4"/>
    <dgm:cxn modelId="{1DFCB1CE-D46A-403B-84EA-B5A191A8A82F}" type="presOf" srcId="{8A694B50-8EAC-4B21-943B-8BF68C60E2E0}" destId="{26EB070B-E2AA-4E65-928E-75153AED5C62}" srcOrd="1" destOrd="0" presId="urn:microsoft.com/office/officeart/2005/8/layout/hProcess4"/>
    <dgm:cxn modelId="{7627E8EC-C40A-46EB-A3B2-1D84FCA47E70}" srcId="{03F27289-09FD-4C83-80B0-35B075B7C7E3}" destId="{2CE0D6E0-C9E2-4B00-9CE8-C539AC895B23}" srcOrd="1" destOrd="0" parTransId="{6899B9D8-DF33-4FED-8AD0-A22F3753B669}" sibTransId="{35707ECE-8B30-486F-A89F-9B556C85C768}"/>
    <dgm:cxn modelId="{B3DDFDEC-12E3-4B3C-81B5-9E163BA9D8B5}" type="presOf" srcId="{2CE0D6E0-C9E2-4B00-9CE8-C539AC895B23}" destId="{3DD6529F-4E7F-4846-93D6-AF023D75C332}" srcOrd="1" destOrd="1" presId="urn:microsoft.com/office/officeart/2005/8/layout/hProcess4"/>
    <dgm:cxn modelId="{2EA5CC74-2FBA-4BD4-A33A-2D95F1462672}" type="presParOf" srcId="{92208101-00BE-418A-A344-BB2B86B4B051}" destId="{DECEBFFC-59AC-41ED-8A98-E16DE0385244}" srcOrd="0" destOrd="0" presId="urn:microsoft.com/office/officeart/2005/8/layout/hProcess4"/>
    <dgm:cxn modelId="{B35112F3-74C5-49EE-90B2-EE13461F9AE0}" type="presParOf" srcId="{92208101-00BE-418A-A344-BB2B86B4B051}" destId="{4F692EDC-D7BE-483F-A26B-C3AB79902D31}" srcOrd="1" destOrd="0" presId="urn:microsoft.com/office/officeart/2005/8/layout/hProcess4"/>
    <dgm:cxn modelId="{D916075D-9AA6-4755-B2C5-6F06D6788001}" type="presParOf" srcId="{92208101-00BE-418A-A344-BB2B86B4B051}" destId="{7C7968F1-A25C-443A-AFE4-29AEA1D5629F}" srcOrd="2" destOrd="0" presId="urn:microsoft.com/office/officeart/2005/8/layout/hProcess4"/>
    <dgm:cxn modelId="{67939492-2094-40DE-BE59-DE71B0354441}" type="presParOf" srcId="{7C7968F1-A25C-443A-AFE4-29AEA1D5629F}" destId="{AE4E1AD7-A8B9-4D72-AB58-27E45DEEB458}" srcOrd="0" destOrd="0" presId="urn:microsoft.com/office/officeart/2005/8/layout/hProcess4"/>
    <dgm:cxn modelId="{71C905C7-9131-49AC-960E-B555E1E3F550}" type="presParOf" srcId="{AE4E1AD7-A8B9-4D72-AB58-27E45DEEB458}" destId="{C5A5AC93-ED86-4BEC-A90D-39D9CC11D7C8}" srcOrd="0" destOrd="0" presId="urn:microsoft.com/office/officeart/2005/8/layout/hProcess4"/>
    <dgm:cxn modelId="{6A7A6097-6B22-42F1-A7A4-B583C84893CF}" type="presParOf" srcId="{AE4E1AD7-A8B9-4D72-AB58-27E45DEEB458}" destId="{2B16EE67-24CD-4E57-BE3F-80F2A0A896F4}" srcOrd="1" destOrd="0" presId="urn:microsoft.com/office/officeart/2005/8/layout/hProcess4"/>
    <dgm:cxn modelId="{31737301-98CF-4245-8158-7949CB74C9FA}" type="presParOf" srcId="{AE4E1AD7-A8B9-4D72-AB58-27E45DEEB458}" destId="{26EB070B-E2AA-4E65-928E-75153AED5C62}" srcOrd="2" destOrd="0" presId="urn:microsoft.com/office/officeart/2005/8/layout/hProcess4"/>
    <dgm:cxn modelId="{5B6F6064-48D0-4591-A3F1-759863E51669}" type="presParOf" srcId="{AE4E1AD7-A8B9-4D72-AB58-27E45DEEB458}" destId="{F202C310-487B-4DF3-AFAF-2A1A429809CC}" srcOrd="3" destOrd="0" presId="urn:microsoft.com/office/officeart/2005/8/layout/hProcess4"/>
    <dgm:cxn modelId="{F80B5846-AF0F-4A0D-B2E5-143485CE86E3}" type="presParOf" srcId="{AE4E1AD7-A8B9-4D72-AB58-27E45DEEB458}" destId="{CE24785E-C636-4B35-A1A3-E299C9552A8F}" srcOrd="4" destOrd="0" presId="urn:microsoft.com/office/officeart/2005/8/layout/hProcess4"/>
    <dgm:cxn modelId="{39A7A4F3-D768-425A-9789-1F1FA061BDEA}" type="presParOf" srcId="{7C7968F1-A25C-443A-AFE4-29AEA1D5629F}" destId="{A62462D3-1863-4ABB-9D21-746DE02FA1D1}" srcOrd="1" destOrd="0" presId="urn:microsoft.com/office/officeart/2005/8/layout/hProcess4"/>
    <dgm:cxn modelId="{694C63A6-0935-4EE3-93B3-DA2D343A0C67}" type="presParOf" srcId="{7C7968F1-A25C-443A-AFE4-29AEA1D5629F}" destId="{B093627E-4150-43D6-9DCB-002C0EC7AA1D}" srcOrd="2" destOrd="0" presId="urn:microsoft.com/office/officeart/2005/8/layout/hProcess4"/>
    <dgm:cxn modelId="{70E872BE-4117-438C-A023-3DBBDBE02C6D}" type="presParOf" srcId="{B093627E-4150-43D6-9DCB-002C0EC7AA1D}" destId="{01613F39-CD60-43A7-B09B-101744815775}" srcOrd="0" destOrd="0" presId="urn:microsoft.com/office/officeart/2005/8/layout/hProcess4"/>
    <dgm:cxn modelId="{27BD1015-989C-41CC-A713-DCCF586BD350}" type="presParOf" srcId="{B093627E-4150-43D6-9DCB-002C0EC7AA1D}" destId="{DF59E1D1-76C0-43BD-AEEB-F887699371D9}" srcOrd="1" destOrd="0" presId="urn:microsoft.com/office/officeart/2005/8/layout/hProcess4"/>
    <dgm:cxn modelId="{DFDE220D-08DA-4B4A-8219-48D17A0C141C}" type="presParOf" srcId="{B093627E-4150-43D6-9DCB-002C0EC7AA1D}" destId="{3DD6529F-4E7F-4846-93D6-AF023D75C332}" srcOrd="2" destOrd="0" presId="urn:microsoft.com/office/officeart/2005/8/layout/hProcess4"/>
    <dgm:cxn modelId="{6F028480-41E7-4422-B8D5-FDFA0E9D2A8D}" type="presParOf" srcId="{B093627E-4150-43D6-9DCB-002C0EC7AA1D}" destId="{876327A6-DA83-4784-B99C-CB6ADC927A05}" srcOrd="3" destOrd="0" presId="urn:microsoft.com/office/officeart/2005/8/layout/hProcess4"/>
    <dgm:cxn modelId="{AB9176CC-EB7F-4F22-BD21-EDF6490D46C7}" type="presParOf" srcId="{B093627E-4150-43D6-9DCB-002C0EC7AA1D}" destId="{68CD6DBE-D2A5-49C6-A6DE-EB7A0A55B130}" srcOrd="4" destOrd="0" presId="urn:microsoft.com/office/officeart/2005/8/layout/hProcess4"/>
    <dgm:cxn modelId="{CBAEC37F-00DC-498A-BEF4-3F85CCA3386E}" type="presParOf" srcId="{7C7968F1-A25C-443A-AFE4-29AEA1D5629F}" destId="{6962A720-A21F-4746-BC47-A1EF8FFBEDC4}" srcOrd="3" destOrd="0" presId="urn:microsoft.com/office/officeart/2005/8/layout/hProcess4"/>
    <dgm:cxn modelId="{2B5BB671-897B-4CCE-85EE-1B14034D5A0B}" type="presParOf" srcId="{7C7968F1-A25C-443A-AFE4-29AEA1D5629F}" destId="{A590A449-6227-40AD-BF9C-727AC41B9403}" srcOrd="4" destOrd="0" presId="urn:microsoft.com/office/officeart/2005/8/layout/hProcess4"/>
    <dgm:cxn modelId="{73F93F27-1085-4C79-B58D-223255E833B9}" type="presParOf" srcId="{A590A449-6227-40AD-BF9C-727AC41B9403}" destId="{16B244A3-18C2-47BB-AF78-DF45286AF8ED}" srcOrd="0" destOrd="0" presId="urn:microsoft.com/office/officeart/2005/8/layout/hProcess4"/>
    <dgm:cxn modelId="{17F6890A-2FF8-4DF4-9423-F10223D5095C}" type="presParOf" srcId="{A590A449-6227-40AD-BF9C-727AC41B9403}" destId="{FCFE6F0F-74D8-4A6D-ABCE-489E606D9B8C}" srcOrd="1" destOrd="0" presId="urn:microsoft.com/office/officeart/2005/8/layout/hProcess4"/>
    <dgm:cxn modelId="{EAA66EE2-6DB6-4007-9642-CDF0C486AF15}" type="presParOf" srcId="{A590A449-6227-40AD-BF9C-727AC41B9403}" destId="{88AC274A-B567-495B-8416-12351C7BC6BB}" srcOrd="2" destOrd="0" presId="urn:microsoft.com/office/officeart/2005/8/layout/hProcess4"/>
    <dgm:cxn modelId="{BF835F94-94E8-4254-85DB-D7FA11A41A9B}" type="presParOf" srcId="{A590A449-6227-40AD-BF9C-727AC41B9403}" destId="{F7CD2E1D-8518-455A-AB63-692F05965E19}" srcOrd="3" destOrd="0" presId="urn:microsoft.com/office/officeart/2005/8/layout/hProcess4"/>
    <dgm:cxn modelId="{B6E3D8D8-57DE-45B7-813C-A38419AE2E74}" type="presParOf" srcId="{A590A449-6227-40AD-BF9C-727AC41B9403}" destId="{772E7CC7-23B2-481F-906A-75D541AACCD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3F3B01-FCDE-4B8D-93A3-F56C157A36A3}" type="doc">
      <dgm:prSet loTypeId="urn:microsoft.com/office/officeart/2005/8/layout/chevron1" loCatId="process" qsTypeId="urn:microsoft.com/office/officeart/2005/8/quickstyle/3d4" qsCatId="3D" csTypeId="urn:microsoft.com/office/officeart/2005/8/colors/colorful3" csCatId="colorful" phldr="1"/>
      <dgm:spPr/>
    </dgm:pt>
    <dgm:pt modelId="{F2616799-245C-4EA8-AE92-FEA74349F733}">
      <dgm:prSet phldrT="[Текст]" custT="1"/>
      <dgm:spPr>
        <a:solidFill>
          <a:schemeClr val="accent1">
            <a:lumMod val="20000"/>
            <a:lumOff val="80000"/>
          </a:schemeClr>
        </a:solidFill>
        <a:scene3d>
          <a:camera prst="orthographicFront"/>
          <a:lightRig rig="chilly" dir="t"/>
        </a:scene3d>
        <a:sp3d prstMaterial="translucentPowder">
          <a:bevelT w="127000" h="25400"/>
          <a:bevelB/>
        </a:sp3d>
      </dgm:spPr>
      <dgm:t>
        <a:bodyPr/>
        <a:lstStyle/>
        <a:p>
          <a:r>
            <a:rPr lang="ru-RU" sz="1200" b="1" dirty="0">
              <a:solidFill>
                <a:schemeClr val="tx1"/>
              </a:solidFill>
              <a:latin typeface="Times New Roman" pitchFamily="18" charset="0"/>
              <a:cs typeface="Times New Roman" pitchFamily="18" charset="0"/>
            </a:rPr>
            <a:t>Публичные слушания о стратегии социально-экономического развития, о проекте решения о бюджете, об исполнении бюджета муниципального района</a:t>
          </a:r>
        </a:p>
      </dgm:t>
    </dgm:pt>
    <dgm:pt modelId="{11687DB1-6B14-40C2-AA38-38915860FCF2}" type="parTrans" cxnId="{94BB0DC0-6148-4C94-BA71-04D1C08233C9}">
      <dgm:prSet/>
      <dgm:spPr/>
      <dgm:t>
        <a:bodyPr/>
        <a:lstStyle/>
        <a:p>
          <a:endParaRPr lang="ru-RU"/>
        </a:p>
      </dgm:t>
    </dgm:pt>
    <dgm:pt modelId="{D8ED83FA-BBB0-4149-909E-37B291E38E00}" type="sibTrans" cxnId="{94BB0DC0-6148-4C94-BA71-04D1C08233C9}">
      <dgm:prSet/>
      <dgm:spPr/>
      <dgm:t>
        <a:bodyPr/>
        <a:lstStyle/>
        <a:p>
          <a:endParaRPr lang="ru-RU"/>
        </a:p>
      </dgm:t>
    </dgm:pt>
    <dgm:pt modelId="{6FC1898B-E5C6-4908-B0ED-DBD75FD68AE9}">
      <dgm:prSet phldrT="[Текст]" custT="1"/>
      <dgm:spPr>
        <a:solidFill>
          <a:schemeClr val="accent1">
            <a:lumMod val="20000"/>
            <a:lumOff val="80000"/>
          </a:schemeClr>
        </a:solidFill>
      </dgm:spPr>
      <dgm:t>
        <a:bodyPr/>
        <a:lstStyle/>
        <a:p>
          <a:r>
            <a:rPr lang="ru-RU" sz="1200" b="1" dirty="0">
              <a:solidFill>
                <a:schemeClr val="tx1"/>
              </a:solidFill>
              <a:latin typeface="Times New Roman" pitchFamily="18" charset="0"/>
              <a:cs typeface="Times New Roman" pitchFamily="18" charset="0"/>
            </a:rPr>
            <a:t>Участие в опросах по бюджетной тематике, размещаемых на официальном сайте муниципального района и портале «Голос РБ» ежеквартально</a:t>
          </a:r>
        </a:p>
      </dgm:t>
    </dgm:pt>
    <dgm:pt modelId="{86C2890C-39C5-4732-8833-1E68F7BBDD3D}" type="parTrans" cxnId="{F0D12E7F-37B5-4C06-9136-17BE9A77F08B}">
      <dgm:prSet/>
      <dgm:spPr/>
      <dgm:t>
        <a:bodyPr/>
        <a:lstStyle/>
        <a:p>
          <a:endParaRPr lang="ru-RU"/>
        </a:p>
      </dgm:t>
    </dgm:pt>
    <dgm:pt modelId="{5C2372B4-17E6-4BC8-BCFE-52DDBDB24581}" type="sibTrans" cxnId="{F0D12E7F-37B5-4C06-9136-17BE9A77F08B}">
      <dgm:prSet/>
      <dgm:spPr/>
      <dgm:t>
        <a:bodyPr/>
        <a:lstStyle/>
        <a:p>
          <a:endParaRPr lang="ru-RU"/>
        </a:p>
      </dgm:t>
    </dgm:pt>
    <dgm:pt modelId="{0A951C23-B7C1-4409-8132-4C4B579E843E}">
      <dgm:prSet custT="1"/>
      <dgm:spPr>
        <a:gradFill rotWithShape="0">
          <a:gsLst>
            <a:gs pos="0">
              <a:srgbClr val="5E9EFF"/>
            </a:gs>
            <a:gs pos="39999">
              <a:srgbClr val="85C2FF"/>
            </a:gs>
            <a:gs pos="70000">
              <a:srgbClr val="C4D6EB"/>
            </a:gs>
            <a:gs pos="100000">
              <a:srgbClr val="FFEBFA"/>
            </a:gs>
          </a:gsLst>
          <a:lin ang="5400000" scaled="0"/>
        </a:gradFill>
      </dgm:spPr>
      <dgm:t>
        <a:bodyPr/>
        <a:lstStyle/>
        <a:p>
          <a:r>
            <a:rPr lang="ru-RU" sz="1300" b="1" dirty="0">
              <a:solidFill>
                <a:schemeClr val="tx1"/>
              </a:solidFill>
              <a:latin typeface="Times New Roman" pitchFamily="18" charset="0"/>
              <a:cs typeface="Times New Roman" pitchFamily="18" charset="0"/>
            </a:rPr>
            <a:t>Участие в проектах инициативного бюджетирования</a:t>
          </a:r>
        </a:p>
      </dgm:t>
    </dgm:pt>
    <dgm:pt modelId="{59BE7CC0-59EF-48D7-977F-6CA1F9982ECC}" type="parTrans" cxnId="{CCF389E5-2919-4BDC-AC05-DCCC87D3B02F}">
      <dgm:prSet/>
      <dgm:spPr/>
      <dgm:t>
        <a:bodyPr/>
        <a:lstStyle/>
        <a:p>
          <a:endParaRPr lang="ru-RU"/>
        </a:p>
      </dgm:t>
    </dgm:pt>
    <dgm:pt modelId="{7669A0CE-602E-41BE-A686-3AC31EF6C403}" type="sibTrans" cxnId="{CCF389E5-2919-4BDC-AC05-DCCC87D3B02F}">
      <dgm:prSet/>
      <dgm:spPr/>
      <dgm:t>
        <a:bodyPr/>
        <a:lstStyle/>
        <a:p>
          <a:endParaRPr lang="ru-RU"/>
        </a:p>
      </dgm:t>
    </dgm:pt>
    <dgm:pt modelId="{95D2E72F-8F94-4886-A18A-E72DF419634C}" type="pres">
      <dgm:prSet presAssocID="{AD3F3B01-FCDE-4B8D-93A3-F56C157A36A3}" presName="Name0" presStyleCnt="0">
        <dgm:presLayoutVars>
          <dgm:dir/>
          <dgm:animLvl val="lvl"/>
          <dgm:resizeHandles val="exact"/>
        </dgm:presLayoutVars>
      </dgm:prSet>
      <dgm:spPr/>
    </dgm:pt>
    <dgm:pt modelId="{7C4B38A7-C9DB-4909-8704-3891A2198A48}" type="pres">
      <dgm:prSet presAssocID="{F2616799-245C-4EA8-AE92-FEA74349F733}" presName="parTxOnly" presStyleLbl="node1" presStyleIdx="0" presStyleCnt="3">
        <dgm:presLayoutVars>
          <dgm:chMax val="0"/>
          <dgm:chPref val="0"/>
          <dgm:bulletEnabled val="1"/>
        </dgm:presLayoutVars>
      </dgm:prSet>
      <dgm:spPr/>
    </dgm:pt>
    <dgm:pt modelId="{77E8FB2A-CF72-4B5E-931D-E95E59937C5C}" type="pres">
      <dgm:prSet presAssocID="{D8ED83FA-BBB0-4149-909E-37B291E38E00}" presName="parTxOnlySpace" presStyleCnt="0"/>
      <dgm:spPr/>
    </dgm:pt>
    <dgm:pt modelId="{125B4A05-DE37-4257-828C-2C05C3934830}" type="pres">
      <dgm:prSet presAssocID="{6FC1898B-E5C6-4908-B0ED-DBD75FD68AE9}" presName="parTxOnly" presStyleLbl="node1" presStyleIdx="1" presStyleCnt="3" custScaleX="114461">
        <dgm:presLayoutVars>
          <dgm:chMax val="0"/>
          <dgm:chPref val="0"/>
          <dgm:bulletEnabled val="1"/>
        </dgm:presLayoutVars>
      </dgm:prSet>
      <dgm:spPr/>
    </dgm:pt>
    <dgm:pt modelId="{14FA84D1-C1DC-4311-83F5-D95604B32C7B}" type="pres">
      <dgm:prSet presAssocID="{5C2372B4-17E6-4BC8-BCFE-52DDBDB24581}" presName="parTxOnlySpace" presStyleCnt="0"/>
      <dgm:spPr/>
    </dgm:pt>
    <dgm:pt modelId="{146CD48E-706F-4FED-8528-865BACA1EB05}" type="pres">
      <dgm:prSet presAssocID="{0A951C23-B7C1-4409-8132-4C4B579E843E}" presName="parTxOnly" presStyleLbl="node1" presStyleIdx="2" presStyleCnt="3">
        <dgm:presLayoutVars>
          <dgm:chMax val="0"/>
          <dgm:chPref val="0"/>
          <dgm:bulletEnabled val="1"/>
        </dgm:presLayoutVars>
      </dgm:prSet>
      <dgm:spPr/>
    </dgm:pt>
  </dgm:ptLst>
  <dgm:cxnLst>
    <dgm:cxn modelId="{552A8C0C-3377-4BDB-ABE4-6CBD6E1845CD}" type="presOf" srcId="{6FC1898B-E5C6-4908-B0ED-DBD75FD68AE9}" destId="{125B4A05-DE37-4257-828C-2C05C3934830}" srcOrd="0" destOrd="0" presId="urn:microsoft.com/office/officeart/2005/8/layout/chevron1"/>
    <dgm:cxn modelId="{F0D12E7F-37B5-4C06-9136-17BE9A77F08B}" srcId="{AD3F3B01-FCDE-4B8D-93A3-F56C157A36A3}" destId="{6FC1898B-E5C6-4908-B0ED-DBD75FD68AE9}" srcOrd="1" destOrd="0" parTransId="{86C2890C-39C5-4732-8833-1E68F7BBDD3D}" sibTransId="{5C2372B4-17E6-4BC8-BCFE-52DDBDB24581}"/>
    <dgm:cxn modelId="{0CFBF78E-47F0-48BB-8C1A-25EA49D7F54F}" type="presOf" srcId="{F2616799-245C-4EA8-AE92-FEA74349F733}" destId="{7C4B38A7-C9DB-4909-8704-3891A2198A48}" srcOrd="0" destOrd="0" presId="urn:microsoft.com/office/officeart/2005/8/layout/chevron1"/>
    <dgm:cxn modelId="{AE714390-EEDD-4ABA-945D-506A3553A336}" type="presOf" srcId="{AD3F3B01-FCDE-4B8D-93A3-F56C157A36A3}" destId="{95D2E72F-8F94-4886-A18A-E72DF419634C}" srcOrd="0" destOrd="0" presId="urn:microsoft.com/office/officeart/2005/8/layout/chevron1"/>
    <dgm:cxn modelId="{94BB0DC0-6148-4C94-BA71-04D1C08233C9}" srcId="{AD3F3B01-FCDE-4B8D-93A3-F56C157A36A3}" destId="{F2616799-245C-4EA8-AE92-FEA74349F733}" srcOrd="0" destOrd="0" parTransId="{11687DB1-6B14-40C2-AA38-38915860FCF2}" sibTransId="{D8ED83FA-BBB0-4149-909E-37B291E38E00}"/>
    <dgm:cxn modelId="{CCF389E5-2919-4BDC-AC05-DCCC87D3B02F}" srcId="{AD3F3B01-FCDE-4B8D-93A3-F56C157A36A3}" destId="{0A951C23-B7C1-4409-8132-4C4B579E843E}" srcOrd="2" destOrd="0" parTransId="{59BE7CC0-59EF-48D7-977F-6CA1F9982ECC}" sibTransId="{7669A0CE-602E-41BE-A686-3AC31EF6C403}"/>
    <dgm:cxn modelId="{3BDF63F4-F0AB-4971-8987-B4B618BC1D7B}" type="presOf" srcId="{0A951C23-B7C1-4409-8132-4C4B579E843E}" destId="{146CD48E-706F-4FED-8528-865BACA1EB05}" srcOrd="0" destOrd="0" presId="urn:microsoft.com/office/officeart/2005/8/layout/chevron1"/>
    <dgm:cxn modelId="{4FB4CB03-2046-4185-B395-5299D6C892A5}" type="presParOf" srcId="{95D2E72F-8F94-4886-A18A-E72DF419634C}" destId="{7C4B38A7-C9DB-4909-8704-3891A2198A48}" srcOrd="0" destOrd="0" presId="urn:microsoft.com/office/officeart/2005/8/layout/chevron1"/>
    <dgm:cxn modelId="{6BE1A4BB-F642-4403-8E77-0E38EFBD5ACB}" type="presParOf" srcId="{95D2E72F-8F94-4886-A18A-E72DF419634C}" destId="{77E8FB2A-CF72-4B5E-931D-E95E59937C5C}" srcOrd="1" destOrd="0" presId="urn:microsoft.com/office/officeart/2005/8/layout/chevron1"/>
    <dgm:cxn modelId="{F31C33C6-E322-4F27-87CA-60684A8D1999}" type="presParOf" srcId="{95D2E72F-8F94-4886-A18A-E72DF419634C}" destId="{125B4A05-DE37-4257-828C-2C05C3934830}" srcOrd="2" destOrd="0" presId="urn:microsoft.com/office/officeart/2005/8/layout/chevron1"/>
    <dgm:cxn modelId="{4ADD0666-7EDC-4BB5-8513-67A1E73302AE}" type="presParOf" srcId="{95D2E72F-8F94-4886-A18A-E72DF419634C}" destId="{14FA84D1-C1DC-4311-83F5-D95604B32C7B}" srcOrd="3" destOrd="0" presId="urn:microsoft.com/office/officeart/2005/8/layout/chevron1"/>
    <dgm:cxn modelId="{12A6C97D-63B8-4B8F-B870-D46F4202C06B}" type="presParOf" srcId="{95D2E72F-8F94-4886-A18A-E72DF419634C}" destId="{146CD48E-706F-4FED-8528-865BACA1EB05}"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1D98C2-DC7E-4514-A0C3-735A4DE6E740}" type="doc">
      <dgm:prSet loTypeId="urn:microsoft.com/office/officeart/2005/8/layout/cycle8" loCatId="cycle" qsTypeId="urn:microsoft.com/office/officeart/2005/8/quickstyle/3d9" qsCatId="3D" csTypeId="urn:microsoft.com/office/officeart/2005/8/colors/colorful3" csCatId="colorful" phldr="1"/>
      <dgm:spPr/>
      <dgm:t>
        <a:bodyPr/>
        <a:lstStyle/>
        <a:p>
          <a:endParaRPr lang="ru-RU"/>
        </a:p>
      </dgm:t>
    </dgm:pt>
    <dgm:pt modelId="{EE78B422-720B-4B02-9523-0FD4D69C9D3C}">
      <dgm:prSet phldrT="[Текст]"/>
      <dgm:spPr>
        <a:solidFill>
          <a:schemeClr val="accent3">
            <a:lumMod val="60000"/>
            <a:lumOff val="40000"/>
            <a:alpha val="99000"/>
          </a:schemeClr>
        </a:solidFill>
      </dgm:spPr>
      <dgm:t>
        <a:bodyPr/>
        <a:lstStyle/>
        <a:p>
          <a:r>
            <a:rPr lang="ru-RU" b="1" dirty="0">
              <a:latin typeface="Times New Roman" pitchFamily="18" charset="0"/>
              <a:cs typeface="Times New Roman" pitchFamily="18" charset="0"/>
            </a:rPr>
            <a:t>исполнение</a:t>
          </a:r>
        </a:p>
      </dgm:t>
    </dgm:pt>
    <dgm:pt modelId="{D9BBABB4-5367-4DD5-A2A7-2F83D56FCD8F}" type="parTrans" cxnId="{3454401B-811A-47F7-BDD8-BE5409CBE60E}">
      <dgm:prSet/>
      <dgm:spPr/>
      <dgm:t>
        <a:bodyPr/>
        <a:lstStyle/>
        <a:p>
          <a:endParaRPr lang="ru-RU"/>
        </a:p>
      </dgm:t>
    </dgm:pt>
    <dgm:pt modelId="{543EA5B0-7640-4BD3-BA6E-DEB61BC6E610}" type="sibTrans" cxnId="{3454401B-811A-47F7-BDD8-BE5409CBE60E}">
      <dgm:prSet/>
      <dgm:spPr/>
      <dgm:t>
        <a:bodyPr/>
        <a:lstStyle/>
        <a:p>
          <a:endParaRPr lang="ru-RU"/>
        </a:p>
      </dgm:t>
    </dgm:pt>
    <dgm:pt modelId="{47167AE1-EBD2-4A9B-9646-2C6BB9B55A1E}">
      <dgm:prSet phldrT="[Текст]" custT="1"/>
      <dgm:spPr>
        <a:solidFill>
          <a:schemeClr val="accent3">
            <a:lumMod val="60000"/>
            <a:lumOff val="40000"/>
            <a:alpha val="69000"/>
          </a:schemeClr>
        </a:solidFill>
      </dgm:spPr>
      <dgm:t>
        <a:bodyPr/>
        <a:lstStyle/>
        <a:p>
          <a:endParaRPr lang="ru-RU" sz="2400" b="1" dirty="0">
            <a:latin typeface="Times New Roman" pitchFamily="18" charset="0"/>
            <a:cs typeface="Times New Roman" pitchFamily="18" charset="0"/>
          </a:endParaRPr>
        </a:p>
        <a:p>
          <a:r>
            <a:rPr lang="ru-RU" sz="2400" b="1" dirty="0">
              <a:latin typeface="Times New Roman" pitchFamily="18" charset="0"/>
              <a:cs typeface="Times New Roman" pitchFamily="18" charset="0"/>
            </a:rPr>
            <a:t>составление</a:t>
          </a:r>
        </a:p>
      </dgm:t>
    </dgm:pt>
    <dgm:pt modelId="{EE5D8927-D369-4AF9-868A-FABE76B00503}" type="parTrans" cxnId="{519195B3-1AB3-469A-B8F9-B134CFA1BF73}">
      <dgm:prSet/>
      <dgm:spPr/>
      <dgm:t>
        <a:bodyPr/>
        <a:lstStyle/>
        <a:p>
          <a:endParaRPr lang="ru-RU"/>
        </a:p>
      </dgm:t>
    </dgm:pt>
    <dgm:pt modelId="{8463F4CF-B60C-4CB5-9321-4F96AB71143C}" type="sibTrans" cxnId="{519195B3-1AB3-469A-B8F9-B134CFA1BF73}">
      <dgm:prSet/>
      <dgm:spPr/>
      <dgm:t>
        <a:bodyPr/>
        <a:lstStyle/>
        <a:p>
          <a:endParaRPr lang="ru-RU"/>
        </a:p>
      </dgm:t>
    </dgm:pt>
    <dgm:pt modelId="{A9D36B11-6F61-41DA-A516-12EF0BAF7A2C}">
      <dgm:prSet phldrT="[Текст]"/>
      <dgm:spPr>
        <a:solidFill>
          <a:schemeClr val="accent3">
            <a:lumMod val="60000"/>
            <a:lumOff val="40000"/>
            <a:alpha val="99000"/>
          </a:schemeClr>
        </a:solidFill>
      </dgm:spPr>
      <dgm:t>
        <a:bodyPr/>
        <a:lstStyle/>
        <a:p>
          <a:r>
            <a:rPr lang="ru-RU" b="1" dirty="0">
              <a:latin typeface="Times New Roman" pitchFamily="18" charset="0"/>
              <a:cs typeface="Times New Roman" pitchFamily="18" charset="0"/>
            </a:rPr>
            <a:t>отчетность</a:t>
          </a:r>
        </a:p>
      </dgm:t>
    </dgm:pt>
    <dgm:pt modelId="{EC269028-3E12-429A-BB2E-B8F73814F678}" type="sibTrans" cxnId="{4A2E051E-702B-4057-B2EB-4ABEED823B63}">
      <dgm:prSet/>
      <dgm:spPr/>
      <dgm:t>
        <a:bodyPr/>
        <a:lstStyle/>
        <a:p>
          <a:endParaRPr lang="ru-RU"/>
        </a:p>
      </dgm:t>
    </dgm:pt>
    <dgm:pt modelId="{1C19AAF7-E11C-4D38-806A-915355C91B2D}" type="parTrans" cxnId="{4A2E051E-702B-4057-B2EB-4ABEED823B63}">
      <dgm:prSet/>
      <dgm:spPr/>
      <dgm:t>
        <a:bodyPr/>
        <a:lstStyle/>
        <a:p>
          <a:endParaRPr lang="ru-RU"/>
        </a:p>
      </dgm:t>
    </dgm:pt>
    <dgm:pt modelId="{78A673F5-6E63-44E8-97D0-DC8484D4A104}">
      <dgm:prSet phldrT="[Текст]"/>
      <dgm:spPr>
        <a:solidFill>
          <a:schemeClr val="accent3">
            <a:lumMod val="60000"/>
            <a:lumOff val="40000"/>
            <a:alpha val="69000"/>
          </a:schemeClr>
        </a:solidFill>
      </dgm:spPr>
      <dgm:t>
        <a:bodyPr/>
        <a:lstStyle/>
        <a:p>
          <a:r>
            <a:rPr lang="ru-RU" b="1" dirty="0">
              <a:latin typeface="Times New Roman" pitchFamily="18" charset="0"/>
              <a:cs typeface="Times New Roman" pitchFamily="18" charset="0"/>
            </a:rPr>
            <a:t>рассмотрение</a:t>
          </a:r>
        </a:p>
      </dgm:t>
    </dgm:pt>
    <dgm:pt modelId="{A4F4AC22-13E0-4ED7-9739-245C4E5F4C4C}" type="parTrans" cxnId="{07FDCD59-0008-4F1A-BF4E-BF04ABE34173}">
      <dgm:prSet/>
      <dgm:spPr/>
      <dgm:t>
        <a:bodyPr/>
        <a:lstStyle/>
        <a:p>
          <a:endParaRPr lang="ru-RU"/>
        </a:p>
      </dgm:t>
    </dgm:pt>
    <dgm:pt modelId="{6606B9DD-AF0F-4178-BA5D-920430F6465D}" type="sibTrans" cxnId="{07FDCD59-0008-4F1A-BF4E-BF04ABE34173}">
      <dgm:prSet/>
      <dgm:spPr/>
      <dgm:t>
        <a:bodyPr/>
        <a:lstStyle/>
        <a:p>
          <a:endParaRPr lang="ru-RU"/>
        </a:p>
      </dgm:t>
    </dgm:pt>
    <dgm:pt modelId="{8BE1F284-F3FE-4F3B-8AE6-176857B749E4}" type="pres">
      <dgm:prSet presAssocID="{B41D98C2-DC7E-4514-A0C3-735A4DE6E740}" presName="compositeShape" presStyleCnt="0">
        <dgm:presLayoutVars>
          <dgm:chMax val="7"/>
          <dgm:dir/>
          <dgm:resizeHandles val="exact"/>
        </dgm:presLayoutVars>
      </dgm:prSet>
      <dgm:spPr/>
    </dgm:pt>
    <dgm:pt modelId="{C44E38A2-8F72-4D2D-BD46-D90AB156A2E7}" type="pres">
      <dgm:prSet presAssocID="{B41D98C2-DC7E-4514-A0C3-735A4DE6E740}" presName="wedge1" presStyleLbl="node1" presStyleIdx="0" presStyleCnt="4" custLinFactNeighborX="-8584" custLinFactNeighborY="-11493"/>
      <dgm:spPr/>
    </dgm:pt>
    <dgm:pt modelId="{1055F9E3-923C-4F05-B87D-713F33C9AD17}" type="pres">
      <dgm:prSet presAssocID="{B41D98C2-DC7E-4514-A0C3-735A4DE6E740}" presName="dummy1a" presStyleCnt="0"/>
      <dgm:spPr/>
    </dgm:pt>
    <dgm:pt modelId="{0BB89CB5-FBC8-46E5-B832-E2A36C132495}" type="pres">
      <dgm:prSet presAssocID="{B41D98C2-DC7E-4514-A0C3-735A4DE6E740}" presName="dummy1b" presStyleCnt="0"/>
      <dgm:spPr/>
    </dgm:pt>
    <dgm:pt modelId="{7B231E15-DD60-4842-A111-49EFC6FE10E5}" type="pres">
      <dgm:prSet presAssocID="{B41D98C2-DC7E-4514-A0C3-735A4DE6E740}" presName="wedge1Tx" presStyleLbl="node1" presStyleIdx="0" presStyleCnt="4">
        <dgm:presLayoutVars>
          <dgm:chMax val="0"/>
          <dgm:chPref val="0"/>
          <dgm:bulletEnabled val="1"/>
        </dgm:presLayoutVars>
      </dgm:prSet>
      <dgm:spPr/>
    </dgm:pt>
    <dgm:pt modelId="{40BF46AB-806B-4F51-B3A1-E6719F604893}" type="pres">
      <dgm:prSet presAssocID="{B41D98C2-DC7E-4514-A0C3-735A4DE6E740}" presName="wedge2" presStyleLbl="node1" presStyleIdx="1" presStyleCnt="4" custScaleY="100850" custLinFactNeighborX="-286" custLinFactNeighborY="-8547"/>
      <dgm:spPr/>
    </dgm:pt>
    <dgm:pt modelId="{32B05978-C783-4F5D-A187-992B878B3E20}" type="pres">
      <dgm:prSet presAssocID="{B41D98C2-DC7E-4514-A0C3-735A4DE6E740}" presName="dummy2a" presStyleCnt="0"/>
      <dgm:spPr/>
    </dgm:pt>
    <dgm:pt modelId="{4A9DB1AE-E7E1-4EEE-9C15-670DC7FCF68A}" type="pres">
      <dgm:prSet presAssocID="{B41D98C2-DC7E-4514-A0C3-735A4DE6E740}" presName="dummy2b" presStyleCnt="0"/>
      <dgm:spPr/>
    </dgm:pt>
    <dgm:pt modelId="{0A70FF41-A293-4330-A534-186FEE65C8E7}" type="pres">
      <dgm:prSet presAssocID="{B41D98C2-DC7E-4514-A0C3-735A4DE6E740}" presName="wedge2Tx" presStyleLbl="node1" presStyleIdx="1" presStyleCnt="4">
        <dgm:presLayoutVars>
          <dgm:chMax val="0"/>
          <dgm:chPref val="0"/>
          <dgm:bulletEnabled val="1"/>
        </dgm:presLayoutVars>
      </dgm:prSet>
      <dgm:spPr/>
    </dgm:pt>
    <dgm:pt modelId="{BD0E565A-D803-4428-9116-F1A5B070F51C}" type="pres">
      <dgm:prSet presAssocID="{B41D98C2-DC7E-4514-A0C3-735A4DE6E740}" presName="wedge3" presStyleLbl="node1" presStyleIdx="2" presStyleCnt="4" custLinFactNeighborX="-6858" custLinFactNeighborY="-2365"/>
      <dgm:spPr/>
    </dgm:pt>
    <dgm:pt modelId="{D6D444D1-B5E6-4651-B677-F16B7CE50EF0}" type="pres">
      <dgm:prSet presAssocID="{B41D98C2-DC7E-4514-A0C3-735A4DE6E740}" presName="dummy3a" presStyleCnt="0"/>
      <dgm:spPr/>
    </dgm:pt>
    <dgm:pt modelId="{3BF77352-DCE4-4189-8ABF-EAAF1AF16CFE}" type="pres">
      <dgm:prSet presAssocID="{B41D98C2-DC7E-4514-A0C3-735A4DE6E740}" presName="dummy3b" presStyleCnt="0"/>
      <dgm:spPr/>
    </dgm:pt>
    <dgm:pt modelId="{B44349A1-D774-48C8-A8B5-69A9054EA5CB}" type="pres">
      <dgm:prSet presAssocID="{B41D98C2-DC7E-4514-A0C3-735A4DE6E740}" presName="wedge3Tx" presStyleLbl="node1" presStyleIdx="2" presStyleCnt="4">
        <dgm:presLayoutVars>
          <dgm:chMax val="0"/>
          <dgm:chPref val="0"/>
          <dgm:bulletEnabled val="1"/>
        </dgm:presLayoutVars>
      </dgm:prSet>
      <dgm:spPr/>
    </dgm:pt>
    <dgm:pt modelId="{332186E6-F020-42F1-A570-C9273F716481}" type="pres">
      <dgm:prSet presAssocID="{B41D98C2-DC7E-4514-A0C3-735A4DE6E740}" presName="wedge4" presStyleLbl="node1" presStyleIdx="3" presStyleCnt="4" custLinFactNeighborX="-12926" custLinFactNeighborY="-10669"/>
      <dgm:spPr/>
    </dgm:pt>
    <dgm:pt modelId="{D571A3FF-19D8-4860-B53E-3C4B0B4C5384}" type="pres">
      <dgm:prSet presAssocID="{B41D98C2-DC7E-4514-A0C3-735A4DE6E740}" presName="dummy4a" presStyleCnt="0"/>
      <dgm:spPr/>
    </dgm:pt>
    <dgm:pt modelId="{80AA6AB6-4C97-4F2E-9CE9-1F372DBAB596}" type="pres">
      <dgm:prSet presAssocID="{B41D98C2-DC7E-4514-A0C3-735A4DE6E740}" presName="dummy4b" presStyleCnt="0"/>
      <dgm:spPr/>
    </dgm:pt>
    <dgm:pt modelId="{86764610-048E-44FE-B16A-8D9CEBA74C34}" type="pres">
      <dgm:prSet presAssocID="{B41D98C2-DC7E-4514-A0C3-735A4DE6E740}" presName="wedge4Tx" presStyleLbl="node1" presStyleIdx="3" presStyleCnt="4">
        <dgm:presLayoutVars>
          <dgm:chMax val="0"/>
          <dgm:chPref val="0"/>
          <dgm:bulletEnabled val="1"/>
        </dgm:presLayoutVars>
      </dgm:prSet>
      <dgm:spPr/>
    </dgm:pt>
    <dgm:pt modelId="{C75D6C5F-12D0-4896-8FF8-C840627D22F9}" type="pres">
      <dgm:prSet presAssocID="{543EA5B0-7640-4BD3-BA6E-DEB61BC6E610}" presName="arrowWedge1" presStyleLbl="fgSibTrans2D1" presStyleIdx="0" presStyleCnt="4" custLinFactNeighborX="4030" custLinFactNeighborY="-377"/>
      <dgm:spPr/>
    </dgm:pt>
    <dgm:pt modelId="{36B0482D-464B-4003-92AC-09A90D4A1CA1}" type="pres">
      <dgm:prSet presAssocID="{EC269028-3E12-429A-BB2E-B8F73814F678}" presName="arrowWedge2" presStyleLbl="fgSibTrans2D1" presStyleIdx="1" presStyleCnt="4" custLinFactNeighborX="7557" custLinFactNeighborY="-5155"/>
      <dgm:spPr/>
    </dgm:pt>
    <dgm:pt modelId="{EB95F681-589C-4C58-9055-97EF3EAB634D}" type="pres">
      <dgm:prSet presAssocID="{8463F4CF-B60C-4CB5-9321-4F96AB71143C}" presName="arrowWedge3" presStyleLbl="fgSibTrans2D1" presStyleIdx="2" presStyleCnt="4" custLinFactNeighborX="-4783" custLinFactNeighborY="-1848"/>
      <dgm:spPr/>
    </dgm:pt>
    <dgm:pt modelId="{17F9D659-9AB2-4F32-9670-8EE7698C7DA2}" type="pres">
      <dgm:prSet presAssocID="{6606B9DD-AF0F-4178-BA5D-920430F6465D}" presName="arrowWedge4" presStyleLbl="fgSibTrans2D1" presStyleIdx="3" presStyleCnt="4"/>
      <dgm:spPr/>
    </dgm:pt>
  </dgm:ptLst>
  <dgm:cxnLst>
    <dgm:cxn modelId="{BBC5490E-EF5F-4391-A2B7-75E0A052072E}" type="presOf" srcId="{47167AE1-EBD2-4A9B-9646-2C6BB9B55A1E}" destId="{BD0E565A-D803-4428-9116-F1A5B070F51C}" srcOrd="0" destOrd="0" presId="urn:microsoft.com/office/officeart/2005/8/layout/cycle8"/>
    <dgm:cxn modelId="{7E454318-BDD0-404E-A6A8-CDB605A3E5E3}" type="presOf" srcId="{B41D98C2-DC7E-4514-A0C3-735A4DE6E740}" destId="{8BE1F284-F3FE-4F3B-8AE6-176857B749E4}" srcOrd="0" destOrd="0" presId="urn:microsoft.com/office/officeart/2005/8/layout/cycle8"/>
    <dgm:cxn modelId="{3454401B-811A-47F7-BDD8-BE5409CBE60E}" srcId="{B41D98C2-DC7E-4514-A0C3-735A4DE6E740}" destId="{EE78B422-720B-4B02-9523-0FD4D69C9D3C}" srcOrd="0" destOrd="0" parTransId="{D9BBABB4-5367-4DD5-A2A7-2F83D56FCD8F}" sibTransId="{543EA5B0-7640-4BD3-BA6E-DEB61BC6E610}"/>
    <dgm:cxn modelId="{4A2E051E-702B-4057-B2EB-4ABEED823B63}" srcId="{B41D98C2-DC7E-4514-A0C3-735A4DE6E740}" destId="{A9D36B11-6F61-41DA-A516-12EF0BAF7A2C}" srcOrd="1" destOrd="0" parTransId="{1C19AAF7-E11C-4D38-806A-915355C91B2D}" sibTransId="{EC269028-3E12-429A-BB2E-B8F73814F678}"/>
    <dgm:cxn modelId="{5A05F921-BFE8-49BC-A748-DC17500AA632}" type="presOf" srcId="{47167AE1-EBD2-4A9B-9646-2C6BB9B55A1E}" destId="{B44349A1-D774-48C8-A8B5-69A9054EA5CB}" srcOrd="1" destOrd="0" presId="urn:microsoft.com/office/officeart/2005/8/layout/cycle8"/>
    <dgm:cxn modelId="{CBEC383C-57A1-4BA2-8FD6-742967810A89}" type="presOf" srcId="{A9D36B11-6F61-41DA-A516-12EF0BAF7A2C}" destId="{0A70FF41-A293-4330-A534-186FEE65C8E7}" srcOrd="1" destOrd="0" presId="urn:microsoft.com/office/officeart/2005/8/layout/cycle8"/>
    <dgm:cxn modelId="{5716CE41-B2C6-4DE9-BE29-3AD86213FE0C}" type="presOf" srcId="{78A673F5-6E63-44E8-97D0-DC8484D4A104}" destId="{86764610-048E-44FE-B16A-8D9CEBA74C34}" srcOrd="1" destOrd="0" presId="urn:microsoft.com/office/officeart/2005/8/layout/cycle8"/>
    <dgm:cxn modelId="{2A268359-4E48-491D-8623-27B2C05AC46B}" type="presOf" srcId="{EE78B422-720B-4B02-9523-0FD4D69C9D3C}" destId="{7B231E15-DD60-4842-A111-49EFC6FE10E5}" srcOrd="1" destOrd="0" presId="urn:microsoft.com/office/officeart/2005/8/layout/cycle8"/>
    <dgm:cxn modelId="{07FDCD59-0008-4F1A-BF4E-BF04ABE34173}" srcId="{B41D98C2-DC7E-4514-A0C3-735A4DE6E740}" destId="{78A673F5-6E63-44E8-97D0-DC8484D4A104}" srcOrd="3" destOrd="0" parTransId="{A4F4AC22-13E0-4ED7-9739-245C4E5F4C4C}" sibTransId="{6606B9DD-AF0F-4178-BA5D-920430F6465D}"/>
    <dgm:cxn modelId="{519195B3-1AB3-469A-B8F9-B134CFA1BF73}" srcId="{B41D98C2-DC7E-4514-A0C3-735A4DE6E740}" destId="{47167AE1-EBD2-4A9B-9646-2C6BB9B55A1E}" srcOrd="2" destOrd="0" parTransId="{EE5D8927-D369-4AF9-868A-FABE76B00503}" sibTransId="{8463F4CF-B60C-4CB5-9321-4F96AB71143C}"/>
    <dgm:cxn modelId="{3F0C71C1-9AA8-4037-A1B6-4C1DE2362571}" type="presOf" srcId="{A9D36B11-6F61-41DA-A516-12EF0BAF7A2C}" destId="{40BF46AB-806B-4F51-B3A1-E6719F604893}" srcOrd="0" destOrd="0" presId="urn:microsoft.com/office/officeart/2005/8/layout/cycle8"/>
    <dgm:cxn modelId="{52C9B2C7-A40A-4119-B0F2-51D2C38F0BCA}" type="presOf" srcId="{EE78B422-720B-4B02-9523-0FD4D69C9D3C}" destId="{C44E38A2-8F72-4D2D-BD46-D90AB156A2E7}" srcOrd="0" destOrd="0" presId="urn:microsoft.com/office/officeart/2005/8/layout/cycle8"/>
    <dgm:cxn modelId="{7C26B9CE-0F35-4A79-832D-61DF9BD18E38}" type="presOf" srcId="{78A673F5-6E63-44E8-97D0-DC8484D4A104}" destId="{332186E6-F020-42F1-A570-C9273F716481}" srcOrd="0" destOrd="0" presId="urn:microsoft.com/office/officeart/2005/8/layout/cycle8"/>
    <dgm:cxn modelId="{D4F2D4C0-5AA8-4E82-8B40-0D06D365E0FF}" type="presParOf" srcId="{8BE1F284-F3FE-4F3B-8AE6-176857B749E4}" destId="{C44E38A2-8F72-4D2D-BD46-D90AB156A2E7}" srcOrd="0" destOrd="0" presId="urn:microsoft.com/office/officeart/2005/8/layout/cycle8"/>
    <dgm:cxn modelId="{FE0D4E7E-49AC-42A0-ACDE-2C8A113D55DD}" type="presParOf" srcId="{8BE1F284-F3FE-4F3B-8AE6-176857B749E4}" destId="{1055F9E3-923C-4F05-B87D-713F33C9AD17}" srcOrd="1" destOrd="0" presId="urn:microsoft.com/office/officeart/2005/8/layout/cycle8"/>
    <dgm:cxn modelId="{D1244B60-6AE0-4A70-81CF-2944324E7EB2}" type="presParOf" srcId="{8BE1F284-F3FE-4F3B-8AE6-176857B749E4}" destId="{0BB89CB5-FBC8-46E5-B832-E2A36C132495}" srcOrd="2" destOrd="0" presId="urn:microsoft.com/office/officeart/2005/8/layout/cycle8"/>
    <dgm:cxn modelId="{0F582A66-A0A4-43EE-B85B-A946544F6BA4}" type="presParOf" srcId="{8BE1F284-F3FE-4F3B-8AE6-176857B749E4}" destId="{7B231E15-DD60-4842-A111-49EFC6FE10E5}" srcOrd="3" destOrd="0" presId="urn:microsoft.com/office/officeart/2005/8/layout/cycle8"/>
    <dgm:cxn modelId="{59578674-97F1-4D48-9ED3-6ACE0FD2124F}" type="presParOf" srcId="{8BE1F284-F3FE-4F3B-8AE6-176857B749E4}" destId="{40BF46AB-806B-4F51-B3A1-E6719F604893}" srcOrd="4" destOrd="0" presId="urn:microsoft.com/office/officeart/2005/8/layout/cycle8"/>
    <dgm:cxn modelId="{CA5B5FE6-03C6-4C27-BDA4-9BA422D2DB97}" type="presParOf" srcId="{8BE1F284-F3FE-4F3B-8AE6-176857B749E4}" destId="{32B05978-C783-4F5D-A187-992B878B3E20}" srcOrd="5" destOrd="0" presId="urn:microsoft.com/office/officeart/2005/8/layout/cycle8"/>
    <dgm:cxn modelId="{39A77D83-B4CD-4812-A70E-AA44D7294AD2}" type="presParOf" srcId="{8BE1F284-F3FE-4F3B-8AE6-176857B749E4}" destId="{4A9DB1AE-E7E1-4EEE-9C15-670DC7FCF68A}" srcOrd="6" destOrd="0" presId="urn:microsoft.com/office/officeart/2005/8/layout/cycle8"/>
    <dgm:cxn modelId="{30A28210-19AD-4DE4-87E8-6B2274FE55A4}" type="presParOf" srcId="{8BE1F284-F3FE-4F3B-8AE6-176857B749E4}" destId="{0A70FF41-A293-4330-A534-186FEE65C8E7}" srcOrd="7" destOrd="0" presId="urn:microsoft.com/office/officeart/2005/8/layout/cycle8"/>
    <dgm:cxn modelId="{FD343421-F132-489D-8B8B-53A989230AF1}" type="presParOf" srcId="{8BE1F284-F3FE-4F3B-8AE6-176857B749E4}" destId="{BD0E565A-D803-4428-9116-F1A5B070F51C}" srcOrd="8" destOrd="0" presId="urn:microsoft.com/office/officeart/2005/8/layout/cycle8"/>
    <dgm:cxn modelId="{39A849C2-3DE1-4605-A6DE-687B59D64898}" type="presParOf" srcId="{8BE1F284-F3FE-4F3B-8AE6-176857B749E4}" destId="{D6D444D1-B5E6-4651-B677-F16B7CE50EF0}" srcOrd="9" destOrd="0" presId="urn:microsoft.com/office/officeart/2005/8/layout/cycle8"/>
    <dgm:cxn modelId="{FAD8AD4E-7C41-4C66-A034-B8895CDC5719}" type="presParOf" srcId="{8BE1F284-F3FE-4F3B-8AE6-176857B749E4}" destId="{3BF77352-DCE4-4189-8ABF-EAAF1AF16CFE}" srcOrd="10" destOrd="0" presId="urn:microsoft.com/office/officeart/2005/8/layout/cycle8"/>
    <dgm:cxn modelId="{4BE73722-0ED0-4CAC-8C1C-C35713C7A05E}" type="presParOf" srcId="{8BE1F284-F3FE-4F3B-8AE6-176857B749E4}" destId="{B44349A1-D774-48C8-A8B5-69A9054EA5CB}" srcOrd="11" destOrd="0" presId="urn:microsoft.com/office/officeart/2005/8/layout/cycle8"/>
    <dgm:cxn modelId="{E2B17AE6-EB20-4D4D-8D2D-124EE796E87D}" type="presParOf" srcId="{8BE1F284-F3FE-4F3B-8AE6-176857B749E4}" destId="{332186E6-F020-42F1-A570-C9273F716481}" srcOrd="12" destOrd="0" presId="urn:microsoft.com/office/officeart/2005/8/layout/cycle8"/>
    <dgm:cxn modelId="{ECD9F14D-369C-4E61-9736-01FA794D9D74}" type="presParOf" srcId="{8BE1F284-F3FE-4F3B-8AE6-176857B749E4}" destId="{D571A3FF-19D8-4860-B53E-3C4B0B4C5384}" srcOrd="13" destOrd="0" presId="urn:microsoft.com/office/officeart/2005/8/layout/cycle8"/>
    <dgm:cxn modelId="{0F8574F8-5E4F-4AC5-87AB-ECDCFC37B34B}" type="presParOf" srcId="{8BE1F284-F3FE-4F3B-8AE6-176857B749E4}" destId="{80AA6AB6-4C97-4F2E-9CE9-1F372DBAB596}" srcOrd="14" destOrd="0" presId="urn:microsoft.com/office/officeart/2005/8/layout/cycle8"/>
    <dgm:cxn modelId="{B68BB9CE-7299-4E14-A067-10AD94CB4074}" type="presParOf" srcId="{8BE1F284-F3FE-4F3B-8AE6-176857B749E4}" destId="{86764610-048E-44FE-B16A-8D9CEBA74C34}" srcOrd="15" destOrd="0" presId="urn:microsoft.com/office/officeart/2005/8/layout/cycle8"/>
    <dgm:cxn modelId="{2242D47B-DA13-4319-A891-65583B30BD3B}" type="presParOf" srcId="{8BE1F284-F3FE-4F3B-8AE6-176857B749E4}" destId="{C75D6C5F-12D0-4896-8FF8-C840627D22F9}" srcOrd="16" destOrd="0" presId="urn:microsoft.com/office/officeart/2005/8/layout/cycle8"/>
    <dgm:cxn modelId="{DF5E7E6A-6120-4672-B34B-627C201C7B80}" type="presParOf" srcId="{8BE1F284-F3FE-4F3B-8AE6-176857B749E4}" destId="{36B0482D-464B-4003-92AC-09A90D4A1CA1}" srcOrd="17" destOrd="0" presId="urn:microsoft.com/office/officeart/2005/8/layout/cycle8"/>
    <dgm:cxn modelId="{50C19E3C-41D2-46CD-85A1-62EB8DB1D03F}" type="presParOf" srcId="{8BE1F284-F3FE-4F3B-8AE6-176857B749E4}" destId="{EB95F681-589C-4C58-9055-97EF3EAB634D}" srcOrd="18" destOrd="0" presId="urn:microsoft.com/office/officeart/2005/8/layout/cycle8"/>
    <dgm:cxn modelId="{4054C4EB-208E-4957-8BBC-7C374B3B90F7}" type="presParOf" srcId="{8BE1F284-F3FE-4F3B-8AE6-176857B749E4}" destId="{17F9D659-9AB2-4F32-9670-8EE7698C7DA2}"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A8138B-D7AD-41F4-BFCB-6EE7A3E7F040}"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ru-RU"/>
        </a:p>
      </dgm:t>
    </dgm:pt>
    <dgm:pt modelId="{5E277EAD-E456-4EAA-8406-8AAC33552CAF}">
      <dgm:prSet custT="1"/>
      <dgm:spPr>
        <a:ln>
          <a:solidFill>
            <a:schemeClr val="accent1">
              <a:lumMod val="75000"/>
            </a:schemeClr>
          </a:solidFill>
        </a:ln>
      </dgm:spPr>
      <dgm:t>
        <a:bodyPr/>
        <a:lstStyle/>
        <a:p>
          <a:pPr algn="just"/>
          <a:r>
            <a:rPr lang="ru-RU" sz="1100" dirty="0">
              <a:latin typeface="Times New Roman" panose="02020603050405020304" pitchFamily="18" charset="0"/>
              <a:cs typeface="Times New Roman" panose="02020603050405020304" pitchFamily="18" charset="0"/>
            </a:rPr>
            <a:t>среди 63 районов и городов РБ по объему налоговых и неналоговых поступлений в объеме бюджета </a:t>
          </a:r>
        </a:p>
        <a:p>
          <a:pPr algn="l"/>
          <a:r>
            <a:rPr lang="ru-RU" sz="1100" dirty="0">
              <a:latin typeface="Times New Roman" panose="02020603050405020304" pitchFamily="18" charset="0"/>
              <a:cs typeface="Times New Roman" panose="02020603050405020304" pitchFamily="18" charset="0"/>
            </a:rPr>
            <a:t>(в 2017 году – 10 место)</a:t>
          </a:r>
          <a:endParaRPr lang="ru-RU" sz="1100" dirty="0"/>
        </a:p>
      </dgm:t>
    </dgm:pt>
    <dgm:pt modelId="{3D4CE691-4E51-48D9-99D4-4537BF93821A}" type="parTrans" cxnId="{736E4D89-A537-4385-A797-C4023B0E5AEC}">
      <dgm:prSet/>
      <dgm:spPr/>
      <dgm:t>
        <a:bodyPr/>
        <a:lstStyle/>
        <a:p>
          <a:endParaRPr lang="ru-RU" sz="3200"/>
        </a:p>
      </dgm:t>
    </dgm:pt>
    <dgm:pt modelId="{AD42C2F2-BB1D-4D52-BB3C-8662D48E55C1}" type="sibTrans" cxnId="{736E4D89-A537-4385-A797-C4023B0E5AEC}">
      <dgm:prSet/>
      <dgm:spPr/>
      <dgm:t>
        <a:bodyPr/>
        <a:lstStyle/>
        <a:p>
          <a:endParaRPr lang="ru-RU" sz="3200"/>
        </a:p>
      </dgm:t>
    </dgm:pt>
    <dgm:pt modelId="{1D8689BD-50DD-4599-84EB-EAE7E764067A}">
      <dgm:prSet custT="1"/>
      <dgm:spPr>
        <a:ln>
          <a:solidFill>
            <a:schemeClr val="accent1">
              <a:lumMod val="75000"/>
            </a:schemeClr>
          </a:solidFill>
        </a:ln>
      </dgm:spPr>
      <dgm:t>
        <a:bodyPr/>
        <a:lstStyle/>
        <a:p>
          <a:pPr algn="just"/>
          <a:r>
            <a:rPr lang="ru-RU" sz="1100" dirty="0">
              <a:latin typeface="Times New Roman" panose="02020603050405020304" pitchFamily="18" charset="0"/>
              <a:cs typeface="Times New Roman" panose="02020603050405020304" pitchFamily="18" charset="0"/>
            </a:rPr>
            <a:t>среди 63 районов и городов РБ по доле налоговых и неналоговых доходов в общем объеме доходов</a:t>
          </a:r>
        </a:p>
        <a:p>
          <a:pPr algn="l"/>
          <a:r>
            <a:rPr lang="ru-RU" sz="1100" dirty="0">
              <a:latin typeface="Times New Roman" panose="02020603050405020304" pitchFamily="18" charset="0"/>
              <a:cs typeface="Times New Roman" panose="02020603050405020304" pitchFamily="18" charset="0"/>
            </a:rPr>
            <a:t>(в 2017 году – 4 место)</a:t>
          </a:r>
          <a:endParaRPr lang="ru-RU" sz="1100" dirty="0"/>
        </a:p>
      </dgm:t>
    </dgm:pt>
    <dgm:pt modelId="{6EDF1ACD-63FA-4BE4-81D8-1DEDF7D3B5CE}" type="parTrans" cxnId="{C473A8A2-3360-40FE-B526-5D6889A70077}">
      <dgm:prSet/>
      <dgm:spPr/>
      <dgm:t>
        <a:bodyPr/>
        <a:lstStyle/>
        <a:p>
          <a:endParaRPr lang="ru-RU" sz="3200"/>
        </a:p>
      </dgm:t>
    </dgm:pt>
    <dgm:pt modelId="{FB2F3061-4D4F-4B8E-9574-88A6F18E07DC}" type="sibTrans" cxnId="{C473A8A2-3360-40FE-B526-5D6889A70077}">
      <dgm:prSet/>
      <dgm:spPr/>
      <dgm:t>
        <a:bodyPr/>
        <a:lstStyle/>
        <a:p>
          <a:endParaRPr lang="ru-RU" sz="3200"/>
        </a:p>
      </dgm:t>
    </dgm:pt>
    <dgm:pt modelId="{0FC062E7-591C-43C2-8A20-620736462F65}">
      <dgm:prSet custT="1"/>
      <dgm:spPr>
        <a:ln>
          <a:solidFill>
            <a:schemeClr val="accent1">
              <a:lumMod val="75000"/>
            </a:schemeClr>
          </a:solidFill>
        </a:ln>
      </dgm:spPr>
      <dgm:t>
        <a:bodyPr/>
        <a:lstStyle/>
        <a:p>
          <a:pPr algn="just"/>
          <a:r>
            <a:rPr lang="ru-RU" sz="1100" dirty="0">
              <a:latin typeface="Times New Roman" panose="02020603050405020304" pitchFamily="18" charset="0"/>
              <a:cs typeface="Times New Roman" panose="02020603050405020304" pitchFamily="18" charset="0"/>
            </a:rPr>
            <a:t>составляет доля налоговых и неналоговых доходов в объеме бюджета, по РБ этот показатель составляет 36,6%</a:t>
          </a:r>
        </a:p>
        <a:p>
          <a:pPr algn="l"/>
          <a:r>
            <a:rPr lang="ru-RU" sz="1100" dirty="0">
              <a:latin typeface="Times New Roman" panose="02020603050405020304" pitchFamily="18" charset="0"/>
              <a:cs typeface="Times New Roman" panose="02020603050405020304" pitchFamily="18" charset="0"/>
            </a:rPr>
            <a:t>(в 2017 году – 44,1%)</a:t>
          </a:r>
        </a:p>
      </dgm:t>
    </dgm:pt>
    <dgm:pt modelId="{31390681-0C42-4A7A-BB27-C96EBFC3855A}" type="parTrans" cxnId="{FD8DDADD-476E-4354-92DF-0C98CA390C10}">
      <dgm:prSet/>
      <dgm:spPr/>
      <dgm:t>
        <a:bodyPr/>
        <a:lstStyle/>
        <a:p>
          <a:endParaRPr lang="ru-RU" sz="3200"/>
        </a:p>
      </dgm:t>
    </dgm:pt>
    <dgm:pt modelId="{B14FF25A-4257-4802-907F-6F9576D59928}" type="sibTrans" cxnId="{FD8DDADD-476E-4354-92DF-0C98CA390C10}">
      <dgm:prSet/>
      <dgm:spPr/>
      <dgm:t>
        <a:bodyPr/>
        <a:lstStyle/>
        <a:p>
          <a:endParaRPr lang="ru-RU" sz="3200"/>
        </a:p>
      </dgm:t>
    </dgm:pt>
    <dgm:pt modelId="{97A41234-6CEA-44FB-8F02-D5C6451AF0A8}" type="pres">
      <dgm:prSet presAssocID="{30A8138B-D7AD-41F4-BFCB-6EE7A3E7F040}" presName="linear" presStyleCnt="0">
        <dgm:presLayoutVars>
          <dgm:dir/>
          <dgm:resizeHandles val="exact"/>
        </dgm:presLayoutVars>
      </dgm:prSet>
      <dgm:spPr/>
    </dgm:pt>
    <dgm:pt modelId="{7A81322D-7C22-4516-8F85-2107743434EC}" type="pres">
      <dgm:prSet presAssocID="{5E277EAD-E456-4EAA-8406-8AAC33552CAF}" presName="comp" presStyleCnt="0"/>
      <dgm:spPr/>
    </dgm:pt>
    <dgm:pt modelId="{A6D41B17-3C3F-44EF-9B67-712942BBD6C9}" type="pres">
      <dgm:prSet presAssocID="{5E277EAD-E456-4EAA-8406-8AAC33552CAF}" presName="box" presStyleLbl="node1" presStyleIdx="0" presStyleCnt="3" custLinFactNeighborX="-724" custLinFactNeighborY="36"/>
      <dgm:spPr/>
    </dgm:pt>
    <dgm:pt modelId="{3165AD1F-D63F-4877-B8D7-CF4044D6EBD9}" type="pres">
      <dgm:prSet presAssocID="{5E277EAD-E456-4EAA-8406-8AAC33552CAF}" presName="img" presStyleLbl="fgImgPlace1" presStyleIdx="0" presStyleCnt="3"/>
      <dgm:spPr>
        <a:solidFill>
          <a:srgbClr val="FFFF99"/>
        </a:solidFill>
        <a:ln>
          <a:solidFill>
            <a:schemeClr val="accent1">
              <a:lumMod val="75000"/>
            </a:schemeClr>
          </a:solidFill>
        </a:ln>
      </dgm:spPr>
    </dgm:pt>
    <dgm:pt modelId="{59560561-3797-4543-A183-CAE3CA61396E}" type="pres">
      <dgm:prSet presAssocID="{5E277EAD-E456-4EAA-8406-8AAC33552CAF}" presName="text" presStyleLbl="node1" presStyleIdx="0" presStyleCnt="3">
        <dgm:presLayoutVars>
          <dgm:bulletEnabled val="1"/>
        </dgm:presLayoutVars>
      </dgm:prSet>
      <dgm:spPr/>
    </dgm:pt>
    <dgm:pt modelId="{CC6C83B5-100D-4348-9C8F-282F53DA421B}" type="pres">
      <dgm:prSet presAssocID="{AD42C2F2-BB1D-4D52-BB3C-8662D48E55C1}" presName="spacer" presStyleCnt="0"/>
      <dgm:spPr/>
    </dgm:pt>
    <dgm:pt modelId="{63529FCF-A4E2-4081-A6AE-8E103EFA666F}" type="pres">
      <dgm:prSet presAssocID="{1D8689BD-50DD-4599-84EB-EAE7E764067A}" presName="comp" presStyleCnt="0"/>
      <dgm:spPr/>
    </dgm:pt>
    <dgm:pt modelId="{E6CE19EF-A8AA-4FA7-BF6D-34C27158C521}" type="pres">
      <dgm:prSet presAssocID="{1D8689BD-50DD-4599-84EB-EAE7E764067A}" presName="box" presStyleLbl="node1" presStyleIdx="1" presStyleCnt="3"/>
      <dgm:spPr/>
    </dgm:pt>
    <dgm:pt modelId="{050F932B-912B-4EB0-9C9C-15F13AE297C7}" type="pres">
      <dgm:prSet presAssocID="{1D8689BD-50DD-4599-84EB-EAE7E764067A}" presName="img" presStyleLbl="fgImgPlace1" presStyleIdx="1" presStyleCnt="3"/>
      <dgm:spPr>
        <a:solidFill>
          <a:srgbClr val="FFFF99"/>
        </a:solidFill>
        <a:ln>
          <a:solidFill>
            <a:schemeClr val="accent1">
              <a:lumMod val="75000"/>
            </a:schemeClr>
          </a:solidFill>
        </a:ln>
      </dgm:spPr>
    </dgm:pt>
    <dgm:pt modelId="{54314DBE-33D9-4917-A1DA-0778A9234092}" type="pres">
      <dgm:prSet presAssocID="{1D8689BD-50DD-4599-84EB-EAE7E764067A}" presName="text" presStyleLbl="node1" presStyleIdx="1" presStyleCnt="3">
        <dgm:presLayoutVars>
          <dgm:bulletEnabled val="1"/>
        </dgm:presLayoutVars>
      </dgm:prSet>
      <dgm:spPr/>
    </dgm:pt>
    <dgm:pt modelId="{52766D0D-8BA0-4E6D-98C5-77F3C710F04A}" type="pres">
      <dgm:prSet presAssocID="{FB2F3061-4D4F-4B8E-9574-88A6F18E07DC}" presName="spacer" presStyleCnt="0"/>
      <dgm:spPr/>
    </dgm:pt>
    <dgm:pt modelId="{7608D534-0898-4D7D-B3FB-248F56225273}" type="pres">
      <dgm:prSet presAssocID="{0FC062E7-591C-43C2-8A20-620736462F65}" presName="comp" presStyleCnt="0"/>
      <dgm:spPr/>
    </dgm:pt>
    <dgm:pt modelId="{7E3D20D8-CD03-423D-9C7B-954F80ABD991}" type="pres">
      <dgm:prSet presAssocID="{0FC062E7-591C-43C2-8A20-620736462F65}" presName="box" presStyleLbl="node1" presStyleIdx="2" presStyleCnt="3"/>
      <dgm:spPr/>
    </dgm:pt>
    <dgm:pt modelId="{F60B9E1F-4029-4E4C-8C40-DFF815D964BC}" type="pres">
      <dgm:prSet presAssocID="{0FC062E7-591C-43C2-8A20-620736462F65}" presName="img" presStyleLbl="fgImgPlace1" presStyleIdx="2" presStyleCnt="3" custScaleY="125268" custLinFactNeighborX="-2493" custLinFactNeighborY="11809"/>
      <dgm:spPr>
        <a:solidFill>
          <a:srgbClr val="FFFF99"/>
        </a:solidFill>
        <a:ln>
          <a:solidFill>
            <a:schemeClr val="accent1">
              <a:lumMod val="75000"/>
            </a:schemeClr>
          </a:solidFill>
        </a:ln>
      </dgm:spPr>
    </dgm:pt>
    <dgm:pt modelId="{6E480F21-A1F9-41C5-93B7-9B86998726EC}" type="pres">
      <dgm:prSet presAssocID="{0FC062E7-591C-43C2-8A20-620736462F65}" presName="text" presStyleLbl="node1" presStyleIdx="2" presStyleCnt="3">
        <dgm:presLayoutVars>
          <dgm:bulletEnabled val="1"/>
        </dgm:presLayoutVars>
      </dgm:prSet>
      <dgm:spPr/>
    </dgm:pt>
  </dgm:ptLst>
  <dgm:cxnLst>
    <dgm:cxn modelId="{40B84F12-FABF-49B2-97A9-1D36D713F2F2}" type="presOf" srcId="{0FC062E7-591C-43C2-8A20-620736462F65}" destId="{6E480F21-A1F9-41C5-93B7-9B86998726EC}" srcOrd="1" destOrd="0" presId="urn:microsoft.com/office/officeart/2005/8/layout/vList4"/>
    <dgm:cxn modelId="{5F574334-4AF3-452B-9BF7-8938D74F7429}" type="presOf" srcId="{1D8689BD-50DD-4599-84EB-EAE7E764067A}" destId="{E6CE19EF-A8AA-4FA7-BF6D-34C27158C521}" srcOrd="0" destOrd="0" presId="urn:microsoft.com/office/officeart/2005/8/layout/vList4"/>
    <dgm:cxn modelId="{C7BA083C-EECB-4030-9AFC-8961C2B488D8}" type="presOf" srcId="{1D8689BD-50DD-4599-84EB-EAE7E764067A}" destId="{54314DBE-33D9-4917-A1DA-0778A9234092}" srcOrd="1" destOrd="0" presId="urn:microsoft.com/office/officeart/2005/8/layout/vList4"/>
    <dgm:cxn modelId="{4E830377-04C7-437C-923B-21D3DE528A71}" type="presOf" srcId="{5E277EAD-E456-4EAA-8406-8AAC33552CAF}" destId="{A6D41B17-3C3F-44EF-9B67-712942BBD6C9}" srcOrd="0" destOrd="0" presId="urn:microsoft.com/office/officeart/2005/8/layout/vList4"/>
    <dgm:cxn modelId="{736E4D89-A537-4385-A797-C4023B0E5AEC}" srcId="{30A8138B-D7AD-41F4-BFCB-6EE7A3E7F040}" destId="{5E277EAD-E456-4EAA-8406-8AAC33552CAF}" srcOrd="0" destOrd="0" parTransId="{3D4CE691-4E51-48D9-99D4-4537BF93821A}" sibTransId="{AD42C2F2-BB1D-4D52-BB3C-8662D48E55C1}"/>
    <dgm:cxn modelId="{C473A8A2-3360-40FE-B526-5D6889A70077}" srcId="{30A8138B-D7AD-41F4-BFCB-6EE7A3E7F040}" destId="{1D8689BD-50DD-4599-84EB-EAE7E764067A}" srcOrd="1" destOrd="0" parTransId="{6EDF1ACD-63FA-4BE4-81D8-1DEDF7D3B5CE}" sibTransId="{FB2F3061-4D4F-4B8E-9574-88A6F18E07DC}"/>
    <dgm:cxn modelId="{3524F0B1-72C1-4A6D-B1B7-DD5E863817A6}" type="presOf" srcId="{30A8138B-D7AD-41F4-BFCB-6EE7A3E7F040}" destId="{97A41234-6CEA-44FB-8F02-D5C6451AF0A8}" srcOrd="0" destOrd="0" presId="urn:microsoft.com/office/officeart/2005/8/layout/vList4"/>
    <dgm:cxn modelId="{FD8DDADD-476E-4354-92DF-0C98CA390C10}" srcId="{30A8138B-D7AD-41F4-BFCB-6EE7A3E7F040}" destId="{0FC062E7-591C-43C2-8A20-620736462F65}" srcOrd="2" destOrd="0" parTransId="{31390681-0C42-4A7A-BB27-C96EBFC3855A}" sibTransId="{B14FF25A-4257-4802-907F-6F9576D59928}"/>
    <dgm:cxn modelId="{931172E4-C1D5-458B-9E1C-F08FE2C39652}" type="presOf" srcId="{5E277EAD-E456-4EAA-8406-8AAC33552CAF}" destId="{59560561-3797-4543-A183-CAE3CA61396E}" srcOrd="1" destOrd="0" presId="urn:microsoft.com/office/officeart/2005/8/layout/vList4"/>
    <dgm:cxn modelId="{43F2FDF2-F20C-450C-B53F-C61E241A9C3B}" type="presOf" srcId="{0FC062E7-591C-43C2-8A20-620736462F65}" destId="{7E3D20D8-CD03-423D-9C7B-954F80ABD991}" srcOrd="0" destOrd="0" presId="urn:microsoft.com/office/officeart/2005/8/layout/vList4"/>
    <dgm:cxn modelId="{1182FDA3-8F78-4332-835C-C510BFB8E241}" type="presParOf" srcId="{97A41234-6CEA-44FB-8F02-D5C6451AF0A8}" destId="{7A81322D-7C22-4516-8F85-2107743434EC}" srcOrd="0" destOrd="0" presId="urn:microsoft.com/office/officeart/2005/8/layout/vList4"/>
    <dgm:cxn modelId="{563702DF-7274-45D9-8E76-019F561885D5}" type="presParOf" srcId="{7A81322D-7C22-4516-8F85-2107743434EC}" destId="{A6D41B17-3C3F-44EF-9B67-712942BBD6C9}" srcOrd="0" destOrd="0" presId="urn:microsoft.com/office/officeart/2005/8/layout/vList4"/>
    <dgm:cxn modelId="{AD8B2CF8-F3B0-4DE1-B7BC-45F4058CF55E}" type="presParOf" srcId="{7A81322D-7C22-4516-8F85-2107743434EC}" destId="{3165AD1F-D63F-4877-B8D7-CF4044D6EBD9}" srcOrd="1" destOrd="0" presId="urn:microsoft.com/office/officeart/2005/8/layout/vList4"/>
    <dgm:cxn modelId="{9873042F-5AF0-4FA1-B5B9-5A5C37E128C6}" type="presParOf" srcId="{7A81322D-7C22-4516-8F85-2107743434EC}" destId="{59560561-3797-4543-A183-CAE3CA61396E}" srcOrd="2" destOrd="0" presId="urn:microsoft.com/office/officeart/2005/8/layout/vList4"/>
    <dgm:cxn modelId="{B89316D1-1412-4909-A594-A4EDF1B738FE}" type="presParOf" srcId="{97A41234-6CEA-44FB-8F02-D5C6451AF0A8}" destId="{CC6C83B5-100D-4348-9C8F-282F53DA421B}" srcOrd="1" destOrd="0" presId="urn:microsoft.com/office/officeart/2005/8/layout/vList4"/>
    <dgm:cxn modelId="{ADC078DF-946D-44D0-92C9-2216F358D7AC}" type="presParOf" srcId="{97A41234-6CEA-44FB-8F02-D5C6451AF0A8}" destId="{63529FCF-A4E2-4081-A6AE-8E103EFA666F}" srcOrd="2" destOrd="0" presId="urn:microsoft.com/office/officeart/2005/8/layout/vList4"/>
    <dgm:cxn modelId="{EAA7376D-B0A7-45F4-B53A-FCA0383C792C}" type="presParOf" srcId="{63529FCF-A4E2-4081-A6AE-8E103EFA666F}" destId="{E6CE19EF-A8AA-4FA7-BF6D-34C27158C521}" srcOrd="0" destOrd="0" presId="urn:microsoft.com/office/officeart/2005/8/layout/vList4"/>
    <dgm:cxn modelId="{A75DD617-A49B-450B-AC7B-456088220AE0}" type="presParOf" srcId="{63529FCF-A4E2-4081-A6AE-8E103EFA666F}" destId="{050F932B-912B-4EB0-9C9C-15F13AE297C7}" srcOrd="1" destOrd="0" presId="urn:microsoft.com/office/officeart/2005/8/layout/vList4"/>
    <dgm:cxn modelId="{6CB9FCDB-CAB5-4B4F-9879-85EB31B48EE5}" type="presParOf" srcId="{63529FCF-A4E2-4081-A6AE-8E103EFA666F}" destId="{54314DBE-33D9-4917-A1DA-0778A9234092}" srcOrd="2" destOrd="0" presId="urn:microsoft.com/office/officeart/2005/8/layout/vList4"/>
    <dgm:cxn modelId="{4B3409CC-B819-4746-A715-6D50D0831566}" type="presParOf" srcId="{97A41234-6CEA-44FB-8F02-D5C6451AF0A8}" destId="{52766D0D-8BA0-4E6D-98C5-77F3C710F04A}" srcOrd="3" destOrd="0" presId="urn:microsoft.com/office/officeart/2005/8/layout/vList4"/>
    <dgm:cxn modelId="{53AB06DF-C834-437B-813C-59F1AF8C8E37}" type="presParOf" srcId="{97A41234-6CEA-44FB-8F02-D5C6451AF0A8}" destId="{7608D534-0898-4D7D-B3FB-248F56225273}" srcOrd="4" destOrd="0" presId="urn:microsoft.com/office/officeart/2005/8/layout/vList4"/>
    <dgm:cxn modelId="{0F9D6954-C9D9-4BDB-B76F-5FD908275E6A}" type="presParOf" srcId="{7608D534-0898-4D7D-B3FB-248F56225273}" destId="{7E3D20D8-CD03-423D-9C7B-954F80ABD991}" srcOrd="0" destOrd="0" presId="urn:microsoft.com/office/officeart/2005/8/layout/vList4"/>
    <dgm:cxn modelId="{397A4634-2AB6-411F-9B80-EA0A49BBEAEA}" type="presParOf" srcId="{7608D534-0898-4D7D-B3FB-248F56225273}" destId="{F60B9E1F-4029-4E4C-8C40-DFF815D964BC}" srcOrd="1" destOrd="0" presId="urn:microsoft.com/office/officeart/2005/8/layout/vList4"/>
    <dgm:cxn modelId="{51490D8A-FD52-4C21-AC36-A2DF0266F113}" type="presParOf" srcId="{7608D534-0898-4D7D-B3FB-248F56225273}" destId="{6E480F21-A1F9-41C5-93B7-9B86998726EC}"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6865F3-C122-44A5-9ED3-7F2A98257BFB}" type="doc">
      <dgm:prSet loTypeId="urn:microsoft.com/office/officeart/2005/8/layout/gear1" loCatId="relationship" qsTypeId="urn:microsoft.com/office/officeart/2005/8/quickstyle/simple1" qsCatId="simple" csTypeId="urn:microsoft.com/office/officeart/2005/8/colors/accent1_2" csCatId="accent1" phldr="1"/>
      <dgm:spPr/>
    </dgm:pt>
    <dgm:pt modelId="{17A7649E-1794-48E3-B294-3A90987F911B}">
      <dgm:prSet phldrT="[Текст]" custT="1"/>
      <dgm:spPr>
        <a:solidFill>
          <a:schemeClr val="accent6">
            <a:lumMod val="40000"/>
            <a:lumOff val="60000"/>
          </a:schemeClr>
        </a:solidFill>
        <a:ln>
          <a:solidFill>
            <a:schemeClr val="accent3">
              <a:lumMod val="75000"/>
            </a:schemeClr>
          </a:solidFill>
        </a:ln>
      </dgm:spPr>
      <dgm:t>
        <a:bodyPr/>
        <a:lstStyle/>
        <a:p>
          <a:r>
            <a:rPr lang="ru-RU" sz="1100" b="1" dirty="0">
              <a:solidFill>
                <a:schemeClr val="tx2">
                  <a:lumMod val="75000"/>
                </a:schemeClr>
              </a:solidFill>
              <a:latin typeface="Times New Roman" panose="02020603050405020304" pitchFamily="18" charset="0"/>
              <a:cs typeface="Times New Roman" panose="02020603050405020304" pitchFamily="18" charset="0"/>
            </a:rPr>
            <a:t>Бюджет муниципального района –  1 571,3 млн. руб.</a:t>
          </a:r>
        </a:p>
      </dgm:t>
    </dgm:pt>
    <dgm:pt modelId="{D6E9EAA7-88EC-4130-9E3C-6C111685486B}" type="parTrans" cxnId="{30E219FF-6F46-4CFE-8A55-C93F70EEB9F2}">
      <dgm:prSet/>
      <dgm:spPr/>
      <dgm:t>
        <a:bodyPr/>
        <a:lstStyle/>
        <a:p>
          <a:endParaRPr lang="ru-RU"/>
        </a:p>
      </dgm:t>
    </dgm:pt>
    <dgm:pt modelId="{AED270F7-1CC5-46C9-A13A-135641E10CAB}" type="sibTrans" cxnId="{30E219FF-6F46-4CFE-8A55-C93F70EEB9F2}">
      <dgm:prSet/>
      <dgm:spPr/>
      <dgm:t>
        <a:bodyPr/>
        <a:lstStyle/>
        <a:p>
          <a:endParaRPr lang="ru-RU" baseline="0">
            <a:solidFill>
              <a:schemeClr val="bg1"/>
            </a:solidFill>
          </a:endParaRPr>
        </a:p>
      </dgm:t>
    </dgm:pt>
    <dgm:pt modelId="{84A0F5DD-2554-43B5-BE37-2E8CD87BF379}">
      <dgm:prSet phldrT="[Текст]"/>
      <dgm:spPr>
        <a:solidFill>
          <a:schemeClr val="tx2">
            <a:lumMod val="20000"/>
            <a:lumOff val="80000"/>
          </a:schemeClr>
        </a:solidFill>
        <a:ln>
          <a:solidFill>
            <a:schemeClr val="accent3">
              <a:lumMod val="75000"/>
            </a:schemeClr>
          </a:solidFill>
        </a:ln>
      </dgm:spPr>
      <dgm: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Бюджет городского поселения – 219,8 млн. руб</a:t>
          </a:r>
          <a:r>
            <a:rPr lang="ru-RU" b="1" dirty="0">
              <a:solidFill>
                <a:schemeClr val="bg1"/>
              </a:solidFill>
              <a:latin typeface="Times New Roman" panose="02020603050405020304" pitchFamily="18" charset="0"/>
              <a:cs typeface="Times New Roman" panose="02020603050405020304" pitchFamily="18" charset="0"/>
            </a:rPr>
            <a:t>.</a:t>
          </a:r>
        </a:p>
      </dgm:t>
    </dgm:pt>
    <dgm:pt modelId="{79AF0241-D3B6-446B-92F1-AECB44CB0B6B}" type="parTrans" cxnId="{23EAA636-FB4F-4146-AE21-E23917AA1AE7}">
      <dgm:prSet/>
      <dgm:spPr/>
      <dgm:t>
        <a:bodyPr/>
        <a:lstStyle/>
        <a:p>
          <a:endParaRPr lang="ru-RU"/>
        </a:p>
      </dgm:t>
    </dgm:pt>
    <dgm:pt modelId="{F803A08B-FF85-4CC1-A54E-559D381AD78E}" type="sibTrans" cxnId="{23EAA636-FB4F-4146-AE21-E23917AA1AE7}">
      <dgm:prSet/>
      <dgm:spPr/>
      <dgm:t>
        <a:bodyPr/>
        <a:lstStyle/>
        <a:p>
          <a:endParaRPr lang="ru-RU"/>
        </a:p>
      </dgm:t>
    </dgm:pt>
    <dgm:pt modelId="{27EAC371-E3E6-421B-88B4-C1687F985A49}">
      <dgm:prSet phldrT="[Текст]"/>
      <dgm:spPr>
        <a:solidFill>
          <a:schemeClr val="accent4">
            <a:lumMod val="60000"/>
            <a:lumOff val="40000"/>
          </a:schemeClr>
        </a:solidFill>
        <a:ln>
          <a:solidFill>
            <a:schemeClr val="accent3">
              <a:lumMod val="75000"/>
            </a:schemeClr>
          </a:solidFill>
        </a:ln>
      </dgm:spPr>
      <dgm: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Бюджеты сельских поселений – 105,4 млн. руб.</a:t>
          </a:r>
        </a:p>
      </dgm:t>
    </dgm:pt>
    <dgm:pt modelId="{7F9605B4-8200-4477-8696-227BE7F64886}" type="parTrans" cxnId="{DB9164C9-BAD6-4069-BC5C-893DF94CACA0}">
      <dgm:prSet/>
      <dgm:spPr/>
      <dgm:t>
        <a:bodyPr/>
        <a:lstStyle/>
        <a:p>
          <a:endParaRPr lang="ru-RU"/>
        </a:p>
      </dgm:t>
    </dgm:pt>
    <dgm:pt modelId="{029CC9AE-987C-43EC-BC3E-28E45F3484D7}" type="sibTrans" cxnId="{DB9164C9-BAD6-4069-BC5C-893DF94CACA0}">
      <dgm:prSet/>
      <dgm:spPr/>
      <dgm:t>
        <a:bodyPr/>
        <a:lstStyle/>
        <a:p>
          <a:endParaRPr lang="ru-RU"/>
        </a:p>
      </dgm:t>
    </dgm:pt>
    <dgm:pt modelId="{4CD2A1DF-9CDF-40DC-9DA8-6225A6F4F90B}" type="pres">
      <dgm:prSet presAssocID="{946865F3-C122-44A5-9ED3-7F2A98257BFB}" presName="composite" presStyleCnt="0">
        <dgm:presLayoutVars>
          <dgm:chMax val="3"/>
          <dgm:animLvl val="lvl"/>
          <dgm:resizeHandles val="exact"/>
        </dgm:presLayoutVars>
      </dgm:prSet>
      <dgm:spPr/>
    </dgm:pt>
    <dgm:pt modelId="{E0107120-9CBE-4C67-9522-8CFB137C0B32}" type="pres">
      <dgm:prSet presAssocID="{17A7649E-1794-48E3-B294-3A90987F911B}" presName="gear1" presStyleLbl="node1" presStyleIdx="0" presStyleCnt="3" custAng="20105729" custScaleX="58848" custScaleY="39718" custLinFactY="-8754" custLinFactNeighborX="-43097" custLinFactNeighborY="-100000">
        <dgm:presLayoutVars>
          <dgm:chMax val="1"/>
          <dgm:bulletEnabled val="1"/>
        </dgm:presLayoutVars>
      </dgm:prSet>
      <dgm:spPr/>
    </dgm:pt>
    <dgm:pt modelId="{4734E000-8232-4A19-AFD6-1F35809E4EED}" type="pres">
      <dgm:prSet presAssocID="{17A7649E-1794-48E3-B294-3A90987F911B}" presName="gear1srcNode" presStyleLbl="node1" presStyleIdx="0" presStyleCnt="3"/>
      <dgm:spPr/>
    </dgm:pt>
    <dgm:pt modelId="{196B616B-96BD-4BB3-9DEE-66E4D2BB7BF3}" type="pres">
      <dgm:prSet presAssocID="{17A7649E-1794-48E3-B294-3A90987F911B}" presName="gear1dstNode" presStyleLbl="node1" presStyleIdx="0" presStyleCnt="3"/>
      <dgm:spPr/>
    </dgm:pt>
    <dgm:pt modelId="{65D2E222-A09C-44C4-8BE7-1652DA6CE78A}" type="pres">
      <dgm:prSet presAssocID="{84A0F5DD-2554-43B5-BE37-2E8CD87BF379}" presName="gear2" presStyleLbl="node1" presStyleIdx="1" presStyleCnt="3" custScaleX="73963" custScaleY="67140" custLinFactX="65309" custLinFactNeighborX="100000" custLinFactNeighborY="-78531">
        <dgm:presLayoutVars>
          <dgm:chMax val="1"/>
          <dgm:bulletEnabled val="1"/>
        </dgm:presLayoutVars>
      </dgm:prSet>
      <dgm:spPr/>
    </dgm:pt>
    <dgm:pt modelId="{C64ABE43-A569-410C-BCC7-431B83B36000}" type="pres">
      <dgm:prSet presAssocID="{84A0F5DD-2554-43B5-BE37-2E8CD87BF379}" presName="gear2srcNode" presStyleLbl="node1" presStyleIdx="1" presStyleCnt="3"/>
      <dgm:spPr/>
    </dgm:pt>
    <dgm:pt modelId="{8E3E2ACD-E4AB-4C5B-891E-6B3C876FEE39}" type="pres">
      <dgm:prSet presAssocID="{84A0F5DD-2554-43B5-BE37-2E8CD87BF379}" presName="gear2dstNode" presStyleLbl="node1" presStyleIdx="1" presStyleCnt="3"/>
      <dgm:spPr/>
    </dgm:pt>
    <dgm:pt modelId="{EEC967AA-883C-43A2-81EB-CD8B5A0A429A}" type="pres">
      <dgm:prSet presAssocID="{27EAC371-E3E6-421B-88B4-C1687F985A49}" presName="gear3" presStyleLbl="node1" presStyleIdx="2" presStyleCnt="3" custScaleX="68750" custScaleY="64535" custLinFactNeighborX="40677" custLinFactNeighborY="-12184"/>
      <dgm:spPr/>
    </dgm:pt>
    <dgm:pt modelId="{10616DDE-A925-42F3-9BC5-2CBA5205A83D}" type="pres">
      <dgm:prSet presAssocID="{27EAC371-E3E6-421B-88B4-C1687F985A49}" presName="gear3tx" presStyleLbl="node1" presStyleIdx="2" presStyleCnt="3">
        <dgm:presLayoutVars>
          <dgm:chMax val="1"/>
          <dgm:bulletEnabled val="1"/>
        </dgm:presLayoutVars>
      </dgm:prSet>
      <dgm:spPr/>
    </dgm:pt>
    <dgm:pt modelId="{B43372CB-4CA0-4049-B000-2BA8A672A4D5}" type="pres">
      <dgm:prSet presAssocID="{27EAC371-E3E6-421B-88B4-C1687F985A49}" presName="gear3srcNode" presStyleLbl="node1" presStyleIdx="2" presStyleCnt="3"/>
      <dgm:spPr/>
    </dgm:pt>
    <dgm:pt modelId="{809A353A-FD85-4578-BC48-A2014B3DE562}" type="pres">
      <dgm:prSet presAssocID="{27EAC371-E3E6-421B-88B4-C1687F985A49}" presName="gear3dstNode" presStyleLbl="node1" presStyleIdx="2" presStyleCnt="3"/>
      <dgm:spPr/>
    </dgm:pt>
    <dgm:pt modelId="{1D1E5743-0150-4779-8D6D-A2A809632CBD}" type="pres">
      <dgm:prSet presAssocID="{AED270F7-1CC5-46C9-A13A-135641E10CAB}" presName="connector1" presStyleLbl="sibTrans2D1" presStyleIdx="0" presStyleCnt="3" custFlipVert="1" custFlipHor="1" custScaleX="1099" custScaleY="3286" custLinFactNeighborX="3701"/>
      <dgm:spPr/>
    </dgm:pt>
    <dgm:pt modelId="{18323181-3E51-4590-9D13-3867250A5528}" type="pres">
      <dgm:prSet presAssocID="{F803A08B-FF85-4CC1-A54E-559D381AD78E}" presName="connector2" presStyleLbl="sibTrans2D1" presStyleIdx="1" presStyleCnt="3" custFlipHor="1" custScaleX="23223" custScaleY="1512"/>
      <dgm:spPr/>
    </dgm:pt>
    <dgm:pt modelId="{5F699156-85A8-4D23-97F4-CDE1475ED57B}" type="pres">
      <dgm:prSet presAssocID="{029CC9AE-987C-43EC-BC3E-28E45F3484D7}" presName="connector3" presStyleLbl="sibTrans2D1" presStyleIdx="2" presStyleCnt="3" custFlipHor="1" custScaleX="2065" custScaleY="38969"/>
      <dgm:spPr/>
    </dgm:pt>
  </dgm:ptLst>
  <dgm:cxnLst>
    <dgm:cxn modelId="{48E2F20C-639B-4461-A317-F01B0AA3CB1F}" type="presOf" srcId="{17A7649E-1794-48E3-B294-3A90987F911B}" destId="{4734E000-8232-4A19-AFD6-1F35809E4EED}" srcOrd="1" destOrd="0" presId="urn:microsoft.com/office/officeart/2005/8/layout/gear1"/>
    <dgm:cxn modelId="{4B2F3D25-2189-4962-8144-25F478FDEA0B}" type="presOf" srcId="{946865F3-C122-44A5-9ED3-7F2A98257BFB}" destId="{4CD2A1DF-9CDF-40DC-9DA8-6225A6F4F90B}" srcOrd="0" destOrd="0" presId="urn:microsoft.com/office/officeart/2005/8/layout/gear1"/>
    <dgm:cxn modelId="{FACA6B2E-6CBE-42E0-B183-619DB662F3B5}" type="presOf" srcId="{17A7649E-1794-48E3-B294-3A90987F911B}" destId="{E0107120-9CBE-4C67-9522-8CFB137C0B32}" srcOrd="0" destOrd="0" presId="urn:microsoft.com/office/officeart/2005/8/layout/gear1"/>
    <dgm:cxn modelId="{23EAA636-FB4F-4146-AE21-E23917AA1AE7}" srcId="{946865F3-C122-44A5-9ED3-7F2A98257BFB}" destId="{84A0F5DD-2554-43B5-BE37-2E8CD87BF379}" srcOrd="1" destOrd="0" parTransId="{79AF0241-D3B6-446B-92F1-AECB44CB0B6B}" sibTransId="{F803A08B-FF85-4CC1-A54E-559D381AD78E}"/>
    <dgm:cxn modelId="{02D82B3E-ADB4-4877-8BAC-D606FE151120}" type="presOf" srcId="{84A0F5DD-2554-43B5-BE37-2E8CD87BF379}" destId="{65D2E222-A09C-44C4-8BE7-1652DA6CE78A}" srcOrd="0" destOrd="0" presId="urn:microsoft.com/office/officeart/2005/8/layout/gear1"/>
    <dgm:cxn modelId="{FC3BA441-FBBC-4744-B67B-8FF52140502B}" type="presOf" srcId="{27EAC371-E3E6-421B-88B4-C1687F985A49}" destId="{809A353A-FD85-4578-BC48-A2014B3DE562}" srcOrd="3" destOrd="0" presId="urn:microsoft.com/office/officeart/2005/8/layout/gear1"/>
    <dgm:cxn modelId="{2D2C2D6F-4A89-4BD1-BA56-3E61BDF4B464}" type="presOf" srcId="{27EAC371-E3E6-421B-88B4-C1687F985A49}" destId="{10616DDE-A925-42F3-9BC5-2CBA5205A83D}" srcOrd="1" destOrd="0" presId="urn:microsoft.com/office/officeart/2005/8/layout/gear1"/>
    <dgm:cxn modelId="{3F54B87C-D76A-42E9-B7C8-A6087489567B}" type="presOf" srcId="{029CC9AE-987C-43EC-BC3E-28E45F3484D7}" destId="{5F699156-85A8-4D23-97F4-CDE1475ED57B}" srcOrd="0" destOrd="0" presId="urn:microsoft.com/office/officeart/2005/8/layout/gear1"/>
    <dgm:cxn modelId="{F62FB987-B19E-43CB-A52E-DDA55CCB56BA}" type="presOf" srcId="{F803A08B-FF85-4CC1-A54E-559D381AD78E}" destId="{18323181-3E51-4590-9D13-3867250A5528}" srcOrd="0" destOrd="0" presId="urn:microsoft.com/office/officeart/2005/8/layout/gear1"/>
    <dgm:cxn modelId="{7163328A-97BC-4E3E-A019-4F9409B0340E}" type="presOf" srcId="{84A0F5DD-2554-43B5-BE37-2E8CD87BF379}" destId="{8E3E2ACD-E4AB-4C5B-891E-6B3C876FEE39}" srcOrd="2" destOrd="0" presId="urn:microsoft.com/office/officeart/2005/8/layout/gear1"/>
    <dgm:cxn modelId="{4B580A91-0094-4603-9397-D1B71C1FD821}" type="presOf" srcId="{AED270F7-1CC5-46C9-A13A-135641E10CAB}" destId="{1D1E5743-0150-4779-8D6D-A2A809632CBD}" srcOrd="0" destOrd="0" presId="urn:microsoft.com/office/officeart/2005/8/layout/gear1"/>
    <dgm:cxn modelId="{6FB353AB-84B5-4973-BA23-F05BE46C0FB3}" type="presOf" srcId="{27EAC371-E3E6-421B-88B4-C1687F985A49}" destId="{EEC967AA-883C-43A2-81EB-CD8B5A0A429A}" srcOrd="0" destOrd="0" presId="urn:microsoft.com/office/officeart/2005/8/layout/gear1"/>
    <dgm:cxn modelId="{DB9164C9-BAD6-4069-BC5C-893DF94CACA0}" srcId="{946865F3-C122-44A5-9ED3-7F2A98257BFB}" destId="{27EAC371-E3E6-421B-88B4-C1687F985A49}" srcOrd="2" destOrd="0" parTransId="{7F9605B4-8200-4477-8696-227BE7F64886}" sibTransId="{029CC9AE-987C-43EC-BC3E-28E45F3484D7}"/>
    <dgm:cxn modelId="{5E1384C9-AC7B-433E-A034-9AAC6475CB0B}" type="presOf" srcId="{17A7649E-1794-48E3-B294-3A90987F911B}" destId="{196B616B-96BD-4BB3-9DEE-66E4D2BB7BF3}" srcOrd="2" destOrd="0" presId="urn:microsoft.com/office/officeart/2005/8/layout/gear1"/>
    <dgm:cxn modelId="{69096BCF-7B8E-4201-B3B6-EF4A41E6AC51}" type="presOf" srcId="{27EAC371-E3E6-421B-88B4-C1687F985A49}" destId="{B43372CB-4CA0-4049-B000-2BA8A672A4D5}" srcOrd="2" destOrd="0" presId="urn:microsoft.com/office/officeart/2005/8/layout/gear1"/>
    <dgm:cxn modelId="{09B80CF5-C322-4914-B4EC-A98AC48DB2E0}" type="presOf" srcId="{84A0F5DD-2554-43B5-BE37-2E8CD87BF379}" destId="{C64ABE43-A569-410C-BCC7-431B83B36000}" srcOrd="1" destOrd="0" presId="urn:microsoft.com/office/officeart/2005/8/layout/gear1"/>
    <dgm:cxn modelId="{30E219FF-6F46-4CFE-8A55-C93F70EEB9F2}" srcId="{946865F3-C122-44A5-9ED3-7F2A98257BFB}" destId="{17A7649E-1794-48E3-B294-3A90987F911B}" srcOrd="0" destOrd="0" parTransId="{D6E9EAA7-88EC-4130-9E3C-6C111685486B}" sibTransId="{AED270F7-1CC5-46C9-A13A-135641E10CAB}"/>
    <dgm:cxn modelId="{FC2036BC-D22B-4DB0-982B-8A14316D3151}" type="presParOf" srcId="{4CD2A1DF-9CDF-40DC-9DA8-6225A6F4F90B}" destId="{E0107120-9CBE-4C67-9522-8CFB137C0B32}" srcOrd="0" destOrd="0" presId="urn:microsoft.com/office/officeart/2005/8/layout/gear1"/>
    <dgm:cxn modelId="{8A051651-9DD7-4CE3-95B0-40581D59EDAC}" type="presParOf" srcId="{4CD2A1DF-9CDF-40DC-9DA8-6225A6F4F90B}" destId="{4734E000-8232-4A19-AFD6-1F35809E4EED}" srcOrd="1" destOrd="0" presId="urn:microsoft.com/office/officeart/2005/8/layout/gear1"/>
    <dgm:cxn modelId="{38FDF462-4898-41E0-B81F-3A45D84FF206}" type="presParOf" srcId="{4CD2A1DF-9CDF-40DC-9DA8-6225A6F4F90B}" destId="{196B616B-96BD-4BB3-9DEE-66E4D2BB7BF3}" srcOrd="2" destOrd="0" presId="urn:microsoft.com/office/officeart/2005/8/layout/gear1"/>
    <dgm:cxn modelId="{D4B9086E-48AC-4DC2-990E-E3717E4052D7}" type="presParOf" srcId="{4CD2A1DF-9CDF-40DC-9DA8-6225A6F4F90B}" destId="{65D2E222-A09C-44C4-8BE7-1652DA6CE78A}" srcOrd="3" destOrd="0" presId="urn:microsoft.com/office/officeart/2005/8/layout/gear1"/>
    <dgm:cxn modelId="{B614ABE8-DED6-4B77-9C0E-D9A42AEB6C10}" type="presParOf" srcId="{4CD2A1DF-9CDF-40DC-9DA8-6225A6F4F90B}" destId="{C64ABE43-A569-410C-BCC7-431B83B36000}" srcOrd="4" destOrd="0" presId="urn:microsoft.com/office/officeart/2005/8/layout/gear1"/>
    <dgm:cxn modelId="{07FD5D7A-C976-4A64-8FF3-E37A371CD77E}" type="presParOf" srcId="{4CD2A1DF-9CDF-40DC-9DA8-6225A6F4F90B}" destId="{8E3E2ACD-E4AB-4C5B-891E-6B3C876FEE39}" srcOrd="5" destOrd="0" presId="urn:microsoft.com/office/officeart/2005/8/layout/gear1"/>
    <dgm:cxn modelId="{36A71AC7-07EA-4445-910E-FBF58478D3E3}" type="presParOf" srcId="{4CD2A1DF-9CDF-40DC-9DA8-6225A6F4F90B}" destId="{EEC967AA-883C-43A2-81EB-CD8B5A0A429A}" srcOrd="6" destOrd="0" presId="urn:microsoft.com/office/officeart/2005/8/layout/gear1"/>
    <dgm:cxn modelId="{99C1DBFE-62DF-412D-BD1A-1D6192D63ED6}" type="presParOf" srcId="{4CD2A1DF-9CDF-40DC-9DA8-6225A6F4F90B}" destId="{10616DDE-A925-42F3-9BC5-2CBA5205A83D}" srcOrd="7" destOrd="0" presId="urn:microsoft.com/office/officeart/2005/8/layout/gear1"/>
    <dgm:cxn modelId="{A00A4AC5-2FEA-416A-8851-E27F81909704}" type="presParOf" srcId="{4CD2A1DF-9CDF-40DC-9DA8-6225A6F4F90B}" destId="{B43372CB-4CA0-4049-B000-2BA8A672A4D5}" srcOrd="8" destOrd="0" presId="urn:microsoft.com/office/officeart/2005/8/layout/gear1"/>
    <dgm:cxn modelId="{97AFB0AD-7024-4123-83A1-59DA43DC9DDE}" type="presParOf" srcId="{4CD2A1DF-9CDF-40DC-9DA8-6225A6F4F90B}" destId="{809A353A-FD85-4578-BC48-A2014B3DE562}" srcOrd="9" destOrd="0" presId="urn:microsoft.com/office/officeart/2005/8/layout/gear1"/>
    <dgm:cxn modelId="{1E5AAF7D-BFE4-4032-8BA4-DB7D6D219851}" type="presParOf" srcId="{4CD2A1DF-9CDF-40DC-9DA8-6225A6F4F90B}" destId="{1D1E5743-0150-4779-8D6D-A2A809632CBD}" srcOrd="10" destOrd="0" presId="urn:microsoft.com/office/officeart/2005/8/layout/gear1"/>
    <dgm:cxn modelId="{62FC99BE-3A90-4C9A-84D4-CF44103D6E64}" type="presParOf" srcId="{4CD2A1DF-9CDF-40DC-9DA8-6225A6F4F90B}" destId="{18323181-3E51-4590-9D13-3867250A5528}" srcOrd="11" destOrd="0" presId="urn:microsoft.com/office/officeart/2005/8/layout/gear1"/>
    <dgm:cxn modelId="{609AD1E5-8654-4605-A483-FD2AF2C0D897}" type="presParOf" srcId="{4CD2A1DF-9CDF-40DC-9DA8-6225A6F4F90B}" destId="{5F699156-85A8-4D23-97F4-CDE1475ED57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237BE7-30B1-4AD2-9EA0-BF639DCB0294}" type="doc">
      <dgm:prSet loTypeId="urn:microsoft.com/office/officeart/2008/layout/VerticalCircleList" loCatId="list" qsTypeId="urn:microsoft.com/office/officeart/2005/8/quickstyle/3d5" qsCatId="3D" csTypeId="urn:microsoft.com/office/officeart/2005/8/colors/accent1_2" csCatId="accent1" phldr="1"/>
      <dgm:spPr/>
      <dgm:t>
        <a:bodyPr/>
        <a:lstStyle/>
        <a:p>
          <a:endParaRPr lang="ru-RU"/>
        </a:p>
      </dgm:t>
    </dgm:pt>
    <dgm:pt modelId="{35D8EF60-75E8-4912-BDC2-EEAA29910887}">
      <dgm:prSet phldrT="[Текст]" custT="1"/>
      <dgm:spPr/>
      <dgm:t>
        <a:bodyPr/>
        <a:lstStyle/>
        <a:p>
          <a:r>
            <a:rPr lang="ru-RU" sz="1600" b="0" i="1" dirty="0">
              <a:latin typeface="Times New Roman" panose="02020603050405020304" pitchFamily="18" charset="0"/>
              <a:cs typeface="Times New Roman" panose="02020603050405020304" pitchFamily="18" charset="0"/>
            </a:rPr>
            <a:t>На решение вопросов местного значения – 920,95 млн. руб.</a:t>
          </a:r>
        </a:p>
      </dgm:t>
    </dgm:pt>
    <dgm:pt modelId="{DE7A9B84-3E2E-4DB7-8B8F-89BBAA47FBBE}" type="parTrans" cxnId="{6CB95FF5-1C88-436F-AC69-4BB83D8FB01C}">
      <dgm:prSet/>
      <dgm:spPr/>
      <dgm:t>
        <a:bodyPr/>
        <a:lstStyle/>
        <a:p>
          <a:endParaRPr lang="ru-RU"/>
        </a:p>
      </dgm:t>
    </dgm:pt>
    <dgm:pt modelId="{B6282C03-BE1F-47BA-82C8-1A0ED8236F61}" type="sibTrans" cxnId="{6CB95FF5-1C88-436F-AC69-4BB83D8FB01C}">
      <dgm:prSet/>
      <dgm:spPr/>
      <dgm:t>
        <a:bodyPr/>
        <a:lstStyle/>
        <a:p>
          <a:endParaRPr lang="ru-RU"/>
        </a:p>
      </dgm:t>
    </dgm:pt>
    <dgm:pt modelId="{FB7ACDC3-E389-415A-91ED-DBF38CB98B7F}">
      <dgm:prSet phldrT="[Текст]" custT="1"/>
      <dgm:spPr/>
      <dgm:t>
        <a:bodyPr/>
        <a:lstStyle/>
        <a:p>
          <a:r>
            <a:rPr lang="ru-RU" sz="1100" b="0" dirty="0">
              <a:latin typeface="Times New Roman" panose="02020603050405020304" pitchFamily="18" charset="0"/>
              <a:cs typeface="Times New Roman" panose="02020603050405020304" pitchFamily="18" charset="0"/>
            </a:rPr>
            <a:t>51,4%</a:t>
          </a:r>
        </a:p>
      </dgm:t>
    </dgm:pt>
    <dgm:pt modelId="{C6F9975A-4BFE-4EAF-990F-C4F3C9BFB6FE}" type="parTrans" cxnId="{07CA15B9-2D33-43E0-ADCA-2505986978EB}">
      <dgm:prSet/>
      <dgm:spPr/>
      <dgm:t>
        <a:bodyPr/>
        <a:lstStyle/>
        <a:p>
          <a:endParaRPr lang="ru-RU"/>
        </a:p>
      </dgm:t>
    </dgm:pt>
    <dgm:pt modelId="{F806E28C-E355-429A-94CE-7541B88D83B8}" type="sibTrans" cxnId="{07CA15B9-2D33-43E0-ADCA-2505986978EB}">
      <dgm:prSet/>
      <dgm:spPr/>
      <dgm:t>
        <a:bodyPr/>
        <a:lstStyle/>
        <a:p>
          <a:endParaRPr lang="ru-RU"/>
        </a:p>
      </dgm:t>
    </dgm:pt>
    <dgm:pt modelId="{14049B9E-6E41-4E8B-B5F9-6115B81C0C24}">
      <dgm:prSet phldrT="[Текст]" custT="1"/>
      <dgm:spPr/>
      <dgm:t>
        <a:bodyPr/>
        <a:lstStyle/>
        <a:p>
          <a:r>
            <a:rPr lang="ru-RU" sz="1100" b="0" dirty="0">
              <a:latin typeface="Times New Roman" panose="02020603050405020304" pitchFamily="18" charset="0"/>
              <a:cs typeface="Times New Roman" panose="02020603050405020304" pitchFamily="18" charset="0"/>
            </a:rPr>
            <a:t>48,6 %</a:t>
          </a:r>
        </a:p>
      </dgm:t>
    </dgm:pt>
    <dgm:pt modelId="{C2F8689F-642B-44B5-A1F2-234C04F97D68}" type="sibTrans" cxnId="{BDF85787-F26E-464D-92BB-A101269D6C88}">
      <dgm:prSet/>
      <dgm:spPr/>
      <dgm:t>
        <a:bodyPr/>
        <a:lstStyle/>
        <a:p>
          <a:endParaRPr lang="ru-RU"/>
        </a:p>
      </dgm:t>
    </dgm:pt>
    <dgm:pt modelId="{F346F9D5-04C2-4EB6-92F4-445D2626692F}" type="parTrans" cxnId="{BDF85787-F26E-464D-92BB-A101269D6C88}">
      <dgm:prSet/>
      <dgm:spPr/>
      <dgm:t>
        <a:bodyPr/>
        <a:lstStyle/>
        <a:p>
          <a:endParaRPr lang="ru-RU"/>
        </a:p>
      </dgm:t>
    </dgm:pt>
    <dgm:pt modelId="{DBBF010F-D245-40DB-9595-0AFD35EAF54E}">
      <dgm:prSet phldrT="[Текст]" custT="1"/>
      <dgm:spPr/>
      <dgm:t>
        <a:bodyPr/>
        <a:lstStyle/>
        <a:p>
          <a:pPr algn="r"/>
          <a:r>
            <a:rPr lang="ru-RU" sz="1600" b="0" i="1" dirty="0">
              <a:latin typeface="Times New Roman" panose="02020603050405020304" pitchFamily="18" charset="0"/>
              <a:cs typeface="Times New Roman" panose="02020603050405020304" pitchFamily="18" charset="0"/>
            </a:rPr>
            <a:t>                                        На осуществление переданных государственных полномочий –            975,58 млн. руб.</a:t>
          </a:r>
        </a:p>
      </dgm:t>
    </dgm:pt>
    <dgm:pt modelId="{D04FD190-CF02-4014-972F-1575A7079798}" type="sibTrans" cxnId="{074DFFCF-D007-4E3A-A646-DCEAB28061B6}">
      <dgm:prSet/>
      <dgm:spPr/>
      <dgm:t>
        <a:bodyPr/>
        <a:lstStyle/>
        <a:p>
          <a:endParaRPr lang="ru-RU"/>
        </a:p>
      </dgm:t>
    </dgm:pt>
    <dgm:pt modelId="{5D02FC7B-1268-45FD-B389-0073296118B9}" type="parTrans" cxnId="{074DFFCF-D007-4E3A-A646-DCEAB28061B6}">
      <dgm:prSet/>
      <dgm:spPr/>
      <dgm:t>
        <a:bodyPr/>
        <a:lstStyle/>
        <a:p>
          <a:endParaRPr lang="ru-RU"/>
        </a:p>
      </dgm:t>
    </dgm:pt>
    <dgm:pt modelId="{87C752B6-AC8F-4450-8CDC-CD418B85B0A7}" type="pres">
      <dgm:prSet presAssocID="{0F237BE7-30B1-4AD2-9EA0-BF639DCB0294}" presName="Name0" presStyleCnt="0">
        <dgm:presLayoutVars>
          <dgm:dir/>
        </dgm:presLayoutVars>
      </dgm:prSet>
      <dgm:spPr/>
    </dgm:pt>
    <dgm:pt modelId="{9DA8819A-ECF3-4DC3-9A2A-3F2DC3B3F259}" type="pres">
      <dgm:prSet presAssocID="{14049B9E-6E41-4E8B-B5F9-6115B81C0C24}" presName="withChildren" presStyleCnt="0"/>
      <dgm:spPr/>
    </dgm:pt>
    <dgm:pt modelId="{ACA30175-834E-4C3E-A645-0F5027271C3D}" type="pres">
      <dgm:prSet presAssocID="{14049B9E-6E41-4E8B-B5F9-6115B81C0C24}" presName="bigCircle" presStyleLbl="vennNode1" presStyleIdx="0" presStyleCnt="4" custLinFactNeighborX="-7371" custLinFactNeighborY="-6647"/>
      <dgm:spPr/>
    </dgm:pt>
    <dgm:pt modelId="{2F794A96-3E1E-443C-A666-9D6117159C31}" type="pres">
      <dgm:prSet presAssocID="{14049B9E-6E41-4E8B-B5F9-6115B81C0C24}" presName="medCircle" presStyleLbl="vennNode1" presStyleIdx="1" presStyleCnt="4" custScaleX="181795" custScaleY="92893"/>
      <dgm:spPr/>
    </dgm:pt>
    <dgm:pt modelId="{6C53DEC1-047E-4F18-8A22-FFD133254601}" type="pres">
      <dgm:prSet presAssocID="{14049B9E-6E41-4E8B-B5F9-6115B81C0C24}" presName="txLvl1" presStyleLbl="revTx" presStyleIdx="0" presStyleCnt="4"/>
      <dgm:spPr/>
    </dgm:pt>
    <dgm:pt modelId="{3F5EC44C-1DAD-4012-B1B5-162C5E4A100C}" type="pres">
      <dgm:prSet presAssocID="{14049B9E-6E41-4E8B-B5F9-6115B81C0C24}" presName="lin" presStyleCnt="0"/>
      <dgm:spPr/>
    </dgm:pt>
    <dgm:pt modelId="{BEB26E8B-E42F-44B7-83E4-383EE48BDFB2}" type="pres">
      <dgm:prSet presAssocID="{35D8EF60-75E8-4912-BDC2-EEAA29910887}" presName="txLvl2" presStyleLbl="revTx" presStyleIdx="1" presStyleCnt="4" custScaleY="496461" custLinFactNeighborX="-16615" custLinFactNeighborY="-31496"/>
      <dgm:spPr/>
    </dgm:pt>
    <dgm:pt modelId="{386F99FD-BDE7-4F25-AD76-CF5AF7206D8B}" type="pres">
      <dgm:prSet presAssocID="{14049B9E-6E41-4E8B-B5F9-6115B81C0C24}" presName="overlap" presStyleCnt="0"/>
      <dgm:spPr/>
    </dgm:pt>
    <dgm:pt modelId="{ACB5CE75-4D61-4A79-8C9B-C33AEEB7131C}" type="pres">
      <dgm:prSet presAssocID="{FB7ACDC3-E389-415A-91ED-DBF38CB98B7F}" presName="withChildren" presStyleCnt="0"/>
      <dgm:spPr/>
    </dgm:pt>
    <dgm:pt modelId="{E73619EF-9A31-4BCD-8AE8-A0343F9E84ED}" type="pres">
      <dgm:prSet presAssocID="{FB7ACDC3-E389-415A-91ED-DBF38CB98B7F}" presName="bigCircle" presStyleLbl="vennNode1" presStyleIdx="2" presStyleCnt="4" custLinFactNeighborX="16397" custLinFactNeighborY="-511"/>
      <dgm:spPr/>
    </dgm:pt>
    <dgm:pt modelId="{8CB12AA0-24CC-4839-BE1E-064FCB6DFA00}" type="pres">
      <dgm:prSet presAssocID="{FB7ACDC3-E389-415A-91ED-DBF38CB98B7F}" presName="medCircle" presStyleLbl="vennNode1" presStyleIdx="3" presStyleCnt="4" custScaleX="202186" custLinFactNeighborX="29884" custLinFactNeighborY="-8966"/>
      <dgm:spPr/>
    </dgm:pt>
    <dgm:pt modelId="{87F1DB4B-E19F-42CC-88EC-294E91F2AEA7}" type="pres">
      <dgm:prSet presAssocID="{FB7ACDC3-E389-415A-91ED-DBF38CB98B7F}" presName="txLvl1" presStyleLbl="revTx" presStyleIdx="2" presStyleCnt="4"/>
      <dgm:spPr/>
    </dgm:pt>
    <dgm:pt modelId="{47A276AC-8272-462B-B3AA-9428E0C4815C}" type="pres">
      <dgm:prSet presAssocID="{FB7ACDC3-E389-415A-91ED-DBF38CB98B7F}" presName="lin" presStyleCnt="0"/>
      <dgm:spPr/>
    </dgm:pt>
    <dgm:pt modelId="{518F7513-6FC5-429D-81D3-5118C3410A59}" type="pres">
      <dgm:prSet presAssocID="{DBBF010F-D245-40DB-9595-0AFD35EAF54E}" presName="txLvl2" presStyleLbl="revTx" presStyleIdx="3" presStyleCnt="4" custScaleY="574170" custLinFactNeighborX="-6270"/>
      <dgm:spPr/>
    </dgm:pt>
  </dgm:ptLst>
  <dgm:cxnLst>
    <dgm:cxn modelId="{B0F00931-FAC0-4D31-8298-4061A3CF5725}" type="presOf" srcId="{FB7ACDC3-E389-415A-91ED-DBF38CB98B7F}" destId="{87F1DB4B-E19F-42CC-88EC-294E91F2AEA7}" srcOrd="0" destOrd="0" presId="urn:microsoft.com/office/officeart/2008/layout/VerticalCircleList"/>
    <dgm:cxn modelId="{2AC4FF37-8AA7-466A-8E7E-A745A6DABD35}" type="presOf" srcId="{DBBF010F-D245-40DB-9595-0AFD35EAF54E}" destId="{518F7513-6FC5-429D-81D3-5118C3410A59}" srcOrd="0" destOrd="0" presId="urn:microsoft.com/office/officeart/2008/layout/VerticalCircleList"/>
    <dgm:cxn modelId="{4C2D0465-9734-4953-BB3F-B3F619C74FA0}" type="presOf" srcId="{0F237BE7-30B1-4AD2-9EA0-BF639DCB0294}" destId="{87C752B6-AC8F-4450-8CDC-CD418B85B0A7}" srcOrd="0" destOrd="0" presId="urn:microsoft.com/office/officeart/2008/layout/VerticalCircleList"/>
    <dgm:cxn modelId="{BC7D2C75-4690-478D-8858-6EE2F32C1EB8}" type="presOf" srcId="{35D8EF60-75E8-4912-BDC2-EEAA29910887}" destId="{BEB26E8B-E42F-44B7-83E4-383EE48BDFB2}" srcOrd="0" destOrd="0" presId="urn:microsoft.com/office/officeart/2008/layout/VerticalCircleList"/>
    <dgm:cxn modelId="{BDF85787-F26E-464D-92BB-A101269D6C88}" srcId="{0F237BE7-30B1-4AD2-9EA0-BF639DCB0294}" destId="{14049B9E-6E41-4E8B-B5F9-6115B81C0C24}" srcOrd="0" destOrd="0" parTransId="{F346F9D5-04C2-4EB6-92F4-445D2626692F}" sibTransId="{C2F8689F-642B-44B5-A1F2-234C04F97D68}"/>
    <dgm:cxn modelId="{10A635A1-D316-4B6A-9546-D67C4DEFA284}" type="presOf" srcId="{14049B9E-6E41-4E8B-B5F9-6115B81C0C24}" destId="{6C53DEC1-047E-4F18-8A22-FFD133254601}" srcOrd="0" destOrd="0" presId="urn:microsoft.com/office/officeart/2008/layout/VerticalCircleList"/>
    <dgm:cxn modelId="{07CA15B9-2D33-43E0-ADCA-2505986978EB}" srcId="{0F237BE7-30B1-4AD2-9EA0-BF639DCB0294}" destId="{FB7ACDC3-E389-415A-91ED-DBF38CB98B7F}" srcOrd="1" destOrd="0" parTransId="{C6F9975A-4BFE-4EAF-990F-C4F3C9BFB6FE}" sibTransId="{F806E28C-E355-429A-94CE-7541B88D83B8}"/>
    <dgm:cxn modelId="{074DFFCF-D007-4E3A-A646-DCEAB28061B6}" srcId="{FB7ACDC3-E389-415A-91ED-DBF38CB98B7F}" destId="{DBBF010F-D245-40DB-9595-0AFD35EAF54E}" srcOrd="0" destOrd="0" parTransId="{5D02FC7B-1268-45FD-B389-0073296118B9}" sibTransId="{D04FD190-CF02-4014-972F-1575A7079798}"/>
    <dgm:cxn modelId="{6CB95FF5-1C88-436F-AC69-4BB83D8FB01C}" srcId="{14049B9E-6E41-4E8B-B5F9-6115B81C0C24}" destId="{35D8EF60-75E8-4912-BDC2-EEAA29910887}" srcOrd="0" destOrd="0" parTransId="{DE7A9B84-3E2E-4DB7-8B8F-89BBAA47FBBE}" sibTransId="{B6282C03-BE1F-47BA-82C8-1A0ED8236F61}"/>
    <dgm:cxn modelId="{5E4B465A-5CD7-4213-B126-C05959ED326A}" type="presParOf" srcId="{87C752B6-AC8F-4450-8CDC-CD418B85B0A7}" destId="{9DA8819A-ECF3-4DC3-9A2A-3F2DC3B3F259}" srcOrd="0" destOrd="0" presId="urn:microsoft.com/office/officeart/2008/layout/VerticalCircleList"/>
    <dgm:cxn modelId="{8B6ECB95-4E6C-465A-AD42-4B6C2EA23635}" type="presParOf" srcId="{9DA8819A-ECF3-4DC3-9A2A-3F2DC3B3F259}" destId="{ACA30175-834E-4C3E-A645-0F5027271C3D}" srcOrd="0" destOrd="0" presId="urn:microsoft.com/office/officeart/2008/layout/VerticalCircleList"/>
    <dgm:cxn modelId="{41BC518E-1287-4FAB-9B78-A281C231F2BE}" type="presParOf" srcId="{9DA8819A-ECF3-4DC3-9A2A-3F2DC3B3F259}" destId="{2F794A96-3E1E-443C-A666-9D6117159C31}" srcOrd="1" destOrd="0" presId="urn:microsoft.com/office/officeart/2008/layout/VerticalCircleList"/>
    <dgm:cxn modelId="{B7CFA848-ECAF-4EB5-A54E-75AC1A386FBD}" type="presParOf" srcId="{9DA8819A-ECF3-4DC3-9A2A-3F2DC3B3F259}" destId="{6C53DEC1-047E-4F18-8A22-FFD133254601}" srcOrd="2" destOrd="0" presId="urn:microsoft.com/office/officeart/2008/layout/VerticalCircleList"/>
    <dgm:cxn modelId="{2B3D9FB4-69F1-43A0-9544-C1A480A33A40}" type="presParOf" srcId="{9DA8819A-ECF3-4DC3-9A2A-3F2DC3B3F259}" destId="{3F5EC44C-1DAD-4012-B1B5-162C5E4A100C}" srcOrd="3" destOrd="0" presId="urn:microsoft.com/office/officeart/2008/layout/VerticalCircleList"/>
    <dgm:cxn modelId="{60B82A5D-2C30-482B-8D22-B936718DEBD0}" type="presParOf" srcId="{3F5EC44C-1DAD-4012-B1B5-162C5E4A100C}" destId="{BEB26E8B-E42F-44B7-83E4-383EE48BDFB2}" srcOrd="0" destOrd="0" presId="urn:microsoft.com/office/officeart/2008/layout/VerticalCircleList"/>
    <dgm:cxn modelId="{C0549D37-5CE6-4F88-8471-A174EDC23884}" type="presParOf" srcId="{87C752B6-AC8F-4450-8CDC-CD418B85B0A7}" destId="{386F99FD-BDE7-4F25-AD76-CF5AF7206D8B}" srcOrd="1" destOrd="0" presId="urn:microsoft.com/office/officeart/2008/layout/VerticalCircleList"/>
    <dgm:cxn modelId="{174B82F6-B454-4CF3-A4A2-994D5EB2D878}" type="presParOf" srcId="{87C752B6-AC8F-4450-8CDC-CD418B85B0A7}" destId="{ACB5CE75-4D61-4A79-8C9B-C33AEEB7131C}" srcOrd="2" destOrd="0" presId="urn:microsoft.com/office/officeart/2008/layout/VerticalCircleList"/>
    <dgm:cxn modelId="{72E6487B-E154-474E-A0E8-4400D3258418}" type="presParOf" srcId="{ACB5CE75-4D61-4A79-8C9B-C33AEEB7131C}" destId="{E73619EF-9A31-4BCD-8AE8-A0343F9E84ED}" srcOrd="0" destOrd="0" presId="urn:microsoft.com/office/officeart/2008/layout/VerticalCircleList"/>
    <dgm:cxn modelId="{22119425-4201-4F3D-A22D-3A014A829699}" type="presParOf" srcId="{ACB5CE75-4D61-4A79-8C9B-C33AEEB7131C}" destId="{8CB12AA0-24CC-4839-BE1E-064FCB6DFA00}" srcOrd="1" destOrd="0" presId="urn:microsoft.com/office/officeart/2008/layout/VerticalCircleList"/>
    <dgm:cxn modelId="{CFA063BF-32FF-4ED7-A773-A7576423DF8E}" type="presParOf" srcId="{ACB5CE75-4D61-4A79-8C9B-C33AEEB7131C}" destId="{87F1DB4B-E19F-42CC-88EC-294E91F2AEA7}" srcOrd="2" destOrd="0" presId="urn:microsoft.com/office/officeart/2008/layout/VerticalCircleList"/>
    <dgm:cxn modelId="{D92BECA4-8A98-4FAF-B2CE-4EC918FC7908}" type="presParOf" srcId="{ACB5CE75-4D61-4A79-8C9B-C33AEEB7131C}" destId="{47A276AC-8272-462B-B3AA-9428E0C4815C}" srcOrd="3" destOrd="0" presId="urn:microsoft.com/office/officeart/2008/layout/VerticalCircleList"/>
    <dgm:cxn modelId="{40AD3DA4-24EA-4289-819B-B60AA7632A04}" type="presParOf" srcId="{47A276AC-8272-462B-B3AA-9428E0C4815C}" destId="{518F7513-6FC5-429D-81D3-5118C3410A59}" srcOrd="0" destOrd="0" presId="urn:microsoft.com/office/officeart/2008/layout/VerticalCircl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242AB-9FD9-4955-BDE8-5956AAE21963}">
      <dsp:nvSpPr>
        <dsp:cNvPr id="0" name=""/>
        <dsp:cNvSpPr/>
      </dsp:nvSpPr>
      <dsp:spPr>
        <a:xfrm>
          <a:off x="0" y="0"/>
          <a:ext cx="3095773" cy="3095773"/>
        </a:xfrm>
        <a:prstGeom prst="pie">
          <a:avLst>
            <a:gd name="adj1" fmla="val 5400000"/>
            <a:gd name="adj2" fmla="val 1620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A3F70CB-2EA7-4C56-A582-AB10537D0B4E}">
      <dsp:nvSpPr>
        <dsp:cNvPr id="0" name=""/>
        <dsp:cNvSpPr/>
      </dsp:nvSpPr>
      <dsp:spPr>
        <a:xfrm>
          <a:off x="1547886" y="0"/>
          <a:ext cx="6877049" cy="3095773"/>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ru-RU" sz="2400" kern="1200" dirty="0">
              <a:latin typeface="Times New Roman" pitchFamily="18" charset="0"/>
              <a:cs typeface="Times New Roman" pitchFamily="18" charset="0"/>
            </a:rPr>
            <a:t>Доступность и понятность информации для широкого круга пользователей</a:t>
          </a:r>
        </a:p>
      </dsp:txBody>
      <dsp:txXfrm>
        <a:off x="1547886" y="0"/>
        <a:ext cx="6877049" cy="928734"/>
      </dsp:txXfrm>
    </dsp:sp>
    <dsp:sp modelId="{4804E8E3-1220-4156-9043-15A4F7D5EF2D}">
      <dsp:nvSpPr>
        <dsp:cNvPr id="0" name=""/>
        <dsp:cNvSpPr/>
      </dsp:nvSpPr>
      <dsp:spPr>
        <a:xfrm>
          <a:off x="541761" y="928734"/>
          <a:ext cx="2012251" cy="2012251"/>
        </a:xfrm>
        <a:prstGeom prst="pie">
          <a:avLst>
            <a:gd name="adj1" fmla="val 5400000"/>
            <a:gd name="adj2" fmla="val 16200000"/>
          </a:avLst>
        </a:prstGeom>
        <a:solidFill>
          <a:schemeClr val="accent3">
            <a:hueOff val="-1785407"/>
            <a:satOff val="6146"/>
            <a:lumOff val="-500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961E6D3-A0A0-47A8-B1EF-E96B55907958}">
      <dsp:nvSpPr>
        <dsp:cNvPr id="0" name=""/>
        <dsp:cNvSpPr/>
      </dsp:nvSpPr>
      <dsp:spPr>
        <a:xfrm>
          <a:off x="1547886" y="928734"/>
          <a:ext cx="6877049" cy="2012251"/>
        </a:xfrm>
        <a:prstGeom prst="rect">
          <a:avLst/>
        </a:prstGeom>
        <a:solidFill>
          <a:schemeClr val="lt1">
            <a:alpha val="90000"/>
            <a:hueOff val="0"/>
            <a:satOff val="0"/>
            <a:lumOff val="0"/>
            <a:alphaOff val="0"/>
          </a:schemeClr>
        </a:solidFill>
        <a:ln w="9525" cap="flat" cmpd="sng" algn="ctr">
          <a:solidFill>
            <a:schemeClr val="accent3">
              <a:hueOff val="-1785407"/>
              <a:satOff val="6146"/>
              <a:lumOff val="-500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latin typeface="Times New Roman" pitchFamily="18" charset="0"/>
              <a:ea typeface="Arial Unicode MS" pitchFamily="34" charset="-128"/>
              <a:cs typeface="Times New Roman" pitchFamily="18" charset="0"/>
            </a:rPr>
            <a:t>Представление сведений о бюджете в наглядном виде, ориентация на визуализацию данных</a:t>
          </a:r>
          <a:endParaRPr lang="ru-RU" sz="2500" kern="1200" dirty="0">
            <a:latin typeface="Times New Roman" pitchFamily="18" charset="0"/>
            <a:cs typeface="Times New Roman" pitchFamily="18" charset="0"/>
          </a:endParaRPr>
        </a:p>
      </dsp:txBody>
      <dsp:txXfrm>
        <a:off x="1547886" y="928734"/>
        <a:ext cx="6877049" cy="928731"/>
      </dsp:txXfrm>
    </dsp:sp>
    <dsp:sp modelId="{F1F6301F-5744-48EE-A7CF-A15575797A12}">
      <dsp:nvSpPr>
        <dsp:cNvPr id="0" name=""/>
        <dsp:cNvSpPr/>
      </dsp:nvSpPr>
      <dsp:spPr>
        <a:xfrm>
          <a:off x="1083521" y="1857465"/>
          <a:ext cx="928731" cy="928731"/>
        </a:xfrm>
        <a:prstGeom prst="pie">
          <a:avLst>
            <a:gd name="adj1" fmla="val 5400000"/>
            <a:gd name="adj2" fmla="val 16200000"/>
          </a:avLst>
        </a:prstGeom>
        <a:solidFill>
          <a:schemeClr val="accent3">
            <a:hueOff val="-3570814"/>
            <a:satOff val="12291"/>
            <a:lumOff val="-1000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D6F7A2C-2220-4BDC-8628-883C69D1B270}">
      <dsp:nvSpPr>
        <dsp:cNvPr id="0" name=""/>
        <dsp:cNvSpPr/>
      </dsp:nvSpPr>
      <dsp:spPr>
        <a:xfrm>
          <a:off x="1547886" y="1931726"/>
          <a:ext cx="6877049" cy="928731"/>
        </a:xfrm>
        <a:prstGeom prst="rect">
          <a:avLst/>
        </a:prstGeom>
        <a:solidFill>
          <a:schemeClr val="lt1">
            <a:alpha val="90000"/>
            <a:hueOff val="0"/>
            <a:satOff val="0"/>
            <a:lumOff val="0"/>
            <a:alphaOff val="0"/>
          </a:schemeClr>
        </a:solidFill>
        <a:ln w="9525" cap="flat" cmpd="sng" algn="ctr">
          <a:solidFill>
            <a:schemeClr val="accent3">
              <a:hueOff val="-3570814"/>
              <a:satOff val="12291"/>
              <a:lumOff val="-10000"/>
              <a:alphaOff val="0"/>
            </a:schemeClr>
          </a:solidFill>
          <a:prstDash val="solid"/>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ru-RU" sz="2500" kern="1200" dirty="0">
              <a:latin typeface="Times New Roman" pitchFamily="18" charset="0"/>
              <a:cs typeface="Times New Roman" pitchFamily="18" charset="0"/>
            </a:rPr>
            <a:t>Консолидация в единой точке всех основных сведений о бюджете</a:t>
          </a:r>
        </a:p>
      </dsp:txBody>
      <dsp:txXfrm>
        <a:off x="1547886" y="1931726"/>
        <a:ext cx="6877049" cy="9287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1737B-84D7-4631-95A7-2B485AEB3F24}">
      <dsp:nvSpPr>
        <dsp:cNvPr id="0" name=""/>
        <dsp:cNvSpPr/>
      </dsp:nvSpPr>
      <dsp:spPr>
        <a:xfrm>
          <a:off x="227099" y="1202719"/>
          <a:ext cx="9772900" cy="6904080"/>
        </a:xfrm>
        <a:prstGeom prst="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ru-RU" sz="2000" kern="1200" dirty="0">
              <a:solidFill>
                <a:schemeClr val="tx1"/>
              </a:solidFill>
              <a:latin typeface="Times New Roman" panose="02020603050405020304" pitchFamily="18" charset="0"/>
              <a:cs typeface="Times New Roman" panose="02020603050405020304" pitchFamily="18" charset="0"/>
            </a:rPr>
            <a:t>В рамках государственной программы Российской Федерации «Доступная среда» на 2011-2020 годы за счет средств федерального бюджета устроены пандус и произведен капительный ремонт помещений в спортивном клубе «Батыр» и ДЮСШ с. </a:t>
          </a:r>
          <a:r>
            <a:rPr lang="ru-RU" sz="2000" kern="1200" dirty="0" err="1">
              <a:solidFill>
                <a:schemeClr val="tx1"/>
              </a:solidFill>
              <a:latin typeface="Times New Roman" panose="02020603050405020304" pitchFamily="18" charset="0"/>
              <a:cs typeface="Times New Roman" panose="02020603050405020304" pitchFamily="18" charset="0"/>
            </a:rPr>
            <a:t>Зирган</a:t>
          </a:r>
          <a:endParaRPr lang="ru-RU" sz="2000" kern="1200" dirty="0">
            <a:solidFill>
              <a:schemeClr val="tx1"/>
            </a:solidFill>
            <a:latin typeface="Times New Roman" panose="02020603050405020304" pitchFamily="18" charset="0"/>
            <a:cs typeface="Times New Roman" panose="02020603050405020304" pitchFamily="18" charset="0"/>
          </a:endParaRPr>
        </a:p>
      </dsp:txBody>
      <dsp:txXfrm>
        <a:off x="227099" y="1202719"/>
        <a:ext cx="9772900" cy="6904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C55F8-2B9D-4F6C-A24B-38DAF50181ED}">
      <dsp:nvSpPr>
        <dsp:cNvPr id="0" name=""/>
        <dsp:cNvSpPr/>
      </dsp:nvSpPr>
      <dsp:spPr>
        <a:xfrm>
          <a:off x="6681" y="0"/>
          <a:ext cx="1498531" cy="142875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Times New Roman" pitchFamily="18" charset="0"/>
              <a:cs typeface="Times New Roman" pitchFamily="18" charset="0"/>
            </a:rPr>
            <a:t>Прозрачность формирования и расходования бюджетных средств</a:t>
          </a:r>
        </a:p>
      </dsp:txBody>
      <dsp:txXfrm>
        <a:off x="48528" y="41847"/>
        <a:ext cx="1414837" cy="1345065"/>
      </dsp:txXfrm>
    </dsp:sp>
    <dsp:sp modelId="{E1C95944-D931-4FAE-9E71-A97F1477AF00}">
      <dsp:nvSpPr>
        <dsp:cNvPr id="0" name=""/>
        <dsp:cNvSpPr/>
      </dsp:nvSpPr>
      <dsp:spPr>
        <a:xfrm>
          <a:off x="1639363" y="548033"/>
          <a:ext cx="284399" cy="33269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dirty="0"/>
        </a:p>
      </dsp:txBody>
      <dsp:txXfrm>
        <a:off x="1639363" y="614572"/>
        <a:ext cx="199079" cy="199615"/>
      </dsp:txXfrm>
    </dsp:sp>
    <dsp:sp modelId="{CC7B832D-A7D6-4B09-801D-C7D544A37FED}">
      <dsp:nvSpPr>
        <dsp:cNvPr id="0" name=""/>
        <dsp:cNvSpPr/>
      </dsp:nvSpPr>
      <dsp:spPr>
        <a:xfrm>
          <a:off x="2041815" y="0"/>
          <a:ext cx="1778933" cy="142875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ru-RU" sz="1400" b="1" kern="1200" dirty="0">
              <a:latin typeface="Times New Roman" pitchFamily="18" charset="0"/>
              <a:cs typeface="Times New Roman" pitchFamily="18" charset="0"/>
            </a:rPr>
            <a:t>Свободный доступ к информации </a:t>
          </a:r>
        </a:p>
        <a:p>
          <a:pPr marL="0" lvl="0" indent="0" algn="ctr" defTabSz="622300">
            <a:lnSpc>
              <a:spcPct val="100000"/>
            </a:lnSpc>
            <a:spcBef>
              <a:spcPct val="0"/>
            </a:spcBef>
            <a:spcAft>
              <a:spcPts val="0"/>
            </a:spcAft>
            <a:buNone/>
          </a:pPr>
          <a:r>
            <a:rPr lang="ru-RU" sz="1400" b="1" kern="1200" dirty="0">
              <a:latin typeface="Times New Roman" pitchFamily="18" charset="0"/>
              <a:cs typeface="Times New Roman" pitchFamily="18" charset="0"/>
            </a:rPr>
            <a:t>о бюджете</a:t>
          </a:r>
        </a:p>
        <a:p>
          <a:pPr marL="0" lvl="0" indent="0" algn="ctr" defTabSz="622300">
            <a:lnSpc>
              <a:spcPct val="100000"/>
            </a:lnSpc>
            <a:spcBef>
              <a:spcPct val="0"/>
            </a:spcBef>
            <a:spcAft>
              <a:spcPts val="0"/>
            </a:spcAft>
            <a:buNone/>
          </a:pPr>
          <a:r>
            <a:rPr lang="ru-RU" sz="1400" b="1" kern="1200" dirty="0">
              <a:latin typeface="Times New Roman" pitchFamily="18" charset="0"/>
              <a:cs typeface="Times New Roman" pitchFamily="18" charset="0"/>
            </a:rPr>
            <a:t> и деятельности органов местного самоуправления</a:t>
          </a:r>
        </a:p>
      </dsp:txBody>
      <dsp:txXfrm>
        <a:off x="2083662" y="41847"/>
        <a:ext cx="1695239" cy="1345065"/>
      </dsp:txXfrm>
    </dsp:sp>
    <dsp:sp modelId="{2065EDE5-8AD5-47A7-A68D-3F3C03939763}">
      <dsp:nvSpPr>
        <dsp:cNvPr id="0" name=""/>
        <dsp:cNvSpPr/>
      </dsp:nvSpPr>
      <dsp:spPr>
        <a:xfrm>
          <a:off x="3925627" y="548033"/>
          <a:ext cx="222343" cy="33269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dirty="0"/>
        </a:p>
      </dsp:txBody>
      <dsp:txXfrm>
        <a:off x="3925627" y="614572"/>
        <a:ext cx="155640" cy="199615"/>
      </dsp:txXfrm>
    </dsp:sp>
    <dsp:sp modelId="{2AF5958E-847A-4FB3-8DB3-E422E28062B0}">
      <dsp:nvSpPr>
        <dsp:cNvPr id="0" name=""/>
        <dsp:cNvSpPr/>
      </dsp:nvSpPr>
      <dsp:spPr>
        <a:xfrm>
          <a:off x="4240265" y="0"/>
          <a:ext cx="1990851" cy="142875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b="1" kern="1200" dirty="0">
              <a:latin typeface="Times New Roman" pitchFamily="18" charset="0"/>
              <a:cs typeface="Times New Roman" pitchFamily="18" charset="0"/>
            </a:rPr>
            <a:t>Народный контроль при принятии и реализации общественно значимых мероприятий (проектов)</a:t>
          </a:r>
        </a:p>
      </dsp:txBody>
      <dsp:txXfrm>
        <a:off x="4282112" y="41847"/>
        <a:ext cx="1907157" cy="1345065"/>
      </dsp:txXfrm>
    </dsp:sp>
    <dsp:sp modelId="{7E24E4D8-3012-4958-ADAD-7A5D58D39E4F}">
      <dsp:nvSpPr>
        <dsp:cNvPr id="0" name=""/>
        <dsp:cNvSpPr/>
      </dsp:nvSpPr>
      <dsp:spPr>
        <a:xfrm>
          <a:off x="6394538" y="548033"/>
          <a:ext cx="346455" cy="33269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dirty="0"/>
        </a:p>
      </dsp:txBody>
      <dsp:txXfrm>
        <a:off x="6394538" y="614572"/>
        <a:ext cx="246647" cy="199615"/>
      </dsp:txXfrm>
    </dsp:sp>
    <dsp:sp modelId="{238AA2EF-D731-4415-BD1B-B316CA6836E1}">
      <dsp:nvSpPr>
        <dsp:cNvPr id="0" name=""/>
        <dsp:cNvSpPr/>
      </dsp:nvSpPr>
      <dsp:spPr>
        <a:xfrm>
          <a:off x="6884806" y="0"/>
          <a:ext cx="1965496" cy="142875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RU" sz="1400" b="1" kern="1200" dirty="0">
              <a:latin typeface="Times New Roman" pitchFamily="18" charset="0"/>
              <a:cs typeface="Times New Roman" pitchFamily="18" charset="0"/>
            </a:rPr>
            <a:t>Повышение информированности общества и вовлечение граждан в диалог с органами местного самоуправления</a:t>
          </a:r>
        </a:p>
      </dsp:txBody>
      <dsp:txXfrm>
        <a:off x="6926653" y="41847"/>
        <a:ext cx="1881802" cy="1345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6C2D7-A3D3-4773-BA63-859F4FE34BE7}">
      <dsp:nvSpPr>
        <dsp:cNvPr id="0" name=""/>
        <dsp:cNvSpPr/>
      </dsp:nvSpPr>
      <dsp:spPr>
        <a:xfrm rot="5400000">
          <a:off x="5605434" y="-2462374"/>
          <a:ext cx="447813" cy="54864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Использование информации в учебных целях</a:t>
          </a:r>
        </a:p>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Материалы для открытых уроков</a:t>
          </a:r>
        </a:p>
      </dsp:txBody>
      <dsp:txXfrm rot="-5400000">
        <a:off x="3086122" y="78798"/>
        <a:ext cx="5464578" cy="404093"/>
      </dsp:txXfrm>
    </dsp:sp>
    <dsp:sp modelId="{1BFB878F-2848-4516-B52A-25EFEF25D87C}">
      <dsp:nvSpPr>
        <dsp:cNvPr id="0" name=""/>
        <dsp:cNvSpPr/>
      </dsp:nvSpPr>
      <dsp:spPr>
        <a:xfrm>
          <a:off x="0" y="961"/>
          <a:ext cx="3086121" cy="559766"/>
        </a:xfrm>
        <a:prstGeom prst="roundRect">
          <a:avLst/>
        </a:prstGeom>
        <a:solidFill>
          <a:schemeClr val="accent1"/>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ru-RU" sz="2300" kern="1200" dirty="0">
              <a:latin typeface="Times New Roman" panose="02020603050405020304" pitchFamily="18" charset="0"/>
              <a:cs typeface="Times New Roman" panose="02020603050405020304" pitchFamily="18" charset="0"/>
            </a:rPr>
            <a:t>Студенты, школьники</a:t>
          </a:r>
        </a:p>
      </dsp:txBody>
      <dsp:txXfrm>
        <a:off x="27326" y="28287"/>
        <a:ext cx="3031469" cy="505114"/>
      </dsp:txXfrm>
    </dsp:sp>
    <dsp:sp modelId="{D4A22ED6-F35F-4925-969E-55696BD33898}">
      <dsp:nvSpPr>
        <dsp:cNvPr id="0" name=""/>
        <dsp:cNvSpPr/>
      </dsp:nvSpPr>
      <dsp:spPr>
        <a:xfrm rot="5400000">
          <a:off x="5605434" y="-1874620"/>
          <a:ext cx="447813" cy="54864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Инструмент визуализации информации для публикации и материалов</a:t>
          </a:r>
        </a:p>
      </dsp:txBody>
      <dsp:txXfrm rot="-5400000">
        <a:off x="3086122" y="666552"/>
        <a:ext cx="5464578" cy="404093"/>
      </dsp:txXfrm>
    </dsp:sp>
    <dsp:sp modelId="{2A08CCE4-EB50-47B7-BA6B-F9C189620FC5}">
      <dsp:nvSpPr>
        <dsp:cNvPr id="0" name=""/>
        <dsp:cNvSpPr/>
      </dsp:nvSpPr>
      <dsp:spPr>
        <a:xfrm>
          <a:off x="0" y="588716"/>
          <a:ext cx="3086121" cy="559766"/>
        </a:xfrm>
        <a:prstGeom prst="roundRect">
          <a:avLst/>
        </a:prstGeom>
        <a:solidFill>
          <a:schemeClr val="accent1"/>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ru-RU" sz="2300" kern="1200" dirty="0">
              <a:latin typeface="Times New Roman" panose="02020603050405020304" pitchFamily="18" charset="0"/>
              <a:cs typeface="Times New Roman" panose="02020603050405020304" pitchFamily="18" charset="0"/>
            </a:rPr>
            <a:t>СМИ, журналисты</a:t>
          </a:r>
        </a:p>
      </dsp:txBody>
      <dsp:txXfrm>
        <a:off x="27326" y="616042"/>
        <a:ext cx="3031469" cy="505114"/>
      </dsp:txXfrm>
    </dsp:sp>
    <dsp:sp modelId="{70256B06-B20B-4794-A8B5-3525E364F686}">
      <dsp:nvSpPr>
        <dsp:cNvPr id="0" name=""/>
        <dsp:cNvSpPr/>
      </dsp:nvSpPr>
      <dsp:spPr>
        <a:xfrm rot="5400000">
          <a:off x="5605434" y="-1286865"/>
          <a:ext cx="447813" cy="54864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Прогнозирование развития бизнеса с учетом прогноза развития государства и муниципалитета</a:t>
          </a:r>
        </a:p>
      </dsp:txBody>
      <dsp:txXfrm rot="-5400000">
        <a:off x="3086122" y="1254307"/>
        <a:ext cx="5464578" cy="404093"/>
      </dsp:txXfrm>
    </dsp:sp>
    <dsp:sp modelId="{1DFADBB7-00D9-4215-99E1-4068E1977006}">
      <dsp:nvSpPr>
        <dsp:cNvPr id="0" name=""/>
        <dsp:cNvSpPr/>
      </dsp:nvSpPr>
      <dsp:spPr>
        <a:xfrm>
          <a:off x="0" y="1176470"/>
          <a:ext cx="3086121" cy="559766"/>
        </a:xfrm>
        <a:prstGeom prst="roundRect">
          <a:avLst/>
        </a:prstGeom>
        <a:solidFill>
          <a:schemeClr val="accent1"/>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ru-RU" sz="2300" kern="1200" dirty="0">
              <a:latin typeface="Times New Roman" panose="02020603050405020304" pitchFamily="18" charset="0"/>
              <a:cs typeface="Times New Roman" panose="02020603050405020304" pitchFamily="18" charset="0"/>
            </a:rPr>
            <a:t>Предприниматели</a:t>
          </a:r>
        </a:p>
      </dsp:txBody>
      <dsp:txXfrm>
        <a:off x="27326" y="1203796"/>
        <a:ext cx="3031469" cy="505114"/>
      </dsp:txXfrm>
    </dsp:sp>
    <dsp:sp modelId="{7D7BC51A-5246-4343-83A6-118450699444}">
      <dsp:nvSpPr>
        <dsp:cNvPr id="0" name=""/>
        <dsp:cNvSpPr/>
      </dsp:nvSpPr>
      <dsp:spPr>
        <a:xfrm rot="5400000">
          <a:off x="5605434" y="-699110"/>
          <a:ext cx="447813" cy="54864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Участие в бюджетном процессе</a:t>
          </a:r>
        </a:p>
      </dsp:txBody>
      <dsp:txXfrm rot="-5400000">
        <a:off x="3086122" y="1842062"/>
        <a:ext cx="5464578" cy="404093"/>
      </dsp:txXfrm>
    </dsp:sp>
    <dsp:sp modelId="{8783BA14-F0A5-444B-9403-0A15744CF78D}">
      <dsp:nvSpPr>
        <dsp:cNvPr id="0" name=""/>
        <dsp:cNvSpPr/>
      </dsp:nvSpPr>
      <dsp:spPr>
        <a:xfrm>
          <a:off x="0" y="1764225"/>
          <a:ext cx="3086121" cy="559766"/>
        </a:xfrm>
        <a:prstGeom prst="roundRect">
          <a:avLst/>
        </a:prstGeom>
        <a:solidFill>
          <a:schemeClr val="accent1"/>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ru-RU" sz="2300" kern="1200" dirty="0">
              <a:latin typeface="Times New Roman" panose="02020603050405020304" pitchFamily="18" charset="0"/>
              <a:cs typeface="Times New Roman" panose="02020603050405020304" pitchFamily="18" charset="0"/>
            </a:rPr>
            <a:t>Активное население</a:t>
          </a:r>
        </a:p>
      </dsp:txBody>
      <dsp:txXfrm>
        <a:off x="27326" y="1791551"/>
        <a:ext cx="3031469" cy="505114"/>
      </dsp:txXfrm>
    </dsp:sp>
    <dsp:sp modelId="{8F952383-BC67-43A8-BCA0-6F0DC588BBAF}">
      <dsp:nvSpPr>
        <dsp:cNvPr id="0" name=""/>
        <dsp:cNvSpPr/>
      </dsp:nvSpPr>
      <dsp:spPr>
        <a:xfrm rot="5400000">
          <a:off x="5605434" y="-111356"/>
          <a:ext cx="447813" cy="54864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Повышение уровня знаний о бюджете</a:t>
          </a:r>
        </a:p>
      </dsp:txBody>
      <dsp:txXfrm rot="-5400000">
        <a:off x="3086122" y="2429816"/>
        <a:ext cx="5464578" cy="404093"/>
      </dsp:txXfrm>
    </dsp:sp>
    <dsp:sp modelId="{871A58E5-BF10-4489-9250-6AB1782EE48D}">
      <dsp:nvSpPr>
        <dsp:cNvPr id="0" name=""/>
        <dsp:cNvSpPr/>
      </dsp:nvSpPr>
      <dsp:spPr>
        <a:xfrm>
          <a:off x="0" y="2351979"/>
          <a:ext cx="3086121" cy="559766"/>
        </a:xfrm>
        <a:prstGeom prst="roundRect">
          <a:avLst/>
        </a:prstGeom>
        <a:solidFill>
          <a:schemeClr val="accent1"/>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ru-RU" sz="2300" kern="1200" dirty="0">
              <a:latin typeface="Times New Roman" panose="02020603050405020304" pitchFamily="18" charset="0"/>
              <a:cs typeface="Times New Roman" panose="02020603050405020304" pitchFamily="18" charset="0"/>
            </a:rPr>
            <a:t>Молодежь </a:t>
          </a:r>
        </a:p>
      </dsp:txBody>
      <dsp:txXfrm>
        <a:off x="27326" y="2379305"/>
        <a:ext cx="3031469" cy="505114"/>
      </dsp:txXfrm>
    </dsp:sp>
    <dsp:sp modelId="{6F23DBA3-E2D5-4331-AC77-40CEAF931255}">
      <dsp:nvSpPr>
        <dsp:cNvPr id="0" name=""/>
        <dsp:cNvSpPr/>
      </dsp:nvSpPr>
      <dsp:spPr>
        <a:xfrm rot="5400000">
          <a:off x="5605434" y="476398"/>
          <a:ext cx="447813" cy="548643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ru-RU" sz="1600" kern="1200" dirty="0">
              <a:latin typeface="Times New Roman" pitchFamily="18" charset="0"/>
              <a:cs typeface="Times New Roman" pitchFamily="18" charset="0"/>
            </a:rPr>
            <a:t>Информация о социальных услугах муниципалитета, которыми может воспользоваться население</a:t>
          </a:r>
        </a:p>
      </dsp:txBody>
      <dsp:txXfrm rot="-5400000">
        <a:off x="3086122" y="3017570"/>
        <a:ext cx="5464578" cy="404093"/>
      </dsp:txXfrm>
    </dsp:sp>
    <dsp:sp modelId="{2B4DF4D9-2080-4F2A-AB49-3C69DDF29276}">
      <dsp:nvSpPr>
        <dsp:cNvPr id="0" name=""/>
        <dsp:cNvSpPr/>
      </dsp:nvSpPr>
      <dsp:spPr>
        <a:xfrm>
          <a:off x="0" y="2939734"/>
          <a:ext cx="3086121" cy="559766"/>
        </a:xfrm>
        <a:prstGeom prst="roundRect">
          <a:avLst/>
        </a:prstGeom>
        <a:solidFill>
          <a:schemeClr val="accent1"/>
        </a:solidFill>
        <a:ln>
          <a:noFill/>
        </a:ln>
        <a:effectLst/>
        <a:scene3d>
          <a:camera prst="orthographicFront"/>
          <a:lightRig rig="chilly" dir="t"/>
        </a:scene3d>
        <a:sp3d prstMaterial="translucentPowder">
          <a:bevelT w="127000" h="25400" prst="riblet"/>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ru-RU" sz="2300" kern="1200" dirty="0">
              <a:latin typeface="Times New Roman" panose="02020603050405020304" pitchFamily="18" charset="0"/>
              <a:cs typeface="Times New Roman" panose="02020603050405020304" pitchFamily="18" charset="0"/>
            </a:rPr>
            <a:t>Социальные группы</a:t>
          </a:r>
        </a:p>
      </dsp:txBody>
      <dsp:txXfrm>
        <a:off x="27326" y="2967060"/>
        <a:ext cx="3031469" cy="505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6EE67-24CD-4E57-BE3F-80F2A0A896F4}">
      <dsp:nvSpPr>
        <dsp:cNvPr id="0" name=""/>
        <dsp:cNvSpPr/>
      </dsp:nvSpPr>
      <dsp:spPr>
        <a:xfrm>
          <a:off x="694974" y="710450"/>
          <a:ext cx="2314078" cy="13651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ru-RU" sz="1200" b="1" kern="1200" dirty="0">
              <a:latin typeface="Times New Roman" pitchFamily="18" charset="0"/>
              <a:cs typeface="Times New Roman" pitchFamily="18" charset="0"/>
            </a:rPr>
            <a:t>Помогает формировать доходную часть бюджета (налог на доходы физических лиц, налог на имущество)</a:t>
          </a:r>
        </a:p>
      </dsp:txBody>
      <dsp:txXfrm>
        <a:off x="726391" y="741867"/>
        <a:ext cx="2251244" cy="1009807"/>
      </dsp:txXfrm>
    </dsp:sp>
    <dsp:sp modelId="{A62462D3-1863-4ABB-9D21-746DE02FA1D1}">
      <dsp:nvSpPr>
        <dsp:cNvPr id="0" name=""/>
        <dsp:cNvSpPr/>
      </dsp:nvSpPr>
      <dsp:spPr>
        <a:xfrm rot="21143643">
          <a:off x="2344287" y="873621"/>
          <a:ext cx="1989255" cy="1989255"/>
        </a:xfrm>
        <a:prstGeom prst="leftCircularArrow">
          <a:avLst>
            <a:gd name="adj1" fmla="val 4676"/>
            <a:gd name="adj2" fmla="val 596946"/>
            <a:gd name="adj3" fmla="val 2518726"/>
            <a:gd name="adj4" fmla="val 9170758"/>
            <a:gd name="adj5" fmla="val 545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202C310-487B-4DF3-AFAF-2A1A429809CC}">
      <dsp:nvSpPr>
        <dsp:cNvPr id="0" name=""/>
        <dsp:cNvSpPr/>
      </dsp:nvSpPr>
      <dsp:spPr>
        <a:xfrm>
          <a:off x="1639252" y="1781389"/>
          <a:ext cx="1809549" cy="585077"/>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angle"/>
        </a:sp3d>
      </dsp:spPr>
      <dsp:style>
        <a:lnRef idx="0">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ru-RU" sz="1050" b="1" kern="1200" dirty="0">
              <a:solidFill>
                <a:schemeClr val="tx1"/>
              </a:solidFill>
              <a:latin typeface="Times New Roman" pitchFamily="18" charset="0"/>
              <a:cs typeface="Times New Roman" pitchFamily="18" charset="0"/>
            </a:rPr>
            <a:t>КАК НАЛОГОПЛАТЕЛЬЩИК</a:t>
          </a:r>
        </a:p>
      </dsp:txBody>
      <dsp:txXfrm>
        <a:off x="1656388" y="1798525"/>
        <a:ext cx="1775277" cy="550805"/>
      </dsp:txXfrm>
    </dsp:sp>
    <dsp:sp modelId="{DF59E1D1-76C0-43BD-AEEB-F887699371D9}">
      <dsp:nvSpPr>
        <dsp:cNvPr id="0" name=""/>
        <dsp:cNvSpPr/>
      </dsp:nvSpPr>
      <dsp:spPr>
        <a:xfrm>
          <a:off x="3475566" y="774870"/>
          <a:ext cx="1960448" cy="13651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Char char="•"/>
          </a:pPr>
          <a:endParaRPr lang="ru-RU" sz="2000" b="1" kern="1200" dirty="0">
            <a:solidFill>
              <a:schemeClr val="accent2"/>
            </a:solidFill>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b="1" kern="1200" dirty="0">
              <a:solidFill>
                <a:schemeClr val="accent2"/>
              </a:solidFill>
              <a:latin typeface="Times New Roman" pitchFamily="18" charset="0"/>
              <a:cs typeface="Times New Roman" pitchFamily="18" charset="0"/>
            </a:rPr>
            <a:t>БЮДЖЕТ</a:t>
          </a:r>
        </a:p>
      </dsp:txBody>
      <dsp:txXfrm>
        <a:off x="3506983" y="1098826"/>
        <a:ext cx="1897614" cy="1009807"/>
      </dsp:txXfrm>
    </dsp:sp>
    <dsp:sp modelId="{6962A720-A21F-4746-BC47-A1EF8FFBEDC4}">
      <dsp:nvSpPr>
        <dsp:cNvPr id="0" name=""/>
        <dsp:cNvSpPr/>
      </dsp:nvSpPr>
      <dsp:spPr>
        <a:xfrm rot="490951">
          <a:off x="5148065" y="-221373"/>
          <a:ext cx="2138216" cy="2138216"/>
        </a:xfrm>
        <a:prstGeom prst="circularArrow">
          <a:avLst>
            <a:gd name="adj1" fmla="val 4350"/>
            <a:gd name="adj2" fmla="val 550929"/>
            <a:gd name="adj3" fmla="val 19724412"/>
            <a:gd name="adj4" fmla="val 13026363"/>
            <a:gd name="adj5" fmla="val 5075"/>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76327A6-DA83-4784-B99C-CB6ADC927A05}">
      <dsp:nvSpPr>
        <dsp:cNvPr id="0" name=""/>
        <dsp:cNvSpPr/>
      </dsp:nvSpPr>
      <dsp:spPr>
        <a:xfrm>
          <a:off x="4321411" y="197212"/>
          <a:ext cx="1590285" cy="842756"/>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angle"/>
        </a:sp3d>
      </dsp:spPr>
      <dsp:style>
        <a:lnRef idx="0">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ru-RU" sz="1050" b="1" kern="1200" dirty="0">
              <a:solidFill>
                <a:schemeClr val="tx1"/>
              </a:solidFill>
              <a:latin typeface="Times New Roman" pitchFamily="18" charset="0"/>
              <a:cs typeface="Times New Roman" pitchFamily="18" charset="0"/>
            </a:rPr>
            <a:t>КАК ПОЛУЧАТЕЛЬ СОЦИАЛЬНЫХ ГАРАНТИЙ</a:t>
          </a:r>
        </a:p>
      </dsp:txBody>
      <dsp:txXfrm>
        <a:off x="4346094" y="221895"/>
        <a:ext cx="1540919" cy="793390"/>
      </dsp:txXfrm>
    </dsp:sp>
    <dsp:sp modelId="{FCFE6F0F-74D8-4A6D-ABCE-489E606D9B8C}">
      <dsp:nvSpPr>
        <dsp:cNvPr id="0" name=""/>
        <dsp:cNvSpPr/>
      </dsp:nvSpPr>
      <dsp:spPr>
        <a:xfrm>
          <a:off x="5969711" y="645187"/>
          <a:ext cx="1982347" cy="149664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88950">
            <a:lnSpc>
              <a:spcPct val="90000"/>
            </a:lnSpc>
            <a:spcBef>
              <a:spcPct val="0"/>
            </a:spcBef>
            <a:spcAft>
              <a:spcPct val="15000"/>
            </a:spcAft>
            <a:buChar char="•"/>
          </a:pPr>
          <a:r>
            <a:rPr lang="ru-RU" sz="1100" b="1" kern="1200" dirty="0">
              <a:latin typeface="Times New Roman" pitchFamily="18" charset="0"/>
              <a:cs typeface="Times New Roman" pitchFamily="18" charset="0"/>
            </a:rPr>
            <a:t>Получает социальные гарантии - расходная часть бюджета (образование, социальные льготы, другие направления социальных гарантий населению)</a:t>
          </a:r>
        </a:p>
      </dsp:txBody>
      <dsp:txXfrm>
        <a:off x="6004153" y="679629"/>
        <a:ext cx="1913463" cy="1107052"/>
      </dsp:txXfrm>
    </dsp:sp>
    <dsp:sp modelId="{F7CD2E1D-8518-455A-AB63-692F05965E19}">
      <dsp:nvSpPr>
        <dsp:cNvPr id="0" name=""/>
        <dsp:cNvSpPr/>
      </dsp:nvSpPr>
      <dsp:spPr>
        <a:xfrm>
          <a:off x="6025470" y="2141898"/>
          <a:ext cx="1853113" cy="585077"/>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ru-RU" sz="1500" kern="1200" dirty="0"/>
            <a:t>О</a:t>
          </a:r>
        </a:p>
        <a:p>
          <a:pPr marL="0" lvl="0" indent="0" algn="ctr" defTabSz="666750">
            <a:lnSpc>
              <a:spcPct val="90000"/>
            </a:lnSpc>
            <a:spcBef>
              <a:spcPct val="0"/>
            </a:spcBef>
            <a:spcAft>
              <a:spcPct val="35000"/>
            </a:spcAft>
            <a:buNone/>
          </a:pPr>
          <a:endParaRPr lang="ru-RU" sz="1500" kern="1200" dirty="0"/>
        </a:p>
      </dsp:txBody>
      <dsp:txXfrm>
        <a:off x="6042606" y="2159034"/>
        <a:ext cx="1818841" cy="550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B38A7-C9DB-4909-8704-3891A2198A48}">
      <dsp:nvSpPr>
        <dsp:cNvPr id="0" name=""/>
        <dsp:cNvSpPr/>
      </dsp:nvSpPr>
      <dsp:spPr>
        <a:xfrm>
          <a:off x="3157" y="734925"/>
          <a:ext cx="2933387" cy="1173355"/>
        </a:xfrm>
        <a:prstGeom prst="chevron">
          <a:avLst/>
        </a:prstGeom>
        <a:solidFill>
          <a:schemeClr val="accent1">
            <a:lumMod val="20000"/>
            <a:lumOff val="80000"/>
          </a:schemeClr>
        </a:solidFill>
        <a:ln>
          <a:noFill/>
        </a:ln>
        <a:effectLst/>
        <a:scene3d>
          <a:camera prst="orthographicFront"/>
          <a:lightRig rig="chilly" dir="t"/>
        </a:scene3d>
        <a:sp3d prstMaterial="translucentPowder">
          <a:bevelT w="127000" h="25400"/>
          <a:bevelB/>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chemeClr val="tx1"/>
              </a:solidFill>
              <a:latin typeface="Times New Roman" pitchFamily="18" charset="0"/>
              <a:cs typeface="Times New Roman" pitchFamily="18" charset="0"/>
            </a:rPr>
            <a:t>Публичные слушания о стратегии социально-экономического развития, о проекте решения о бюджете, об исполнении бюджета муниципального района</a:t>
          </a:r>
        </a:p>
      </dsp:txBody>
      <dsp:txXfrm>
        <a:off x="589835" y="734925"/>
        <a:ext cx="1760032" cy="1173355"/>
      </dsp:txXfrm>
    </dsp:sp>
    <dsp:sp modelId="{125B4A05-DE37-4257-828C-2C05C3934830}">
      <dsp:nvSpPr>
        <dsp:cNvPr id="0" name=""/>
        <dsp:cNvSpPr/>
      </dsp:nvSpPr>
      <dsp:spPr>
        <a:xfrm>
          <a:off x="2643206" y="734925"/>
          <a:ext cx="3357585" cy="1173355"/>
        </a:xfrm>
        <a:prstGeom prst="chevron">
          <a:avLst/>
        </a:prstGeom>
        <a:solidFill>
          <a:schemeClr val="accent1">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chemeClr val="tx1"/>
              </a:solidFill>
              <a:latin typeface="Times New Roman" pitchFamily="18" charset="0"/>
              <a:cs typeface="Times New Roman" pitchFamily="18" charset="0"/>
            </a:rPr>
            <a:t>Участие в опросах по бюджетной тематике, размещаемых на официальном сайте муниципального района и портале «Голос РБ» ежеквартально</a:t>
          </a:r>
        </a:p>
      </dsp:txBody>
      <dsp:txXfrm>
        <a:off x="3229884" y="734925"/>
        <a:ext cx="2184230" cy="1173355"/>
      </dsp:txXfrm>
    </dsp:sp>
    <dsp:sp modelId="{146CD48E-706F-4FED-8528-865BACA1EB05}">
      <dsp:nvSpPr>
        <dsp:cNvPr id="0" name=""/>
        <dsp:cNvSpPr/>
      </dsp:nvSpPr>
      <dsp:spPr>
        <a:xfrm>
          <a:off x="5707452" y="734925"/>
          <a:ext cx="2933387" cy="1173355"/>
        </a:xfrm>
        <a:prstGeom prst="chevron">
          <a:avLst/>
        </a:prstGeom>
        <a:gradFill rotWithShape="0">
          <a:gsLst>
            <a:gs pos="0">
              <a:srgbClr val="5E9EFF"/>
            </a:gs>
            <a:gs pos="39999">
              <a:srgbClr val="85C2FF"/>
            </a:gs>
            <a:gs pos="70000">
              <a:srgbClr val="C4D6EB"/>
            </a:gs>
            <a:gs pos="100000">
              <a:srgbClr val="FFEBFA"/>
            </a:gs>
          </a:gsLst>
          <a:lin ang="5400000" scaled="0"/>
        </a:gra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ru-RU" sz="1300" b="1" kern="1200" dirty="0">
              <a:solidFill>
                <a:schemeClr val="tx1"/>
              </a:solidFill>
              <a:latin typeface="Times New Roman" pitchFamily="18" charset="0"/>
              <a:cs typeface="Times New Roman" pitchFamily="18" charset="0"/>
            </a:rPr>
            <a:t>Участие в проектах инициативного бюджетирования</a:t>
          </a:r>
        </a:p>
      </dsp:txBody>
      <dsp:txXfrm>
        <a:off x="6294130" y="734925"/>
        <a:ext cx="1760032" cy="1173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E38A2-8F72-4D2D-BD46-D90AB156A2E7}">
      <dsp:nvSpPr>
        <dsp:cNvPr id="0" name=""/>
        <dsp:cNvSpPr/>
      </dsp:nvSpPr>
      <dsp:spPr>
        <a:xfrm>
          <a:off x="1231894" y="-214447"/>
          <a:ext cx="5383318" cy="5383318"/>
        </a:xfrm>
        <a:prstGeom prst="pie">
          <a:avLst>
            <a:gd name="adj1" fmla="val 16200000"/>
            <a:gd name="adj2" fmla="val 0"/>
          </a:avLst>
        </a:prstGeom>
        <a:solidFill>
          <a:schemeClr val="accent3">
            <a:lumMod val="60000"/>
            <a:lumOff val="40000"/>
            <a:alpha val="99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ru-RU" sz="2400" b="1" kern="1200" dirty="0">
              <a:latin typeface="Times New Roman" pitchFamily="18" charset="0"/>
              <a:cs typeface="Times New Roman" pitchFamily="18" charset="0"/>
            </a:rPr>
            <a:t>исполнение</a:t>
          </a:r>
        </a:p>
      </dsp:txBody>
      <dsp:txXfrm>
        <a:off x="4089539" y="901309"/>
        <a:ext cx="1986700" cy="1474003"/>
      </dsp:txXfrm>
    </dsp:sp>
    <dsp:sp modelId="{40BF46AB-806B-4F51-B3A1-E6719F604893}">
      <dsp:nvSpPr>
        <dsp:cNvPr id="0" name=""/>
        <dsp:cNvSpPr/>
      </dsp:nvSpPr>
      <dsp:spPr>
        <a:xfrm>
          <a:off x="1678602" y="101992"/>
          <a:ext cx="5383318" cy="5429076"/>
        </a:xfrm>
        <a:prstGeom prst="pie">
          <a:avLst>
            <a:gd name="adj1" fmla="val 0"/>
            <a:gd name="adj2" fmla="val 5400000"/>
          </a:avLst>
        </a:prstGeom>
        <a:solidFill>
          <a:schemeClr val="accent3">
            <a:lumMod val="60000"/>
            <a:lumOff val="40000"/>
            <a:alpha val="99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ru-RU" sz="2400" b="1" kern="1200" dirty="0">
              <a:latin typeface="Times New Roman" pitchFamily="18" charset="0"/>
              <a:cs typeface="Times New Roman" pitchFamily="18" charset="0"/>
            </a:rPr>
            <a:t>отчетность</a:t>
          </a:r>
        </a:p>
      </dsp:txBody>
      <dsp:txXfrm>
        <a:off x="4536247" y="2919294"/>
        <a:ext cx="1986700" cy="1486532"/>
      </dsp:txXfrm>
    </dsp:sp>
    <dsp:sp modelId="{BD0E565A-D803-4428-9116-F1A5B070F51C}">
      <dsp:nvSpPr>
        <dsp:cNvPr id="0" name=""/>
        <dsp:cNvSpPr/>
      </dsp:nvSpPr>
      <dsp:spPr>
        <a:xfrm>
          <a:off x="1144085" y="457667"/>
          <a:ext cx="5383318" cy="5383318"/>
        </a:xfrm>
        <a:prstGeom prst="pie">
          <a:avLst>
            <a:gd name="adj1" fmla="val 5400000"/>
            <a:gd name="adj2" fmla="val 10800000"/>
          </a:avLst>
        </a:prstGeom>
        <a:solidFill>
          <a:schemeClr val="accent3">
            <a:lumMod val="60000"/>
            <a:lumOff val="40000"/>
            <a:alpha val="69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a:lnSpc>
              <a:spcPct val="90000"/>
            </a:lnSpc>
            <a:spcBef>
              <a:spcPct val="0"/>
            </a:spcBef>
            <a:spcAft>
              <a:spcPct val="35000"/>
            </a:spcAft>
            <a:buNone/>
          </a:pPr>
          <a:endParaRPr lang="ru-RU" sz="2400" b="1" kern="1200" dirty="0">
            <a:latin typeface="Times New Roman" pitchFamily="18" charset="0"/>
            <a:cs typeface="Times New Roman" pitchFamily="18" charset="0"/>
          </a:endParaRPr>
        </a:p>
        <a:p>
          <a:pPr marL="0" lvl="0" indent="0" algn="ctr" defTabSz="1066800">
            <a:lnSpc>
              <a:spcPct val="90000"/>
            </a:lnSpc>
            <a:spcBef>
              <a:spcPct val="0"/>
            </a:spcBef>
            <a:spcAft>
              <a:spcPct val="35000"/>
            </a:spcAft>
            <a:buNone/>
          </a:pPr>
          <a:r>
            <a:rPr lang="ru-RU" sz="2400" b="1" kern="1200" dirty="0">
              <a:latin typeface="Times New Roman" pitchFamily="18" charset="0"/>
              <a:cs typeface="Times New Roman" pitchFamily="18" charset="0"/>
            </a:rPr>
            <a:t>составление</a:t>
          </a:r>
        </a:p>
      </dsp:txBody>
      <dsp:txXfrm>
        <a:off x="1683057" y="3251225"/>
        <a:ext cx="1986700" cy="1474003"/>
      </dsp:txXfrm>
    </dsp:sp>
    <dsp:sp modelId="{332186E6-F020-42F1-A570-C9273F716481}">
      <dsp:nvSpPr>
        <dsp:cNvPr id="0" name=""/>
        <dsp:cNvSpPr/>
      </dsp:nvSpPr>
      <dsp:spPr>
        <a:xfrm>
          <a:off x="817425" y="-170088"/>
          <a:ext cx="5383318" cy="5383318"/>
        </a:xfrm>
        <a:prstGeom prst="pie">
          <a:avLst>
            <a:gd name="adj1" fmla="val 10800000"/>
            <a:gd name="adj2" fmla="val 16200000"/>
          </a:avLst>
        </a:prstGeom>
        <a:solidFill>
          <a:schemeClr val="accent3">
            <a:lumMod val="60000"/>
            <a:lumOff val="40000"/>
            <a:alpha val="6900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marL="0" lvl="0" indent="0" algn="ctr" defTabSz="1066800">
            <a:lnSpc>
              <a:spcPct val="90000"/>
            </a:lnSpc>
            <a:spcBef>
              <a:spcPct val="0"/>
            </a:spcBef>
            <a:spcAft>
              <a:spcPct val="35000"/>
            </a:spcAft>
            <a:buNone/>
          </a:pPr>
          <a:r>
            <a:rPr lang="ru-RU" sz="2400" b="1" kern="1200" dirty="0">
              <a:latin typeface="Times New Roman" pitchFamily="18" charset="0"/>
              <a:cs typeface="Times New Roman" pitchFamily="18" charset="0"/>
            </a:rPr>
            <a:t>рассмотрение</a:t>
          </a:r>
        </a:p>
      </dsp:txBody>
      <dsp:txXfrm>
        <a:off x="1356398" y="945668"/>
        <a:ext cx="1986700" cy="1474003"/>
      </dsp:txXfrm>
    </dsp:sp>
    <dsp:sp modelId="{C75D6C5F-12D0-4896-8FF8-C840627D22F9}">
      <dsp:nvSpPr>
        <dsp:cNvPr id="0" name=""/>
        <dsp:cNvSpPr/>
      </dsp:nvSpPr>
      <dsp:spPr>
        <a:xfrm>
          <a:off x="1142449" y="-570507"/>
          <a:ext cx="6049824" cy="6049824"/>
        </a:xfrm>
        <a:prstGeom prst="circularArrow">
          <a:avLst>
            <a:gd name="adj1" fmla="val 5085"/>
            <a:gd name="adj2" fmla="val 327528"/>
            <a:gd name="adj3" fmla="val 21272472"/>
            <a:gd name="adj4" fmla="val 16200000"/>
            <a:gd name="adj5" fmla="val 5932"/>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36B0482D-464B-4003-92AC-09A90D4A1CA1}">
      <dsp:nvSpPr>
        <dsp:cNvPr id="0" name=""/>
        <dsp:cNvSpPr/>
      </dsp:nvSpPr>
      <dsp:spPr>
        <a:xfrm>
          <a:off x="1802534" y="-520403"/>
          <a:ext cx="6049824" cy="6049824"/>
        </a:xfrm>
        <a:prstGeom prst="circularArrow">
          <a:avLst>
            <a:gd name="adj1" fmla="val 5085"/>
            <a:gd name="adj2" fmla="val 327528"/>
            <a:gd name="adj3" fmla="val 5072472"/>
            <a:gd name="adj4" fmla="val 0"/>
            <a:gd name="adj5" fmla="val 5932"/>
          </a:avLst>
        </a:prstGeom>
        <a:solidFill>
          <a:schemeClr val="accent3">
            <a:hueOff val="-1190271"/>
            <a:satOff val="4097"/>
            <a:lumOff val="-3333"/>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EB95F681-589C-4C58-9055-97EF3EAB634D}">
      <dsp:nvSpPr>
        <dsp:cNvPr id="0" name=""/>
        <dsp:cNvSpPr/>
      </dsp:nvSpPr>
      <dsp:spPr>
        <a:xfrm>
          <a:off x="521469" y="12614"/>
          <a:ext cx="6049824" cy="6049824"/>
        </a:xfrm>
        <a:prstGeom prst="circularArrow">
          <a:avLst>
            <a:gd name="adj1" fmla="val 5085"/>
            <a:gd name="adj2" fmla="val 327528"/>
            <a:gd name="adj3" fmla="val 10472472"/>
            <a:gd name="adj4" fmla="val 5400000"/>
            <a:gd name="adj5" fmla="val 5932"/>
          </a:avLst>
        </a:prstGeom>
        <a:solidFill>
          <a:schemeClr val="accent3">
            <a:hueOff val="-2380543"/>
            <a:satOff val="8194"/>
            <a:lumOff val="-6667"/>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17F9D659-9AB2-4F32-9670-8EE7698C7DA2}">
      <dsp:nvSpPr>
        <dsp:cNvPr id="0" name=""/>
        <dsp:cNvSpPr/>
      </dsp:nvSpPr>
      <dsp:spPr>
        <a:xfrm>
          <a:off x="484172" y="-503341"/>
          <a:ext cx="6049824" cy="6049824"/>
        </a:xfrm>
        <a:prstGeom prst="circularArrow">
          <a:avLst>
            <a:gd name="adj1" fmla="val 5085"/>
            <a:gd name="adj2" fmla="val 327528"/>
            <a:gd name="adj3" fmla="val 15872472"/>
            <a:gd name="adj4" fmla="val 10800000"/>
            <a:gd name="adj5" fmla="val 5932"/>
          </a:avLst>
        </a:prstGeom>
        <a:solidFill>
          <a:schemeClr val="accent3">
            <a:hueOff val="-3570814"/>
            <a:satOff val="12291"/>
            <a:lumOff val="-10000"/>
            <a:alphaOff val="0"/>
          </a:schemeClr>
        </a:solidFill>
        <a:ln>
          <a:noFill/>
        </a:ln>
        <a:effectLst>
          <a:outerShdw blurRad="40000" dist="230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41B17-3C3F-44EF-9B67-712942BBD6C9}">
      <dsp:nvSpPr>
        <dsp:cNvPr id="0" name=""/>
        <dsp:cNvSpPr/>
      </dsp:nvSpPr>
      <dsp:spPr>
        <a:xfrm>
          <a:off x="0" y="328"/>
          <a:ext cx="3910112" cy="912492"/>
        </a:xfrm>
        <a:prstGeom prst="roundRect">
          <a:avLst>
            <a:gd name="adj" fmla="val 10000"/>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среди 63 районов и городов РБ по объему налоговых и неналоговых поступлений в объеме бюджета </a:t>
          </a:r>
        </a:p>
        <a:p>
          <a:pPr marL="0" lvl="0" indent="0" algn="l"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(в 2017 году – 10 место)</a:t>
          </a:r>
          <a:endParaRPr lang="ru-RU" sz="1100" kern="1200" dirty="0"/>
        </a:p>
      </dsp:txBody>
      <dsp:txXfrm>
        <a:off x="873271" y="328"/>
        <a:ext cx="3036840" cy="912492"/>
      </dsp:txXfrm>
    </dsp:sp>
    <dsp:sp modelId="{3165AD1F-D63F-4877-B8D7-CF4044D6EBD9}">
      <dsp:nvSpPr>
        <dsp:cNvPr id="0" name=""/>
        <dsp:cNvSpPr/>
      </dsp:nvSpPr>
      <dsp:spPr>
        <a:xfrm>
          <a:off x="91249" y="91249"/>
          <a:ext cx="782022" cy="729993"/>
        </a:xfrm>
        <a:prstGeom prst="roundRect">
          <a:avLst>
            <a:gd name="adj" fmla="val 10000"/>
          </a:avLst>
        </a:prstGeom>
        <a:solidFill>
          <a:srgbClr val="FFFF99"/>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E6CE19EF-A8AA-4FA7-BF6D-34C27158C521}">
      <dsp:nvSpPr>
        <dsp:cNvPr id="0" name=""/>
        <dsp:cNvSpPr/>
      </dsp:nvSpPr>
      <dsp:spPr>
        <a:xfrm>
          <a:off x="0" y="1003741"/>
          <a:ext cx="3910112" cy="912492"/>
        </a:xfrm>
        <a:prstGeom prst="roundRect">
          <a:avLst>
            <a:gd name="adj" fmla="val 10000"/>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среди 63 районов и городов РБ по доле налоговых и неналоговых доходов в общем объеме доходов</a:t>
          </a:r>
        </a:p>
        <a:p>
          <a:pPr marL="0" lvl="0" indent="0" algn="l"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(в 2017 году – 4 место)</a:t>
          </a:r>
          <a:endParaRPr lang="ru-RU" sz="1100" kern="1200" dirty="0"/>
        </a:p>
      </dsp:txBody>
      <dsp:txXfrm>
        <a:off x="873271" y="1003741"/>
        <a:ext cx="3036840" cy="912492"/>
      </dsp:txXfrm>
    </dsp:sp>
    <dsp:sp modelId="{050F932B-912B-4EB0-9C9C-15F13AE297C7}">
      <dsp:nvSpPr>
        <dsp:cNvPr id="0" name=""/>
        <dsp:cNvSpPr/>
      </dsp:nvSpPr>
      <dsp:spPr>
        <a:xfrm>
          <a:off x="91249" y="1094990"/>
          <a:ext cx="782022" cy="729993"/>
        </a:xfrm>
        <a:prstGeom prst="roundRect">
          <a:avLst>
            <a:gd name="adj" fmla="val 10000"/>
          </a:avLst>
        </a:prstGeom>
        <a:solidFill>
          <a:srgbClr val="FFFF99"/>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 modelId="{7E3D20D8-CD03-423D-9C7B-954F80ABD991}">
      <dsp:nvSpPr>
        <dsp:cNvPr id="0" name=""/>
        <dsp:cNvSpPr/>
      </dsp:nvSpPr>
      <dsp:spPr>
        <a:xfrm>
          <a:off x="0" y="2008461"/>
          <a:ext cx="3910112" cy="912492"/>
        </a:xfrm>
        <a:prstGeom prst="roundRect">
          <a:avLst>
            <a:gd name="adj" fmla="val 10000"/>
          </a:avLst>
        </a:prstGeom>
        <a:solidFill>
          <a:schemeClr val="lt1">
            <a:hueOff val="0"/>
            <a:satOff val="0"/>
            <a:lumOff val="0"/>
            <a:alphaOff val="0"/>
          </a:schemeClr>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just"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составляет доля налоговых и неналоговых доходов в объеме бюджета, по РБ этот показатель составляет 36,6%</a:t>
          </a:r>
        </a:p>
        <a:p>
          <a:pPr marL="0" lvl="0" indent="0" algn="l" defTabSz="488950">
            <a:lnSpc>
              <a:spcPct val="90000"/>
            </a:lnSpc>
            <a:spcBef>
              <a:spcPct val="0"/>
            </a:spcBef>
            <a:spcAft>
              <a:spcPct val="35000"/>
            </a:spcAft>
            <a:buNone/>
          </a:pPr>
          <a:r>
            <a:rPr lang="ru-RU" sz="1100" kern="1200" dirty="0">
              <a:latin typeface="Times New Roman" panose="02020603050405020304" pitchFamily="18" charset="0"/>
              <a:cs typeface="Times New Roman" panose="02020603050405020304" pitchFamily="18" charset="0"/>
            </a:rPr>
            <a:t>(в 2017 году – 44,1%)</a:t>
          </a:r>
        </a:p>
      </dsp:txBody>
      <dsp:txXfrm>
        <a:off x="873271" y="2008461"/>
        <a:ext cx="3036840" cy="912492"/>
      </dsp:txXfrm>
    </dsp:sp>
    <dsp:sp modelId="{F60B9E1F-4029-4E4C-8C40-DFF815D964BC}">
      <dsp:nvSpPr>
        <dsp:cNvPr id="0" name=""/>
        <dsp:cNvSpPr/>
      </dsp:nvSpPr>
      <dsp:spPr>
        <a:xfrm>
          <a:off x="71753" y="2010096"/>
          <a:ext cx="782022" cy="914448"/>
        </a:xfrm>
        <a:prstGeom prst="roundRect">
          <a:avLst>
            <a:gd name="adj" fmla="val 10000"/>
          </a:avLst>
        </a:prstGeom>
        <a:solidFill>
          <a:srgbClr val="FFFF99"/>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07120-9CBE-4C67-9522-8CFB137C0B32}">
      <dsp:nvSpPr>
        <dsp:cNvPr id="0" name=""/>
        <dsp:cNvSpPr/>
      </dsp:nvSpPr>
      <dsp:spPr>
        <a:xfrm rot="20105729">
          <a:off x="3135264" y="234010"/>
          <a:ext cx="1913428" cy="1291421"/>
        </a:xfrm>
        <a:prstGeom prst="gear9">
          <a:avLst/>
        </a:prstGeom>
        <a:solidFill>
          <a:schemeClr val="accent6">
            <a:lumMod val="40000"/>
            <a:lumOff val="6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solidFill>
                <a:schemeClr val="tx2">
                  <a:lumMod val="75000"/>
                </a:schemeClr>
              </a:solidFill>
              <a:latin typeface="Times New Roman" panose="02020603050405020304" pitchFamily="18" charset="0"/>
              <a:cs typeface="Times New Roman" panose="02020603050405020304" pitchFamily="18" charset="0"/>
            </a:rPr>
            <a:t>Бюджет муниципального района –  1 571,3 млн. руб.</a:t>
          </a:r>
        </a:p>
      </dsp:txBody>
      <dsp:txXfrm>
        <a:off x="3468704" y="537569"/>
        <a:ext cx="1237036" cy="663817"/>
      </dsp:txXfrm>
    </dsp:sp>
    <dsp:sp modelId="{65D2E222-A09C-44C4-8BE7-1652DA6CE78A}">
      <dsp:nvSpPr>
        <dsp:cNvPr id="0" name=""/>
        <dsp:cNvSpPr/>
      </dsp:nvSpPr>
      <dsp:spPr>
        <a:xfrm>
          <a:off x="6192689" y="553053"/>
          <a:ext cx="1749010" cy="1587666"/>
        </a:xfrm>
        <a:prstGeom prst="gear6">
          <a:avLst/>
        </a:prstGeom>
        <a:solidFill>
          <a:schemeClr val="tx2">
            <a:lumMod val="20000"/>
            <a:lumOff val="8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solidFill>
                <a:schemeClr val="tx2">
                  <a:lumMod val="75000"/>
                </a:schemeClr>
              </a:solidFill>
              <a:latin typeface="Times New Roman" panose="02020603050405020304" pitchFamily="18" charset="0"/>
              <a:cs typeface="Times New Roman" panose="02020603050405020304" pitchFamily="18" charset="0"/>
            </a:rPr>
            <a:t>Бюджет городского поселения – 219,8 млн. руб</a:t>
          </a:r>
          <a:r>
            <a:rPr lang="ru-RU" sz="1100" b="1" kern="1200" dirty="0">
              <a:solidFill>
                <a:schemeClr val="bg1"/>
              </a:solidFill>
              <a:latin typeface="Times New Roman" panose="02020603050405020304" pitchFamily="18" charset="0"/>
              <a:cs typeface="Times New Roman" panose="02020603050405020304" pitchFamily="18" charset="0"/>
            </a:rPr>
            <a:t>.</a:t>
          </a:r>
        </a:p>
      </dsp:txBody>
      <dsp:txXfrm>
        <a:off x="6615842" y="955168"/>
        <a:ext cx="902704" cy="783436"/>
      </dsp:txXfrm>
    </dsp:sp>
    <dsp:sp modelId="{EEC967AA-883C-43A2-81EB-CD8B5A0A429A}">
      <dsp:nvSpPr>
        <dsp:cNvPr id="0" name=""/>
        <dsp:cNvSpPr/>
      </dsp:nvSpPr>
      <dsp:spPr>
        <a:xfrm rot="20700000">
          <a:off x="4798659" y="473137"/>
          <a:ext cx="1628637" cy="1459487"/>
        </a:xfrm>
        <a:prstGeom prst="gear6">
          <a:avLst/>
        </a:prstGeom>
        <a:solidFill>
          <a:schemeClr val="accent4">
            <a:lumMod val="60000"/>
            <a:lumOff val="4000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b="1" kern="1200" dirty="0">
              <a:solidFill>
                <a:schemeClr val="tx2">
                  <a:lumMod val="75000"/>
                </a:schemeClr>
              </a:solidFill>
              <a:latin typeface="Times New Roman" panose="02020603050405020304" pitchFamily="18" charset="0"/>
              <a:cs typeface="Times New Roman" panose="02020603050405020304" pitchFamily="18" charset="0"/>
            </a:rPr>
            <a:t>Бюджеты сельских поселений – 105,4 млн. руб.</a:t>
          </a:r>
        </a:p>
      </dsp:txBody>
      <dsp:txXfrm rot="-20700000">
        <a:off x="5165900" y="783212"/>
        <a:ext cx="894155" cy="839336"/>
      </dsp:txXfrm>
    </dsp:sp>
    <dsp:sp modelId="{1D1E5743-0150-4779-8D6D-A2A809632CBD}">
      <dsp:nvSpPr>
        <dsp:cNvPr id="0" name=""/>
        <dsp:cNvSpPr/>
      </dsp:nvSpPr>
      <dsp:spPr>
        <a:xfrm flipH="1" flipV="1">
          <a:off x="5848912" y="4300965"/>
          <a:ext cx="45739" cy="136759"/>
        </a:xfrm>
        <a:prstGeom prst="circularArrow">
          <a:avLst>
            <a:gd name="adj1" fmla="val 4687"/>
            <a:gd name="adj2" fmla="val 299029"/>
            <a:gd name="adj3" fmla="val 2546138"/>
            <a:gd name="adj4" fmla="val 1579815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323181-3E51-4590-9D13-3867250A5528}">
      <dsp:nvSpPr>
        <dsp:cNvPr id="0" name=""/>
        <dsp:cNvSpPr/>
      </dsp:nvSpPr>
      <dsp:spPr>
        <a:xfrm flipH="1">
          <a:off x="2717794" y="2980046"/>
          <a:ext cx="702234" cy="45720"/>
        </a:xfrm>
        <a:prstGeom prs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699156-85A8-4D23-97F4-CDE1475ED57B}">
      <dsp:nvSpPr>
        <dsp:cNvPr id="0" name=""/>
        <dsp:cNvSpPr/>
      </dsp:nvSpPr>
      <dsp:spPr>
        <a:xfrm flipH="1">
          <a:off x="4360818" y="870197"/>
          <a:ext cx="67326" cy="1270523"/>
        </a:xfrm>
        <a:prstGeom prst="lef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30175-834E-4C3E-A645-0F5027271C3D}">
      <dsp:nvSpPr>
        <dsp:cNvPr id="0" name=""/>
        <dsp:cNvSpPr/>
      </dsp:nvSpPr>
      <dsp:spPr>
        <a:xfrm>
          <a:off x="362105" y="0"/>
          <a:ext cx="2325279" cy="2325279"/>
        </a:xfrm>
        <a:prstGeom prst="ellipse">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2F794A96-3E1E-443C-A666-9D6117159C31}">
      <dsp:nvSpPr>
        <dsp:cNvPr id="0" name=""/>
        <dsp:cNvSpPr/>
      </dsp:nvSpPr>
      <dsp:spPr>
        <a:xfrm>
          <a:off x="472321" y="115029"/>
          <a:ext cx="760903" cy="388803"/>
        </a:xfrm>
        <a:prstGeom prst="ellipse">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6C53DEC1-047E-4F18-8A22-FFD133254601}">
      <dsp:nvSpPr>
        <dsp:cNvPr id="0" name=""/>
        <dsp:cNvSpPr/>
      </dsp:nvSpPr>
      <dsp:spPr>
        <a:xfrm>
          <a:off x="852773" y="100155"/>
          <a:ext cx="2238791" cy="41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marL="0" lvl="0" indent="0" algn="l" defTabSz="488950">
            <a:lnSpc>
              <a:spcPct val="90000"/>
            </a:lnSpc>
            <a:spcBef>
              <a:spcPct val="0"/>
            </a:spcBef>
            <a:spcAft>
              <a:spcPct val="35000"/>
            </a:spcAft>
            <a:buNone/>
          </a:pPr>
          <a:r>
            <a:rPr lang="ru-RU" sz="1100" b="0" kern="1200" dirty="0">
              <a:latin typeface="Times New Roman" panose="02020603050405020304" pitchFamily="18" charset="0"/>
              <a:cs typeface="Times New Roman" panose="02020603050405020304" pitchFamily="18" charset="0"/>
            </a:rPr>
            <a:t>48,6 %</a:t>
          </a:r>
        </a:p>
      </dsp:txBody>
      <dsp:txXfrm>
        <a:off x="852773" y="100155"/>
        <a:ext cx="2238791" cy="418550"/>
      </dsp:txXfrm>
    </dsp:sp>
    <dsp:sp modelId="{BEB26E8B-E42F-44B7-83E4-383EE48BDFB2}">
      <dsp:nvSpPr>
        <dsp:cNvPr id="0" name=""/>
        <dsp:cNvSpPr/>
      </dsp:nvSpPr>
      <dsp:spPr>
        <a:xfrm>
          <a:off x="480798" y="418495"/>
          <a:ext cx="2238791" cy="1579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ru-RU" sz="1600" b="0" i="1" kern="1200" dirty="0">
              <a:latin typeface="Times New Roman" panose="02020603050405020304" pitchFamily="18" charset="0"/>
              <a:cs typeface="Times New Roman" panose="02020603050405020304" pitchFamily="18" charset="0"/>
            </a:rPr>
            <a:t>На решение вопросов местного значения – 920,95 млн. руб.</a:t>
          </a:r>
        </a:p>
      </dsp:txBody>
      <dsp:txXfrm>
        <a:off x="480798" y="418495"/>
        <a:ext cx="2238791" cy="1579593"/>
      </dsp:txXfrm>
    </dsp:sp>
    <dsp:sp modelId="{E73619EF-9A31-4BCD-8AE8-A0343F9E84ED}">
      <dsp:nvSpPr>
        <dsp:cNvPr id="0" name=""/>
        <dsp:cNvSpPr/>
      </dsp:nvSpPr>
      <dsp:spPr>
        <a:xfrm>
          <a:off x="936114" y="2088223"/>
          <a:ext cx="2325279" cy="2325279"/>
        </a:xfrm>
        <a:prstGeom prst="ellipse">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8CB12AA0-24CC-4839-BE1E-064FCB6DFA00}">
      <dsp:nvSpPr>
        <dsp:cNvPr id="0" name=""/>
        <dsp:cNvSpPr/>
      </dsp:nvSpPr>
      <dsp:spPr>
        <a:xfrm>
          <a:off x="576064" y="2160240"/>
          <a:ext cx="846250" cy="418550"/>
        </a:xfrm>
        <a:prstGeom prst="ellipse">
          <a:avLst/>
        </a:prstGeom>
        <a:solidFill>
          <a:schemeClr val="accent1">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sp>
    <dsp:sp modelId="{87F1DB4B-E19F-42CC-88EC-294E91F2AEA7}">
      <dsp:nvSpPr>
        <dsp:cNvPr id="0" name=""/>
        <dsp:cNvSpPr/>
      </dsp:nvSpPr>
      <dsp:spPr>
        <a:xfrm>
          <a:off x="874110" y="2197767"/>
          <a:ext cx="2238791" cy="418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970" rIns="0" bIns="13970" numCol="1" spcCol="1270" anchor="ctr" anchorCtr="0">
          <a:noAutofit/>
        </a:bodyPr>
        <a:lstStyle/>
        <a:p>
          <a:pPr marL="0" lvl="0" indent="0" algn="l" defTabSz="488950">
            <a:lnSpc>
              <a:spcPct val="90000"/>
            </a:lnSpc>
            <a:spcBef>
              <a:spcPct val="0"/>
            </a:spcBef>
            <a:spcAft>
              <a:spcPct val="35000"/>
            </a:spcAft>
            <a:buNone/>
          </a:pPr>
          <a:r>
            <a:rPr lang="ru-RU" sz="1100" b="0" kern="1200" dirty="0">
              <a:latin typeface="Times New Roman" panose="02020603050405020304" pitchFamily="18" charset="0"/>
              <a:cs typeface="Times New Roman" panose="02020603050405020304" pitchFamily="18" charset="0"/>
            </a:rPr>
            <a:t>51,4%</a:t>
          </a:r>
        </a:p>
      </dsp:txBody>
      <dsp:txXfrm>
        <a:off x="874110" y="2197767"/>
        <a:ext cx="2238791" cy="418550"/>
      </dsp:txXfrm>
    </dsp:sp>
    <dsp:sp modelId="{518F7513-6FC5-429D-81D3-5118C3410A59}">
      <dsp:nvSpPr>
        <dsp:cNvPr id="0" name=""/>
        <dsp:cNvSpPr/>
      </dsp:nvSpPr>
      <dsp:spPr>
        <a:xfrm>
          <a:off x="733738" y="2616318"/>
          <a:ext cx="2238791" cy="44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r" defTabSz="711200">
            <a:lnSpc>
              <a:spcPct val="90000"/>
            </a:lnSpc>
            <a:spcBef>
              <a:spcPct val="0"/>
            </a:spcBef>
            <a:spcAft>
              <a:spcPct val="35000"/>
            </a:spcAft>
            <a:buNone/>
          </a:pPr>
          <a:r>
            <a:rPr lang="ru-RU" sz="1600" b="0" i="1" kern="1200" dirty="0">
              <a:latin typeface="Times New Roman" panose="02020603050405020304" pitchFamily="18" charset="0"/>
              <a:cs typeface="Times New Roman" panose="02020603050405020304" pitchFamily="18" charset="0"/>
            </a:rPr>
            <a:t>                                        На осуществление переданных государственных полномочий –            975,58 млн. руб.</a:t>
          </a:r>
        </a:p>
      </dsp:txBody>
      <dsp:txXfrm>
        <a:off x="733738" y="2616318"/>
        <a:ext cx="2238791" cy="44257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0.12578</cdr:x>
      <cdr:y>0.296</cdr:y>
    </cdr:from>
    <cdr:to>
      <cdr:x>0.31941</cdr:x>
      <cdr:y>0.48994</cdr:y>
    </cdr:to>
    <cdr:sp macro="" textlink="">
      <cdr:nvSpPr>
        <cdr:cNvPr id="2" name="TextBox 1"/>
        <cdr:cNvSpPr txBox="1"/>
      </cdr:nvSpPr>
      <cdr:spPr>
        <a:xfrm xmlns:a="http://schemas.openxmlformats.org/drawingml/2006/main">
          <a:off x="1008112" y="1512168"/>
          <a:ext cx="1584176" cy="98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0.14343</cdr:x>
      <cdr:y>0.28171</cdr:y>
    </cdr:from>
    <cdr:to>
      <cdr:x>0.2991</cdr:x>
      <cdr:y>0.51827</cdr:y>
    </cdr:to>
    <cdr:sp macro="" textlink="">
      <cdr:nvSpPr>
        <cdr:cNvPr id="3" name="TextBox 2"/>
        <cdr:cNvSpPr txBox="1"/>
      </cdr:nvSpPr>
      <cdr:spPr>
        <a:xfrm xmlns:a="http://schemas.openxmlformats.org/drawingml/2006/main">
          <a:off x="1152128" y="1440160"/>
          <a:ext cx="1274440"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0.12578</cdr:x>
      <cdr:y>0.25339</cdr:y>
    </cdr:from>
    <cdr:to>
      <cdr:x>0.30793</cdr:x>
      <cdr:y>0.51827</cdr:y>
    </cdr:to>
    <cdr:sp macro="" textlink="">
      <cdr:nvSpPr>
        <cdr:cNvPr id="4" name="TextBox 3"/>
        <cdr:cNvSpPr txBox="1"/>
      </cdr:nvSpPr>
      <cdr:spPr>
        <a:xfrm xmlns:a="http://schemas.openxmlformats.org/drawingml/2006/main">
          <a:off x="1008112" y="1296144"/>
          <a:ext cx="1490464" cy="1346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0.15201</cdr:x>
      <cdr:y>0.28171</cdr:y>
    </cdr:from>
    <cdr:to>
      <cdr:x>0.30176</cdr:x>
      <cdr:y>0.51827</cdr:y>
    </cdr:to>
    <cdr:sp macro="" textlink="">
      <cdr:nvSpPr>
        <cdr:cNvPr id="5" name="TextBox 4"/>
        <cdr:cNvSpPr txBox="1"/>
      </cdr:nvSpPr>
      <cdr:spPr>
        <a:xfrm xmlns:a="http://schemas.openxmlformats.org/drawingml/2006/main">
          <a:off x="1224136" y="1440160"/>
          <a:ext cx="12241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0.15326</cdr:x>
      <cdr:y>0.2933</cdr:y>
    </cdr:from>
    <cdr:to>
      <cdr:x>0.27678</cdr:x>
      <cdr:y>0.50344</cdr:y>
    </cdr:to>
    <cdr:sp macro="" textlink="">
      <cdr:nvSpPr>
        <cdr:cNvPr id="6" name="TextBox 5"/>
        <cdr:cNvSpPr txBox="1"/>
      </cdr:nvSpPr>
      <cdr:spPr>
        <a:xfrm xmlns:a="http://schemas.openxmlformats.org/drawingml/2006/main">
          <a:off x="1296144" y="1584176"/>
          <a:ext cx="1058416"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10.xml><?xml version="1.0" encoding="utf-8"?>
<c:userShapes xmlns:c="http://schemas.openxmlformats.org/drawingml/2006/chart">
  <cdr:relSizeAnchor xmlns:cdr="http://schemas.openxmlformats.org/drawingml/2006/chartDrawing">
    <cdr:from>
      <cdr:x>0.16637</cdr:x>
      <cdr:y>0.22586</cdr:y>
    </cdr:from>
    <cdr:to>
      <cdr:x>0.22164</cdr:x>
      <cdr:y>0.32182</cdr:y>
    </cdr:to>
    <cdr:cxnSp macro="">
      <cdr:nvCxnSpPr>
        <cdr:cNvPr id="6" name="Прямая со стрелкой 5">
          <a:extLst xmlns:a="http://schemas.openxmlformats.org/drawingml/2006/main">
            <a:ext uri="{FF2B5EF4-FFF2-40B4-BE49-F238E27FC236}">
              <a16:creationId xmlns:a16="http://schemas.microsoft.com/office/drawing/2014/main" id="{76942267-B576-4301-A512-50843AAE5992}"/>
            </a:ext>
          </a:extLst>
        </cdr:cNvPr>
        <cdr:cNvCxnSpPr/>
      </cdr:nvCxnSpPr>
      <cdr:spPr>
        <a:xfrm xmlns:a="http://schemas.openxmlformats.org/drawingml/2006/main" flipV="1">
          <a:off x="685936" y="676060"/>
          <a:ext cx="227873" cy="28723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0.38979</cdr:x>
      <cdr:y>0.12561</cdr:y>
    </cdr:from>
    <cdr:to>
      <cdr:x>0.42759</cdr:x>
      <cdr:y>0.2592</cdr:y>
    </cdr:to>
    <cdr:cxnSp macro="">
      <cdr:nvCxnSpPr>
        <cdr:cNvPr id="9" name="Прямая со стрелкой 8">
          <a:extLst xmlns:a="http://schemas.openxmlformats.org/drawingml/2006/main">
            <a:ext uri="{FF2B5EF4-FFF2-40B4-BE49-F238E27FC236}">
              <a16:creationId xmlns:a16="http://schemas.microsoft.com/office/drawing/2014/main" id="{95D8080A-5E15-4746-9596-6B37F98BB3BD}"/>
            </a:ext>
          </a:extLst>
        </cdr:cNvPr>
        <cdr:cNvCxnSpPr/>
      </cdr:nvCxnSpPr>
      <cdr:spPr>
        <a:xfrm xmlns:a="http://schemas.openxmlformats.org/drawingml/2006/main">
          <a:off x="1607058" y="375983"/>
          <a:ext cx="155865" cy="39987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0.21935</cdr:x>
      <cdr:y>0.03838</cdr:y>
    </cdr:from>
    <cdr:to>
      <cdr:x>0.41147</cdr:x>
      <cdr:y>0.14745</cdr:y>
    </cdr:to>
    <cdr:sp macro="" textlink="">
      <cdr:nvSpPr>
        <cdr:cNvPr id="4" name="Овал 3"/>
        <cdr:cNvSpPr/>
      </cdr:nvSpPr>
      <cdr:spPr>
        <a:xfrm xmlns:a="http://schemas.openxmlformats.org/drawingml/2006/main" rot="10800000" flipV="1">
          <a:off x="904355" y="114889"/>
          <a:ext cx="792088" cy="326476"/>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a:solidFill>
                <a:srgbClr val="7030A0"/>
              </a:solidFill>
              <a:latin typeface="Times New Roman" panose="02020603050405020304" pitchFamily="18" charset="0"/>
              <a:cs typeface="Times New Roman" panose="02020603050405020304" pitchFamily="18" charset="0"/>
            </a:rPr>
            <a:t>153,2</a:t>
          </a:r>
        </a:p>
      </cdr:txBody>
    </cdr:sp>
  </cdr:relSizeAnchor>
  <cdr:relSizeAnchor xmlns:cdr="http://schemas.openxmlformats.org/drawingml/2006/chartDrawing">
    <cdr:from>
      <cdr:x>0.37923</cdr:x>
      <cdr:y>0.17261</cdr:y>
    </cdr:from>
    <cdr:to>
      <cdr:x>0.57135</cdr:x>
      <cdr:y>0.28168</cdr:y>
    </cdr:to>
    <cdr:sp macro="" textlink="">
      <cdr:nvSpPr>
        <cdr:cNvPr id="5" name="Овал 4"/>
        <cdr:cNvSpPr/>
      </cdr:nvSpPr>
      <cdr:spPr>
        <a:xfrm xmlns:a="http://schemas.openxmlformats.org/drawingml/2006/main" rot="10800000" flipV="1">
          <a:off x="1563526" y="516678"/>
          <a:ext cx="792088" cy="326476"/>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a:solidFill>
                <a:srgbClr val="7030A0"/>
              </a:solidFill>
              <a:latin typeface="Times New Roman" panose="02020603050405020304" pitchFamily="18" charset="0"/>
              <a:cs typeface="Times New Roman" panose="02020603050405020304" pitchFamily="18" charset="0"/>
            </a:rPr>
            <a:t>77,5</a:t>
          </a:r>
        </a:p>
      </cdr:txBody>
    </cdr:sp>
  </cdr:relSizeAnchor>
  <cdr:relSizeAnchor xmlns:cdr="http://schemas.openxmlformats.org/drawingml/2006/chartDrawing">
    <cdr:from>
      <cdr:x>0.5</cdr:x>
      <cdr:y>0.16651</cdr:y>
    </cdr:from>
    <cdr:to>
      <cdr:x>0.75468</cdr:x>
      <cdr:y>0.26247</cdr:y>
    </cdr:to>
    <cdr:sp macro="" textlink="">
      <cdr:nvSpPr>
        <cdr:cNvPr id="7" name="Овал 6"/>
        <cdr:cNvSpPr/>
      </cdr:nvSpPr>
      <cdr:spPr>
        <a:xfrm xmlns:a="http://schemas.openxmlformats.org/drawingml/2006/main" rot="10800000" flipV="1">
          <a:off x="2061454" y="498422"/>
          <a:ext cx="1050042" cy="287235"/>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a:solidFill>
                <a:srgbClr val="7030A0"/>
              </a:solidFill>
              <a:latin typeface="Times New Roman" panose="02020603050405020304" pitchFamily="18" charset="0"/>
              <a:cs typeface="Times New Roman" panose="02020603050405020304" pitchFamily="18" charset="0"/>
            </a:rPr>
            <a:t>104,6</a:t>
          </a:r>
        </a:p>
      </cdr:txBody>
    </cdr:sp>
  </cdr:relSizeAnchor>
  <cdr:relSizeAnchor xmlns:cdr="http://schemas.openxmlformats.org/drawingml/2006/chartDrawing">
    <cdr:from>
      <cdr:x>0.6867</cdr:x>
      <cdr:y>0.10996</cdr:y>
    </cdr:from>
    <cdr:to>
      <cdr:x>0.87882</cdr:x>
      <cdr:y>0.21903</cdr:y>
    </cdr:to>
    <cdr:sp macro="" textlink="">
      <cdr:nvSpPr>
        <cdr:cNvPr id="8" name="Овал 7"/>
        <cdr:cNvSpPr/>
      </cdr:nvSpPr>
      <cdr:spPr>
        <a:xfrm xmlns:a="http://schemas.openxmlformats.org/drawingml/2006/main" rot="10800000" flipV="1">
          <a:off x="2831194" y="329153"/>
          <a:ext cx="792088" cy="326476"/>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a:solidFill>
                <a:srgbClr val="7030A0"/>
              </a:solidFill>
              <a:latin typeface="Times New Roman" panose="02020603050405020304" pitchFamily="18" charset="0"/>
              <a:cs typeface="Times New Roman" panose="02020603050405020304" pitchFamily="18" charset="0"/>
            </a:rPr>
            <a:t>104,5</a:t>
          </a:r>
        </a:p>
      </cdr:txBody>
    </cdr:sp>
  </cdr:relSizeAnchor>
</c:userShapes>
</file>

<file path=ppt/drawings/drawing11.xml><?xml version="1.0" encoding="utf-8"?>
<c:userShapes xmlns:c="http://schemas.openxmlformats.org/drawingml/2006/chart">
  <cdr:relSizeAnchor xmlns:cdr="http://schemas.openxmlformats.org/drawingml/2006/chartDrawing">
    <cdr:from>
      <cdr:x>0.38979</cdr:x>
      <cdr:y>0.12561</cdr:y>
    </cdr:from>
    <cdr:to>
      <cdr:x>0.41858</cdr:x>
      <cdr:y>0.25961</cdr:y>
    </cdr:to>
    <cdr:cxnSp macro="">
      <cdr:nvCxnSpPr>
        <cdr:cNvPr id="9" name="Прямая со стрелкой 8">
          <a:extLst xmlns:a="http://schemas.openxmlformats.org/drawingml/2006/main">
            <a:ext uri="{FF2B5EF4-FFF2-40B4-BE49-F238E27FC236}">
              <a16:creationId xmlns:a16="http://schemas.microsoft.com/office/drawing/2014/main" id="{7827E518-425D-426C-B603-36932F124558}"/>
            </a:ext>
          </a:extLst>
        </cdr:cNvPr>
        <cdr:cNvCxnSpPr/>
      </cdr:nvCxnSpPr>
      <cdr:spPr>
        <a:xfrm xmlns:a="http://schemas.openxmlformats.org/drawingml/2006/main">
          <a:off x="1496523" y="241808"/>
          <a:ext cx="110535" cy="25795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0.19126</cdr:x>
      <cdr:y>0.02778</cdr:y>
    </cdr:from>
    <cdr:to>
      <cdr:x>0.38463</cdr:x>
      <cdr:y>0.12629</cdr:y>
    </cdr:to>
    <cdr:sp macro="" textlink="">
      <cdr:nvSpPr>
        <cdr:cNvPr id="4" name="Овал 3"/>
        <cdr:cNvSpPr/>
      </cdr:nvSpPr>
      <cdr:spPr>
        <a:xfrm xmlns:a="http://schemas.openxmlformats.org/drawingml/2006/main" rot="10800000" flipV="1">
          <a:off x="734302" y="53481"/>
          <a:ext cx="742428" cy="189632"/>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a:solidFill>
                <a:srgbClr val="7030A0"/>
              </a:solidFill>
              <a:latin typeface="Times New Roman" panose="02020603050405020304" pitchFamily="18" charset="0"/>
              <a:cs typeface="Times New Roman" panose="02020603050405020304" pitchFamily="18" charset="0"/>
            </a:rPr>
            <a:t>104,2</a:t>
          </a:r>
        </a:p>
      </cdr:txBody>
    </cdr:sp>
  </cdr:relSizeAnchor>
  <cdr:relSizeAnchor xmlns:cdr="http://schemas.openxmlformats.org/drawingml/2006/chartDrawing">
    <cdr:from>
      <cdr:x>0.37923</cdr:x>
      <cdr:y>0.17261</cdr:y>
    </cdr:from>
    <cdr:to>
      <cdr:x>0.57135</cdr:x>
      <cdr:y>0.28168</cdr:y>
    </cdr:to>
    <cdr:sp macro="" textlink="">
      <cdr:nvSpPr>
        <cdr:cNvPr id="5" name="Овал 4"/>
        <cdr:cNvSpPr/>
      </cdr:nvSpPr>
      <cdr:spPr>
        <a:xfrm xmlns:a="http://schemas.openxmlformats.org/drawingml/2006/main" rot="10800000" flipV="1">
          <a:off x="1563526" y="516678"/>
          <a:ext cx="792088" cy="326476"/>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a:solidFill>
                <a:srgbClr val="7030A0"/>
              </a:solidFill>
              <a:latin typeface="Times New Roman" panose="02020603050405020304" pitchFamily="18" charset="0"/>
              <a:cs typeface="Times New Roman" panose="02020603050405020304" pitchFamily="18" charset="0"/>
            </a:rPr>
            <a:t>79,7</a:t>
          </a:r>
        </a:p>
      </cdr:txBody>
    </cdr:sp>
  </cdr:relSizeAnchor>
  <cdr:relSizeAnchor xmlns:cdr="http://schemas.openxmlformats.org/drawingml/2006/chartDrawing">
    <cdr:from>
      <cdr:x>0.50456</cdr:x>
      <cdr:y>0.18777</cdr:y>
    </cdr:from>
    <cdr:to>
      <cdr:x>0.75924</cdr:x>
      <cdr:y>0.28373</cdr:y>
    </cdr:to>
    <cdr:sp macro="" textlink="">
      <cdr:nvSpPr>
        <cdr:cNvPr id="7" name="Овал 6"/>
        <cdr:cNvSpPr/>
      </cdr:nvSpPr>
      <cdr:spPr>
        <a:xfrm xmlns:a="http://schemas.openxmlformats.org/drawingml/2006/main" rot="10800000" flipV="1">
          <a:off x="1937166" y="361480"/>
          <a:ext cx="977794" cy="184730"/>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a:solidFill>
                <a:srgbClr val="7030A0"/>
              </a:solidFill>
              <a:latin typeface="Times New Roman" panose="02020603050405020304" pitchFamily="18" charset="0"/>
              <a:cs typeface="Times New Roman" panose="02020603050405020304" pitchFamily="18" charset="0"/>
            </a:rPr>
            <a:t>101,7</a:t>
          </a:r>
        </a:p>
      </cdr:txBody>
    </cdr:sp>
  </cdr:relSizeAnchor>
  <cdr:relSizeAnchor xmlns:cdr="http://schemas.openxmlformats.org/drawingml/2006/chartDrawing">
    <cdr:from>
      <cdr:x>0.6867</cdr:x>
      <cdr:y>0.185</cdr:y>
    </cdr:from>
    <cdr:to>
      <cdr:x>0.86871</cdr:x>
      <cdr:y>0.29642</cdr:y>
    </cdr:to>
    <cdr:sp macro="" textlink="">
      <cdr:nvSpPr>
        <cdr:cNvPr id="8" name="Овал 7"/>
        <cdr:cNvSpPr/>
      </cdr:nvSpPr>
      <cdr:spPr>
        <a:xfrm xmlns:a="http://schemas.openxmlformats.org/drawingml/2006/main" rot="10800000" flipV="1">
          <a:off x="2636450" y="356147"/>
          <a:ext cx="698799" cy="214484"/>
        </a:xfrm>
        <a:prstGeom xmlns:a="http://schemas.openxmlformats.org/drawingml/2006/main" prst="ellipse">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sz="800" dirty="0">
              <a:solidFill>
                <a:srgbClr val="7030A0"/>
              </a:solidFill>
              <a:latin typeface="Times New Roman" panose="02020603050405020304" pitchFamily="18" charset="0"/>
              <a:cs typeface="Times New Roman" panose="02020603050405020304" pitchFamily="18" charset="0"/>
            </a:rPr>
            <a:t>100,8</a:t>
          </a:r>
        </a:p>
      </cdr:txBody>
    </cdr:sp>
  </cdr:relSizeAnchor>
</c:userShapes>
</file>

<file path=ppt/drawings/drawing12.xml><?xml version="1.0" encoding="utf-8"?>
<c:userShapes xmlns:c="http://schemas.openxmlformats.org/drawingml/2006/chart">
  <cdr:relSizeAnchor xmlns:cdr="http://schemas.openxmlformats.org/drawingml/2006/chartDrawing">
    <cdr:from>
      <cdr:x>0.19798</cdr:x>
      <cdr:y>0.07441</cdr:y>
    </cdr:from>
    <cdr:to>
      <cdr:x>0.25325</cdr:x>
      <cdr:y>0.17037</cdr:y>
    </cdr:to>
    <cdr:cxnSp macro="">
      <cdr:nvCxnSpPr>
        <cdr:cNvPr id="6" name="Прямая со стрелкой 5">
          <a:extLst xmlns:a="http://schemas.openxmlformats.org/drawingml/2006/main">
            <a:ext uri="{FF2B5EF4-FFF2-40B4-BE49-F238E27FC236}">
              <a16:creationId xmlns:a16="http://schemas.microsoft.com/office/drawing/2014/main" id="{C2AD407F-B5E9-4320-A5EA-254B97CDA4CE}"/>
            </a:ext>
          </a:extLst>
        </cdr:cNvPr>
        <cdr:cNvCxnSpPr/>
      </cdr:nvCxnSpPr>
      <cdr:spPr>
        <a:xfrm xmlns:a="http://schemas.openxmlformats.org/drawingml/2006/main" flipV="1">
          <a:off x="667156" y="130378"/>
          <a:ext cx="186246" cy="1681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0.36617</cdr:x>
      <cdr:y>0.17902</cdr:y>
    </cdr:from>
    <cdr:to>
      <cdr:x>0.43826</cdr:x>
      <cdr:y>0.28632</cdr:y>
    </cdr:to>
    <cdr:cxnSp macro="">
      <cdr:nvCxnSpPr>
        <cdr:cNvPr id="9" name="Прямая со стрелкой 8">
          <a:extLst xmlns:a="http://schemas.openxmlformats.org/drawingml/2006/main">
            <a:ext uri="{FF2B5EF4-FFF2-40B4-BE49-F238E27FC236}">
              <a16:creationId xmlns:a16="http://schemas.microsoft.com/office/drawing/2014/main" id="{7B1D2424-7390-4A0D-BAE0-99E61476DB2E}"/>
            </a:ext>
          </a:extLst>
        </cdr:cNvPr>
        <cdr:cNvCxnSpPr/>
      </cdr:nvCxnSpPr>
      <cdr:spPr>
        <a:xfrm xmlns:a="http://schemas.openxmlformats.org/drawingml/2006/main">
          <a:off x="1233898" y="313684"/>
          <a:ext cx="242925" cy="18800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0.18277</cdr:x>
      <cdr:y>0.31465</cdr:y>
    </cdr:from>
    <cdr:to>
      <cdr:x>0.23804</cdr:x>
      <cdr:y>0.41061</cdr:y>
    </cdr:to>
    <cdr:cxnSp macro="">
      <cdr:nvCxnSpPr>
        <cdr:cNvPr id="6" name="Прямая со стрелкой 5">
          <a:extLst xmlns:a="http://schemas.openxmlformats.org/drawingml/2006/main">
            <a:ext uri="{FF2B5EF4-FFF2-40B4-BE49-F238E27FC236}">
              <a16:creationId xmlns:a16="http://schemas.microsoft.com/office/drawing/2014/main" id="{241E9CBF-417C-4254-84D8-7C9BE8EED179}"/>
            </a:ext>
          </a:extLst>
        </cdr:cNvPr>
        <cdr:cNvCxnSpPr/>
      </cdr:nvCxnSpPr>
      <cdr:spPr>
        <a:xfrm xmlns:a="http://schemas.openxmlformats.org/drawingml/2006/main" flipV="1">
          <a:off x="730250" y="806053"/>
          <a:ext cx="220835" cy="24582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0.33328</cdr:x>
      <cdr:y>0.23523</cdr:y>
    </cdr:from>
    <cdr:to>
      <cdr:x>0.40537</cdr:x>
      <cdr:y>0.34253</cdr:y>
    </cdr:to>
    <cdr:cxnSp macro="">
      <cdr:nvCxnSpPr>
        <cdr:cNvPr id="9" name="Прямая со стрелкой 8">
          <a:extLst xmlns:a="http://schemas.openxmlformats.org/drawingml/2006/main">
            <a:ext uri="{FF2B5EF4-FFF2-40B4-BE49-F238E27FC236}">
              <a16:creationId xmlns:a16="http://schemas.microsoft.com/office/drawing/2014/main" id="{2CB4E43F-2C0D-41C0-B484-8A6A86B1A8EA}"/>
            </a:ext>
          </a:extLst>
        </cdr:cNvPr>
        <cdr:cNvCxnSpPr/>
      </cdr:nvCxnSpPr>
      <cdr:spPr>
        <a:xfrm xmlns:a="http://schemas.openxmlformats.org/drawingml/2006/main">
          <a:off x="1331640" y="561459"/>
          <a:ext cx="288032" cy="25610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0.18277</cdr:x>
      <cdr:y>0.21408</cdr:y>
    </cdr:from>
    <cdr:to>
      <cdr:x>0.23804</cdr:x>
      <cdr:y>0.31004</cdr:y>
    </cdr:to>
    <cdr:cxnSp macro="">
      <cdr:nvCxnSpPr>
        <cdr:cNvPr id="6" name="Прямая со стрелкой 5">
          <a:extLst xmlns:a="http://schemas.openxmlformats.org/drawingml/2006/main">
            <a:ext uri="{FF2B5EF4-FFF2-40B4-BE49-F238E27FC236}">
              <a16:creationId xmlns:a16="http://schemas.microsoft.com/office/drawing/2014/main" id="{FEF4AD3F-F62B-4021-ADAB-CBA1D27479AF}"/>
            </a:ext>
          </a:extLst>
        </cdr:cNvPr>
        <cdr:cNvCxnSpPr/>
      </cdr:nvCxnSpPr>
      <cdr:spPr>
        <a:xfrm xmlns:a="http://schemas.openxmlformats.org/drawingml/2006/main" flipV="1">
          <a:off x="730250" y="510973"/>
          <a:ext cx="220834" cy="22903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0.36494</cdr:x>
      <cdr:y>0.14365</cdr:y>
    </cdr:from>
    <cdr:to>
      <cdr:x>0.43703</cdr:x>
      <cdr:y>0.25095</cdr:y>
    </cdr:to>
    <cdr:cxnSp macro="">
      <cdr:nvCxnSpPr>
        <cdr:cNvPr id="9" name="Прямая со стрелкой 8">
          <a:extLst xmlns:a="http://schemas.openxmlformats.org/drawingml/2006/main">
            <a:ext uri="{FF2B5EF4-FFF2-40B4-BE49-F238E27FC236}">
              <a16:creationId xmlns:a16="http://schemas.microsoft.com/office/drawing/2014/main" id="{30FD5D1B-68D6-4A23-8787-D423DE3A3169}"/>
            </a:ext>
          </a:extLst>
        </cdr:cNvPr>
        <cdr:cNvCxnSpPr/>
      </cdr:nvCxnSpPr>
      <cdr:spPr>
        <a:xfrm xmlns:a="http://schemas.openxmlformats.org/drawingml/2006/main">
          <a:off x="1458130" y="342863"/>
          <a:ext cx="288040" cy="256104"/>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0.20715</cdr:x>
      <cdr:y>0.29413</cdr:y>
    </cdr:from>
    <cdr:to>
      <cdr:x>0.26242</cdr:x>
      <cdr:y>0.39009</cdr:y>
    </cdr:to>
    <cdr:cxnSp macro="">
      <cdr:nvCxnSpPr>
        <cdr:cNvPr id="6" name="Прямая со стрелкой 5">
          <a:extLst xmlns:a="http://schemas.openxmlformats.org/drawingml/2006/main">
            <a:ext uri="{FF2B5EF4-FFF2-40B4-BE49-F238E27FC236}">
              <a16:creationId xmlns:a16="http://schemas.microsoft.com/office/drawing/2014/main" id="{6DD5D298-F50E-425F-BBC7-6E22B877A32B}"/>
            </a:ext>
          </a:extLst>
        </cdr:cNvPr>
        <cdr:cNvCxnSpPr/>
      </cdr:nvCxnSpPr>
      <cdr:spPr>
        <a:xfrm xmlns:a="http://schemas.openxmlformats.org/drawingml/2006/main" flipV="1">
          <a:off x="827675" y="702034"/>
          <a:ext cx="220834" cy="22903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0.3504</cdr:x>
      <cdr:y>0.19799</cdr:y>
    </cdr:from>
    <cdr:to>
      <cdr:x>0.41401</cdr:x>
      <cdr:y>0.30869</cdr:y>
    </cdr:to>
    <cdr:cxnSp macro="">
      <cdr:nvCxnSpPr>
        <cdr:cNvPr id="9" name="Прямая со стрелкой 8">
          <a:extLst xmlns:a="http://schemas.openxmlformats.org/drawingml/2006/main">
            <a:ext uri="{FF2B5EF4-FFF2-40B4-BE49-F238E27FC236}">
              <a16:creationId xmlns:a16="http://schemas.microsoft.com/office/drawing/2014/main" id="{9CD29B76-C263-45C3-AA85-8BB57BE331C3}"/>
            </a:ext>
          </a:extLst>
        </cdr:cNvPr>
        <cdr:cNvCxnSpPr/>
      </cdr:nvCxnSpPr>
      <cdr:spPr>
        <a:xfrm xmlns:a="http://schemas.openxmlformats.org/drawingml/2006/main" flipV="1">
          <a:off x="1400032" y="472566"/>
          <a:ext cx="254150" cy="26422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0.19421</cdr:x>
      <cdr:y>0.15621</cdr:y>
    </cdr:from>
    <cdr:to>
      <cdr:x>0.24948</cdr:x>
      <cdr:y>0.25217</cdr:y>
    </cdr:to>
    <cdr:cxnSp macro="">
      <cdr:nvCxnSpPr>
        <cdr:cNvPr id="6" name="Прямая со стрелкой 5">
          <a:extLst xmlns:a="http://schemas.openxmlformats.org/drawingml/2006/main">
            <a:ext uri="{FF2B5EF4-FFF2-40B4-BE49-F238E27FC236}">
              <a16:creationId xmlns:a16="http://schemas.microsoft.com/office/drawing/2014/main" id="{67FBC34B-6AE1-48F1-8A2A-13C0D5AAED3E}"/>
            </a:ext>
          </a:extLst>
        </cdr:cNvPr>
        <cdr:cNvCxnSpPr/>
      </cdr:nvCxnSpPr>
      <cdr:spPr>
        <a:xfrm xmlns:a="http://schemas.openxmlformats.org/drawingml/2006/main" flipV="1">
          <a:off x="735013" y="429384"/>
          <a:ext cx="209179" cy="26377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0.38592</cdr:x>
      <cdr:y>0.15054</cdr:y>
    </cdr:from>
    <cdr:to>
      <cdr:x>0.44299</cdr:x>
      <cdr:y>0.28153</cdr:y>
    </cdr:to>
    <cdr:cxnSp macro="">
      <cdr:nvCxnSpPr>
        <cdr:cNvPr id="9" name="Прямая со стрелкой 8">
          <a:extLst xmlns:a="http://schemas.openxmlformats.org/drawingml/2006/main">
            <a:ext uri="{FF2B5EF4-FFF2-40B4-BE49-F238E27FC236}">
              <a16:creationId xmlns:a16="http://schemas.microsoft.com/office/drawing/2014/main" id="{0106CA15-BDA7-4981-83C6-082A6CEBDBDD}"/>
            </a:ext>
          </a:extLst>
        </cdr:cNvPr>
        <cdr:cNvCxnSpPr/>
      </cdr:nvCxnSpPr>
      <cdr:spPr>
        <a:xfrm xmlns:a="http://schemas.openxmlformats.org/drawingml/2006/main">
          <a:off x="1460563" y="413805"/>
          <a:ext cx="216024" cy="3600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0.1875</cdr:x>
      <cdr:y>0.31644</cdr:y>
    </cdr:from>
    <cdr:to>
      <cdr:x>0.24277</cdr:x>
      <cdr:y>0.4124</cdr:y>
    </cdr:to>
    <cdr:cxnSp macro="">
      <cdr:nvCxnSpPr>
        <cdr:cNvPr id="6" name="Прямая со стрелкой 5">
          <a:extLst xmlns:a="http://schemas.openxmlformats.org/drawingml/2006/main">
            <a:ext uri="{FF2B5EF4-FFF2-40B4-BE49-F238E27FC236}">
              <a16:creationId xmlns:a16="http://schemas.microsoft.com/office/drawing/2014/main" id="{2375DCC8-2BCE-4A78-9196-A315A73F4E94}"/>
            </a:ext>
          </a:extLst>
        </cdr:cNvPr>
        <cdr:cNvCxnSpPr/>
      </cdr:nvCxnSpPr>
      <cdr:spPr>
        <a:xfrm xmlns:a="http://schemas.openxmlformats.org/drawingml/2006/main" flipV="1">
          <a:off x="709613" y="869820"/>
          <a:ext cx="209179" cy="26377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0.31506</cdr:x>
      <cdr:y>0.17167</cdr:y>
    </cdr:from>
    <cdr:to>
      <cdr:x>0.41019</cdr:x>
      <cdr:y>0.26475</cdr:y>
    </cdr:to>
    <cdr:cxnSp macro="">
      <cdr:nvCxnSpPr>
        <cdr:cNvPr id="9" name="Прямая со стрелкой 8">
          <a:extLst xmlns:a="http://schemas.openxmlformats.org/drawingml/2006/main">
            <a:ext uri="{FF2B5EF4-FFF2-40B4-BE49-F238E27FC236}">
              <a16:creationId xmlns:a16="http://schemas.microsoft.com/office/drawing/2014/main" id="{DF4DAA6E-50F5-4F64-A593-EAE79EB6C036}"/>
            </a:ext>
          </a:extLst>
        </cdr:cNvPr>
        <cdr:cNvCxnSpPr/>
      </cdr:nvCxnSpPr>
      <cdr:spPr>
        <a:xfrm xmlns:a="http://schemas.openxmlformats.org/drawingml/2006/main" flipV="1">
          <a:off x="1192387" y="471883"/>
          <a:ext cx="360040" cy="25585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0.32685</cdr:x>
      <cdr:y>0.31507</cdr:y>
    </cdr:from>
    <cdr:to>
      <cdr:x>0.45366</cdr:x>
      <cdr:y>0.43985</cdr:y>
    </cdr:to>
    <cdr:cxnSp macro="">
      <cdr:nvCxnSpPr>
        <cdr:cNvPr id="3" name="Прямая со стрелкой 2">
          <a:extLst xmlns:a="http://schemas.openxmlformats.org/drawingml/2006/main">
            <a:ext uri="{FF2B5EF4-FFF2-40B4-BE49-F238E27FC236}">
              <a16:creationId xmlns:a16="http://schemas.microsoft.com/office/drawing/2014/main" id="{561C3597-18F3-45E1-B82D-4A46CF7A1B24}"/>
            </a:ext>
          </a:extLst>
        </cdr:cNvPr>
        <cdr:cNvCxnSpPr/>
      </cdr:nvCxnSpPr>
      <cdr:spPr>
        <a:xfrm xmlns:a="http://schemas.openxmlformats.org/drawingml/2006/main" flipV="1">
          <a:off x="1671797" y="564269"/>
          <a:ext cx="648624" cy="22347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0.30541</cdr:x>
      <cdr:y>0.7352</cdr:y>
    </cdr:from>
    <cdr:to>
      <cdr:x>0.42129</cdr:x>
      <cdr:y>0.83105</cdr:y>
    </cdr:to>
    <cdr:cxnSp macro="">
      <cdr:nvCxnSpPr>
        <cdr:cNvPr id="5" name="Прямая со стрелкой 4">
          <a:extLst xmlns:a="http://schemas.openxmlformats.org/drawingml/2006/main">
            <a:ext uri="{FF2B5EF4-FFF2-40B4-BE49-F238E27FC236}">
              <a16:creationId xmlns:a16="http://schemas.microsoft.com/office/drawing/2014/main" id="{2C596CA3-C4A1-46A5-A26D-F1126870E802}"/>
            </a:ext>
          </a:extLst>
        </cdr:cNvPr>
        <cdr:cNvCxnSpPr/>
      </cdr:nvCxnSpPr>
      <cdr:spPr>
        <a:xfrm xmlns:a="http://schemas.openxmlformats.org/drawingml/2006/main" flipV="1">
          <a:off x="1328465" y="2366937"/>
          <a:ext cx="504056" cy="308596"/>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0.62429</cdr:x>
      <cdr:y>0.41112</cdr:y>
    </cdr:from>
    <cdr:to>
      <cdr:x>0.73751</cdr:x>
      <cdr:y>0.51401</cdr:y>
    </cdr:to>
    <cdr:cxnSp macro="">
      <cdr:nvCxnSpPr>
        <cdr:cNvPr id="7" name="Прямая со стрелкой 6">
          <a:extLst xmlns:a="http://schemas.openxmlformats.org/drawingml/2006/main">
            <a:ext uri="{FF2B5EF4-FFF2-40B4-BE49-F238E27FC236}">
              <a16:creationId xmlns:a16="http://schemas.microsoft.com/office/drawing/2014/main" id="{BBBCD7DE-C395-4CE6-9AB0-F2ED9F736DF4}"/>
            </a:ext>
          </a:extLst>
        </cdr:cNvPr>
        <cdr:cNvCxnSpPr/>
      </cdr:nvCxnSpPr>
      <cdr:spPr>
        <a:xfrm xmlns:a="http://schemas.openxmlformats.org/drawingml/2006/main" flipV="1">
          <a:off x="2719387" y="1323845"/>
          <a:ext cx="493184" cy="33131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0.6365</cdr:x>
      <cdr:y>0.7352</cdr:y>
    </cdr:from>
    <cdr:to>
      <cdr:x>0.71927</cdr:x>
      <cdr:y>0.80869</cdr:y>
    </cdr:to>
    <cdr:cxnSp macro="">
      <cdr:nvCxnSpPr>
        <cdr:cNvPr id="9" name="Прямая со стрелкой 8">
          <a:extLst xmlns:a="http://schemas.openxmlformats.org/drawingml/2006/main">
            <a:ext uri="{FF2B5EF4-FFF2-40B4-BE49-F238E27FC236}">
              <a16:creationId xmlns:a16="http://schemas.microsoft.com/office/drawing/2014/main" id="{FFAB8A05-4E0E-4BB5-A965-25F931AA632A}"/>
            </a:ext>
          </a:extLst>
        </cdr:cNvPr>
        <cdr:cNvCxnSpPr/>
      </cdr:nvCxnSpPr>
      <cdr:spPr>
        <a:xfrm xmlns:a="http://schemas.openxmlformats.org/drawingml/2006/main" flipV="1">
          <a:off x="2768625" y="2366937"/>
          <a:ext cx="360040" cy="23658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0.32345</cdr:x>
      <cdr:y>0.24585</cdr:y>
    </cdr:from>
    <cdr:to>
      <cdr:x>0.46506</cdr:x>
      <cdr:y>0.36723</cdr:y>
    </cdr:to>
    <cdr:sp macro="" textlink="">
      <cdr:nvSpPr>
        <cdr:cNvPr id="10" name="TextBox 9"/>
        <cdr:cNvSpPr txBox="1"/>
      </cdr:nvSpPr>
      <cdr:spPr>
        <a:xfrm xmlns:a="http://schemas.openxmlformats.org/drawingml/2006/main" rot="19951534">
          <a:off x="1408940" y="791664"/>
          <a:ext cx="616850" cy="3908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000" b="1" i="0" dirty="0"/>
            <a:t>+4,95%</a:t>
          </a:r>
        </a:p>
      </cdr:txBody>
    </cdr:sp>
  </cdr:relSizeAnchor>
  <cdr:relSizeAnchor xmlns:cdr="http://schemas.openxmlformats.org/drawingml/2006/chartDrawing">
    <cdr:from>
      <cdr:x>0.59786</cdr:x>
      <cdr:y>0.32607</cdr:y>
    </cdr:from>
    <cdr:to>
      <cdr:x>0.74799</cdr:x>
      <cdr:y>0.44164</cdr:y>
    </cdr:to>
    <cdr:sp macro="" textlink="">
      <cdr:nvSpPr>
        <cdr:cNvPr id="11" name="TextBox 1"/>
        <cdr:cNvSpPr txBox="1"/>
      </cdr:nvSpPr>
      <cdr:spPr>
        <a:xfrm xmlns:a="http://schemas.openxmlformats.org/drawingml/2006/main" rot="19603870">
          <a:off x="2604260" y="1049985"/>
          <a:ext cx="653963" cy="3721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b="1" i="0" dirty="0"/>
            <a:t>+3,61%</a:t>
          </a:r>
        </a:p>
      </cdr:txBody>
    </cdr:sp>
  </cdr:relSizeAnchor>
  <cdr:relSizeAnchor xmlns:cdr="http://schemas.openxmlformats.org/drawingml/2006/chartDrawing">
    <cdr:from>
      <cdr:x>0.32447</cdr:x>
      <cdr:y>0.74834</cdr:y>
    </cdr:from>
    <cdr:to>
      <cdr:x>0.48359</cdr:x>
      <cdr:y>0.87968</cdr:y>
    </cdr:to>
    <cdr:sp macro="" textlink="">
      <cdr:nvSpPr>
        <cdr:cNvPr id="12" name="TextBox 1"/>
        <cdr:cNvSpPr txBox="1"/>
      </cdr:nvSpPr>
      <cdr:spPr>
        <a:xfrm xmlns:a="http://schemas.openxmlformats.org/drawingml/2006/main" rot="20279201">
          <a:off x="1411361" y="2409230"/>
          <a:ext cx="692136" cy="422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b="1" dirty="0"/>
            <a:t>+</a:t>
          </a:r>
          <a:r>
            <a:rPr lang="ru-RU" sz="1000" b="1" i="0" dirty="0"/>
            <a:t>29,06%</a:t>
          </a:r>
        </a:p>
      </cdr:txBody>
    </cdr:sp>
  </cdr:relSizeAnchor>
  <cdr:relSizeAnchor xmlns:cdr="http://schemas.openxmlformats.org/drawingml/2006/chartDrawing">
    <cdr:from>
      <cdr:x>0.61119</cdr:x>
      <cdr:y>0.7757</cdr:y>
    </cdr:from>
    <cdr:to>
      <cdr:x>0.77801</cdr:x>
      <cdr:y>0.83218</cdr:y>
    </cdr:to>
    <cdr:sp macro="" textlink="">
      <cdr:nvSpPr>
        <cdr:cNvPr id="13" name="TextBox 1"/>
        <cdr:cNvSpPr txBox="1"/>
      </cdr:nvSpPr>
      <cdr:spPr>
        <a:xfrm xmlns:a="http://schemas.openxmlformats.org/drawingml/2006/main" rot="9467350" flipV="1">
          <a:off x="2658509" y="2497339"/>
          <a:ext cx="725625" cy="1818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000" b="1" dirty="0"/>
            <a:t>+3,78</a:t>
          </a:r>
          <a:r>
            <a:rPr lang="ru-RU" sz="1000" b="1" i="0" dirty="0"/>
            <a:t>%</a:t>
          </a:r>
        </a:p>
      </cdr:txBody>
    </cdr:sp>
  </cdr:relSizeAnchor>
  <cdr:relSizeAnchor xmlns:cdr="http://schemas.openxmlformats.org/drawingml/2006/chartDrawing">
    <cdr:from>
      <cdr:x>0.1757</cdr:x>
      <cdr:y>0</cdr:y>
    </cdr:from>
    <cdr:to>
      <cdr:x>0.32982</cdr:x>
      <cdr:y>0.15594</cdr:y>
    </cdr:to>
    <cdr:sp macro="" textlink="">
      <cdr:nvSpPr>
        <cdr:cNvPr id="14" name="TextBox 13"/>
        <cdr:cNvSpPr txBox="1"/>
      </cdr:nvSpPr>
      <cdr:spPr>
        <a:xfrm xmlns:a="http://schemas.openxmlformats.org/drawingml/2006/main">
          <a:off x="898679" y="0"/>
          <a:ext cx="788320" cy="2792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a:t>693,1</a:t>
          </a:r>
        </a:p>
      </cdr:txBody>
    </cdr:sp>
  </cdr:relSizeAnchor>
  <cdr:relSizeAnchor xmlns:cdr="http://schemas.openxmlformats.org/drawingml/2006/chartDrawing">
    <cdr:from>
      <cdr:x>0.44932</cdr:x>
      <cdr:y>0</cdr:y>
    </cdr:from>
    <cdr:to>
      <cdr:x>0.62021</cdr:x>
      <cdr:y>0.10968</cdr:y>
    </cdr:to>
    <cdr:sp macro="" textlink="">
      <cdr:nvSpPr>
        <cdr:cNvPr id="15" name="TextBox 1"/>
        <cdr:cNvSpPr txBox="1"/>
      </cdr:nvSpPr>
      <cdr:spPr>
        <a:xfrm xmlns:a="http://schemas.openxmlformats.org/drawingml/2006/main">
          <a:off x="2056418" y="0"/>
          <a:ext cx="782096" cy="310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a:t>760,4</a:t>
          </a:r>
        </a:p>
      </cdr:txBody>
    </cdr:sp>
  </cdr:relSizeAnchor>
  <cdr:relSizeAnchor xmlns:cdr="http://schemas.openxmlformats.org/drawingml/2006/chartDrawing">
    <cdr:from>
      <cdr:x>0.76549</cdr:x>
      <cdr:y>0</cdr:y>
    </cdr:from>
    <cdr:to>
      <cdr:x>0.92725</cdr:x>
      <cdr:y>0.07621</cdr:y>
    </cdr:to>
    <cdr:sp macro="" textlink="">
      <cdr:nvSpPr>
        <cdr:cNvPr id="16" name="TextBox 1"/>
        <cdr:cNvSpPr txBox="1"/>
      </cdr:nvSpPr>
      <cdr:spPr>
        <a:xfrm xmlns:a="http://schemas.openxmlformats.org/drawingml/2006/main">
          <a:off x="3334456" y="0"/>
          <a:ext cx="704610" cy="248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400" b="1" dirty="0"/>
            <a:t>788,2</a:t>
          </a:r>
        </a:p>
      </cdr:txBody>
    </cdr:sp>
  </cdr:relSizeAnchor>
  <cdr:relSizeAnchor xmlns:cdr="http://schemas.openxmlformats.org/drawingml/2006/chartDrawing">
    <cdr:from>
      <cdr:x>0.3057</cdr:x>
      <cdr:y>0</cdr:y>
    </cdr:from>
    <cdr:to>
      <cdr:x>0.47101</cdr:x>
      <cdr:y>0.22405</cdr:y>
    </cdr:to>
    <cdr:sp macro="" textlink="">
      <cdr:nvSpPr>
        <cdr:cNvPr id="2" name="TextBox 1"/>
        <cdr:cNvSpPr txBox="1"/>
      </cdr:nvSpPr>
      <cdr:spPr>
        <a:xfrm xmlns:a="http://schemas.openxmlformats.org/drawingml/2006/main">
          <a:off x="1331640" y="0"/>
          <a:ext cx="720080" cy="7214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b="1" dirty="0">
            <a:solidFill>
              <a:srgbClr val="00B050"/>
            </a:solidFill>
          </a:endParaRPr>
        </a:p>
        <a:p xmlns:a="http://schemas.openxmlformats.org/drawingml/2006/main">
          <a:r>
            <a:rPr lang="ru-RU" sz="1100" b="1" dirty="0">
              <a:solidFill>
                <a:srgbClr val="00B050"/>
              </a:solidFill>
            </a:rPr>
            <a:t>+9,7%</a:t>
          </a:r>
        </a:p>
      </cdr:txBody>
    </cdr:sp>
  </cdr:relSizeAnchor>
  <cdr:relSizeAnchor xmlns:cdr="http://schemas.openxmlformats.org/drawingml/2006/chartDrawing">
    <cdr:from>
      <cdr:x>0.3238</cdr:x>
      <cdr:y>0.15075</cdr:y>
    </cdr:from>
    <cdr:to>
      <cdr:x>0.44387</cdr:x>
      <cdr:y>0.19453</cdr:y>
    </cdr:to>
    <cdr:sp macro="" textlink="">
      <cdr:nvSpPr>
        <cdr:cNvPr id="4" name="Стрелка вправо 3"/>
        <cdr:cNvSpPr/>
      </cdr:nvSpPr>
      <cdr:spPr>
        <a:xfrm xmlns:a="http://schemas.openxmlformats.org/drawingml/2006/main" rot="21164267">
          <a:off x="1410459" y="485440"/>
          <a:ext cx="523022" cy="140958"/>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0.62432</cdr:x>
      <cdr:y>0.13615</cdr:y>
    </cdr:from>
    <cdr:to>
      <cdr:x>0.74439</cdr:x>
      <cdr:y>0.18296</cdr:y>
    </cdr:to>
    <cdr:sp macro="" textlink="">
      <cdr:nvSpPr>
        <cdr:cNvPr id="17" name="Стрелка вправо 16"/>
        <cdr:cNvSpPr/>
      </cdr:nvSpPr>
      <cdr:spPr>
        <a:xfrm xmlns:a="http://schemas.openxmlformats.org/drawingml/2006/main" rot="20587528">
          <a:off x="2719523" y="438418"/>
          <a:ext cx="523022" cy="150734"/>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0.61888</cdr:x>
      <cdr:y>0.0143</cdr:y>
    </cdr:from>
    <cdr:to>
      <cdr:x>0.75204</cdr:x>
      <cdr:y>0.17406</cdr:y>
    </cdr:to>
    <cdr:sp macro="" textlink="">
      <cdr:nvSpPr>
        <cdr:cNvPr id="18" name="TextBox 1"/>
        <cdr:cNvSpPr txBox="1"/>
      </cdr:nvSpPr>
      <cdr:spPr>
        <a:xfrm xmlns:a="http://schemas.openxmlformats.org/drawingml/2006/main">
          <a:off x="2695826" y="46048"/>
          <a:ext cx="580030" cy="5144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100" b="1" dirty="0">
              <a:solidFill>
                <a:srgbClr val="00B050"/>
              </a:solidFill>
            </a:rPr>
            <a:t>+3</a:t>
          </a:r>
          <a:r>
            <a:rPr lang="ru-RU" b="1" dirty="0">
              <a:solidFill>
                <a:srgbClr val="00B050"/>
              </a:solidFill>
            </a:rPr>
            <a:t>,7</a:t>
          </a:r>
          <a:r>
            <a:rPr lang="ru-RU" sz="1100" b="1" dirty="0">
              <a:solidFill>
                <a:srgbClr val="00B050"/>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0.38907</cdr:x>
      <cdr:y>0.14289</cdr:y>
    </cdr:from>
    <cdr:to>
      <cdr:x>0.52087</cdr:x>
      <cdr:y>0.21599</cdr:y>
    </cdr:to>
    <cdr:sp macro="" textlink="">
      <cdr:nvSpPr>
        <cdr:cNvPr id="3" name="Скругленный прямоугольник 2"/>
        <cdr:cNvSpPr/>
      </cdr:nvSpPr>
      <cdr:spPr>
        <a:xfrm xmlns:a="http://schemas.openxmlformats.org/drawingml/2006/main">
          <a:off x="1924610" y="485125"/>
          <a:ext cx="651954" cy="248196"/>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800" dirty="0">
              <a:solidFill>
                <a:schemeClr val="tx1"/>
              </a:solidFill>
              <a:latin typeface="Times New Roman" panose="02020603050405020304" pitchFamily="18" charset="0"/>
              <a:cs typeface="Times New Roman" panose="02020603050405020304" pitchFamily="18" charset="0"/>
            </a:rPr>
            <a:t>+0,28</a:t>
          </a:r>
        </a:p>
      </cdr:txBody>
    </cdr:sp>
  </cdr:relSizeAnchor>
</c:userShapes>
</file>

<file path=ppt/drawings/drawing4.xml><?xml version="1.0" encoding="utf-8"?>
<c:userShapes xmlns:c="http://schemas.openxmlformats.org/drawingml/2006/chart">
  <cdr:relSizeAnchor xmlns:cdr="http://schemas.openxmlformats.org/drawingml/2006/chartDrawing">
    <cdr:from>
      <cdr:x>0.22233</cdr:x>
      <cdr:y>0.41306</cdr:y>
    </cdr:from>
    <cdr:to>
      <cdr:x>0.51804</cdr:x>
      <cdr:y>0.60241</cdr:y>
    </cdr:to>
    <cdr:sp macro="" textlink="">
      <cdr:nvSpPr>
        <cdr:cNvPr id="2" name="TextBox 1"/>
        <cdr:cNvSpPr txBox="1"/>
      </cdr:nvSpPr>
      <cdr:spPr>
        <a:xfrm xmlns:a="http://schemas.openxmlformats.org/drawingml/2006/main">
          <a:off x="1005198" y="1317576"/>
          <a:ext cx="1336964" cy="603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1400" b="1" dirty="0"/>
            <a:t>Всего</a:t>
          </a:r>
        </a:p>
        <a:p xmlns:a="http://schemas.openxmlformats.org/drawingml/2006/main">
          <a:pPr algn="ctr"/>
          <a:r>
            <a:rPr lang="ru-RU" sz="1400" b="1" dirty="0"/>
            <a:t>1 133,81</a:t>
          </a:r>
        </a:p>
        <a:p xmlns:a="http://schemas.openxmlformats.org/drawingml/2006/main">
          <a:pPr algn="ctr"/>
          <a:r>
            <a:rPr lang="ru-RU" sz="1400" b="1" dirty="0"/>
            <a:t>млн. руб</a:t>
          </a:r>
          <a:r>
            <a:rPr lang="ru-RU" sz="1600" b="1" dirty="0"/>
            <a:t>. </a:t>
          </a:r>
        </a:p>
      </cdr:txBody>
    </cdr:sp>
  </cdr:relSizeAnchor>
</c:userShapes>
</file>

<file path=ppt/drawings/drawing5.xml><?xml version="1.0" encoding="utf-8"?>
<c:userShapes xmlns:c="http://schemas.openxmlformats.org/drawingml/2006/chart">
  <cdr:relSizeAnchor xmlns:cdr="http://schemas.openxmlformats.org/drawingml/2006/chartDrawing">
    <cdr:from>
      <cdr:x>0.63562</cdr:x>
      <cdr:y>0.23413</cdr:y>
    </cdr:from>
    <cdr:to>
      <cdr:x>0.82776</cdr:x>
      <cdr:y>0.46582</cdr:y>
    </cdr:to>
    <cdr:sp macro="" textlink="">
      <cdr:nvSpPr>
        <cdr:cNvPr id="2" name="TextBox 1"/>
        <cdr:cNvSpPr txBox="1"/>
      </cdr:nvSpPr>
      <cdr:spPr>
        <a:xfrm xmlns:a="http://schemas.openxmlformats.org/drawingml/2006/main">
          <a:off x="5041057" y="1223789"/>
          <a:ext cx="1512168" cy="12241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dirty="0"/>
        </a:p>
      </cdr:txBody>
    </cdr:sp>
  </cdr:relSizeAnchor>
  <cdr:relSizeAnchor xmlns:cdr="http://schemas.openxmlformats.org/drawingml/2006/chartDrawing">
    <cdr:from>
      <cdr:x>0.29116</cdr:x>
      <cdr:y>0.39807</cdr:y>
    </cdr:from>
    <cdr:to>
      <cdr:x>0.4614</cdr:x>
      <cdr:y>0.62638</cdr:y>
    </cdr:to>
    <cdr:sp macro="" textlink="">
      <cdr:nvSpPr>
        <cdr:cNvPr id="3" name="TextBox 2"/>
        <cdr:cNvSpPr txBox="1"/>
      </cdr:nvSpPr>
      <cdr:spPr>
        <a:xfrm xmlns:a="http://schemas.openxmlformats.org/drawingml/2006/main">
          <a:off x="2304256" y="2088232"/>
          <a:ext cx="1346448"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dirty="0"/>
        </a:p>
      </cdr:txBody>
    </cdr:sp>
  </cdr:relSizeAnchor>
  <cdr:relSizeAnchor xmlns:cdr="http://schemas.openxmlformats.org/drawingml/2006/chartDrawing">
    <cdr:from>
      <cdr:x>0.26339</cdr:x>
      <cdr:y>0.38441</cdr:y>
    </cdr:from>
    <cdr:to>
      <cdr:x>0.43387</cdr:x>
      <cdr:y>0.63929</cdr:y>
    </cdr:to>
    <cdr:sp macro="" textlink="">
      <cdr:nvSpPr>
        <cdr:cNvPr id="4" name="TextBox 3"/>
        <cdr:cNvSpPr txBox="1"/>
      </cdr:nvSpPr>
      <cdr:spPr>
        <a:xfrm xmlns:a="http://schemas.openxmlformats.org/drawingml/2006/main">
          <a:off x="2088232" y="2016224"/>
          <a:ext cx="1346448" cy="1346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b="1" dirty="0">
              <a:solidFill>
                <a:schemeClr val="bg1"/>
              </a:solidFill>
              <a:latin typeface="Times New Roman" panose="02020603050405020304" pitchFamily="18" charset="0"/>
              <a:cs typeface="Times New Roman" panose="02020603050405020304" pitchFamily="18" charset="0"/>
            </a:rPr>
            <a:t> </a:t>
          </a:r>
          <a:endParaRPr lang="ru-RU" sz="2800" b="1" dirty="0">
            <a:solidFill>
              <a:schemeClr val="bg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0.22802</cdr:x>
      <cdr:y>0.02882</cdr:y>
    </cdr:from>
    <cdr:to>
      <cdr:x>0.37958</cdr:x>
      <cdr:y>0.28419</cdr:y>
    </cdr:to>
    <cdr:sp macro="" textlink="">
      <cdr:nvSpPr>
        <cdr:cNvPr id="7" name="TextBox 6"/>
        <cdr:cNvSpPr txBox="1"/>
      </cdr:nvSpPr>
      <cdr:spPr>
        <a:xfrm xmlns:a="http://schemas.openxmlformats.org/drawingml/2006/main">
          <a:off x="1800200" y="144016"/>
          <a:ext cx="1202432" cy="1346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dirty="0"/>
        </a:p>
      </cdr:txBody>
    </cdr:sp>
  </cdr:relSizeAnchor>
  <cdr:relSizeAnchor xmlns:cdr="http://schemas.openxmlformats.org/drawingml/2006/chartDrawing">
    <cdr:from>
      <cdr:x>0.22802</cdr:x>
      <cdr:y>0.05688</cdr:y>
    </cdr:from>
    <cdr:to>
      <cdr:x>0.57298</cdr:x>
      <cdr:y>0.12467</cdr:y>
    </cdr:to>
    <cdr:sp macro="" textlink="">
      <cdr:nvSpPr>
        <cdr:cNvPr id="8" name="TextBox 7"/>
        <cdr:cNvSpPr txBox="1"/>
      </cdr:nvSpPr>
      <cdr:spPr>
        <a:xfrm xmlns:a="http://schemas.openxmlformats.org/drawingml/2006/main" flipH="1" flipV="1">
          <a:off x="1800200" y="288031"/>
          <a:ext cx="2736304" cy="3600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dirty="0"/>
        </a:p>
      </cdr:txBody>
    </cdr:sp>
  </cdr:relSizeAnchor>
  <cdr:relSizeAnchor xmlns:cdr="http://schemas.openxmlformats.org/drawingml/2006/chartDrawing">
    <cdr:from>
      <cdr:x>0.84435</cdr:x>
      <cdr:y>0.09976</cdr:y>
    </cdr:from>
    <cdr:to>
      <cdr:x>1</cdr:x>
      <cdr:y>0.17229</cdr:y>
    </cdr:to>
    <cdr:sp macro="" textlink="">
      <cdr:nvSpPr>
        <cdr:cNvPr id="6" name="Скругленный прямоугольник 5"/>
        <cdr:cNvSpPr/>
      </cdr:nvSpPr>
      <cdr:spPr>
        <a:xfrm xmlns:a="http://schemas.openxmlformats.org/drawingml/2006/main">
          <a:off x="3888433" y="320529"/>
          <a:ext cx="716781" cy="233036"/>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000" dirty="0">
              <a:solidFill>
                <a:schemeClr val="tx1"/>
              </a:solidFill>
              <a:latin typeface="Times New Roman" panose="02020603050405020304" pitchFamily="18" charset="0"/>
              <a:cs typeface="Times New Roman" panose="02020603050405020304" pitchFamily="18" charset="0"/>
            </a:rPr>
            <a:t>млн.руб.</a:t>
          </a:r>
        </a:p>
      </cdr:txBody>
    </cdr:sp>
  </cdr:relSizeAnchor>
</c:userShapes>
</file>

<file path=ppt/drawings/drawing6.xml><?xml version="1.0" encoding="utf-8"?>
<c:userShapes xmlns:c="http://schemas.openxmlformats.org/drawingml/2006/chart">
  <cdr:relSizeAnchor xmlns:cdr="http://schemas.openxmlformats.org/drawingml/2006/chartDrawing">
    <cdr:from>
      <cdr:x>0.12578</cdr:x>
      <cdr:y>0.296</cdr:y>
    </cdr:from>
    <cdr:to>
      <cdr:x>0.31941</cdr:x>
      <cdr:y>0.48994</cdr:y>
    </cdr:to>
    <cdr:sp macro="" textlink="">
      <cdr:nvSpPr>
        <cdr:cNvPr id="2" name="TextBox 1"/>
        <cdr:cNvSpPr txBox="1"/>
      </cdr:nvSpPr>
      <cdr:spPr>
        <a:xfrm xmlns:a="http://schemas.openxmlformats.org/drawingml/2006/main">
          <a:off x="1008112" y="1512168"/>
          <a:ext cx="1584176" cy="98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0.14343</cdr:x>
      <cdr:y>0.28171</cdr:y>
    </cdr:from>
    <cdr:to>
      <cdr:x>0.2991</cdr:x>
      <cdr:y>0.51827</cdr:y>
    </cdr:to>
    <cdr:sp macro="" textlink="">
      <cdr:nvSpPr>
        <cdr:cNvPr id="3" name="TextBox 2"/>
        <cdr:cNvSpPr txBox="1"/>
      </cdr:nvSpPr>
      <cdr:spPr>
        <a:xfrm xmlns:a="http://schemas.openxmlformats.org/drawingml/2006/main">
          <a:off x="1152128" y="1440160"/>
          <a:ext cx="1274440"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0.12578</cdr:x>
      <cdr:y>0.25339</cdr:y>
    </cdr:from>
    <cdr:to>
      <cdr:x>0.30793</cdr:x>
      <cdr:y>0.51827</cdr:y>
    </cdr:to>
    <cdr:sp macro="" textlink="">
      <cdr:nvSpPr>
        <cdr:cNvPr id="4" name="TextBox 3"/>
        <cdr:cNvSpPr txBox="1"/>
      </cdr:nvSpPr>
      <cdr:spPr>
        <a:xfrm xmlns:a="http://schemas.openxmlformats.org/drawingml/2006/main">
          <a:off x="1008112" y="1296144"/>
          <a:ext cx="1490464" cy="1346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0.15201</cdr:x>
      <cdr:y>0.28171</cdr:y>
    </cdr:from>
    <cdr:to>
      <cdr:x>0.30176</cdr:x>
      <cdr:y>0.51827</cdr:y>
    </cdr:to>
    <cdr:sp macro="" textlink="">
      <cdr:nvSpPr>
        <cdr:cNvPr id="5" name="TextBox 4"/>
        <cdr:cNvSpPr txBox="1"/>
      </cdr:nvSpPr>
      <cdr:spPr>
        <a:xfrm xmlns:a="http://schemas.openxmlformats.org/drawingml/2006/main">
          <a:off x="1224136" y="1440160"/>
          <a:ext cx="12241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0.15326</cdr:x>
      <cdr:y>0.2933</cdr:y>
    </cdr:from>
    <cdr:to>
      <cdr:x>0.27678</cdr:x>
      <cdr:y>0.50344</cdr:y>
    </cdr:to>
    <cdr:sp macro="" textlink="">
      <cdr:nvSpPr>
        <cdr:cNvPr id="6" name="TextBox 5"/>
        <cdr:cNvSpPr txBox="1"/>
      </cdr:nvSpPr>
      <cdr:spPr>
        <a:xfrm xmlns:a="http://schemas.openxmlformats.org/drawingml/2006/main">
          <a:off x="1296144" y="1584176"/>
          <a:ext cx="1058416"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7.xml><?xml version="1.0" encoding="utf-8"?>
<c:userShapes xmlns:c="http://schemas.openxmlformats.org/drawingml/2006/chart">
  <cdr:relSizeAnchor xmlns:cdr="http://schemas.openxmlformats.org/drawingml/2006/chartDrawing">
    <cdr:from>
      <cdr:x>0.19029</cdr:x>
      <cdr:y>0.17763</cdr:y>
    </cdr:from>
    <cdr:to>
      <cdr:x>0.24556</cdr:x>
      <cdr:y>0.27359</cdr:y>
    </cdr:to>
    <cdr:cxnSp macro="">
      <cdr:nvCxnSpPr>
        <cdr:cNvPr id="6" name="Прямая со стрелкой 5">
          <a:extLst xmlns:a="http://schemas.openxmlformats.org/drawingml/2006/main">
            <a:ext uri="{FF2B5EF4-FFF2-40B4-BE49-F238E27FC236}">
              <a16:creationId xmlns:a16="http://schemas.microsoft.com/office/drawing/2014/main" id="{0B7957F3-1B70-4A5E-A2C7-4E19056AEA3C}"/>
            </a:ext>
          </a:extLst>
        </cdr:cNvPr>
        <cdr:cNvCxnSpPr/>
      </cdr:nvCxnSpPr>
      <cdr:spPr>
        <a:xfrm xmlns:a="http://schemas.openxmlformats.org/drawingml/2006/main" flipV="1">
          <a:off x="760315" y="455048"/>
          <a:ext cx="220833" cy="245817"/>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0.38553</cdr:x>
      <cdr:y>0.12354</cdr:y>
    </cdr:from>
    <cdr:to>
      <cdr:x>0.45109</cdr:x>
      <cdr:y>0.19556</cdr:y>
    </cdr:to>
    <cdr:cxnSp macro="">
      <cdr:nvCxnSpPr>
        <cdr:cNvPr id="9" name="Прямая со стрелкой 8">
          <a:extLst xmlns:a="http://schemas.openxmlformats.org/drawingml/2006/main">
            <a:ext uri="{FF2B5EF4-FFF2-40B4-BE49-F238E27FC236}">
              <a16:creationId xmlns:a16="http://schemas.microsoft.com/office/drawing/2014/main" id="{8DF2FC52-4A85-4AEB-84C7-FFCA80AE8D1F}"/>
            </a:ext>
          </a:extLst>
        </cdr:cNvPr>
        <cdr:cNvCxnSpPr/>
      </cdr:nvCxnSpPr>
      <cdr:spPr>
        <a:xfrm xmlns:a="http://schemas.openxmlformats.org/drawingml/2006/main" flipV="1">
          <a:off x="1540422" y="316479"/>
          <a:ext cx="261928" cy="184501"/>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0.12578</cdr:x>
      <cdr:y>0.296</cdr:y>
    </cdr:from>
    <cdr:to>
      <cdr:x>0.31941</cdr:x>
      <cdr:y>0.48994</cdr:y>
    </cdr:to>
    <cdr:sp macro="" textlink="">
      <cdr:nvSpPr>
        <cdr:cNvPr id="2" name="TextBox 1"/>
        <cdr:cNvSpPr txBox="1"/>
      </cdr:nvSpPr>
      <cdr:spPr>
        <a:xfrm xmlns:a="http://schemas.openxmlformats.org/drawingml/2006/main">
          <a:off x="1008112" y="1512168"/>
          <a:ext cx="1584176" cy="98640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0.14343</cdr:x>
      <cdr:y>0.28171</cdr:y>
    </cdr:from>
    <cdr:to>
      <cdr:x>0.2991</cdr:x>
      <cdr:y>0.51827</cdr:y>
    </cdr:to>
    <cdr:sp macro="" textlink="">
      <cdr:nvSpPr>
        <cdr:cNvPr id="3" name="TextBox 2"/>
        <cdr:cNvSpPr txBox="1"/>
      </cdr:nvSpPr>
      <cdr:spPr>
        <a:xfrm xmlns:a="http://schemas.openxmlformats.org/drawingml/2006/main">
          <a:off x="1152128" y="1440160"/>
          <a:ext cx="1274440"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0.12578</cdr:x>
      <cdr:y>0.25339</cdr:y>
    </cdr:from>
    <cdr:to>
      <cdr:x>0.30793</cdr:x>
      <cdr:y>0.51827</cdr:y>
    </cdr:to>
    <cdr:sp macro="" textlink="">
      <cdr:nvSpPr>
        <cdr:cNvPr id="4" name="TextBox 3"/>
        <cdr:cNvSpPr txBox="1"/>
      </cdr:nvSpPr>
      <cdr:spPr>
        <a:xfrm xmlns:a="http://schemas.openxmlformats.org/drawingml/2006/main">
          <a:off x="1008112" y="1296144"/>
          <a:ext cx="1490464" cy="13464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0.15201</cdr:x>
      <cdr:y>0.28171</cdr:y>
    </cdr:from>
    <cdr:to>
      <cdr:x>0.30176</cdr:x>
      <cdr:y>0.51827</cdr:y>
    </cdr:to>
    <cdr:sp macro="" textlink="">
      <cdr:nvSpPr>
        <cdr:cNvPr id="5" name="TextBox 4"/>
        <cdr:cNvSpPr txBox="1"/>
      </cdr:nvSpPr>
      <cdr:spPr>
        <a:xfrm xmlns:a="http://schemas.openxmlformats.org/drawingml/2006/main">
          <a:off x="1224136" y="1440160"/>
          <a:ext cx="12241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dr:relSizeAnchor xmlns:cdr="http://schemas.openxmlformats.org/drawingml/2006/chartDrawing">
    <cdr:from>
      <cdr:x>0.15326</cdr:x>
      <cdr:y>0.2933</cdr:y>
    </cdr:from>
    <cdr:to>
      <cdr:x>0.27678</cdr:x>
      <cdr:y>0.50344</cdr:y>
    </cdr:to>
    <cdr:sp macro="" textlink="">
      <cdr:nvSpPr>
        <cdr:cNvPr id="6" name="TextBox 5"/>
        <cdr:cNvSpPr txBox="1"/>
      </cdr:nvSpPr>
      <cdr:spPr>
        <a:xfrm xmlns:a="http://schemas.openxmlformats.org/drawingml/2006/main">
          <a:off x="1296144" y="1584176"/>
          <a:ext cx="1058416"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a:p>
      </cdr:txBody>
    </cdr:sp>
  </cdr:relSizeAnchor>
</c:userShapes>
</file>

<file path=ppt/drawings/drawing9.xml><?xml version="1.0" encoding="utf-8"?>
<c:userShapes xmlns:c="http://schemas.openxmlformats.org/drawingml/2006/chart">
  <cdr:relSizeAnchor xmlns:cdr="http://schemas.openxmlformats.org/drawingml/2006/chartDrawing">
    <cdr:from>
      <cdr:x>0.20802</cdr:x>
      <cdr:y>0.19768</cdr:y>
    </cdr:from>
    <cdr:to>
      <cdr:x>0.26329</cdr:x>
      <cdr:y>0.29364</cdr:y>
    </cdr:to>
    <cdr:cxnSp macro="">
      <cdr:nvCxnSpPr>
        <cdr:cNvPr id="6" name="Прямая со стрелкой 5">
          <a:extLst xmlns:a="http://schemas.openxmlformats.org/drawingml/2006/main">
            <a:ext uri="{FF2B5EF4-FFF2-40B4-BE49-F238E27FC236}">
              <a16:creationId xmlns:a16="http://schemas.microsoft.com/office/drawing/2014/main" id="{C35338AF-02F5-46FB-AEE3-8E66F005F383}"/>
            </a:ext>
          </a:extLst>
        </cdr:cNvPr>
        <cdr:cNvCxnSpPr/>
      </cdr:nvCxnSpPr>
      <cdr:spPr>
        <a:xfrm xmlns:a="http://schemas.openxmlformats.org/drawingml/2006/main" flipV="1">
          <a:off x="857663" y="591721"/>
          <a:ext cx="227874" cy="287235"/>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0.36714</cdr:x>
      <cdr:y>0.15281</cdr:y>
    </cdr:from>
    <cdr:to>
      <cdr:x>0.42241</cdr:x>
      <cdr:y>0.24877</cdr:y>
    </cdr:to>
    <cdr:cxnSp macro="">
      <cdr:nvCxnSpPr>
        <cdr:cNvPr id="9" name="Прямая со стрелкой 8">
          <a:extLst xmlns:a="http://schemas.openxmlformats.org/drawingml/2006/main">
            <a:ext uri="{FF2B5EF4-FFF2-40B4-BE49-F238E27FC236}">
              <a16:creationId xmlns:a16="http://schemas.microsoft.com/office/drawing/2014/main" id="{45EC49D4-0A03-4392-B84C-F9FB6429A74B}"/>
            </a:ext>
          </a:extLst>
        </cdr:cNvPr>
        <cdr:cNvCxnSpPr/>
      </cdr:nvCxnSpPr>
      <cdr:spPr>
        <a:xfrm xmlns:a="http://schemas.openxmlformats.org/drawingml/2006/main" flipV="1">
          <a:off x="1513704" y="457411"/>
          <a:ext cx="227874" cy="28723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E6F01C7-B948-4C79-A151-DA1D40E65A12}" type="datetimeFigureOut">
              <a:rPr lang="ru-RU" smtClean="0"/>
              <a:t>03.04.2019</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BC56984-9717-4C7F-B514-39173828B527}" type="slidenum">
              <a:rPr lang="ru-RU" smtClean="0"/>
              <a:t>‹#›</a:t>
            </a:fld>
            <a:endParaRPr lang="ru-RU"/>
          </a:p>
        </p:txBody>
      </p:sp>
    </p:spTree>
    <p:extLst>
      <p:ext uri="{BB962C8B-B14F-4D97-AF65-F5344CB8AC3E}">
        <p14:creationId xmlns:p14="http://schemas.microsoft.com/office/powerpoint/2010/main" val="3196143475"/>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ax="1152" units="cm"/>
          <inkml:channel name="Y" type="integer" max="864" units="cm"/>
        </inkml:traceFormat>
        <inkml:channelProperties>
          <inkml:channelProperty channel="X" name="resolution" value="36" units="1/cm"/>
          <inkml:channelProperty channel="Y" name="resolution" value="36" units="1/cm"/>
        </inkml:channelProperties>
      </inkml:inkSource>
      <inkml:timestamp xml:id="ts0" timeString="2014-09-12T07:47:24.82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409 396,'22'22,"1"-22,22 0,-23 0,23 0,-22 0,0 0,22 23,0-23,0 0,-45 0,45 0,-23 0,1 0,-1 0,23 0,-22 0,-1 0,24 0,-46 0,22 0,1 0,-1 0,1 0,-1 0,1 0,22 0,-45 0,45 0,-23 0,23 0,-22 0,-1 0,-22 0,45 0,-45 0,23 0,0 0,-1 0,1 0,-1 0,23 0,0 0,0 0,0 0,0 0,-22 0,22 0,0 0,0 0,-22 0,-1 0,46 0,-68 0,45 0,-23 0,1 0,22 0,-23 0,23 0,1 0,-24 0,23 0,0 0,0 0,-22 0,22 0,0 0,0 0,-23 0,23 0,1 22,21-22,-44 0,22 0,22 0,-22 0,0 0,23 0,-46 0,46 0,-45 0,44 0,-22 0,23 0,-23 0,22 0,1 0,-23 0,23 0,-1 0,-22 0,0 0,0 0,0 0,1 0,21 0,-44 0,22 0,0 0,22 0,-22 0,23 0,22 0,-45 0,45 0,0 21,-22 2,67-23,-45 0,0 0,0 0,-22 0,0 0,-1 0,23 0,-45 0,45 0,-45 0,23 0,-23 0,23 0,-23 0,0 0,0 0,22 0,-21 0,-24 0,46 0,-23 0,0 0,0 0,0 0,22 0,-22 0,1 0,44 0,0 0,0 0,22 0,-44 0,22 0,0 22,0-22,-22 0,22 0,-22 0,-1 0,1 0,-23 0,22 0,-21 0,-1 0,0 0,0 0,-23 0,46 0,-23 0,22 0,-44 0,22 0,23 0,-1 0,1 0,-1 0,-22 0,23 0,0 0,-23 0,22 0,-22 0,0 0,23 0,-23 0,23 0,-1 0,1 0,-1 0,1 0,-1 0,1 0,22 21,-45-21,23 0,-1 0,1 0,-23 0,23 0,-1 0,23 0,-22 0,-1 0,46 0,-23 23,0-23,0 0,-22 22,22 0,-22-22,-1 0,-22 0,-22 0,22 0,0 0,0 0,-22 0,-1 0,23 0,-22 0,-1 0,1 0,-1 0,1 0,22 0,0 22,-23-22,46 0,-23 0,23 0,-1 0,23 0,-22 0,22 0,-22 0,-1 0,1 0,-23 0,-23 0,23 0,0 0,0 0,1 0,21 0,-22 22,23-22,-23 0,0 0,0 0,45 0,-22 22,-1-22,1 0,22 0,-23 0,1 0,0 0,-1 0,-22 0,23 0,-23 0,0 0,0 0,0 0,23 0,-23 0,22 0,1 0,-1 0,1 0,22 0,-22 0,-23 0,22 0,1 0,-23 0,0 0,0 0,0 0,0 0,0 0,23 0,-23 0,0 0,0 0,0 0,0 0,0 0,0 0,23 0,-1 0,1 0,-23 0,23 0,-1 0,1 0,22 0,0 0,0 0,0 0,0 0,-22 0,22 0,-22 0,22 0,0 0,0 0,23 0,-23 0,-23 0,46 0,-46 0,24 0,-24 0,23 0,-22 0,22 0,23 0,-23 0,45 0,-23 0,46 0,-23 0,23 0,0 0,-46 0,46 0,-23 0,-22 0,45 0,-46 0,46 0,-46 0,24 0,-24 0,23 0,-22 0,0 0,22 0,-45 0,0 0,0 0,0 0,0 0,-22 0,22 0,-22 0,22 0,45 0,-22 0,-23 0,45 0,-22 0,44 0,-44 0,45 0,-1 0,1 0,-45 0,22 0,-23 22,24 0,-46-22,-23 0,1 22,-1-22,-22 0,0 0,23 0,0 0,-1 0,1 21,-23 2,0-23,-23 0,24 22,-46-22,45 44,-23-22,23 22,23 22,-1 1,46 42,0 23,-46-21,-22-67,0 44,0-44,45 66,-45-87,-22 43,22 0,-45-23,0-20,45 43,-22 0,-23 44,22-66,-22 22,0-21,23-2,-1 1,-22 0,23 22,-23-22,0 23,0 20,0 2,0 43,0-22,0-21,0 43,0-23,0 2,0 21,0-21,0 21,0-44,0 0,0-1,0 2,22-1,-22-22,0-21,23 21,-23 0,0-23,0 23,0 0,0 0,0 23,0-1,0-22,0 45,0-2,0 2,0-23,-23 66,-22-22,0 23,0-1,0-67,-23 46,23-23,0-22,-45 44,23 0,-1-21,46-23,-46 22,-22 0,22 22,23-66,0 0,23 0,-1-21,-22 21,0-22,45 0,-68 0,46-22,-1 22,23-22,-22 22,-1-22,-22 1,23 20,-1-43,-44 45,-1-24,0-21,-67 45,23-1,-1-22,-67 22,22 0,0-22,1 0,-23-22,22 0,0 0,-180-22,203 22,-23 0,1 0,44 0,-22 0,45 0,22 0,-22 0,23 0,-24 0,1 0,0 0,0 0,-45 0,0 0,-23 0,0 0,-22 0,22 0,23 0,0 0,0 0,0 0,22 0,-22 0,45 0,-23 0,23 0,23 0,-24 0,24 0,-1 0,1 0,22 0,-23 0,1 0,-24-22,1 0,0 0,0 22,-23-23,1 2,-1-1,1-1,-24 23,1-43,23 43,-24-23,46 2,-45-1,22-23,-22 1,0 22,23 1,-1-24,45 23,-22 0,-22 0,44 0,0 0,-22 0,23 22,22-22,-23 22,-22-22,22 0,1 0,-1-1,46 23,-46 0,23-21,-45-1,45-1,0 23,-23-21,1 21,-1-22,1-1,-24 23,-21-21,22-1,0 22,-1-23,-21 1,-1 1,-22 21,22-23,1-20,-46 20,45 1,1 0,-1 22,-22-22,45 0,0 0,-23 22,23-22,22 0,-22-21,0 20,23 23,-1-22,0 0,-67-22,113 44,-68-44,22 44,-22-22,-23 0,23 22,-22-44,-24-1,-21 2,-46-1,0-44,23 43,-68-21,23 45,45-24,-46 1,46 0,23 0,-1 22,23-22,45 22,-46-1,69 23,-23 0,22-21,1-1,-1 22,23-23,0 23,-23-21,23 21,-22-22,-46-1,0 23,23-22,-45 1,-23-2,23 1,23 22,-24-21,24 21,22-23,0 23,22 0,-45-22,1 1,44-2,-22 23,-23-22,23 0,0 22,23-22,-46 0,45 22,46-22,-23 0,-23 0,1 22,-1-22,0 0,1 0,-23-23,0 45,22-21,-45-1,68-1,-22 23,44-21,-44-1,22 0,0 22,-23-23,0 2,1-1,-1 22,1-23,22 23,-23-21,23 21,-23-22,23 22,-22-23,-23 23,22-21,-67-1,45 22,0-23,-23 1,23 22,0 0,22-21,1-2,22 23,-23 0,23 0,-23 0,23-22,-22 22,22-21,0 21,0-23,0 23,0 0,22-22,0 1,-44-2,44 23,1-22,-1 22,-22-22,23 0,-23 0,0 0,22 22,1-44,-46 22,45-22,1 22,-68-22,45-1,-45-43,22 1,-22 21,45 21,-23-21,23 22,23 0,-46-22,46 0,-46-45,46 67,-1 22,23-21,-23-23,1-23,-1 23,23 22,-22-22,-1 0,23 0,0 0,-22 0,-1 22,23-44,0 22,0-1,0-21,0 44,0-45,0 23,0 23,0-23,0 0,0 21,0-21,0 0,0 0,0 23,0-2,0-21,0 44,23-22,-23 0,0 0,22 21,1-43,-1-21,1 42,22-21,-22 0,22-44,-23 88,-22-22,23 0,-1 22,1-22,-23-1,0 24,0-1,45-44,-45 66,0-23,22 1,-22-22,0 22,0 1,23-24,-1 1,-22 0,23-22,-23 44,0-22,0 0,0 44,22-22,-22-44,23 22,-1-23,-22 24,23-1,-1-1,1 2,0 20,-1-20,1-2,-1 24,1-24,-1 1,1 22,-1-22,1 22,-1 0,1-22,-1 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5240380-FF72-4CED-9640-3214BAA2434A}" type="datetimeFigureOut">
              <a:rPr lang="ru-RU" smtClean="0"/>
              <a:t>03.04.2019</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EFE4F3A-9884-44F8-949E-2EDD6504316E}" type="slidenum">
              <a:rPr lang="ru-RU" smtClean="0"/>
              <a:t>‹#›</a:t>
            </a:fld>
            <a:endParaRPr lang="ru-RU"/>
          </a:p>
        </p:txBody>
      </p:sp>
    </p:spTree>
    <p:extLst>
      <p:ext uri="{BB962C8B-B14F-4D97-AF65-F5344CB8AC3E}">
        <p14:creationId xmlns:p14="http://schemas.microsoft.com/office/powerpoint/2010/main" val="1570272195"/>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p>
        </p:txBody>
      </p:sp>
      <p:sp>
        <p:nvSpPr>
          <p:cNvPr id="174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83119E8-BF26-458A-ABC9-ED45A4E5F8B3}" type="slidenum">
              <a:rPr lang="ru-RU" altLang="ru-RU"/>
              <a:pPr/>
              <a:t>2</a:t>
            </a:fld>
            <a:endParaRPr lang="ru-RU" altLang="ru-RU" dirty="0"/>
          </a:p>
        </p:txBody>
      </p:sp>
      <p:sp>
        <p:nvSpPr>
          <p:cNvPr id="2" name="Верхний колонтитул 1"/>
          <p:cNvSpPr>
            <a:spLocks noGrp="1"/>
          </p:cNvSpPr>
          <p:nvPr>
            <p:ph type="hdr" sz="quarter" idx="10"/>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раз слайда 1">
            <a:extLst>
              <a:ext uri="{FF2B5EF4-FFF2-40B4-BE49-F238E27FC236}">
                <a16:creationId xmlns:a16="http://schemas.microsoft.com/office/drawing/2014/main" id="{A1356161-8A46-405D-86E9-E18427B94C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Заметки 2">
            <a:extLst>
              <a:ext uri="{FF2B5EF4-FFF2-40B4-BE49-F238E27FC236}">
                <a16:creationId xmlns:a16="http://schemas.microsoft.com/office/drawing/2014/main" id="{77AFB9D3-6FD7-4ABC-93A5-89D35873E0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latin typeface="Arial" panose="020B0604020202020204" pitchFamily="34" charset="0"/>
            </a:endParaRPr>
          </a:p>
        </p:txBody>
      </p:sp>
      <p:sp>
        <p:nvSpPr>
          <p:cNvPr id="48132" name="Номер слайда 3">
            <a:extLst>
              <a:ext uri="{FF2B5EF4-FFF2-40B4-BE49-F238E27FC236}">
                <a16:creationId xmlns:a16="http://schemas.microsoft.com/office/drawing/2014/main" id="{8C67D76B-30B1-4CBA-BBA1-8A6708BA13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43E5D44-E402-4383-A377-62A36B5FEE11}" type="slidenum">
              <a:rPr lang="ru-RU" altLang="ru-RU" smtClean="0">
                <a:latin typeface="Arial" panose="020B0604020202020204" pitchFamily="34" charset="0"/>
              </a:rPr>
              <a:pPr eaLnBrk="1" hangingPunct="1">
                <a:spcBef>
                  <a:spcPct val="0"/>
                </a:spcBef>
              </a:pPr>
              <a:t>21</a:t>
            </a:fld>
            <a:endParaRPr lang="ru-RU" altLang="ru-RU">
              <a:latin typeface="Arial" panose="020B0604020202020204" pitchFamily="34" charset="0"/>
            </a:endParaRPr>
          </a:p>
        </p:txBody>
      </p:sp>
      <p:sp>
        <p:nvSpPr>
          <p:cNvPr id="2" name="Верхний колонтитул 1"/>
          <p:cNvSpPr>
            <a:spLocks noGrp="1"/>
          </p:cNvSpPr>
          <p:nvPr>
            <p:ph type="hdr" sz="quarter" idx="10"/>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a:extLst>
              <a:ext uri="{FF2B5EF4-FFF2-40B4-BE49-F238E27FC236}">
                <a16:creationId xmlns:a16="http://schemas.microsoft.com/office/drawing/2014/main" id="{EB7D38C7-DE27-4B7A-AD53-87393371E6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a:extLst>
              <a:ext uri="{FF2B5EF4-FFF2-40B4-BE49-F238E27FC236}">
                <a16:creationId xmlns:a16="http://schemas.microsoft.com/office/drawing/2014/main" id="{8C585CB9-5D24-44C5-9260-1B81A0741B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latin typeface="Arial" panose="020B0604020202020204" pitchFamily="34" charset="0"/>
            </a:endParaRPr>
          </a:p>
        </p:txBody>
      </p:sp>
      <p:sp>
        <p:nvSpPr>
          <p:cNvPr id="50180" name="Номер слайда 3">
            <a:extLst>
              <a:ext uri="{FF2B5EF4-FFF2-40B4-BE49-F238E27FC236}">
                <a16:creationId xmlns:a16="http://schemas.microsoft.com/office/drawing/2014/main" id="{1131C730-2746-46B2-8BAE-F20050D5CE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1C05B8B-46F0-4225-B9A2-39ED423EE4EE}" type="slidenum">
              <a:rPr lang="ru-RU" altLang="ru-RU" smtClean="0">
                <a:latin typeface="Arial" panose="020B0604020202020204" pitchFamily="34" charset="0"/>
              </a:rPr>
              <a:pPr eaLnBrk="1" hangingPunct="1">
                <a:spcBef>
                  <a:spcPct val="0"/>
                </a:spcBef>
              </a:pPr>
              <a:t>25</a:t>
            </a:fld>
            <a:endParaRPr lang="ru-RU" altLang="ru-RU">
              <a:latin typeface="Arial" panose="020B0604020202020204" pitchFamily="34" charset="0"/>
            </a:endParaRPr>
          </a:p>
        </p:txBody>
      </p:sp>
      <p:sp>
        <p:nvSpPr>
          <p:cNvPr id="2" name="Верхний колонтитул 1"/>
          <p:cNvSpPr>
            <a:spLocks noGrp="1"/>
          </p:cNvSpPr>
          <p:nvPr>
            <p:ph type="hdr" sz="quarter" idx="10"/>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dirty="0"/>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FA60C37B-D84E-404D-9811-6A2ED512EF99}" type="datetime1">
              <a:rPr lang="ru-RU" smtClean="0"/>
              <a:t>03.04.2019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242924850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617EECA-502B-4895-8B4C-D82ABCC29DC3}" type="datetime1">
              <a:rPr lang="ru-RU" smtClean="0"/>
              <a:t>03.04.2019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106016821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5364AD4-E791-4A5C-878E-47B695214CDD}" type="datetime1">
              <a:rPr lang="ru-RU" smtClean="0"/>
              <a:t>03.04.2019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77932563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C6B80C3A-9813-4794-9ABF-30E03FDA4694}"/>
              </a:ext>
            </a:extLst>
          </p:cNvPr>
          <p:cNvSpPr>
            <a:spLocks noGrp="1"/>
          </p:cNvSpPr>
          <p:nvPr>
            <p:ph type="dt" sz="half" idx="14"/>
          </p:nvPr>
        </p:nvSpPr>
        <p:spPr/>
        <p:txBody>
          <a:bodyPr/>
          <a:lstStyle>
            <a:lvl1pPr>
              <a:defRPr/>
            </a:lvl1pPr>
          </a:lstStyle>
          <a:p>
            <a:pPr>
              <a:defRPr/>
            </a:pPr>
            <a:fld id="{1351D79A-C97B-4220-A854-3A6CC8E57935}" type="datetime1">
              <a:rPr lang="ru-RU" smtClean="0"/>
              <a:t>03.04.2019</a:t>
            </a:fld>
            <a:endParaRPr lang="en-US"/>
          </a:p>
        </p:txBody>
      </p:sp>
      <p:sp>
        <p:nvSpPr>
          <p:cNvPr id="5" name="Footer Placeholder 4">
            <a:extLst>
              <a:ext uri="{FF2B5EF4-FFF2-40B4-BE49-F238E27FC236}">
                <a16:creationId xmlns:a16="http://schemas.microsoft.com/office/drawing/2014/main" id="{14E0D519-8DB3-400E-A5C3-12C8D96C99B9}"/>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EDCCA2-4971-49CD-A25F-F20F42C63F7B}"/>
              </a:ext>
            </a:extLst>
          </p:cNvPr>
          <p:cNvSpPr>
            <a:spLocks noGrp="1"/>
          </p:cNvSpPr>
          <p:nvPr>
            <p:ph type="sldNum" sz="quarter" idx="16"/>
          </p:nvPr>
        </p:nvSpPr>
        <p:spPr/>
        <p:txBody>
          <a:bodyPr/>
          <a:lstStyle>
            <a:lvl1pPr>
              <a:defRPr/>
            </a:lvl1pPr>
          </a:lstStyle>
          <a:p>
            <a:pPr>
              <a:defRPr/>
            </a:pPr>
            <a:fld id="{2D8E93F0-7722-4565-A6A6-DA02C6FE3922}" type="slidenum">
              <a:rPr lang="en-US"/>
              <a:pPr>
                <a:defRPr/>
              </a:pPr>
              <a:t>‹#›</a:t>
            </a:fld>
            <a:endParaRPr lang="en-US"/>
          </a:p>
        </p:txBody>
      </p:sp>
    </p:spTree>
    <p:extLst>
      <p:ext uri="{BB962C8B-B14F-4D97-AF65-F5344CB8AC3E}">
        <p14:creationId xmlns:p14="http://schemas.microsoft.com/office/powerpoint/2010/main" val="6093400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a:extLst>
              <a:ext uri="{FF2B5EF4-FFF2-40B4-BE49-F238E27FC236}">
                <a16:creationId xmlns:a16="http://schemas.microsoft.com/office/drawing/2014/main" id="{DB7224AA-EDB0-4560-BDA0-BDDDE515D5B3}"/>
              </a:ext>
            </a:extLst>
          </p:cNvPr>
          <p:cNvSpPr>
            <a:spLocks noGrp="1"/>
          </p:cNvSpPr>
          <p:nvPr>
            <p:ph type="dt" sz="half" idx="15"/>
          </p:nvPr>
        </p:nvSpPr>
        <p:spPr/>
        <p:txBody>
          <a:bodyPr/>
          <a:lstStyle>
            <a:lvl1pPr>
              <a:defRPr/>
            </a:lvl1pPr>
          </a:lstStyle>
          <a:p>
            <a:pPr>
              <a:defRPr/>
            </a:pPr>
            <a:fld id="{165ABB53-CD5F-4C4C-A39B-9FE59F68197F}" type="datetime1">
              <a:rPr lang="ru-RU" smtClean="0"/>
              <a:t>03.04.2019</a:t>
            </a:fld>
            <a:endParaRPr lang="en-US"/>
          </a:p>
        </p:txBody>
      </p:sp>
      <p:sp>
        <p:nvSpPr>
          <p:cNvPr id="6" name="Footer Placeholder 4">
            <a:extLst>
              <a:ext uri="{FF2B5EF4-FFF2-40B4-BE49-F238E27FC236}">
                <a16:creationId xmlns:a16="http://schemas.microsoft.com/office/drawing/2014/main" id="{3326E046-4D8D-49F5-B03F-9E24762D72FC}"/>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23CA8B-BCCB-4088-9BA6-713BA8D3466F}"/>
              </a:ext>
            </a:extLst>
          </p:cNvPr>
          <p:cNvSpPr>
            <a:spLocks noGrp="1"/>
          </p:cNvSpPr>
          <p:nvPr>
            <p:ph type="sldNum" sz="quarter" idx="17"/>
          </p:nvPr>
        </p:nvSpPr>
        <p:spPr/>
        <p:txBody>
          <a:bodyPr/>
          <a:lstStyle>
            <a:lvl1pPr>
              <a:defRPr/>
            </a:lvl1pPr>
          </a:lstStyle>
          <a:p>
            <a:pPr>
              <a:defRPr/>
            </a:pPr>
            <a:fld id="{1C2F39FC-F7FC-43A7-985C-4565CF06B74E}" type="slidenum">
              <a:rPr lang="en-US"/>
              <a:pPr>
                <a:defRPr/>
              </a:pPr>
              <a:t>‹#›</a:t>
            </a:fld>
            <a:endParaRPr lang="en-US"/>
          </a:p>
        </p:txBody>
      </p:sp>
    </p:spTree>
    <p:extLst>
      <p:ext uri="{BB962C8B-B14F-4D97-AF65-F5344CB8AC3E}">
        <p14:creationId xmlns:p14="http://schemas.microsoft.com/office/powerpoint/2010/main" val="379401063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quarter" idx="2"/>
          </p:nvPr>
        </p:nvSpPr>
        <p:spPr>
          <a:xfrm>
            <a:off x="4648200" y="1600200"/>
            <a:ext cx="4038600" cy="2185988"/>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Объект 4"/>
          <p:cNvSpPr>
            <a:spLocks noGrp="1"/>
          </p:cNvSpPr>
          <p:nvPr>
            <p:ph sz="quarter" idx="3"/>
          </p:nvPr>
        </p:nvSpPr>
        <p:spPr>
          <a:xfrm>
            <a:off x="4648200" y="3938588"/>
            <a:ext cx="4038600" cy="2187575"/>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a:extLst>
              <a:ext uri="{FF2B5EF4-FFF2-40B4-BE49-F238E27FC236}">
                <a16:creationId xmlns:a16="http://schemas.microsoft.com/office/drawing/2014/main" id="{3A19A76D-D4E5-40C5-BCC6-6575090117D7}"/>
              </a:ext>
            </a:extLst>
          </p:cNvPr>
          <p:cNvSpPr>
            <a:spLocks noGrp="1" noChangeArrowheads="1"/>
          </p:cNvSpPr>
          <p:nvPr>
            <p:ph type="dt" sz="half" idx="10"/>
          </p:nvPr>
        </p:nvSpPr>
        <p:spPr>
          <a:xfrm>
            <a:off x="457200" y="6245225"/>
            <a:ext cx="2133600" cy="476250"/>
          </a:xfrm>
        </p:spPr>
        <p:txBody>
          <a:bodyPr/>
          <a:lstStyle>
            <a:lvl1pPr>
              <a:defRPr>
                <a:latin typeface="Arial" panose="020B0604020202020204" pitchFamily="34" charset="0"/>
              </a:defRPr>
            </a:lvl1pPr>
          </a:lstStyle>
          <a:p>
            <a:pPr>
              <a:defRPr/>
            </a:pPr>
            <a:fld id="{42937772-6CA4-4AE4-B693-7D583B8F05E7}" type="datetime1">
              <a:rPr lang="ru-RU" smtClean="0"/>
              <a:t>03.04.2019</a:t>
            </a:fld>
            <a:endParaRPr lang="ru-RU"/>
          </a:p>
        </p:txBody>
      </p:sp>
      <p:sp>
        <p:nvSpPr>
          <p:cNvPr id="7" name="Rectangle 5">
            <a:extLst>
              <a:ext uri="{FF2B5EF4-FFF2-40B4-BE49-F238E27FC236}">
                <a16:creationId xmlns:a16="http://schemas.microsoft.com/office/drawing/2014/main" id="{E95EE4AB-053B-4A17-9879-D55D0B77E01E}"/>
              </a:ext>
            </a:extLst>
          </p:cNvPr>
          <p:cNvSpPr>
            <a:spLocks noGrp="1" noChangeArrowheads="1"/>
          </p:cNvSpPr>
          <p:nvPr>
            <p:ph type="ftr" sz="quarter" idx="11"/>
          </p:nvPr>
        </p:nvSpPr>
        <p:spPr>
          <a:xfrm>
            <a:off x="3124200" y="6245225"/>
            <a:ext cx="2895600" cy="476250"/>
          </a:xfrm>
        </p:spPr>
        <p:txBody>
          <a:bodyPr/>
          <a:lstStyle>
            <a:lvl1pPr>
              <a:defRPr>
                <a:latin typeface="Arial" panose="020B0604020202020204" pitchFamily="34" charset="0"/>
              </a:defRPr>
            </a:lvl1pPr>
          </a:lstStyle>
          <a:p>
            <a:pPr>
              <a:defRPr/>
            </a:pPr>
            <a:endParaRPr lang="ru-RU"/>
          </a:p>
        </p:txBody>
      </p:sp>
      <p:sp>
        <p:nvSpPr>
          <p:cNvPr id="8" name="Rectangle 6">
            <a:extLst>
              <a:ext uri="{FF2B5EF4-FFF2-40B4-BE49-F238E27FC236}">
                <a16:creationId xmlns:a16="http://schemas.microsoft.com/office/drawing/2014/main" id="{2F2DCAEC-2564-4B77-A923-CE79C6A211AF}"/>
              </a:ext>
            </a:extLst>
          </p:cNvPr>
          <p:cNvSpPr>
            <a:spLocks noGrp="1" noChangeArrowheads="1"/>
          </p:cNvSpPr>
          <p:nvPr>
            <p:ph type="sldNum" sz="quarter" idx="12"/>
          </p:nvPr>
        </p:nvSpPr>
        <p:spPr>
          <a:xfrm>
            <a:off x="6553200" y="6245225"/>
            <a:ext cx="2133600" cy="476250"/>
          </a:xfrm>
        </p:spPr>
        <p:txBody>
          <a:bodyPr anchor="t"/>
          <a:lstStyle>
            <a:lvl1pPr>
              <a:defRPr/>
            </a:lvl1pPr>
          </a:lstStyle>
          <a:p>
            <a:pPr>
              <a:defRPr/>
            </a:pPr>
            <a:fld id="{C06CF10B-776F-4ADF-8CE6-E9A129EC17A3}" type="slidenum">
              <a:rPr lang="ru-RU" altLang="ru-RU"/>
              <a:pPr>
                <a:defRPr/>
              </a:pPr>
              <a:t>‹#›</a:t>
            </a:fld>
            <a:endParaRPr lang="ru-RU" altLang="ru-RU"/>
          </a:p>
        </p:txBody>
      </p:sp>
    </p:spTree>
    <p:extLst>
      <p:ext uri="{BB962C8B-B14F-4D97-AF65-F5344CB8AC3E}">
        <p14:creationId xmlns:p14="http://schemas.microsoft.com/office/powerpoint/2010/main" val="35915411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Диаграмма 2"/>
          <p:cNvSpPr>
            <a:spLocks noGrp="1"/>
          </p:cNvSpPr>
          <p:nvPr>
            <p:ph type="chart" idx="1"/>
          </p:nvPr>
        </p:nvSpPr>
        <p:spPr>
          <a:xfrm>
            <a:off x="457200" y="1600202"/>
            <a:ext cx="8229600" cy="4525963"/>
          </a:xfrm>
        </p:spPr>
        <p:txBody>
          <a:bodyPr/>
          <a:lstStyle/>
          <a:p>
            <a:pPr lvl="0"/>
            <a:endParaRPr lang="ru-RU" noProof="0" dirty="0"/>
          </a:p>
        </p:txBody>
      </p:sp>
      <p:sp>
        <p:nvSpPr>
          <p:cNvPr id="4" name="Rectangle 9"/>
          <p:cNvSpPr>
            <a:spLocks noGrp="1" noChangeArrowheads="1"/>
          </p:cNvSpPr>
          <p:nvPr>
            <p:ph type="dt" sz="half" idx="10"/>
          </p:nvPr>
        </p:nvSpPr>
        <p:spPr>
          <a:ln/>
        </p:spPr>
        <p:txBody>
          <a:bodyPr/>
          <a:lstStyle>
            <a:lvl1pPr>
              <a:defRPr/>
            </a:lvl1pPr>
          </a:lstStyle>
          <a:p>
            <a:pPr>
              <a:defRPr/>
            </a:pPr>
            <a:fld id="{5132BD0A-F9B7-4695-8D46-5DC426DB7504}" type="datetime1">
              <a:rPr lang="ru-RU" altLang="ru-RU" smtClean="0">
                <a:solidFill>
                  <a:srgbClr val="073E87"/>
                </a:solidFill>
              </a:rPr>
              <a:t>03.04.2019</a:t>
            </a:fld>
            <a:endParaRPr lang="ru-RU" altLang="ru-RU" dirty="0">
              <a:solidFill>
                <a:srgbClr val="073E87"/>
              </a:solidFill>
            </a:endParaRPr>
          </a:p>
        </p:txBody>
      </p:sp>
      <p:sp>
        <p:nvSpPr>
          <p:cNvPr id="5" name="Rectangle 10"/>
          <p:cNvSpPr>
            <a:spLocks noGrp="1" noChangeArrowheads="1"/>
          </p:cNvSpPr>
          <p:nvPr>
            <p:ph type="ftr" sz="quarter" idx="11"/>
          </p:nvPr>
        </p:nvSpPr>
        <p:spPr>
          <a:xfrm>
            <a:off x="914400" y="6172200"/>
            <a:ext cx="3962400" cy="457200"/>
          </a:xfrm>
          <a:prstGeom prst="rect">
            <a:avLst/>
          </a:prstGeom>
          <a:ln/>
        </p:spPr>
        <p:txBody>
          <a:bodyPr/>
          <a:lstStyle>
            <a:lvl1pPr>
              <a:defRPr/>
            </a:lvl1pPr>
          </a:lstStyle>
          <a:p>
            <a:pPr>
              <a:defRPr/>
            </a:pPr>
            <a:endParaRPr lang="ru-RU" altLang="ru-RU" dirty="0">
              <a:solidFill>
                <a:srgbClr val="073E87"/>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B7666BA-D9CA-4185-806B-0FC1DED90D94}" type="slidenum">
              <a:rPr lang="ru-RU" altLang="ru-RU">
                <a:solidFill>
                  <a:srgbClr val="073E87"/>
                </a:solidFill>
              </a:rPr>
              <a:pPr>
                <a:defRPr/>
              </a:pPr>
              <a:t>‹#›</a:t>
            </a:fld>
            <a:endParaRPr lang="ru-RU" altLang="ru-RU" dirty="0">
              <a:solidFill>
                <a:srgbClr val="073E87"/>
              </a:solidFill>
            </a:endParaRPr>
          </a:p>
        </p:txBody>
      </p:sp>
    </p:spTree>
    <p:extLst>
      <p:ext uri="{BB962C8B-B14F-4D97-AF65-F5344CB8AC3E}">
        <p14:creationId xmlns:p14="http://schemas.microsoft.com/office/powerpoint/2010/main" val="273824413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E6C309A-E332-441B-A9BC-5AE45C4B2898}" type="datetime1">
              <a:rPr lang="ru-RU" smtClean="0"/>
              <a:t>03.04.2019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8582482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0C3E540-AAD2-4FD0-8F29-7F8571FA235C}" type="datetime1">
              <a:rPr lang="ru-RU" smtClean="0"/>
              <a:t>03.04.2019</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66340182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00FB146-EFB3-4384-B9D8-2A6B2D8516BF}" type="datetime1">
              <a:rPr lang="ru-RU" smtClean="0"/>
              <a:t>03.04.2019</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378510369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3E3AA3A-9C9D-401E-B8B6-72EE50A33C9D}" type="datetime1">
              <a:rPr lang="ru-RU" smtClean="0"/>
              <a:t>03.04.2019</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936044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F4D795E-A6CA-4B3F-9F32-00D3E34F5A8E}" type="datetime1">
              <a:rPr lang="ru-RU" smtClean="0"/>
              <a:t>03.04.2019</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101508253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390003-9949-44DC-8B36-35ECFC48A0BC}" type="datetime1">
              <a:rPr lang="ru-RU" smtClean="0"/>
              <a:t>03.04.2019</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396877720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4461733-8AC0-4107-87A6-D1B0C45815BE}" type="datetime1">
              <a:rPr lang="ru-RU" smtClean="0"/>
              <a:t>03.04.2019</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80412863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63AE8BA-8330-40A4-AF2F-E21277F28833}" type="datetime1">
              <a:rPr lang="ru-RU" smtClean="0"/>
              <a:t>03.04.2019</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434A3D7E-C280-4DCD-A7E1-93BBC7758E8E}" type="slidenum">
              <a:rPr lang="ru-RU" smtClean="0"/>
              <a:t>‹#›</a:t>
            </a:fld>
            <a:endParaRPr lang="ru-RU"/>
          </a:p>
        </p:txBody>
      </p:sp>
    </p:spTree>
    <p:extLst>
      <p:ext uri="{BB962C8B-B14F-4D97-AF65-F5344CB8AC3E}">
        <p14:creationId xmlns:p14="http://schemas.microsoft.com/office/powerpoint/2010/main" val="242038246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resentation-creation.r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46529-DD92-498C-8C8F-ACF3B7614AC9}" type="datetime1">
              <a:rPr lang="ru-RU" smtClean="0"/>
              <a:t>03.04.2019</a:t>
            </a:fld>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A3D7E-C280-4DCD-A7E1-93BBC7758E8E}" type="slidenum">
              <a:rPr lang="ru-RU" smtClean="0"/>
              <a:t>‹#›</a:t>
            </a:fld>
            <a:endParaRPr lang="ru-RU"/>
          </a:p>
        </p:txBody>
      </p:sp>
      <p:sp>
        <p:nvSpPr>
          <p:cNvPr id="7" name="Прямоугольник 6"/>
          <p:cNvSpPr/>
          <p:nvPr userDrawn="1"/>
        </p:nvSpPr>
        <p:spPr>
          <a:xfrm>
            <a:off x="5937418" y="6488668"/>
            <a:ext cx="3206582" cy="369332"/>
          </a:xfrm>
          <a:prstGeom prst="rect">
            <a:avLst/>
          </a:prstGeom>
        </p:spPr>
        <p:txBody>
          <a:bodyPr wrap="none">
            <a:spAutoFit/>
          </a:bodyPr>
          <a:lstStyle/>
          <a:p>
            <a:pPr lvl="0" algn="ctr">
              <a:spcBef>
                <a:spcPct val="0"/>
              </a:spcBef>
            </a:pPr>
            <a:r>
              <a:rPr lang="en-US" dirty="0">
                <a:hlinkClick r:id="rId18"/>
              </a:rPr>
              <a:t>http://presentation-creation.ru/</a:t>
            </a:r>
            <a:endParaRPr lang="en-US" sz="3200" dirty="0"/>
          </a:p>
        </p:txBody>
      </p:sp>
    </p:spTree>
    <p:extLst>
      <p:ext uri="{BB962C8B-B14F-4D97-AF65-F5344CB8AC3E}">
        <p14:creationId xmlns:p14="http://schemas.microsoft.com/office/powerpoint/2010/main" val="187460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chart" Target="../charts/chart3.xml"/><Relationship Id="rId7" Type="http://schemas.openxmlformats.org/officeDocument/2006/relationships/diagramQuickStyle" Target="../diagrams/quickStyle7.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0.jpeg"/><Relationship Id="rId9" Type="http://schemas.microsoft.com/office/2007/relationships/diagramDrawing" Target="../diagrams/drawing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5.xml"/><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4.png"/><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8.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diagramDrawing" Target="../diagrams/drawing9.xml"/><Relationship Id="rId3" Type="http://schemas.openxmlformats.org/officeDocument/2006/relationships/diagramLayout" Target="../diagrams/layout8.xml"/><Relationship Id="rId7" Type="http://schemas.openxmlformats.org/officeDocument/2006/relationships/chart" Target="../charts/chart9.xml"/><Relationship Id="rId12" Type="http://schemas.openxmlformats.org/officeDocument/2006/relationships/diagramColors" Target="../diagrams/colors9.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11" Type="http://schemas.openxmlformats.org/officeDocument/2006/relationships/diagramQuickStyle" Target="../diagrams/quickStyle9.xml"/><Relationship Id="rId5" Type="http://schemas.openxmlformats.org/officeDocument/2006/relationships/diagramColors" Target="../diagrams/colors8.xml"/><Relationship Id="rId10" Type="http://schemas.openxmlformats.org/officeDocument/2006/relationships/diagramLayout" Target="../diagrams/layout9.xml"/><Relationship Id="rId4" Type="http://schemas.openxmlformats.org/officeDocument/2006/relationships/diagramQuickStyle" Target="../diagrams/quickStyle8.xml"/><Relationship Id="rId9"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chart" Target="../charts/chart1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2.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4.xml"/><Relationship Id="rId1" Type="http://schemas.openxmlformats.org/officeDocument/2006/relationships/slideLayout" Target="../slideLayouts/slideLayout13.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chart" Target="../charts/char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chart" Target="../charts/chart19.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hart" Target="../charts/chart2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png"/><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chart" Target="../charts/chart24.xml"/><Relationship Id="rId5" Type="http://schemas.openxmlformats.org/officeDocument/2006/relationships/image" Target="../media/image53.jpe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10.emf"/><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customXml" Target="../ink/ink1.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finance.admmeleuz.ru/" TargetMode="External"/><Relationship Id="rId3" Type="http://schemas.openxmlformats.org/officeDocument/2006/relationships/image" Target="../media/image79.png"/><Relationship Id="rId7" Type="http://schemas.openxmlformats.org/officeDocument/2006/relationships/hyperlink" Target="mailto:%3ca%20href=" TargetMode="External"/><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4.png"/><Relationship Id="rId4" Type="http://schemas.openxmlformats.org/officeDocument/2006/relationships/image" Target="../media/image80.png"/><Relationship Id="rId9" Type="http://schemas.openxmlformats.org/officeDocument/2006/relationships/hyperlink" Target="https://meleuz.bashkortostan.ru/"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m0-tub-ru.yandex.net/i?id=6154b2b3658d58b05c348afa95267249-l&amp;n=1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203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764704"/>
            <a:ext cx="7846640" cy="4752528"/>
          </a:xfrm>
        </p:spPr>
        <p:txBody>
          <a:bodyPr>
            <a:normAutofit fontScale="90000"/>
          </a:bodyPr>
          <a:lstStyle/>
          <a:p>
            <a:pPr lvl="0" fontAlgn="base">
              <a:spcAft>
                <a:spcPct val="0"/>
              </a:spcAft>
            </a:pPr>
            <a:r>
              <a:rPr lang="ru-RU" altLang="ru-RU" sz="5400" dirty="0">
                <a:solidFill>
                  <a:srgbClr val="455F51"/>
                </a:solidFill>
                <a:latin typeface="Algerian" panose="04020705040A02060702" pitchFamily="82" charset="0"/>
                <a:ea typeface="+mn-ea"/>
                <a:cs typeface="Arial" panose="020B0604020202020204" pitchFamily="34" charset="0"/>
              </a:rPr>
              <a:t>«</a:t>
            </a:r>
            <a:r>
              <a:rPr lang="ru-RU" altLang="ru-RU" sz="5400" b="1" dirty="0">
                <a:solidFill>
                  <a:srgbClr val="7030A0"/>
                </a:solidFill>
                <a:latin typeface="Algerian" panose="04020705040A02060702" pitchFamily="82" charset="0"/>
                <a:ea typeface="+mn-ea"/>
                <a:cs typeface="Arial" panose="020B0604020202020204" pitchFamily="34" charset="0"/>
              </a:rPr>
              <a:t>Бюджет для граждан»</a:t>
            </a:r>
            <a:br>
              <a:rPr lang="ru-RU" altLang="ru-RU" sz="5400" b="1" dirty="0">
                <a:solidFill>
                  <a:srgbClr val="7030A0"/>
                </a:solidFill>
                <a:latin typeface="Algerian" panose="04020705040A02060702" pitchFamily="82" charset="0"/>
                <a:ea typeface="+mn-ea"/>
                <a:cs typeface="Arial" panose="020B0604020202020204" pitchFamily="34" charset="0"/>
              </a:rPr>
            </a:br>
            <a:r>
              <a:rPr lang="ru-RU" altLang="ru-RU" sz="3600" b="1" dirty="0">
                <a:solidFill>
                  <a:srgbClr val="7030A0"/>
                </a:solidFill>
                <a:latin typeface="Times New Roman" panose="02020603050405020304" pitchFamily="18" charset="0"/>
                <a:ea typeface="+mn-ea"/>
                <a:cs typeface="Times New Roman" panose="02020603050405020304" pitchFamily="18" charset="0"/>
              </a:rPr>
              <a:t>К проекту решения Совета муниципального района Мелеузовский район Республики Башкортостан «Об утверждении отчета об  исполнении бюджета муниципального района Мелеузовский район Республики Башкортостан за 2018 год»</a:t>
            </a:r>
          </a:p>
        </p:txBody>
      </p:sp>
      <p:sp>
        <p:nvSpPr>
          <p:cNvPr id="4" name="Скругленный прямоугольник 3"/>
          <p:cNvSpPr/>
          <p:nvPr/>
        </p:nvSpPr>
        <p:spPr>
          <a:xfrm>
            <a:off x="0" y="0"/>
            <a:ext cx="920325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09417"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086063"/>
      </p:ext>
    </p:extLst>
  </p:cSld>
  <p:clrMapOvr>
    <a:masterClrMapping/>
  </p:clrMapOvr>
  <mc:AlternateContent xmlns:mc="http://schemas.openxmlformats.org/markup-compatibility/2006" xmlns:p14="http://schemas.microsoft.com/office/powerpoint/2010/main">
    <mc:Choice Requires="p14">
      <p:transition p14:dur="100" advClick="0" advTm="5000">
        <p:cut/>
      </p:transition>
    </mc:Choice>
    <mc:Fallback xmlns="">
      <p:transition advClick="0" advTm="500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5DCF5D1A-F2BD-4527-BC65-82BCF5E1E38D}"/>
              </a:ext>
            </a:extLst>
          </p:cNvPr>
          <p:cNvSpPr txBox="1">
            <a:spLocks noChangeArrowheads="1"/>
          </p:cNvSpPr>
          <p:nvPr/>
        </p:nvSpPr>
        <p:spPr bwMode="auto">
          <a:xfrm>
            <a:off x="70395" y="862361"/>
            <a:ext cx="8784530" cy="5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Times New Roman" panose="0202060305040502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Times New Roman" panose="0202060305040502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Times New Roman" panose="0202060305040502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Times New Roman" panose="0202060305040502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9pPr>
          </a:lstStyle>
          <a:p>
            <a:pPr algn="just"/>
            <a:r>
              <a:rPr lang="ru-RU" sz="1100" dirty="0"/>
              <a:t>     </a:t>
            </a:r>
            <a:r>
              <a:rPr lang="ru-RU" sz="1200" dirty="0"/>
              <a:t>С 23 апреля по 10 июня 2018 года Министерство финансов Республики Башкортостан проводило конкурс проектов по представлению бюджета для граждан в 2018 году. Это пятый по счету конкурс, первый был проведен в 2014 году. В 2018 году участие приняли рекордное количество конкурсантов – 83 проекта (приняли участие в первом этапе регионального конкурса), в 2014 году – 10, 2015 – 13, 2016 – 51, 2017 – 55. До финала и церемонии награждения дошли только 67 конкурсных проектов: 29 – от физлиц и 38 – от </a:t>
            </a:r>
            <a:r>
              <a:rPr lang="ru-RU" sz="1200" dirty="0" err="1"/>
              <a:t>юрлиц</a:t>
            </a:r>
            <a:r>
              <a:rPr lang="ru-RU" sz="1200" dirty="0"/>
              <a:t>. Как и в прошлые годы, физлица – это, в основном, студенты, а </a:t>
            </a:r>
            <a:r>
              <a:rPr lang="ru-RU" sz="1200" dirty="0" err="1"/>
              <a:t>юрлица</a:t>
            </a:r>
            <a:r>
              <a:rPr lang="ru-RU" sz="1200" dirty="0"/>
              <a:t> – финансовые управления администраций городов и районов, а также республиканские и муниципальные учреждения. Проводимый в Башкортостане и ряде других регионов России конкурс проходит в рамках первого тура аналогичного Федерального конкурса, организованного Финансовым  университетом при Правительстве РФ, лучшие проекты из регионов были рекомендованы к участию во всероссийском конкурсе. По решению жюри для участия в Федеральном конкурсе от Республики Башкортостан направлено 34 конкурсные работы. </a:t>
            </a:r>
          </a:p>
          <a:p>
            <a:pPr algn="just"/>
            <a:r>
              <a:rPr lang="ru-RU" sz="1200" dirty="0"/>
              <a:t>В номинации </a:t>
            </a:r>
            <a:r>
              <a:rPr lang="ru-RU" sz="1200" b="1" dirty="0"/>
              <a:t>«Лучший проект местного бюджета для граждан»:</a:t>
            </a:r>
            <a:r>
              <a:rPr lang="ru-RU" sz="1200" dirty="0"/>
              <a:t> Финансовые управления Уфимского, Зилаирского </a:t>
            </a:r>
            <a:r>
              <a:rPr lang="ru-RU" sz="1200" b="1" dirty="0"/>
              <a:t>Мелеузовского,</a:t>
            </a:r>
            <a:r>
              <a:rPr lang="ru-RU" sz="1200" dirty="0"/>
              <a:t> </a:t>
            </a:r>
            <a:r>
              <a:rPr lang="ru-RU" sz="1200" dirty="0" err="1"/>
              <a:t>Кигинского</a:t>
            </a:r>
            <a:r>
              <a:rPr lang="ru-RU" sz="1200" dirty="0"/>
              <a:t>, </a:t>
            </a:r>
            <a:r>
              <a:rPr lang="ru-RU" sz="1200" dirty="0" err="1"/>
              <a:t>Миякинского</a:t>
            </a:r>
            <a:r>
              <a:rPr lang="ru-RU" sz="1200" dirty="0"/>
              <a:t> районов;  городов Сибай и Кумертау. </a:t>
            </a:r>
          </a:p>
          <a:p>
            <a:pPr algn="just"/>
            <a:r>
              <a:rPr lang="ru-RU" sz="1200" dirty="0"/>
              <a:t>В номинации </a:t>
            </a:r>
            <a:r>
              <a:rPr lang="ru-RU" sz="1200" b="1" dirty="0"/>
              <a:t>«Лучший проект отраслевого бюджета для граждан» </a:t>
            </a:r>
            <a:r>
              <a:rPr lang="ru-RU" sz="1200" dirty="0"/>
              <a:t> </a:t>
            </a:r>
            <a:r>
              <a:rPr lang="ru-RU" sz="1200" b="1" dirty="0"/>
              <a:t>Финансовое управление Мелеузовского района</a:t>
            </a:r>
            <a:r>
              <a:rPr lang="ru-RU" sz="1200" dirty="0"/>
              <a:t>;  МАУК «</a:t>
            </a:r>
            <a:r>
              <a:rPr lang="ru-RU" sz="1200" dirty="0" err="1"/>
              <a:t>Межпоселенческая</a:t>
            </a:r>
            <a:r>
              <a:rPr lang="ru-RU" sz="1200" dirty="0"/>
              <a:t> центральная библиотека» </a:t>
            </a:r>
            <a:r>
              <a:rPr lang="ru-RU" sz="1200" dirty="0" err="1"/>
              <a:t>Туймазинского</a:t>
            </a:r>
            <a:r>
              <a:rPr lang="ru-RU" sz="1200" dirty="0"/>
              <a:t> района; МКУ Централизованная бухгалтерия образовательных учреждений  Мелеузовского района. </a:t>
            </a:r>
          </a:p>
          <a:p>
            <a:pPr algn="just"/>
            <a:r>
              <a:rPr lang="ru-RU" sz="1200" dirty="0"/>
              <a:t>В номинации </a:t>
            </a:r>
            <a:r>
              <a:rPr lang="ru-RU" sz="1200" b="1" dirty="0"/>
              <a:t>«Современные формы визуализации бюджета для граждан»</a:t>
            </a:r>
            <a:r>
              <a:rPr lang="ru-RU" sz="1200" dirty="0"/>
              <a:t>    </a:t>
            </a:r>
            <a:r>
              <a:rPr lang="ru-RU" sz="1200" dirty="0" err="1"/>
              <a:t>Финуправления</a:t>
            </a:r>
            <a:r>
              <a:rPr lang="ru-RU" sz="1200" dirty="0"/>
              <a:t>  </a:t>
            </a:r>
            <a:r>
              <a:rPr lang="ru-RU" sz="1200" b="1" dirty="0"/>
              <a:t>Мелеузовского и  </a:t>
            </a:r>
            <a:r>
              <a:rPr lang="ru-RU" sz="1200" dirty="0" err="1"/>
              <a:t>Туймазинского</a:t>
            </a:r>
            <a:r>
              <a:rPr lang="ru-RU" sz="1200" dirty="0"/>
              <a:t> районов. </a:t>
            </a:r>
          </a:p>
          <a:p>
            <a:pPr algn="just"/>
            <a:r>
              <a:rPr lang="ru-RU" sz="1200" dirty="0"/>
              <a:t>В номинации «</a:t>
            </a:r>
            <a:r>
              <a:rPr lang="ru-RU" sz="1200" b="1" dirty="0"/>
              <a:t>Современные формы представления информации о государственных и муниципальных услугах</a:t>
            </a:r>
            <a:r>
              <a:rPr lang="ru-RU" sz="1200" dirty="0"/>
              <a:t>»</a:t>
            </a:r>
            <a:r>
              <a:rPr lang="ru-RU" sz="1200" b="1" dirty="0"/>
              <a:t> Финансовое управление Мелеузовского района, </a:t>
            </a:r>
            <a:r>
              <a:rPr lang="ru-RU" sz="1200" dirty="0"/>
              <a:t> ГКУ Республиканский центр социальной поддержки населения; МКУ Централизованная бухгалтерия образовательных учреждений Мелеузовского района. </a:t>
            </a:r>
          </a:p>
          <a:p>
            <a:pPr algn="just"/>
            <a:r>
              <a:rPr lang="ru-RU" sz="1200" dirty="0"/>
              <a:t>В номинации «</a:t>
            </a:r>
            <a:r>
              <a:rPr lang="ru-RU" sz="1200" b="1" dirty="0"/>
              <a:t>Бюджетный календарь»:</a:t>
            </a:r>
            <a:r>
              <a:rPr lang="ru-RU" sz="1200" dirty="0"/>
              <a:t> </a:t>
            </a:r>
            <a:r>
              <a:rPr lang="ru-RU" sz="1200" dirty="0" err="1"/>
              <a:t>Финуправления</a:t>
            </a:r>
            <a:r>
              <a:rPr lang="ru-RU" sz="1200" dirty="0"/>
              <a:t> городов Кумертау, Сибай , Октябрьский,   </a:t>
            </a:r>
            <a:r>
              <a:rPr lang="ru-RU" sz="1200" dirty="0" err="1"/>
              <a:t>Финуправление</a:t>
            </a:r>
            <a:r>
              <a:rPr lang="ru-RU" sz="1200" dirty="0"/>
              <a:t>  </a:t>
            </a:r>
            <a:r>
              <a:rPr lang="ru-RU" sz="1200" b="1" dirty="0"/>
              <a:t>Мелеузовского </a:t>
            </a:r>
            <a:r>
              <a:rPr lang="ru-RU" sz="1200" dirty="0"/>
              <a:t>района. </a:t>
            </a:r>
          </a:p>
          <a:p>
            <a:pPr algn="just"/>
            <a:r>
              <a:rPr lang="ru-RU" sz="1200" dirty="0"/>
              <a:t>В номинации </a:t>
            </a:r>
            <a:r>
              <a:rPr lang="ru-RU" sz="1200" b="1" dirty="0"/>
              <a:t>«Бюджет для бизнеса» </a:t>
            </a:r>
            <a:r>
              <a:rPr lang="ru-RU" sz="1200" dirty="0"/>
              <a:t> </a:t>
            </a:r>
            <a:r>
              <a:rPr lang="ru-RU" sz="1200" dirty="0" err="1"/>
              <a:t>Финуправление</a:t>
            </a:r>
            <a:r>
              <a:rPr lang="ru-RU" sz="1200" dirty="0"/>
              <a:t> </a:t>
            </a:r>
            <a:r>
              <a:rPr lang="ru-RU" sz="1200" b="1" dirty="0"/>
              <a:t>Мелеузовского</a:t>
            </a:r>
            <a:r>
              <a:rPr lang="ru-RU" sz="1200" dirty="0"/>
              <a:t> района; городов Сибай и Кумертау. </a:t>
            </a:r>
          </a:p>
          <a:p>
            <a:r>
              <a:rPr lang="ru-RU" sz="1200" dirty="0"/>
              <a:t>В номинации «Лучшее EVENT-мероприятие по проекту «Бюджет для граждан» </a:t>
            </a:r>
            <a:r>
              <a:rPr lang="ru-RU" sz="1200" dirty="0" err="1"/>
              <a:t>Финуправления</a:t>
            </a:r>
            <a:r>
              <a:rPr lang="ru-RU" sz="1200" dirty="0"/>
              <a:t> </a:t>
            </a:r>
            <a:r>
              <a:rPr lang="ru-RU" sz="1200" dirty="0" err="1"/>
              <a:t>Аскинского</a:t>
            </a:r>
            <a:r>
              <a:rPr lang="ru-RU" sz="1200" dirty="0"/>
              <a:t> района;  города Кумертау. </a:t>
            </a:r>
            <a:br>
              <a:rPr lang="ru-RU" sz="1200" dirty="0"/>
            </a:br>
            <a:endParaRPr lang="ru-RU" altLang="ru-RU" sz="1200" dirty="0">
              <a:solidFill>
                <a:schemeClr val="tx1"/>
              </a:solidFill>
              <a:latin typeface="Arial" panose="020B0604020202020204" pitchFamily="34" charset="0"/>
            </a:endParaRPr>
          </a:p>
        </p:txBody>
      </p:sp>
      <p:sp>
        <p:nvSpPr>
          <p:cNvPr id="2" name="TextBox 1">
            <a:extLst>
              <a:ext uri="{FF2B5EF4-FFF2-40B4-BE49-F238E27FC236}">
                <a16:creationId xmlns:a16="http://schemas.microsoft.com/office/drawing/2014/main" id="{595B3C36-C3B8-4A8E-AB94-2075578737D8}"/>
              </a:ext>
            </a:extLst>
          </p:cNvPr>
          <p:cNvSpPr txBox="1"/>
          <p:nvPr/>
        </p:nvSpPr>
        <p:spPr>
          <a:xfrm>
            <a:off x="0" y="0"/>
            <a:ext cx="9144000" cy="584775"/>
          </a:xfrm>
          <a:prstGeom prst="rect">
            <a:avLst/>
          </a:prstGeom>
          <a:solidFill>
            <a:schemeClr val="bg2">
              <a:lumMod val="90000"/>
            </a:schemeClr>
          </a:solidFill>
          <a:ln>
            <a:noFill/>
          </a:ln>
        </p:spPr>
        <p:txBody>
          <a:bodyPr>
            <a:spAutoFit/>
          </a:bodyPr>
          <a:lstStyle/>
          <a:p>
            <a:pPr algn="ctr">
              <a:spcBef>
                <a:spcPct val="0"/>
              </a:spcBef>
              <a:buClrTx/>
              <a:buFontTx/>
              <a:buNone/>
              <a:defRPr/>
            </a:pPr>
            <a:endParaRPr lang="ru-RU" sz="1600" u="sng"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ct val="0"/>
              </a:spcBef>
              <a:buClrTx/>
              <a:buFontTx/>
              <a:buNone/>
              <a:defRPr/>
            </a:pPr>
            <a:r>
              <a:rPr lang="ru-RU" sz="16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Конкурсы проектов «Бюджет для граждан» и повышение бюджетной грамотности</a:t>
            </a:r>
          </a:p>
        </p:txBody>
      </p:sp>
      <p:pic>
        <p:nvPicPr>
          <p:cNvPr id="29700" name="Picture 3">
            <a:extLst>
              <a:ext uri="{FF2B5EF4-FFF2-40B4-BE49-F238E27FC236}">
                <a16:creationId xmlns:a16="http://schemas.microsoft.com/office/drawing/2014/main" id="{8FC6EA45-EC3F-4F93-BCDC-7F936F494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0" y="-13939"/>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158" y="5608787"/>
            <a:ext cx="2374889" cy="124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a:xfrm>
            <a:off x="6980447" y="0"/>
            <a:ext cx="2133600" cy="365125"/>
          </a:xfrm>
        </p:spPr>
        <p:txBody>
          <a:bodyPr/>
          <a:lstStyle/>
          <a:p>
            <a:fld id="{434A3D7E-C280-4DCD-A7E1-93BBC7758E8E}" type="slidenum">
              <a:rPr lang="ru-RU" smtClean="0">
                <a:solidFill>
                  <a:schemeClr val="tx1"/>
                </a:solidFill>
              </a:rPr>
              <a:t>10</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5DCF5D1A-F2BD-4527-BC65-82BCF5E1E38D}"/>
              </a:ext>
            </a:extLst>
          </p:cNvPr>
          <p:cNvSpPr txBox="1">
            <a:spLocks noChangeArrowheads="1"/>
          </p:cNvSpPr>
          <p:nvPr/>
        </p:nvSpPr>
        <p:spPr bwMode="auto">
          <a:xfrm>
            <a:off x="251520" y="620688"/>
            <a:ext cx="8784530" cy="43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Times New Roman" panose="0202060305040502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Times New Roman" panose="0202060305040502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Times New Roman" panose="0202060305040502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Times New Roman" panose="0202060305040502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9pPr>
          </a:lstStyle>
          <a:p>
            <a:pPr algn="just"/>
            <a:r>
              <a:rPr lang="ru-RU" sz="1100" dirty="0"/>
              <a:t>         Всего во втором туре Федерального конкурса участвовало 37 конкурсных проектов от Республики Башкортостан. Это 34 проекта (11 – от физических лиц и 23 – от юридических лиц), которые были отобраны конкурсной комиссией по проведению регионального конкурса проектов по представлению бюджета для граждан в 2018 году в рамках первого тура Федерального конкурса и направлены для участия во втором туре Федерального конкурса, а также 3 проекта, самостоятельно прошедших во второй тур Федерального конкурса. Призовые места в 7-ми из 13-ти номинаций заняли 8 конкурсных проектов из Башкортостана из числа отобранных на региональном этапе (первое место – 1 проект, вторые места – 2 проекта, третьи места – 5 проектов), авторы остальных проектов из республики удостоены сертификатов участников Федерального конкурса. </a:t>
            </a:r>
          </a:p>
          <a:p>
            <a:pPr algn="just"/>
            <a:r>
              <a:rPr lang="ru-RU" sz="1100" dirty="0"/>
              <a:t>Среди юридических лиц:</a:t>
            </a:r>
          </a:p>
          <a:p>
            <a:pPr algn="just"/>
            <a:r>
              <a:rPr lang="ru-RU" sz="1100" dirty="0"/>
              <a:t>- первое место в номинации </a:t>
            </a:r>
            <a:r>
              <a:rPr lang="ru-RU" sz="1100" b="1" dirty="0"/>
              <a:t>«Бюджет для бизнеса» </a:t>
            </a:r>
            <a:r>
              <a:rPr lang="ru-RU" sz="1100" dirty="0"/>
              <a:t>заняло </a:t>
            </a:r>
            <a:r>
              <a:rPr lang="ru-RU" sz="1100" b="1" dirty="0"/>
              <a:t>Финансовое управление Мелеузовского района с конкурсным проектом «Бюджет для бизнеса»;</a:t>
            </a:r>
          </a:p>
          <a:p>
            <a:pPr algn="just"/>
            <a:r>
              <a:rPr lang="ru-RU" sz="1100" dirty="0"/>
              <a:t>- второе место в номинации </a:t>
            </a:r>
            <a:r>
              <a:rPr lang="ru-RU" sz="1100" b="1" dirty="0"/>
              <a:t>«Современные формы представления информации о государственных и муниципальных услугах» </a:t>
            </a:r>
            <a:r>
              <a:rPr lang="ru-RU" sz="1100" dirty="0"/>
              <a:t>заняло</a:t>
            </a:r>
            <a:r>
              <a:rPr lang="ru-RU" sz="1100" b="1" dirty="0"/>
              <a:t> Финансовое Мелеузовского района с конкурсным проектом «Муниципальные услуги в муниципальном районе Мелеузовский район Республики Башкортостан»;</a:t>
            </a:r>
          </a:p>
          <a:p>
            <a:pPr algn="just"/>
            <a:r>
              <a:rPr lang="ru-RU" sz="1100" dirty="0"/>
              <a:t>- второе место в номинации </a:t>
            </a:r>
            <a:r>
              <a:rPr lang="ru-RU" sz="1100" b="1" dirty="0"/>
              <a:t>«Бюджетный календарь»</a:t>
            </a:r>
            <a:r>
              <a:rPr lang="ru-RU" sz="1100" dirty="0"/>
              <a:t> заняло Финансовое управление города Кумертау с конкурсным  проектом «Бюджетный календарь городского округа город Кумертау Республики Башкортостан на 2018 год»;</a:t>
            </a:r>
          </a:p>
          <a:p>
            <a:pPr algn="just"/>
            <a:r>
              <a:rPr lang="ru-RU" sz="1100" dirty="0"/>
              <a:t>- третье место в номинации </a:t>
            </a:r>
            <a:r>
              <a:rPr lang="ru-RU" sz="1100" b="1" dirty="0"/>
              <a:t>«Лучший проект отраслевого бюджета для граждан»</a:t>
            </a:r>
            <a:r>
              <a:rPr lang="ru-RU" sz="1100" dirty="0"/>
              <a:t> заняло казенное учреждение «Управление образования» городского округа город Кумертау Республики Башкортостан с конкурсным  проектом «Бюджет образовательных организаций городского округа город Кумертау Республики Башкортостан»;</a:t>
            </a:r>
          </a:p>
          <a:p>
            <a:pPr algn="just"/>
            <a:r>
              <a:rPr lang="ru-RU" sz="1100" dirty="0"/>
              <a:t>- третье место в номинации </a:t>
            </a:r>
            <a:r>
              <a:rPr lang="ru-RU" sz="1100" b="1" dirty="0"/>
              <a:t>«Современные формы визуализации бюджета для граждан»</a:t>
            </a:r>
            <a:r>
              <a:rPr lang="ru-RU" sz="1100" dirty="0"/>
              <a:t> заняло </a:t>
            </a:r>
            <a:r>
              <a:rPr lang="ru-RU" sz="1100" b="1" dirty="0"/>
              <a:t>Финансовое управление администрации муниципального района </a:t>
            </a:r>
            <a:r>
              <a:rPr lang="ru-RU" sz="1100" b="1" dirty="0" err="1"/>
              <a:t>Мелеузовский</a:t>
            </a:r>
            <a:r>
              <a:rPr lang="ru-RU" sz="1100" b="1" dirty="0"/>
              <a:t> район Республики Башкортостан с конкурсным проектом «Бюджет – секретов больше нет»;</a:t>
            </a:r>
          </a:p>
          <a:p>
            <a:pPr algn="just"/>
            <a:r>
              <a:rPr lang="ru-RU" sz="1100" dirty="0"/>
              <a:t>- третье место в номинации </a:t>
            </a:r>
            <a:r>
              <a:rPr lang="ru-RU" sz="1100" b="1" dirty="0"/>
              <a:t>«Бюджет для бизнеса» </a:t>
            </a:r>
            <a:r>
              <a:rPr lang="ru-RU" sz="1100" dirty="0"/>
              <a:t>заняло Финансовое управление администрации городского округа город Сибай Республики Башкортостан с конкурсным проектом ««Бюджет для бизнеса» в городском округе город Сибай Республики Башкортостан».</a:t>
            </a:r>
            <a:br>
              <a:rPr lang="ru-RU" sz="1100" dirty="0"/>
            </a:br>
            <a:endParaRPr lang="ru-RU" altLang="ru-RU" sz="1100" dirty="0">
              <a:solidFill>
                <a:schemeClr val="tx1"/>
              </a:solidFill>
              <a:latin typeface="Arial" panose="020B0604020202020204" pitchFamily="34" charset="0"/>
            </a:endParaRPr>
          </a:p>
        </p:txBody>
      </p:sp>
      <p:sp>
        <p:nvSpPr>
          <p:cNvPr id="2" name="TextBox 1">
            <a:extLst>
              <a:ext uri="{FF2B5EF4-FFF2-40B4-BE49-F238E27FC236}">
                <a16:creationId xmlns:a16="http://schemas.microsoft.com/office/drawing/2014/main" id="{595B3C36-C3B8-4A8E-AB94-2075578737D8}"/>
              </a:ext>
            </a:extLst>
          </p:cNvPr>
          <p:cNvSpPr txBox="1"/>
          <p:nvPr/>
        </p:nvSpPr>
        <p:spPr>
          <a:xfrm>
            <a:off x="0" y="0"/>
            <a:ext cx="9144000" cy="584775"/>
          </a:xfrm>
          <a:prstGeom prst="rect">
            <a:avLst/>
          </a:prstGeom>
          <a:solidFill>
            <a:schemeClr val="bg2">
              <a:lumMod val="90000"/>
            </a:schemeClr>
          </a:solidFill>
          <a:ln>
            <a:noFill/>
          </a:ln>
        </p:spPr>
        <p:txBody>
          <a:bodyPr>
            <a:spAutoFit/>
          </a:bodyPr>
          <a:lstStyle/>
          <a:p>
            <a:pPr algn="ctr">
              <a:spcBef>
                <a:spcPct val="0"/>
              </a:spcBef>
              <a:buClrTx/>
              <a:buFontTx/>
              <a:buNone/>
              <a:defRPr/>
            </a:pPr>
            <a:endParaRPr lang="ru-RU" sz="16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ct val="0"/>
              </a:spcBef>
              <a:buClrTx/>
              <a:buFontTx/>
              <a:buNone/>
              <a:defRPr/>
            </a:pPr>
            <a:r>
              <a:rPr lang="ru-RU" sz="16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Конкурсы проектов «Бюджет для граждан» и повышение бюджетной грамотности</a:t>
            </a:r>
          </a:p>
        </p:txBody>
      </p:sp>
      <p:pic>
        <p:nvPicPr>
          <p:cNvPr id="29700" name="Picture 3">
            <a:extLst>
              <a:ext uri="{FF2B5EF4-FFF2-40B4-BE49-F238E27FC236}">
                <a16:creationId xmlns:a16="http://schemas.microsoft.com/office/drawing/2014/main" id="{8FC6EA45-EC3F-4F93-BCDC-7F936F494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7010400" y="0"/>
            <a:ext cx="2133600" cy="365125"/>
          </a:xfrm>
        </p:spPr>
        <p:txBody>
          <a:bodyPr/>
          <a:lstStyle/>
          <a:p>
            <a:fld id="{434A3D7E-C280-4DCD-A7E1-93BBC7758E8E}" type="slidenum">
              <a:rPr lang="ru-RU" smtClean="0">
                <a:solidFill>
                  <a:schemeClr val="tx1"/>
                </a:solidFill>
              </a:rPr>
              <a:t>11</a:t>
            </a:fld>
            <a:endParaRPr lang="ru-RU"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785" y="5085184"/>
            <a:ext cx="4246835" cy="1568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04541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a:extLst>
              <a:ext uri="{FF2B5EF4-FFF2-40B4-BE49-F238E27FC236}">
                <a16:creationId xmlns:a16="http://schemas.microsoft.com/office/drawing/2014/main" id="{04961988-0D87-447C-8C59-A1CFCCC8C1D2}"/>
              </a:ext>
            </a:extLst>
          </p:cNvPr>
          <p:cNvSpPr txBox="1">
            <a:spLocks noChangeArrowheads="1"/>
          </p:cNvSpPr>
          <p:nvPr/>
        </p:nvSpPr>
        <p:spPr bwMode="auto">
          <a:xfrm>
            <a:off x="971550" y="476250"/>
            <a:ext cx="7921625" cy="457200"/>
          </a:xfrm>
          <a:prstGeom prst="rect">
            <a:avLst/>
          </a:prstGeom>
          <a:solidFill>
            <a:schemeClr val="bg1">
              <a:alpha val="17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ru-RU" sz="2400" b="1">
              <a:solidFill>
                <a:schemeClr val="bg1"/>
              </a:solidFill>
              <a:effectLst>
                <a:outerShdw blurRad="38100" dist="38100" dir="2700000" algn="tl">
                  <a:srgbClr val="C0C0C0"/>
                </a:outerShdw>
              </a:effectLst>
              <a:latin typeface="Arial" charset="0"/>
            </a:endParaRPr>
          </a:p>
        </p:txBody>
      </p:sp>
      <p:graphicFrame>
        <p:nvGraphicFramePr>
          <p:cNvPr id="30723" name="Object 5">
            <a:extLst>
              <a:ext uri="{FF2B5EF4-FFF2-40B4-BE49-F238E27FC236}">
                <a16:creationId xmlns:a16="http://schemas.microsoft.com/office/drawing/2014/main" id="{983634B5-8A5F-433C-975B-2D338DA9BE5A}"/>
              </a:ext>
            </a:extLst>
          </p:cNvPr>
          <p:cNvGraphicFramePr>
            <a:graphicFrameLocks noGrp="1" noChangeAspect="1"/>
          </p:cNvGraphicFramePr>
          <p:nvPr>
            <p:ph type="ctrTitle" idx="4294967295"/>
          </p:nvPr>
        </p:nvGraphicFramePr>
        <p:xfrm>
          <a:off x="808038" y="0"/>
          <a:ext cx="8335962" cy="4581525"/>
        </p:xfrm>
        <a:graphic>
          <a:graphicData uri="http://schemas.openxmlformats.org/presentationml/2006/ole">
            <mc:AlternateContent xmlns:mc="http://schemas.openxmlformats.org/markup-compatibility/2006">
              <mc:Choice xmlns:v="urn:schemas-microsoft-com:vml" Requires="v">
                <p:oleObj spid="_x0000_s1205" name="Диаграмма" r:id="rId3" imgW="7867530" imgH="4324260" progId="MSGraph.Chart.8">
                  <p:embed followColorScheme="full"/>
                </p:oleObj>
              </mc:Choice>
              <mc:Fallback>
                <p:oleObj name="Диаграмма" r:id="rId3" imgW="7867530" imgH="4324260" progId="MSGraph.Chart.8">
                  <p:embed followColorScheme="full"/>
                  <p:pic>
                    <p:nvPicPr>
                      <p:cNvPr id="30723" name="Object 5">
                        <a:extLst>
                          <a:ext uri="{FF2B5EF4-FFF2-40B4-BE49-F238E27FC236}">
                            <a16:creationId xmlns:a16="http://schemas.microsoft.com/office/drawing/2014/main" id="{983634B5-8A5F-433C-975B-2D338DA9BE5A}"/>
                          </a:ext>
                        </a:extLst>
                      </p:cNvPr>
                      <p:cNvPicPr>
                        <a:picLocks noChangeAspect="1" noChangeArrowheads="1"/>
                      </p:cNvPicPr>
                      <p:nvPr/>
                    </p:nvPicPr>
                    <p:blipFill>
                      <a:blip r:embed="rId4"/>
                      <a:srcRect/>
                      <a:stretch>
                        <a:fillRect/>
                      </a:stretch>
                    </p:blipFill>
                    <p:spPr bwMode="auto">
                      <a:xfrm>
                        <a:off x="808038" y="0"/>
                        <a:ext cx="8335962"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670" name="Rectangle 6">
            <a:extLst>
              <a:ext uri="{FF2B5EF4-FFF2-40B4-BE49-F238E27FC236}">
                <a16:creationId xmlns:a16="http://schemas.microsoft.com/office/drawing/2014/main" id="{4FD20FD9-9CDF-4CF7-B7D4-BA417142F85E}"/>
              </a:ext>
            </a:extLst>
          </p:cNvPr>
          <p:cNvSpPr>
            <a:spLocks noChangeArrowheads="1"/>
          </p:cNvSpPr>
          <p:nvPr/>
        </p:nvSpPr>
        <p:spPr bwMode="auto">
          <a:xfrm>
            <a:off x="3347864" y="2024633"/>
            <a:ext cx="572412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ru-RU" altLang="ru-RU" sz="2400" dirty="0">
              <a:solidFill>
                <a:srgbClr val="006600"/>
              </a:solidFill>
            </a:endParaRPr>
          </a:p>
          <a:p>
            <a:pPr algn="ctr" eaLnBrk="1" hangingPunct="1">
              <a:defRPr/>
            </a:pPr>
            <a:endParaRPr lang="ru-RU" altLang="ru-RU" sz="2400" dirty="0">
              <a:solidFill>
                <a:srgbClr val="006600"/>
              </a:solidFill>
            </a:endParaRPr>
          </a:p>
          <a:p>
            <a:pPr algn="ctr" eaLnBrk="1" hangingPunct="1">
              <a:defRPr/>
            </a:pPr>
            <a:endParaRPr lang="ru-RU" altLang="ru-RU" sz="2400" dirty="0">
              <a:solidFill>
                <a:srgbClr val="006600"/>
              </a:solidFill>
            </a:endParaRPr>
          </a:p>
          <a:p>
            <a:pPr algn="ctr" eaLnBrk="1" hangingPunct="1">
              <a:defRPr/>
            </a:pPr>
            <a:endParaRPr lang="ru-RU" altLang="ru-RU" sz="2400" dirty="0">
              <a:solidFill>
                <a:srgbClr val="006600"/>
              </a:solidFill>
            </a:endParaRPr>
          </a:p>
          <a:p>
            <a:pPr algn="just" eaLnBrk="1" hangingPunct="1">
              <a:defRPr/>
            </a:pPr>
            <a:endParaRPr lang="ru-RU" altLang="ru-RU" sz="2400" dirty="0">
              <a:solidFill>
                <a:srgbClr val="006600"/>
              </a:solidFill>
            </a:endParaRPr>
          </a:p>
          <a:p>
            <a:pPr algn="just" eaLnBrk="1" hangingPunct="1">
              <a:defRPr/>
            </a:pPr>
            <a:r>
              <a:rPr lang="ru-RU" altLang="ru-RU" sz="1200" dirty="0">
                <a:latin typeface="Times New Roman" panose="02020603050405020304" pitchFamily="18" charset="0"/>
                <a:cs typeface="Times New Roman" panose="02020603050405020304" pitchFamily="18" charset="0"/>
              </a:rPr>
              <a:t>      </a:t>
            </a:r>
          </a:p>
          <a:p>
            <a:pPr algn="just" eaLnBrk="1" hangingPunct="1">
              <a:defRPr/>
            </a:pPr>
            <a:r>
              <a:rPr lang="ru-RU" altLang="ru-RU" sz="1200" dirty="0">
                <a:latin typeface="Times New Roman" panose="02020603050405020304" pitchFamily="18" charset="0"/>
                <a:cs typeface="Times New Roman" panose="02020603050405020304" pitchFamily="18" charset="0"/>
              </a:rPr>
              <a:t>           Мелеузовский  район  находится  на юге  Республики Башкортостан.  Площадь  района  составляет  3254  км².      </a:t>
            </a:r>
          </a:p>
          <a:p>
            <a:pPr algn="just" eaLnBrk="1" hangingPunct="1">
              <a:defRPr/>
            </a:pPr>
            <a:r>
              <a:rPr lang="ru-RU" altLang="ru-RU" sz="1200" dirty="0">
                <a:latin typeface="Times New Roman" panose="02020603050405020304" pitchFamily="18" charset="0"/>
                <a:cs typeface="Times New Roman" panose="02020603050405020304" pitchFamily="18" charset="0"/>
              </a:rPr>
              <a:t>           Мелеузовский  район  Республики  Башкортостан был образован 20 августа  1930  года. </a:t>
            </a:r>
          </a:p>
          <a:p>
            <a:pPr algn="just" eaLnBrk="1" hangingPunct="1">
              <a:defRPr/>
            </a:pPr>
            <a:r>
              <a:rPr lang="ru-RU" altLang="ru-RU" sz="1200" dirty="0">
                <a:latin typeface="Times New Roman" panose="02020603050405020304" pitchFamily="18" charset="0"/>
                <a:cs typeface="Times New Roman" panose="02020603050405020304" pitchFamily="18" charset="0"/>
              </a:rPr>
              <a:t>           Деление муниципального района Мелеузовский район Республики Башкортостан на территории производится в соответствии с общероссийским классификатором территорий муниципальных образований – ОКТМО (Общероссийский классификатор территорий муниципальных образований) – ОКТМО (для муниципального района Мелеузовский район Республики Башкортостан «ОК 033-2013. Общероссийский классификатор территорий муниципальных образований» (Том 5. Приволжский федеральный округ) (утв. Приказом </a:t>
            </a:r>
            <a:r>
              <a:rPr lang="ru-RU" altLang="ru-RU" sz="1200" dirty="0" err="1">
                <a:latin typeface="Times New Roman" panose="02020603050405020304" pitchFamily="18" charset="0"/>
                <a:cs typeface="Times New Roman" panose="02020603050405020304" pitchFamily="18" charset="0"/>
              </a:rPr>
              <a:t>Росстандарта</a:t>
            </a:r>
            <a:r>
              <a:rPr lang="ru-RU" altLang="ru-RU" sz="1200" dirty="0">
                <a:latin typeface="Times New Roman" panose="02020603050405020304" pitchFamily="18" charset="0"/>
                <a:cs typeface="Times New Roman" panose="02020603050405020304" pitchFamily="18" charset="0"/>
              </a:rPr>
              <a:t> от 14.06.2013 «159-ст)(с учетом Изменений 1/2013-208/2016).</a:t>
            </a:r>
          </a:p>
          <a:p>
            <a:pPr algn="just" eaLnBrk="1" hangingPunct="1">
              <a:defRPr/>
            </a:pPr>
            <a:r>
              <a:rPr lang="ru-RU" altLang="ru-RU" sz="1200" dirty="0">
                <a:latin typeface="Times New Roman" panose="02020603050405020304" pitchFamily="18" charset="0"/>
                <a:cs typeface="Times New Roman" panose="02020603050405020304" pitchFamily="18" charset="0"/>
              </a:rPr>
              <a:t>             В соответствии с ОКТМО муниципальный район  Республики Башкортостан подразделяется на следующие муниципальные образования:</a:t>
            </a:r>
          </a:p>
          <a:p>
            <a:pPr marL="171450" indent="-171450" algn="just" eaLnBrk="1" hangingPunct="1">
              <a:buFontTx/>
              <a:buChar char="-"/>
              <a:defRPr/>
            </a:pPr>
            <a:r>
              <a:rPr lang="ru-RU" altLang="ru-RU" sz="1200" dirty="0">
                <a:latin typeface="Times New Roman" panose="02020603050405020304" pitchFamily="18" charset="0"/>
                <a:cs typeface="Times New Roman" panose="02020603050405020304" pitchFamily="18" charset="0"/>
              </a:rPr>
              <a:t>1 Мелеузовский муниципальный район;</a:t>
            </a:r>
          </a:p>
          <a:p>
            <a:pPr marL="171450" indent="-171450" algn="just" eaLnBrk="1" hangingPunct="1">
              <a:buFontTx/>
              <a:buChar char="-"/>
              <a:defRPr/>
            </a:pPr>
            <a:r>
              <a:rPr lang="ru-RU" altLang="ru-RU" sz="1200" dirty="0">
                <a:latin typeface="Times New Roman" panose="02020603050405020304" pitchFamily="18" charset="0"/>
                <a:cs typeface="Times New Roman" panose="02020603050405020304" pitchFamily="18" charset="0"/>
              </a:rPr>
              <a:t>1 городское поселение;</a:t>
            </a:r>
          </a:p>
          <a:p>
            <a:pPr marL="171450" indent="-171450" algn="just" eaLnBrk="1" hangingPunct="1">
              <a:buFontTx/>
              <a:buChar char="-"/>
              <a:defRPr/>
            </a:pPr>
            <a:r>
              <a:rPr lang="ru-RU" altLang="ru-RU" sz="1200" dirty="0">
                <a:latin typeface="Times New Roman" panose="02020603050405020304" pitchFamily="18" charset="0"/>
                <a:cs typeface="Times New Roman" panose="02020603050405020304" pitchFamily="18" charset="0"/>
              </a:rPr>
              <a:t>16 сельских поселений (95 населенных пунктов).</a:t>
            </a:r>
          </a:p>
          <a:p>
            <a:pPr algn="just" eaLnBrk="1" hangingPunct="1">
              <a:defRPr/>
            </a:pPr>
            <a:r>
              <a:rPr lang="ru-RU" altLang="ru-RU" sz="1200" dirty="0">
                <a:latin typeface="Times New Roman" panose="02020603050405020304" pitchFamily="18" charset="0"/>
                <a:cs typeface="Times New Roman" panose="02020603050405020304" pitchFamily="18" charset="0"/>
              </a:rPr>
              <a:t>            Численность   населения   на    1   января   2018   года составляет  83202  человека,  в  том   числе  в  городе   58004 человека,  в  районе  25198  человек.</a:t>
            </a:r>
          </a:p>
          <a:p>
            <a:pPr algn="just" eaLnBrk="1" hangingPunct="1">
              <a:defRPr/>
            </a:pPr>
            <a:r>
              <a:rPr lang="ru-RU" altLang="ru-RU" sz="1200" dirty="0">
                <a:latin typeface="Times New Roman" panose="02020603050405020304" pitchFamily="18" charset="0"/>
                <a:cs typeface="Times New Roman" panose="02020603050405020304" pitchFamily="18" charset="0"/>
              </a:rPr>
              <a:t>              Район   —    промышленно - сельскохозяйственный. Предприятия    обрабатывающей    промышленности  сосредоточены   в   городе  Мелеуз.                </a:t>
            </a:r>
          </a:p>
          <a:p>
            <a:pPr algn="just" eaLnBrk="1" hangingPunct="1">
              <a:defRPr/>
            </a:pPr>
            <a:r>
              <a:rPr lang="ru-RU" altLang="ru-RU" sz="1200" dirty="0">
                <a:latin typeface="Times New Roman" panose="02020603050405020304" pitchFamily="18" charset="0"/>
                <a:cs typeface="Times New Roman" panose="02020603050405020304" pitchFamily="18" charset="0"/>
              </a:rPr>
              <a:t>              Сельскохозяйственные  угодья  занимают 184,2 тыс. га, из  них  пашня —  108,2 тыс. га,  сенокосы и пастбища  —  67,3 тыс. га.        Растениеводство  представлено зерновым  хозяйством,   возделыванием   свёклы  сахарной, подсолнечника,   картофеля;   животноводство  —  молочно-мясным  скотоводством,   свиноводством,  овцеводством. </a:t>
            </a:r>
          </a:p>
          <a:p>
            <a:pPr algn="just" eaLnBrk="1" hangingPunct="1">
              <a:defRPr/>
            </a:pPr>
            <a:r>
              <a:rPr lang="ru-RU" altLang="ru-RU" sz="1200" dirty="0">
                <a:latin typeface="Times New Roman" panose="02020603050405020304" pitchFamily="18" charset="0"/>
                <a:cs typeface="Times New Roman" panose="02020603050405020304" pitchFamily="18" charset="0"/>
              </a:rPr>
              <a:t>             В  районе  41  общеобразовательная  школа,  в  том числе   17  средних;   31  массовая   библиотека,  47  клубных учреждений,  одна  участковая   больница. </a:t>
            </a:r>
          </a:p>
          <a:p>
            <a:pPr algn="just" eaLnBrk="1" hangingPunct="1">
              <a:defRPr/>
            </a:pPr>
            <a:r>
              <a:rPr lang="ru-RU" altLang="ru-RU" sz="1200" dirty="0">
                <a:latin typeface="Times New Roman" panose="02020603050405020304" pitchFamily="18" charset="0"/>
                <a:cs typeface="Times New Roman" panose="02020603050405020304" pitchFamily="18" charset="0"/>
              </a:rPr>
              <a:t>             Издаются  газеты на  русском языке - «Путь Октября», «Метро-Мелеуз», «Пульс-М» и   башкирском языке  —   «</a:t>
            </a:r>
            <a:r>
              <a:rPr lang="ru-RU" altLang="ru-RU" sz="1200" dirty="0" err="1">
                <a:latin typeface="Times New Roman" panose="02020603050405020304" pitchFamily="18" charset="0"/>
                <a:cs typeface="Times New Roman" panose="02020603050405020304" pitchFamily="18" charset="0"/>
              </a:rPr>
              <a:t>Кунгак</a:t>
            </a:r>
            <a:r>
              <a:rPr lang="ru-RU" altLang="ru-RU" sz="1200" dirty="0">
                <a:latin typeface="Times New Roman" panose="02020603050405020304" pitchFamily="18" charset="0"/>
                <a:cs typeface="Times New Roman" panose="02020603050405020304" pitchFamily="18" charset="0"/>
              </a:rPr>
              <a:t>».   Имеется   телерадиокомпания   «Сатурн».</a:t>
            </a:r>
          </a:p>
          <a:p>
            <a:pPr algn="just" eaLnBrk="1" hangingPunct="1">
              <a:defRPr/>
            </a:pPr>
            <a:endParaRPr lang="ru-RU" altLang="ru-RU" sz="1200" b="1" dirty="0">
              <a:solidFill>
                <a:schemeClr val="folHlink"/>
              </a:solidFill>
            </a:endParaRPr>
          </a:p>
          <a:p>
            <a:pPr algn="ctr" eaLnBrk="1" hangingPunct="1">
              <a:defRPr/>
            </a:pPr>
            <a:endParaRPr lang="ru-RU" altLang="ru-RU" sz="2800" b="1" dirty="0">
              <a:solidFill>
                <a:schemeClr val="folHlink"/>
              </a:solidFill>
            </a:endParaRPr>
          </a:p>
          <a:p>
            <a:pPr algn="ctr" eaLnBrk="1" hangingPunct="1">
              <a:defRPr/>
            </a:pPr>
            <a:endParaRPr lang="ru-RU" altLang="ru-RU" sz="2800" b="1" dirty="0">
              <a:solidFill>
                <a:schemeClr val="folHlink"/>
              </a:solidFill>
            </a:endParaRPr>
          </a:p>
          <a:p>
            <a:pPr algn="ctr" eaLnBrk="1" hangingPunct="1">
              <a:defRPr/>
            </a:pPr>
            <a:endParaRPr lang="ru-RU" altLang="ru-RU" sz="2800" b="1" dirty="0">
              <a:solidFill>
                <a:schemeClr val="folHlink"/>
              </a:solidFill>
            </a:endParaRPr>
          </a:p>
          <a:p>
            <a:pPr algn="ctr" eaLnBrk="1" hangingPunct="1">
              <a:defRPr/>
            </a:pPr>
            <a:r>
              <a:rPr lang="ru-RU" altLang="ru-RU" sz="2400" dirty="0"/>
              <a:t>           </a:t>
            </a:r>
          </a:p>
        </p:txBody>
      </p:sp>
      <p:sp>
        <p:nvSpPr>
          <p:cNvPr id="8" name="TextBox 7">
            <a:extLst>
              <a:ext uri="{FF2B5EF4-FFF2-40B4-BE49-F238E27FC236}">
                <a16:creationId xmlns:a16="http://schemas.microsoft.com/office/drawing/2014/main" id="{402B0305-B453-46D3-B61E-2596438219DA}"/>
              </a:ext>
            </a:extLst>
          </p:cNvPr>
          <p:cNvSpPr txBox="1"/>
          <p:nvPr/>
        </p:nvSpPr>
        <p:spPr>
          <a:xfrm>
            <a:off x="0" y="0"/>
            <a:ext cx="9144000" cy="584775"/>
          </a:xfrm>
          <a:prstGeom prst="rect">
            <a:avLst/>
          </a:prstGeom>
          <a:solidFill>
            <a:schemeClr val="bg2">
              <a:lumMod val="90000"/>
            </a:schemeClr>
          </a:solidFill>
          <a:ln>
            <a:noFill/>
          </a:ln>
        </p:spPr>
        <p:txBody>
          <a:bodyPr>
            <a:spAutoFit/>
          </a:bodyPr>
          <a:lstStyle/>
          <a:p>
            <a:pPr algn="ctr">
              <a:defRPr/>
            </a:pPr>
            <a:r>
              <a:rPr lang="ru-RU" sz="1600" dirty="0">
                <a:latin typeface="Times New Roman" panose="02020603050405020304" pitchFamily="18" charset="0"/>
                <a:cs typeface="Times New Roman" panose="02020603050405020304" pitchFamily="18" charset="0"/>
              </a:rPr>
              <a:t>Административное устройство муниципального района</a:t>
            </a:r>
          </a:p>
          <a:p>
            <a:pPr algn="ctr">
              <a:defRPr/>
            </a:pPr>
            <a:r>
              <a:rPr lang="ru-RU" sz="1600" dirty="0">
                <a:latin typeface="Times New Roman" panose="02020603050405020304" pitchFamily="18" charset="0"/>
                <a:cs typeface="Times New Roman" panose="02020603050405020304" pitchFamily="18" charset="0"/>
              </a:rPr>
              <a:t> Мелеузовский район Республики Башкортостан</a:t>
            </a:r>
          </a:p>
        </p:txBody>
      </p:sp>
      <p:pic>
        <p:nvPicPr>
          <p:cNvPr id="30727" name="Picture 3">
            <a:extLst>
              <a:ext uri="{FF2B5EF4-FFF2-40B4-BE49-F238E27FC236}">
                <a16:creationId xmlns:a16="http://schemas.microsoft.com/office/drawing/2014/main" id="{7D60F5BA-5F14-440A-A21E-3D33EC3D48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48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57288"/>
            <a:ext cx="3347864" cy="226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501008"/>
            <a:ext cx="3347864" cy="2857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7010400" y="0"/>
            <a:ext cx="2133600" cy="365125"/>
          </a:xfrm>
        </p:spPr>
        <p:txBody>
          <a:bodyPr/>
          <a:lstStyle/>
          <a:p>
            <a:fld id="{434A3D7E-C280-4DCD-A7E1-93BBC7758E8E}" type="slidenum">
              <a:rPr lang="ru-RU" smtClean="0">
                <a:solidFill>
                  <a:schemeClr val="tx1"/>
                </a:solidFill>
              </a:rPr>
              <a:t>12</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232107-AF21-419A-A1CD-244678EF8F3F}"/>
              </a:ext>
            </a:extLst>
          </p:cNvPr>
          <p:cNvSpPr txBox="1"/>
          <p:nvPr/>
        </p:nvSpPr>
        <p:spPr>
          <a:xfrm>
            <a:off x="0" y="0"/>
            <a:ext cx="9144000" cy="584200"/>
          </a:xfrm>
          <a:prstGeom prst="rect">
            <a:avLst/>
          </a:prstGeom>
          <a:solidFill>
            <a:schemeClr val="bg2">
              <a:lumMod val="90000"/>
            </a:schemeClr>
          </a:solidFill>
          <a:ln>
            <a:noFill/>
          </a:ln>
        </p:spPr>
        <p:txBody>
          <a:bodyPr>
            <a:spAutoFit/>
          </a:bodyPr>
          <a:lstStyle/>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показатели социально-экономического развития муниципального                                                                                                                                                   района Мелеузовский район Республики Башкортостан за 2017-2019 годы</a:t>
            </a:r>
          </a:p>
        </p:txBody>
      </p:sp>
      <p:pic>
        <p:nvPicPr>
          <p:cNvPr id="31747" name="Picture 3">
            <a:extLst>
              <a:ext uri="{FF2B5EF4-FFF2-40B4-BE49-F238E27FC236}">
                <a16:creationId xmlns:a16="http://schemas.microsoft.com/office/drawing/2014/main" id="{6C08E0A8-512E-427B-AF1F-BB34C39D3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651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Диаграмма 4">
            <a:extLst>
              <a:ext uri="{FF2B5EF4-FFF2-40B4-BE49-F238E27FC236}">
                <a16:creationId xmlns:a16="http://schemas.microsoft.com/office/drawing/2014/main" id="{6A3692B7-E4F7-4439-BCF8-FB167A2A8D94}"/>
              </a:ext>
            </a:extLst>
          </p:cNvPr>
          <p:cNvGraphicFramePr>
            <a:graphicFrameLocks/>
          </p:cNvGraphicFramePr>
          <p:nvPr>
            <p:extLst>
              <p:ext uri="{D42A27DB-BD31-4B8C-83A1-F6EECF244321}">
                <p14:modId xmlns:p14="http://schemas.microsoft.com/office/powerpoint/2010/main" val="1969852038"/>
              </p:ext>
            </p:extLst>
          </p:nvPr>
        </p:nvGraphicFramePr>
        <p:xfrm>
          <a:off x="-324544" y="3185592"/>
          <a:ext cx="5326090"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Таблица 2">
            <a:extLst>
              <a:ext uri="{FF2B5EF4-FFF2-40B4-BE49-F238E27FC236}">
                <a16:creationId xmlns:a16="http://schemas.microsoft.com/office/drawing/2014/main" id="{7AA4CE39-E3E3-4D76-87AC-A8EFF2F2F1DF}"/>
              </a:ext>
            </a:extLst>
          </p:cNvPr>
          <p:cNvGraphicFramePr>
            <a:graphicFrameLocks noGrp="1"/>
          </p:cNvGraphicFramePr>
          <p:nvPr>
            <p:extLst>
              <p:ext uri="{D42A27DB-BD31-4B8C-83A1-F6EECF244321}">
                <p14:modId xmlns:p14="http://schemas.microsoft.com/office/powerpoint/2010/main" val="3082987426"/>
              </p:ext>
            </p:extLst>
          </p:nvPr>
        </p:nvGraphicFramePr>
        <p:xfrm>
          <a:off x="53752" y="709840"/>
          <a:ext cx="9036495" cy="2540448"/>
        </p:xfrm>
        <a:graphic>
          <a:graphicData uri="http://schemas.openxmlformats.org/drawingml/2006/table">
            <a:tbl>
              <a:tblPr firstRow="1" bandRow="1">
                <a:tableStyleId>{5C22544A-7EE6-4342-B048-85BDC9FD1C3A}</a:tableStyleId>
              </a:tblPr>
              <a:tblGrid>
                <a:gridCol w="622818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864095">
                  <a:extLst>
                    <a:ext uri="{9D8B030D-6E8A-4147-A177-3AD203B41FA5}">
                      <a16:colId xmlns:a16="http://schemas.microsoft.com/office/drawing/2014/main" val="20003"/>
                    </a:ext>
                  </a:extLst>
                </a:gridCol>
              </a:tblGrid>
              <a:tr h="370588">
                <a:tc>
                  <a:txBody>
                    <a:bodyPr/>
                    <a:lstStyle/>
                    <a:p>
                      <a:r>
                        <a:rPr lang="ru-RU" sz="1200" dirty="0">
                          <a:latin typeface="Times New Roman" panose="02020603050405020304" pitchFamily="18" charset="0"/>
                          <a:cs typeface="Times New Roman" panose="02020603050405020304" pitchFamily="18" charset="0"/>
                        </a:rPr>
                        <a:t>Показатели</a:t>
                      </a:r>
                    </a:p>
                  </a:txBody>
                  <a:tcPr marT="45734" marB="45734"/>
                </a:tc>
                <a:tc>
                  <a:txBody>
                    <a:bodyPr/>
                    <a:lstStyle/>
                    <a:p>
                      <a:r>
                        <a:rPr lang="ru-RU" sz="1200" dirty="0">
                          <a:latin typeface="Times New Roman" panose="02020603050405020304" pitchFamily="18" charset="0"/>
                          <a:cs typeface="Times New Roman" panose="02020603050405020304" pitchFamily="18" charset="0"/>
                        </a:rPr>
                        <a:t>2017 год (факт)</a:t>
                      </a:r>
                    </a:p>
                  </a:txBody>
                  <a:tcPr marT="45734" marB="45734"/>
                </a:tc>
                <a:tc>
                  <a:txBody>
                    <a:bodyPr/>
                    <a:lstStyle/>
                    <a:p>
                      <a:r>
                        <a:rPr lang="ru-RU" sz="1200" dirty="0">
                          <a:latin typeface="Times New Roman" panose="02020603050405020304" pitchFamily="18" charset="0"/>
                          <a:cs typeface="Times New Roman" panose="02020603050405020304" pitchFamily="18" charset="0"/>
                        </a:rPr>
                        <a:t>2018 год (факт)</a:t>
                      </a:r>
                    </a:p>
                  </a:txBody>
                  <a:tcPr marT="45734" marB="45734"/>
                </a:tc>
                <a:tc>
                  <a:txBody>
                    <a:bodyPr/>
                    <a:lstStyle/>
                    <a:p>
                      <a:r>
                        <a:rPr lang="ru-RU" sz="1200" dirty="0">
                          <a:latin typeface="Times New Roman" panose="02020603050405020304" pitchFamily="18" charset="0"/>
                          <a:cs typeface="Times New Roman" panose="02020603050405020304" pitchFamily="18" charset="0"/>
                        </a:rPr>
                        <a:t>2019 год (оценка)</a:t>
                      </a:r>
                    </a:p>
                  </a:txBody>
                  <a:tcPr marT="45734" marB="45734"/>
                </a:tc>
                <a:extLst>
                  <a:ext uri="{0D108BD9-81ED-4DB2-BD59-A6C34878D82A}">
                    <a16:rowId xmlns:a16="http://schemas.microsoft.com/office/drawing/2014/main" val="10000"/>
                  </a:ext>
                </a:extLst>
              </a:tr>
              <a:tr h="299340">
                <a:tc>
                  <a:txBody>
                    <a:bodyPr/>
                    <a:lstStyle/>
                    <a:p>
                      <a:r>
                        <a:rPr lang="ru-RU" sz="1000" dirty="0">
                          <a:latin typeface="Times New Roman" panose="02020603050405020304" pitchFamily="18" charset="0"/>
                          <a:cs typeface="Times New Roman" panose="02020603050405020304" pitchFamily="18" charset="0"/>
                        </a:rPr>
                        <a:t>Объем инвестиций</a:t>
                      </a:r>
                      <a:r>
                        <a:rPr lang="ru-RU" sz="1000" baseline="0" dirty="0">
                          <a:latin typeface="Times New Roman" panose="02020603050405020304" pitchFamily="18" charset="0"/>
                          <a:cs typeface="Times New Roman" panose="02020603050405020304" pitchFamily="18" charset="0"/>
                        </a:rPr>
                        <a:t> в основной капитал (за исключением бюджетных средств) в расчете на 1 жителя, </a:t>
                      </a:r>
                      <a:r>
                        <a:rPr lang="ru-RU" sz="1000" baseline="0" dirty="0" err="1">
                          <a:latin typeface="Times New Roman" panose="02020603050405020304" pitchFamily="18" charset="0"/>
                          <a:cs typeface="Times New Roman" panose="02020603050405020304" pitchFamily="18" charset="0"/>
                        </a:rPr>
                        <a:t>руб</a:t>
                      </a:r>
                      <a:endParaRPr lang="ru-RU" sz="1000" dirty="0">
                        <a:latin typeface="Times New Roman" panose="02020603050405020304" pitchFamily="18" charset="0"/>
                        <a:cs typeface="Times New Roman" panose="02020603050405020304" pitchFamily="18" charset="0"/>
                      </a:endParaRPr>
                    </a:p>
                  </a:txBody>
                  <a:tcPr marT="45734" marB="45734"/>
                </a:tc>
                <a:tc>
                  <a:txBody>
                    <a:bodyPr/>
                    <a:lstStyle/>
                    <a:p>
                      <a:r>
                        <a:rPr lang="ru-RU" sz="1000" dirty="0">
                          <a:latin typeface="Times New Roman" panose="02020603050405020304" pitchFamily="18" charset="0"/>
                          <a:cs typeface="Times New Roman" panose="02020603050405020304" pitchFamily="18" charset="0"/>
                        </a:rPr>
                        <a:t>9 524,0</a:t>
                      </a:r>
                    </a:p>
                  </a:txBody>
                  <a:tcPr marT="45734" marB="45734"/>
                </a:tc>
                <a:tc>
                  <a:txBody>
                    <a:bodyPr/>
                    <a:lstStyle/>
                    <a:p>
                      <a:r>
                        <a:rPr lang="ru-RU" sz="1000" dirty="0">
                          <a:latin typeface="Times New Roman" panose="02020603050405020304" pitchFamily="18" charset="0"/>
                          <a:cs typeface="Times New Roman" panose="02020603050405020304" pitchFamily="18" charset="0"/>
                        </a:rPr>
                        <a:t>10 206,0</a:t>
                      </a:r>
                    </a:p>
                  </a:txBody>
                  <a:tcPr marT="45734" marB="45734"/>
                </a:tc>
                <a:tc>
                  <a:txBody>
                    <a:bodyPr/>
                    <a:lstStyle/>
                    <a:p>
                      <a:r>
                        <a:rPr lang="ru-RU" sz="1000" dirty="0">
                          <a:latin typeface="Times New Roman" panose="02020603050405020304" pitchFamily="18" charset="0"/>
                          <a:cs typeface="Times New Roman" panose="02020603050405020304" pitchFamily="18" charset="0"/>
                        </a:rPr>
                        <a:t>10 969,0</a:t>
                      </a:r>
                    </a:p>
                  </a:txBody>
                  <a:tcPr marT="45734" marB="45734"/>
                </a:tc>
                <a:extLst>
                  <a:ext uri="{0D108BD9-81ED-4DB2-BD59-A6C34878D82A}">
                    <a16:rowId xmlns:a16="http://schemas.microsoft.com/office/drawing/2014/main" val="10001"/>
                  </a:ext>
                </a:extLst>
              </a:tr>
              <a:tr h="360040">
                <a:tc>
                  <a:txBody>
                    <a:bodyPr/>
                    <a:lstStyle/>
                    <a:p>
                      <a:r>
                        <a:rPr lang="ru-RU" sz="1000" dirty="0">
                          <a:latin typeface="Times New Roman" panose="02020603050405020304" pitchFamily="18" charset="0"/>
                          <a:cs typeface="Times New Roman" panose="02020603050405020304" pitchFamily="18" charset="0"/>
                        </a:rPr>
                        <a:t>Отгружено товаров  собственного производства, выполнено работ и услуг, </a:t>
                      </a:r>
                      <a:r>
                        <a:rPr lang="ru-RU" sz="1000" dirty="0" err="1">
                          <a:latin typeface="Times New Roman" panose="02020603050405020304" pitchFamily="18" charset="0"/>
                          <a:cs typeface="Times New Roman" panose="02020603050405020304" pitchFamily="18" charset="0"/>
                        </a:rPr>
                        <a:t>млн.руб</a:t>
                      </a:r>
                      <a:r>
                        <a:rPr lang="ru-RU" sz="1000" dirty="0">
                          <a:latin typeface="Times New Roman" panose="02020603050405020304" pitchFamily="18" charset="0"/>
                          <a:cs typeface="Times New Roman" panose="02020603050405020304" pitchFamily="18" charset="0"/>
                        </a:rPr>
                        <a:t>.</a:t>
                      </a:r>
                    </a:p>
                  </a:txBody>
                  <a:tcPr marT="45734" marB="45734"/>
                </a:tc>
                <a:tc>
                  <a:txBody>
                    <a:bodyPr/>
                    <a:lstStyle/>
                    <a:p>
                      <a:r>
                        <a:rPr lang="ru-RU" sz="1000" dirty="0">
                          <a:latin typeface="Times New Roman" panose="02020603050405020304" pitchFamily="18" charset="0"/>
                          <a:cs typeface="Times New Roman" panose="02020603050405020304" pitchFamily="18" charset="0"/>
                        </a:rPr>
                        <a:t>10 610,4</a:t>
                      </a:r>
                    </a:p>
                  </a:txBody>
                  <a:tcPr marT="45734" marB="45734"/>
                </a:tc>
                <a:tc>
                  <a:txBody>
                    <a:bodyPr/>
                    <a:lstStyle/>
                    <a:p>
                      <a:r>
                        <a:rPr lang="ru-RU" sz="1000" dirty="0">
                          <a:latin typeface="Times New Roman" panose="02020603050405020304" pitchFamily="18" charset="0"/>
                          <a:cs typeface="Times New Roman" panose="02020603050405020304" pitchFamily="18" charset="0"/>
                        </a:rPr>
                        <a:t>11 013,6</a:t>
                      </a:r>
                    </a:p>
                  </a:txBody>
                  <a:tcPr marT="45734" marB="45734"/>
                </a:tc>
                <a:tc>
                  <a:txBody>
                    <a:bodyPr/>
                    <a:lstStyle/>
                    <a:p>
                      <a:r>
                        <a:rPr lang="ru-RU" sz="1000" dirty="0">
                          <a:latin typeface="Times New Roman" panose="02020603050405020304" pitchFamily="18" charset="0"/>
                          <a:cs typeface="Times New Roman" panose="02020603050405020304" pitchFamily="18" charset="0"/>
                        </a:rPr>
                        <a:t>12 473,2</a:t>
                      </a:r>
                    </a:p>
                  </a:txBody>
                  <a:tcPr marT="45734" marB="45734"/>
                </a:tc>
                <a:extLst>
                  <a:ext uri="{0D108BD9-81ED-4DB2-BD59-A6C34878D82A}">
                    <a16:rowId xmlns:a16="http://schemas.microsoft.com/office/drawing/2014/main" val="10002"/>
                  </a:ext>
                </a:extLst>
              </a:tr>
              <a:tr h="288032">
                <a:tc>
                  <a:txBody>
                    <a:bodyPr/>
                    <a:lstStyle/>
                    <a:p>
                      <a:r>
                        <a:rPr lang="ru-RU" sz="1000" dirty="0">
                          <a:latin typeface="Times New Roman" panose="02020603050405020304" pitchFamily="18" charset="0"/>
                          <a:cs typeface="Times New Roman" panose="02020603050405020304" pitchFamily="18" charset="0"/>
                        </a:rPr>
                        <a:t>Оборот розничной</a:t>
                      </a:r>
                      <a:r>
                        <a:rPr lang="ru-RU" sz="1000" baseline="0" dirty="0">
                          <a:latin typeface="Times New Roman" panose="02020603050405020304" pitchFamily="18" charset="0"/>
                          <a:cs typeface="Times New Roman" panose="02020603050405020304" pitchFamily="18" charset="0"/>
                        </a:rPr>
                        <a:t> торговли, % к предыдущему году</a:t>
                      </a:r>
                      <a:endParaRPr lang="ru-RU" sz="1000" dirty="0">
                        <a:latin typeface="Times New Roman" panose="02020603050405020304" pitchFamily="18" charset="0"/>
                        <a:cs typeface="Times New Roman" panose="02020603050405020304" pitchFamily="18" charset="0"/>
                      </a:endParaRPr>
                    </a:p>
                  </a:txBody>
                  <a:tcPr marT="45734" marB="45734"/>
                </a:tc>
                <a:tc>
                  <a:txBody>
                    <a:bodyPr/>
                    <a:lstStyle/>
                    <a:p>
                      <a:r>
                        <a:rPr lang="ru-RU" sz="1000" dirty="0">
                          <a:latin typeface="Times New Roman" panose="02020603050405020304" pitchFamily="18" charset="0"/>
                          <a:cs typeface="Times New Roman" panose="02020603050405020304" pitchFamily="18" charset="0"/>
                        </a:rPr>
                        <a:t>102,1</a:t>
                      </a:r>
                    </a:p>
                  </a:txBody>
                  <a:tcPr marT="45734" marB="45734"/>
                </a:tc>
                <a:tc>
                  <a:txBody>
                    <a:bodyPr/>
                    <a:lstStyle/>
                    <a:p>
                      <a:r>
                        <a:rPr lang="ru-RU" sz="1000" dirty="0">
                          <a:latin typeface="Times New Roman" panose="02020603050405020304" pitchFamily="18" charset="0"/>
                          <a:cs typeface="Times New Roman" panose="02020603050405020304" pitchFamily="18" charset="0"/>
                        </a:rPr>
                        <a:t>102,3</a:t>
                      </a:r>
                    </a:p>
                  </a:txBody>
                  <a:tcPr marT="45734" marB="45734"/>
                </a:tc>
                <a:tc>
                  <a:txBody>
                    <a:bodyPr/>
                    <a:lstStyle/>
                    <a:p>
                      <a:r>
                        <a:rPr lang="ru-RU" sz="1000" dirty="0">
                          <a:latin typeface="Times New Roman" panose="02020603050405020304" pitchFamily="18" charset="0"/>
                          <a:cs typeface="Times New Roman" panose="02020603050405020304" pitchFamily="18" charset="0"/>
                        </a:rPr>
                        <a:t>102,3</a:t>
                      </a:r>
                    </a:p>
                  </a:txBody>
                  <a:tcPr marT="45734" marB="45734"/>
                </a:tc>
                <a:extLst>
                  <a:ext uri="{0D108BD9-81ED-4DB2-BD59-A6C34878D82A}">
                    <a16:rowId xmlns:a16="http://schemas.microsoft.com/office/drawing/2014/main" val="10003"/>
                  </a:ext>
                </a:extLst>
              </a:tr>
              <a:tr h="288032">
                <a:tc>
                  <a:txBody>
                    <a:bodyPr/>
                    <a:lstStyle/>
                    <a:p>
                      <a:r>
                        <a:rPr lang="ru-RU" sz="1000" dirty="0">
                          <a:latin typeface="Times New Roman" panose="02020603050405020304" pitchFamily="18" charset="0"/>
                          <a:cs typeface="Times New Roman" panose="02020603050405020304" pitchFamily="18" charset="0"/>
                        </a:rPr>
                        <a:t>Объем инвестиций (крупные и средние предприятия), </a:t>
                      </a:r>
                      <a:r>
                        <a:rPr lang="ru-RU" sz="1000" dirty="0" err="1">
                          <a:latin typeface="Times New Roman" panose="02020603050405020304" pitchFamily="18" charset="0"/>
                          <a:cs typeface="Times New Roman" panose="02020603050405020304" pitchFamily="18" charset="0"/>
                        </a:rPr>
                        <a:t>млн.руб</a:t>
                      </a:r>
                      <a:endParaRPr lang="ru-RU" sz="1000" dirty="0">
                        <a:latin typeface="Times New Roman" panose="02020603050405020304" pitchFamily="18" charset="0"/>
                        <a:cs typeface="Times New Roman" panose="02020603050405020304" pitchFamily="18" charset="0"/>
                      </a:endParaRPr>
                    </a:p>
                  </a:txBody>
                  <a:tcPr marT="45734" marB="45734"/>
                </a:tc>
                <a:tc>
                  <a:txBody>
                    <a:bodyPr/>
                    <a:lstStyle/>
                    <a:p>
                      <a:r>
                        <a:rPr lang="ru-RU" sz="1000" dirty="0">
                          <a:latin typeface="Times New Roman" panose="02020603050405020304" pitchFamily="18" charset="0"/>
                          <a:cs typeface="Times New Roman" panose="02020603050405020304" pitchFamily="18" charset="0"/>
                        </a:rPr>
                        <a:t>889,66</a:t>
                      </a:r>
                    </a:p>
                  </a:txBody>
                  <a:tcPr marT="45734" marB="45734"/>
                </a:tc>
                <a:tc>
                  <a:txBody>
                    <a:bodyPr/>
                    <a:lstStyle/>
                    <a:p>
                      <a:r>
                        <a:rPr lang="ru-RU" sz="1000" dirty="0">
                          <a:latin typeface="Times New Roman" panose="02020603050405020304" pitchFamily="18" charset="0"/>
                          <a:cs typeface="Times New Roman" panose="02020603050405020304" pitchFamily="18" charset="0"/>
                        </a:rPr>
                        <a:t>961,90</a:t>
                      </a:r>
                    </a:p>
                  </a:txBody>
                  <a:tcPr marT="45734" marB="45734"/>
                </a:tc>
                <a:tc>
                  <a:txBody>
                    <a:bodyPr/>
                    <a:lstStyle/>
                    <a:p>
                      <a:r>
                        <a:rPr lang="ru-RU" sz="1000" dirty="0">
                          <a:latin typeface="Times New Roman" panose="02020603050405020304" pitchFamily="18" charset="0"/>
                          <a:cs typeface="Times New Roman" panose="02020603050405020304" pitchFamily="18" charset="0"/>
                        </a:rPr>
                        <a:t>1026,59</a:t>
                      </a:r>
                    </a:p>
                  </a:txBody>
                  <a:tcPr marT="45734" marB="45734"/>
                </a:tc>
                <a:extLst>
                  <a:ext uri="{0D108BD9-81ED-4DB2-BD59-A6C34878D82A}">
                    <a16:rowId xmlns:a16="http://schemas.microsoft.com/office/drawing/2014/main" val="10004"/>
                  </a:ext>
                </a:extLst>
              </a:tr>
              <a:tr h="360040">
                <a:tc>
                  <a:txBody>
                    <a:bodyPr/>
                    <a:lstStyle/>
                    <a:p>
                      <a:r>
                        <a:rPr lang="ru-RU" sz="1000" dirty="0">
                          <a:latin typeface="Times New Roman" panose="02020603050405020304" pitchFamily="18" charset="0"/>
                          <a:cs typeface="Times New Roman" panose="02020603050405020304" pitchFamily="18" charset="0"/>
                        </a:rPr>
                        <a:t>Число субъектов малого и среднего предпринимательства в расчете на 10 </a:t>
                      </a:r>
                      <a:r>
                        <a:rPr lang="ru-RU" sz="1000" dirty="0" err="1">
                          <a:latin typeface="Times New Roman" panose="02020603050405020304" pitchFamily="18" charset="0"/>
                          <a:cs typeface="Times New Roman" panose="02020603050405020304" pitchFamily="18" charset="0"/>
                        </a:rPr>
                        <a:t>тыс.человек</a:t>
                      </a:r>
                      <a:r>
                        <a:rPr lang="ru-RU" sz="1000" dirty="0">
                          <a:latin typeface="Times New Roman" panose="02020603050405020304" pitchFamily="18" charset="0"/>
                          <a:cs typeface="Times New Roman" panose="02020603050405020304" pitchFamily="18" charset="0"/>
                        </a:rPr>
                        <a:t> населения, единиц</a:t>
                      </a:r>
                    </a:p>
                  </a:txBody>
                  <a:tcPr marT="45734" marB="45734"/>
                </a:tc>
                <a:tc>
                  <a:txBody>
                    <a:bodyPr/>
                    <a:lstStyle/>
                    <a:p>
                      <a:r>
                        <a:rPr lang="ru-RU" sz="1000" dirty="0">
                          <a:latin typeface="Times New Roman" panose="02020603050405020304" pitchFamily="18" charset="0"/>
                          <a:cs typeface="Times New Roman" panose="02020603050405020304" pitchFamily="18" charset="0"/>
                        </a:rPr>
                        <a:t>231,2</a:t>
                      </a:r>
                    </a:p>
                  </a:txBody>
                  <a:tcPr marT="45734" marB="45734"/>
                </a:tc>
                <a:tc>
                  <a:txBody>
                    <a:bodyPr/>
                    <a:lstStyle/>
                    <a:p>
                      <a:r>
                        <a:rPr lang="ru-RU" sz="1000" dirty="0">
                          <a:latin typeface="Times New Roman" panose="02020603050405020304" pitchFamily="18" charset="0"/>
                          <a:cs typeface="Times New Roman" panose="02020603050405020304" pitchFamily="18" charset="0"/>
                        </a:rPr>
                        <a:t>234,7</a:t>
                      </a:r>
                    </a:p>
                  </a:txBody>
                  <a:tcPr marT="45734" marB="45734"/>
                </a:tc>
                <a:tc>
                  <a:txBody>
                    <a:bodyPr/>
                    <a:lstStyle/>
                    <a:p>
                      <a:r>
                        <a:rPr lang="ru-RU" sz="1000" dirty="0">
                          <a:latin typeface="Times New Roman" panose="02020603050405020304" pitchFamily="18" charset="0"/>
                          <a:cs typeface="Times New Roman" panose="02020603050405020304" pitchFamily="18" charset="0"/>
                        </a:rPr>
                        <a:t>236,5</a:t>
                      </a:r>
                    </a:p>
                  </a:txBody>
                  <a:tcPr marT="45734" marB="45734"/>
                </a:tc>
                <a:extLst>
                  <a:ext uri="{0D108BD9-81ED-4DB2-BD59-A6C34878D82A}">
                    <a16:rowId xmlns:a16="http://schemas.microsoft.com/office/drawing/2014/main" val="10005"/>
                  </a:ext>
                </a:extLst>
              </a:tr>
              <a:tr h="134175">
                <a:tc>
                  <a:txBody>
                    <a:bodyPr/>
                    <a:lstStyle/>
                    <a:p>
                      <a:r>
                        <a:rPr lang="ru-RU" sz="1000" dirty="0">
                          <a:latin typeface="Times New Roman" panose="02020603050405020304" pitchFamily="18" charset="0"/>
                          <a:cs typeface="Times New Roman" panose="02020603050405020304" pitchFamily="18" charset="0"/>
                        </a:rPr>
                        <a:t>Удовлетворенность населения деятельностью органов местного самоуправления, % от числа опрошенных</a:t>
                      </a:r>
                    </a:p>
                  </a:txBody>
                  <a:tcPr marT="45734" marB="45734"/>
                </a:tc>
                <a:tc>
                  <a:txBody>
                    <a:bodyPr/>
                    <a:lstStyle/>
                    <a:p>
                      <a:r>
                        <a:rPr lang="ru-RU" sz="1000" dirty="0">
                          <a:latin typeface="Times New Roman" panose="02020603050405020304" pitchFamily="18" charset="0"/>
                          <a:cs typeface="Times New Roman" panose="02020603050405020304" pitchFamily="18" charset="0"/>
                        </a:rPr>
                        <a:t>85,2</a:t>
                      </a:r>
                    </a:p>
                  </a:txBody>
                  <a:tcPr marT="45734" marB="45734"/>
                </a:tc>
                <a:tc>
                  <a:txBody>
                    <a:bodyPr/>
                    <a:lstStyle/>
                    <a:p>
                      <a:r>
                        <a:rPr lang="ru-RU" sz="1000" dirty="0">
                          <a:latin typeface="Times New Roman" panose="02020603050405020304" pitchFamily="18" charset="0"/>
                          <a:cs typeface="Times New Roman" panose="02020603050405020304" pitchFamily="18" charset="0"/>
                        </a:rPr>
                        <a:t>87,2</a:t>
                      </a:r>
                    </a:p>
                  </a:txBody>
                  <a:tcPr marT="45734" marB="45734"/>
                </a:tc>
                <a:tc>
                  <a:txBody>
                    <a:bodyPr/>
                    <a:lstStyle/>
                    <a:p>
                      <a:r>
                        <a:rPr lang="ru-RU" sz="1000" dirty="0">
                          <a:latin typeface="Times New Roman" panose="02020603050405020304" pitchFamily="18" charset="0"/>
                          <a:cs typeface="Times New Roman" panose="02020603050405020304" pitchFamily="18" charset="0"/>
                        </a:rPr>
                        <a:t>87,5</a:t>
                      </a:r>
                    </a:p>
                  </a:txBody>
                  <a:tcPr marT="45734" marB="45734"/>
                </a:tc>
                <a:extLst>
                  <a:ext uri="{0D108BD9-81ED-4DB2-BD59-A6C34878D82A}">
                    <a16:rowId xmlns:a16="http://schemas.microsoft.com/office/drawing/2014/main" val="10006"/>
                  </a:ext>
                </a:extLst>
              </a:tr>
              <a:tr h="134175">
                <a:tc>
                  <a:txBody>
                    <a:bodyPr/>
                    <a:lstStyle/>
                    <a:p>
                      <a:r>
                        <a:rPr lang="ru-RU" sz="1000" dirty="0">
                          <a:latin typeface="Times New Roman" panose="02020603050405020304" pitchFamily="18" charset="0"/>
                          <a:cs typeface="Times New Roman" panose="02020603050405020304" pitchFamily="18" charset="0"/>
                        </a:rPr>
                        <a:t>Доля прибыльных сельскохозяйственных предприятий в общем их числе, %</a:t>
                      </a:r>
                    </a:p>
                  </a:txBody>
                  <a:tcPr marT="45734" marB="45734"/>
                </a:tc>
                <a:tc>
                  <a:txBody>
                    <a:bodyPr/>
                    <a:lstStyle/>
                    <a:p>
                      <a:r>
                        <a:rPr lang="ru-RU" sz="1000" dirty="0">
                          <a:latin typeface="Times New Roman" panose="02020603050405020304" pitchFamily="18" charset="0"/>
                          <a:cs typeface="Times New Roman" panose="02020603050405020304" pitchFamily="18" charset="0"/>
                        </a:rPr>
                        <a:t>84,6</a:t>
                      </a:r>
                    </a:p>
                  </a:txBody>
                  <a:tcPr marT="45734" marB="45734"/>
                </a:tc>
                <a:tc>
                  <a:txBody>
                    <a:bodyPr/>
                    <a:lstStyle/>
                    <a:p>
                      <a:r>
                        <a:rPr lang="ru-RU" sz="1000" dirty="0">
                          <a:latin typeface="Times New Roman" panose="02020603050405020304" pitchFamily="18" charset="0"/>
                          <a:cs typeface="Times New Roman" panose="02020603050405020304" pitchFamily="18" charset="0"/>
                        </a:rPr>
                        <a:t>84,6</a:t>
                      </a:r>
                    </a:p>
                  </a:txBody>
                  <a:tcPr marT="45734" marB="45734"/>
                </a:tc>
                <a:tc>
                  <a:txBody>
                    <a:bodyPr/>
                    <a:lstStyle/>
                    <a:p>
                      <a:r>
                        <a:rPr lang="ru-RU" sz="1000" dirty="0">
                          <a:latin typeface="Times New Roman" panose="02020603050405020304" pitchFamily="18" charset="0"/>
                          <a:cs typeface="Times New Roman" panose="02020603050405020304" pitchFamily="18" charset="0"/>
                        </a:rPr>
                        <a:t>100,0</a:t>
                      </a:r>
                    </a:p>
                  </a:txBody>
                  <a:tcPr marT="45734" marB="45734"/>
                </a:tc>
                <a:extLst>
                  <a:ext uri="{0D108BD9-81ED-4DB2-BD59-A6C34878D82A}">
                    <a16:rowId xmlns:a16="http://schemas.microsoft.com/office/drawing/2014/main" val="10007"/>
                  </a:ext>
                </a:extLst>
              </a:tr>
            </a:tbl>
          </a:graphicData>
        </a:graphic>
      </p:graphicFrame>
      <p:graphicFrame>
        <p:nvGraphicFramePr>
          <p:cNvPr id="5" name="Диаграмма 4"/>
          <p:cNvGraphicFramePr/>
          <p:nvPr>
            <p:extLst>
              <p:ext uri="{D42A27DB-BD31-4B8C-83A1-F6EECF244321}">
                <p14:modId xmlns:p14="http://schemas.microsoft.com/office/powerpoint/2010/main" val="372878111"/>
              </p:ext>
            </p:extLst>
          </p:nvPr>
        </p:nvGraphicFramePr>
        <p:xfrm>
          <a:off x="4572000" y="3284984"/>
          <a:ext cx="4572000"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6" name="Номер слайда 5"/>
          <p:cNvSpPr>
            <a:spLocks noGrp="1"/>
          </p:cNvSpPr>
          <p:nvPr>
            <p:ph type="sldNum" sz="quarter" idx="12"/>
          </p:nvPr>
        </p:nvSpPr>
        <p:spPr>
          <a:xfrm>
            <a:off x="7025456" y="1736"/>
            <a:ext cx="2133600" cy="365125"/>
          </a:xfrm>
        </p:spPr>
        <p:txBody>
          <a:bodyPr/>
          <a:lstStyle/>
          <a:p>
            <a:fld id="{434A3D7E-C280-4DCD-A7E1-93BBC7758E8E}" type="slidenum">
              <a:rPr lang="ru-RU" smtClean="0">
                <a:solidFill>
                  <a:schemeClr val="tx1"/>
                </a:solidFill>
              </a:rPr>
              <a:t>13</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636" y="337810"/>
            <a:ext cx="4585364" cy="257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4" y="338554"/>
            <a:ext cx="4589714" cy="272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07232107-AF21-419A-A1CD-244678EF8F3F}"/>
              </a:ext>
            </a:extLst>
          </p:cNvPr>
          <p:cNvSpPr txBox="1"/>
          <p:nvPr/>
        </p:nvSpPr>
        <p:spPr>
          <a:xfrm>
            <a:off x="0" y="0"/>
            <a:ext cx="9144000" cy="584775"/>
          </a:xfrm>
          <a:prstGeom prst="rect">
            <a:avLst/>
          </a:prstGeom>
          <a:solidFill>
            <a:schemeClr val="bg2">
              <a:lumMod val="90000"/>
            </a:schemeClr>
          </a:solidFill>
          <a:ln>
            <a:noFill/>
          </a:ln>
        </p:spPr>
        <p:txBody>
          <a:bodyPr>
            <a:spAutoFit/>
          </a:bodyPr>
          <a:lstStyle/>
          <a:p>
            <a:pPr algn="ctr">
              <a:defRPr/>
            </a:pPr>
            <a:endParaRPr lang="ru-RU" sz="1600" b="1" dirty="0">
              <a:latin typeface="+mj-lt"/>
            </a:endParaRPr>
          </a:p>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показатели крупных промышленных предприятий за 2018 год</a:t>
            </a:r>
          </a:p>
        </p:txBody>
      </p:sp>
      <p:pic>
        <p:nvPicPr>
          <p:cNvPr id="3" name="Picture 3">
            <a:extLst>
              <a:ext uri="{FF2B5EF4-FFF2-40B4-BE49-F238E27FC236}">
                <a16:creationId xmlns:a16="http://schemas.microsoft.com/office/drawing/2014/main" id="{6C08E0A8-512E-427B-AF1F-BB34C39D3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515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64956"/>
            <a:ext cx="4644009" cy="324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9" y="2916406"/>
            <a:ext cx="4499991" cy="303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a:xfrm>
            <a:off x="7000056" y="14436"/>
            <a:ext cx="2133600" cy="365125"/>
          </a:xfrm>
        </p:spPr>
        <p:txBody>
          <a:bodyPr/>
          <a:lstStyle/>
          <a:p>
            <a:fld id="{434A3D7E-C280-4DCD-A7E1-93BBC7758E8E}" type="slidenum">
              <a:rPr lang="ru-RU" smtClean="0">
                <a:solidFill>
                  <a:schemeClr val="tx1"/>
                </a:solidFill>
              </a:rPr>
              <a:t>14</a:t>
            </a:fld>
            <a:endParaRPr lang="ru-RU">
              <a:solidFill>
                <a:schemeClr val="tx1"/>
              </a:solidFill>
            </a:endParaRPr>
          </a:p>
        </p:txBody>
      </p:sp>
    </p:spTree>
    <p:extLst>
      <p:ext uri="{BB962C8B-B14F-4D97-AF65-F5344CB8AC3E}">
        <p14:creationId xmlns:p14="http://schemas.microsoft.com/office/powerpoint/2010/main" val="42905989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23EA7F-0803-4E2F-9B1F-5CF35DD9B9C6}"/>
              </a:ext>
            </a:extLst>
          </p:cNvPr>
          <p:cNvSpPr txBox="1"/>
          <p:nvPr/>
        </p:nvSpPr>
        <p:spPr>
          <a:xfrm>
            <a:off x="0" y="0"/>
            <a:ext cx="9144000" cy="830263"/>
          </a:xfrm>
          <a:prstGeom prst="rect">
            <a:avLst/>
          </a:prstGeom>
          <a:solidFill>
            <a:schemeClr val="bg2">
              <a:lumMod val="90000"/>
            </a:schemeClr>
          </a:solidFill>
          <a:ln>
            <a:noFill/>
          </a:ln>
        </p:spPr>
        <p:txBody>
          <a:bodyPr>
            <a:spAutoFit/>
          </a:bodyPr>
          <a:lstStyle/>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направления бюджетной политики муниципального                                                                                                        района Мелеузовский район Республики Башкортостан на 2018 год и                                                          на плановый период 2019 и 2020 годов</a:t>
            </a:r>
          </a:p>
        </p:txBody>
      </p:sp>
      <p:pic>
        <p:nvPicPr>
          <p:cNvPr id="34819" name="Picture 3">
            <a:extLst>
              <a:ext uri="{FF2B5EF4-FFF2-40B4-BE49-F238E27FC236}">
                <a16:creationId xmlns:a16="http://schemas.microsoft.com/office/drawing/2014/main" id="{A3A4C220-92CF-42D7-8171-57EAA904E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23019"/>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EB27C0A0-18B7-456D-964E-ABEEC9D9651E}"/>
              </a:ext>
            </a:extLst>
          </p:cNvPr>
          <p:cNvSpPr txBox="1"/>
          <p:nvPr/>
        </p:nvSpPr>
        <p:spPr>
          <a:xfrm>
            <a:off x="0" y="0"/>
            <a:ext cx="193675" cy="701675"/>
          </a:xfrm>
          <a:prstGeom prst="rect">
            <a:avLst/>
          </a:prstGeom>
          <a:noFill/>
          <a:ln>
            <a:solidFill>
              <a:schemeClr val="bg2">
                <a:lumMod val="90000"/>
              </a:schemeClr>
            </a:solidFill>
          </a:ln>
        </p:spPr>
        <p:txBody>
          <a:bodyPr>
            <a:spAutoFit/>
          </a:bodyPr>
          <a:lstStyle/>
          <a:p>
            <a:pPr>
              <a:defRPr/>
            </a:pPr>
            <a:endParaRPr lang="ru-RU" dirty="0"/>
          </a:p>
        </p:txBody>
      </p:sp>
      <p:sp>
        <p:nvSpPr>
          <p:cNvPr id="34821" name="Прямоугольник 7">
            <a:extLst>
              <a:ext uri="{FF2B5EF4-FFF2-40B4-BE49-F238E27FC236}">
                <a16:creationId xmlns:a16="http://schemas.microsoft.com/office/drawing/2014/main" id="{A382ADEC-C550-4B00-8D2B-8882A26132BF}"/>
              </a:ext>
            </a:extLst>
          </p:cNvPr>
          <p:cNvSpPr>
            <a:spLocks noChangeArrowheads="1"/>
          </p:cNvSpPr>
          <p:nvPr/>
        </p:nvSpPr>
        <p:spPr bwMode="auto">
          <a:xfrm>
            <a:off x="193675" y="959598"/>
            <a:ext cx="8770938"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000" dirty="0">
                <a:latin typeface="Times New Roman" panose="02020603050405020304" pitchFamily="18" charset="0"/>
                <a:cs typeface="Times New Roman" panose="02020603050405020304" pitchFamily="18" charset="0"/>
              </a:rPr>
              <a:t>Основные направления бюджетной политики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на 2018 год и на плановый период 2019 и 2020 годов (далее - Основные направления бюджетной политики) разработаны в соответствии с проектом Основных направлений бюджетной политики Республики Башкортостан на 2018 год и на плановый период 2019 и 2020 годов, муниципальной программой «Управление муниципальными финансами и муниципальным долгом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утвержденной постановлением главы Администрации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от 17 декабря 2015 года № 2336 (с последующими изменениями)</a:t>
            </a:r>
          </a:p>
          <a:p>
            <a:pPr algn="just"/>
            <a:r>
              <a:rPr lang="ru-RU" sz="1000" dirty="0">
                <a:latin typeface="Times New Roman" panose="02020603050405020304" pitchFamily="18" charset="0"/>
                <a:cs typeface="Times New Roman" panose="02020603050405020304" pitchFamily="18" charset="0"/>
              </a:rPr>
              <a:t>При формировании Основных направлений бюджетной политики учтены положения бюджетного и налогового законодательства Российской Федерации и Республики Башкортостан, нормативных правовых актов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итоги реализации бюджетной политики в предыдущие периоды.</a:t>
            </a:r>
          </a:p>
          <a:p>
            <a:pPr algn="just"/>
            <a:r>
              <a:rPr lang="ru-RU" sz="1000" b="1" dirty="0">
                <a:latin typeface="Times New Roman" panose="02020603050405020304" pitchFamily="18" charset="0"/>
                <a:cs typeface="Times New Roman" panose="02020603050405020304" pitchFamily="18" charset="0"/>
              </a:rPr>
              <a:t>Приоритеты бюджетной политики </a:t>
            </a:r>
            <a:r>
              <a:rPr lang="ru-RU" sz="1000" dirty="0">
                <a:latin typeface="Times New Roman" panose="02020603050405020304" pitchFamily="18" charset="0"/>
                <a:cs typeface="Times New Roman" panose="02020603050405020304" pitchFamily="18" charset="0"/>
              </a:rPr>
              <a:t>муниципального района </a:t>
            </a:r>
            <a:r>
              <a:rPr lang="ru-RU" sz="1000" b="1" dirty="0" err="1">
                <a:latin typeface="Times New Roman" panose="02020603050405020304" pitchFamily="18" charset="0"/>
                <a:cs typeface="Times New Roman" panose="02020603050405020304" pitchFamily="18" charset="0"/>
              </a:rPr>
              <a:t>Мелеузовский</a:t>
            </a:r>
            <a:r>
              <a:rPr lang="ru-RU" sz="1000" b="1" dirty="0">
                <a:latin typeface="Times New Roman" panose="02020603050405020304" pitchFamily="18" charset="0"/>
                <a:cs typeface="Times New Roman" panose="02020603050405020304" pitchFamily="18" charset="0"/>
              </a:rPr>
              <a:t> район Республики Башкортостан в 2018 году </a:t>
            </a:r>
            <a:r>
              <a:rPr lang="ru-RU" sz="1000" dirty="0">
                <a:latin typeface="Times New Roman" panose="02020603050405020304" pitchFamily="18" charset="0"/>
                <a:cs typeface="Times New Roman" panose="02020603050405020304" pitchFamily="18" charset="0"/>
              </a:rPr>
              <a:t>направлены на достижение наилучших значений темпов наращивания собственного экономического (налогового) потенциала района среди муниципальных образований Республики Башкортостан при обеспечении равных условий налогообложения доходов и имущества населения, сохранение макроэкономической стабильности и сбалансированности местных бюджетов в условиях сохранения бюджетных ограничений. Работа по наращиванию доходного потенциала продолжена в рамках Комплексного плана мероприятий по увеличению поступлений налоговых и неналоговых доходов консолидированного бюджета республики до 2020 года и предусматривает реализацию решений, принятых на федеральном уровне. Сохранена преемственность целей и задач, определенных прошедшим бюджетным циклом и направленных на достижение стратегических ориентиров социально-экономического развития района, охватывающих ключевые сферы жизни населения, создание условий для мобилизации внутренних резервов, повышение бюджетной эффективности муниципального управления.</a:t>
            </a:r>
          </a:p>
          <a:p>
            <a:pPr algn="just"/>
            <a:r>
              <a:rPr lang="ru-RU" sz="1000" dirty="0">
                <a:latin typeface="Times New Roman" panose="02020603050405020304" pitchFamily="18" charset="0"/>
                <a:cs typeface="Times New Roman" panose="02020603050405020304" pitchFamily="18" charset="0"/>
              </a:rPr>
              <a:t>В целях обеспечения комплексного подхода к управлению бюджетной устойчивостью и поддержания сбалансированности консолидированного бюджета района в долгосрочной перспективе сформирован и утвержден постановлением главы Администрации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от 17 апреля 2017 года № 569 бюджетный прогноз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на период до 2030 года. Бюджетный прогноз был разработан на основе утвержденных показателей прогноза экономического развития района. По мере корректировки прогноза экономического развития на долгосрочный период параметры бюджетного прогноза будут уточняться.</a:t>
            </a:r>
          </a:p>
          <a:p>
            <a:pPr algn="just"/>
            <a:r>
              <a:rPr lang="ru-RU" sz="1000" b="1" dirty="0">
                <a:latin typeface="Times New Roman" panose="02020603050405020304" pitchFamily="18" charset="0"/>
                <a:cs typeface="Times New Roman" panose="02020603050405020304" pitchFamily="18" charset="0"/>
              </a:rPr>
              <a:t>Особенности формирования расходной части консолидированного бюджета муниципального района </a:t>
            </a:r>
            <a:r>
              <a:rPr lang="ru-RU" sz="1000" b="1" dirty="0" err="1">
                <a:latin typeface="Times New Roman" panose="02020603050405020304" pitchFamily="18" charset="0"/>
                <a:cs typeface="Times New Roman" panose="02020603050405020304" pitchFamily="18" charset="0"/>
              </a:rPr>
              <a:t>Мелеузовский</a:t>
            </a:r>
            <a:r>
              <a:rPr lang="ru-RU" sz="1000" b="1" dirty="0">
                <a:latin typeface="Times New Roman" panose="02020603050405020304" pitchFamily="18" charset="0"/>
                <a:cs typeface="Times New Roman" panose="02020603050405020304" pitchFamily="18" charset="0"/>
              </a:rPr>
              <a:t> район Республики Башкортостан в 2018 году и на период до 2020 года </a:t>
            </a:r>
            <a:r>
              <a:rPr lang="ru-RU" sz="1000" dirty="0">
                <a:latin typeface="Times New Roman" panose="02020603050405020304" pitchFamily="18" charset="0"/>
                <a:cs typeface="Times New Roman" panose="02020603050405020304" pitchFamily="18" charset="0"/>
              </a:rPr>
              <a:t>обусловлены необходимостью реализации следующих подходов:</a:t>
            </a:r>
            <a:endParaRPr lang="ru-RU" sz="1000" b="1" dirty="0">
              <a:latin typeface="Times New Roman" panose="02020603050405020304" pitchFamily="18" charset="0"/>
              <a:cs typeface="Times New Roman" panose="02020603050405020304" pitchFamily="18" charset="0"/>
            </a:endParaRPr>
          </a:p>
          <a:p>
            <a:pPr algn="just"/>
            <a:r>
              <a:rPr lang="ru-RU" sz="1000" dirty="0">
                <a:latin typeface="Times New Roman" panose="02020603050405020304" pitchFamily="18" charset="0"/>
                <a:cs typeface="Times New Roman" panose="02020603050405020304" pitchFamily="18" charset="0"/>
              </a:rPr>
              <a:t>обеспечение повышения уровня оплаты труда работников учреждений культуры, специалистов в сфере образования, культуры, предусмотренного указами Президента Российской Федерации от 7 мая 2012 года, в соответствии с целевыми показателями, установленными в скорректированных планах мероприятий («дорожных картах») изменений в отраслях социальной сферы, направленных на повышение их эффективности, с учетом средств, получаемых от приносящей доход деятельности, за счет сокращения неэффективных расходов, оптимизационных мер и реструктуризации сети подведомственных учреждений;</a:t>
            </a:r>
          </a:p>
          <a:p>
            <a:pPr algn="just"/>
            <a:r>
              <a:rPr lang="ru-RU" sz="1000" dirty="0">
                <a:latin typeface="Times New Roman" panose="02020603050405020304" pitchFamily="18" charset="0"/>
                <a:cs typeface="Times New Roman" panose="02020603050405020304" pitchFamily="18" charset="0"/>
              </a:rPr>
              <a:t>формирование структур учреждений бюджетной сферы с учетом реализации Плана мероприятий по созданию условий для формирования негосударственной сферы услуг по обеспечению муниципальных учреждений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услугами по сопровождению основной деятельности;</a:t>
            </a:r>
          </a:p>
          <a:p>
            <a:pPr algn="just"/>
            <a:r>
              <a:rPr lang="ru-RU" sz="1000" dirty="0">
                <a:latin typeface="Times New Roman" panose="02020603050405020304" pitchFamily="18" charset="0"/>
                <a:cs typeface="Times New Roman" panose="02020603050405020304" pitchFamily="18" charset="0"/>
              </a:rPr>
              <a:t>обеспечение соблюдения параметров перечней государственных и муниципальных услуг и работ при организации финансового обеспечения муниципальных учреждений района;</a:t>
            </a:r>
          </a:p>
          <a:p>
            <a:pPr algn="just"/>
            <a:endParaRPr lang="ru-RU" altLang="ru-RU" sz="1000" dirty="0">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7010400" y="-15167"/>
            <a:ext cx="2133600" cy="365125"/>
          </a:xfrm>
        </p:spPr>
        <p:txBody>
          <a:bodyPr/>
          <a:lstStyle/>
          <a:p>
            <a:fld id="{434A3D7E-C280-4DCD-A7E1-93BBC7758E8E}" type="slidenum">
              <a:rPr lang="ru-RU" smtClean="0">
                <a:solidFill>
                  <a:schemeClr val="tx1"/>
                </a:solidFill>
              </a:rPr>
              <a:t>15</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8F58F1-1478-4630-AE52-6E550FC1531C}"/>
              </a:ext>
            </a:extLst>
          </p:cNvPr>
          <p:cNvSpPr txBox="1"/>
          <p:nvPr/>
        </p:nvSpPr>
        <p:spPr>
          <a:xfrm>
            <a:off x="0" y="0"/>
            <a:ext cx="9144000" cy="830263"/>
          </a:xfrm>
          <a:prstGeom prst="rect">
            <a:avLst/>
          </a:prstGeom>
          <a:solidFill>
            <a:schemeClr val="bg2">
              <a:lumMod val="90000"/>
            </a:schemeClr>
          </a:solidFill>
          <a:ln>
            <a:noFill/>
          </a:ln>
        </p:spPr>
        <p:txBody>
          <a:bodyPr>
            <a:spAutoFit/>
          </a:bodyPr>
          <a:lstStyle/>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направления бюджетной политики муниципального                                                                                                        района Мелеузовский район Республики Башкортостан на 2018 год и                                                          на плановый период 2019 и 2020 годов</a:t>
            </a:r>
          </a:p>
        </p:txBody>
      </p:sp>
      <p:pic>
        <p:nvPicPr>
          <p:cNvPr id="35843" name="Picture 3">
            <a:extLst>
              <a:ext uri="{FF2B5EF4-FFF2-40B4-BE49-F238E27FC236}">
                <a16:creationId xmlns:a16="http://schemas.microsoft.com/office/drawing/2014/main" id="{8F670B3F-14E9-479E-8097-0842353C9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6944BBCE-43C7-43E0-80EB-C9A5685CB848}"/>
              </a:ext>
            </a:extLst>
          </p:cNvPr>
          <p:cNvSpPr txBox="1"/>
          <p:nvPr/>
        </p:nvSpPr>
        <p:spPr>
          <a:xfrm>
            <a:off x="0" y="0"/>
            <a:ext cx="193675" cy="701675"/>
          </a:xfrm>
          <a:prstGeom prst="rect">
            <a:avLst/>
          </a:prstGeom>
          <a:noFill/>
          <a:ln>
            <a:solidFill>
              <a:schemeClr val="bg2">
                <a:lumMod val="90000"/>
              </a:schemeClr>
            </a:solidFill>
          </a:ln>
        </p:spPr>
        <p:txBody>
          <a:bodyPr>
            <a:spAutoFit/>
          </a:bodyPr>
          <a:lstStyle/>
          <a:p>
            <a:pPr>
              <a:defRPr/>
            </a:pPr>
            <a:endParaRPr lang="ru-RU" dirty="0"/>
          </a:p>
        </p:txBody>
      </p:sp>
      <p:sp>
        <p:nvSpPr>
          <p:cNvPr id="35845" name="Прямоугольник 7">
            <a:extLst>
              <a:ext uri="{FF2B5EF4-FFF2-40B4-BE49-F238E27FC236}">
                <a16:creationId xmlns:a16="http://schemas.microsoft.com/office/drawing/2014/main" id="{1C8E0D1C-BDE7-4123-9F86-14EE0B87D148}"/>
              </a:ext>
            </a:extLst>
          </p:cNvPr>
          <p:cNvSpPr>
            <a:spLocks noChangeArrowheads="1"/>
          </p:cNvSpPr>
          <p:nvPr/>
        </p:nvSpPr>
        <p:spPr bwMode="auto">
          <a:xfrm>
            <a:off x="193675" y="981075"/>
            <a:ext cx="877093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000" dirty="0">
                <a:latin typeface="Times New Roman" panose="02020603050405020304" pitchFamily="18" charset="0"/>
                <a:cs typeface="Times New Roman" panose="02020603050405020304" pitchFamily="18" charset="0"/>
              </a:rPr>
              <a:t>повышение эффективности использования муниципального имущества;</a:t>
            </a:r>
          </a:p>
          <a:p>
            <a:pPr algn="just"/>
            <a:r>
              <a:rPr lang="ru-RU" sz="1000" dirty="0">
                <a:latin typeface="Times New Roman" panose="02020603050405020304" pitchFamily="18" charset="0"/>
                <a:cs typeface="Times New Roman" panose="02020603050405020304" pitchFamily="18" charset="0"/>
              </a:rPr>
              <a:t>совершенствование механизмов муниципальной поддержки реального сектора экономики, проведение оценки эффективности предоставления субсидий юридическим лицам;</a:t>
            </a:r>
          </a:p>
          <a:p>
            <a:pPr algn="just"/>
            <a:r>
              <a:rPr lang="ru-RU" sz="1000" dirty="0">
                <a:latin typeface="Times New Roman" panose="02020603050405020304" pitchFamily="18" charset="0"/>
                <a:cs typeface="Times New Roman" panose="02020603050405020304" pitchFamily="18" charset="0"/>
              </a:rPr>
              <a:t>обеспечение в полном объеме исполнения законодательно установленных публично-нормативных и иных социально-значимых обязательств, в том числе по выплате социальных пособий и компенсаций;</a:t>
            </a:r>
          </a:p>
          <a:p>
            <a:pPr algn="just"/>
            <a:r>
              <a:rPr lang="ru-RU" sz="1000" dirty="0">
                <a:latin typeface="Times New Roman" panose="02020603050405020304" pitchFamily="18" charset="0"/>
                <a:cs typeface="Times New Roman" panose="02020603050405020304" pitchFamily="18" charset="0"/>
              </a:rPr>
              <a:t>реализация подпрограммы Республики Башкортостан, направленной на создание новых мест в общеобразовательных организациях в целях организации образовательного процесса в одну смену в соответствии с прогнозируемой потребностью и современными условиями обучения;</a:t>
            </a:r>
          </a:p>
          <a:p>
            <a:pPr algn="just"/>
            <a:r>
              <a:rPr lang="ru-RU" sz="1000" dirty="0">
                <a:latin typeface="Times New Roman" panose="02020603050405020304" pitchFamily="18" charset="0"/>
                <a:cs typeface="Times New Roman" panose="02020603050405020304" pitchFamily="18" charset="0"/>
              </a:rPr>
              <a:t>обеспечение муниципальной поддержки коммунальных организаций, в целях снижения уровня роста тарифов на коммунальные услуги для населения, при условии их постепенного выхода на безубыточную деятельность;</a:t>
            </a:r>
          </a:p>
          <a:p>
            <a:pPr algn="just"/>
            <a:r>
              <a:rPr lang="ru-RU" sz="1000" dirty="0">
                <a:latin typeface="Times New Roman" panose="02020603050405020304" pitchFamily="18" charset="0"/>
                <a:cs typeface="Times New Roman" panose="02020603050405020304" pitchFamily="18" charset="0"/>
              </a:rPr>
              <a:t>обеспечение реализации мероприятий, направленных на строительство жилья экономического класса для граждан, нуждающихся в улучшении жилищных условий и привлечения на данные цели внебюджетных источников финансирования;</a:t>
            </a:r>
          </a:p>
          <a:p>
            <a:pPr algn="just"/>
            <a:r>
              <a:rPr lang="ru-RU" sz="1000" dirty="0">
                <a:latin typeface="Times New Roman" panose="02020603050405020304" pitchFamily="18" charset="0"/>
                <a:cs typeface="Times New Roman" panose="02020603050405020304" pitchFamily="18" charset="0"/>
              </a:rPr>
              <a:t>создание благоприятных условий проживания граждан, обеспечение сохранности жилищного фонда, повышение надежности и эффективности работы коммунальной инфраструктуры;</a:t>
            </a:r>
          </a:p>
          <a:p>
            <a:pPr algn="just"/>
            <a:r>
              <a:rPr lang="ru-RU" sz="1000" dirty="0">
                <a:latin typeface="Times New Roman" panose="02020603050405020304" pitchFamily="18" charset="0"/>
                <a:cs typeface="Times New Roman" panose="02020603050405020304" pitchFamily="18" charset="0"/>
              </a:rPr>
              <a:t>перераспределение и консолидация расходов на муниципальную поддержку сельского хозяйства в целях осуществления приоритетных направлений развития отрасли при условии достижения установленных целевых показателей и индикаторов;</a:t>
            </a:r>
          </a:p>
          <a:p>
            <a:pPr algn="just"/>
            <a:r>
              <a:rPr lang="ru-RU" sz="1000" dirty="0">
                <a:latin typeface="Times New Roman" panose="02020603050405020304" pitchFamily="18" charset="0"/>
                <a:cs typeface="Times New Roman" panose="02020603050405020304" pitchFamily="18" charset="0"/>
              </a:rPr>
              <a:t>включение в Республиканскую адресную инвестиционную программу вновь начинаемых строек с учетом фактической и нормативной обеспеченности населения муниципального района объектами социальной сферы;</a:t>
            </a:r>
          </a:p>
          <a:p>
            <a:pPr algn="just"/>
            <a:r>
              <a:rPr lang="ru-RU" sz="1000" dirty="0">
                <a:latin typeface="Times New Roman" panose="02020603050405020304" pitchFamily="18" charset="0"/>
                <a:cs typeface="Times New Roman" panose="02020603050405020304" pitchFamily="18" charset="0"/>
              </a:rPr>
              <a:t>контроль за достижением органами местного самоуправления целевых значений показателей результативности использования межбюджетных трансфертов;</a:t>
            </a:r>
          </a:p>
          <a:p>
            <a:pPr algn="just"/>
            <a:r>
              <a:rPr lang="ru-RU" sz="1000" dirty="0">
                <a:latin typeface="Times New Roman" panose="02020603050405020304" pitchFamily="18" charset="0"/>
                <a:cs typeface="Times New Roman" panose="02020603050405020304" pitchFamily="18" charset="0"/>
              </a:rPr>
              <a:t>обеспечение развития механизмов инициативного бюджетирования в муниципальном районе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систематизация и организация исполнения мероприятий по обеспечению открытости бюджетных данных, организация наполнения и сопровождения портала «Открытый бюджет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формирование и размещение в открытом доступе «Бюджета для граждан».</a:t>
            </a:r>
          </a:p>
          <a:p>
            <a:pPr algn="just"/>
            <a:r>
              <a:rPr lang="ru-RU" sz="1000" dirty="0">
                <a:latin typeface="Times New Roman" panose="02020603050405020304" pitchFamily="18" charset="0"/>
                <a:cs typeface="Times New Roman" panose="02020603050405020304" pitchFamily="18" charset="0"/>
              </a:rPr>
              <a:t>Бюджетная политика в сфере </a:t>
            </a:r>
            <a:r>
              <a:rPr lang="ru-RU" sz="1000" b="1" dirty="0">
                <a:latin typeface="Times New Roman" panose="02020603050405020304" pitchFamily="18" charset="0"/>
                <a:cs typeface="Times New Roman" panose="02020603050405020304" pitchFamily="18" charset="0"/>
              </a:rPr>
              <a:t>межбюджетных отношений между бюджетом муниципального района и бюджетами поселений муниципального района на период 2018-2020 годов </a:t>
            </a:r>
            <a:r>
              <a:rPr lang="ru-RU" sz="1000" dirty="0">
                <a:latin typeface="Times New Roman" panose="02020603050405020304" pitchFamily="18" charset="0"/>
                <a:cs typeface="Times New Roman" panose="02020603050405020304" pitchFamily="18" charset="0"/>
              </a:rPr>
              <a:t>будет сосредоточена на решении следующих задач: </a:t>
            </a:r>
          </a:p>
          <a:p>
            <a:pPr algn="just"/>
            <a:r>
              <a:rPr lang="ru-RU" sz="1000" dirty="0">
                <a:latin typeface="Times New Roman" panose="02020603050405020304" pitchFamily="18" charset="0"/>
                <a:cs typeface="Times New Roman" panose="02020603050405020304" pitchFamily="18" charset="0"/>
              </a:rPr>
              <a:t>обеспечение сбалансированности местных бюджетов; </a:t>
            </a:r>
          </a:p>
          <a:p>
            <a:pPr algn="just"/>
            <a:r>
              <a:rPr lang="ru-RU" sz="1000" dirty="0">
                <a:latin typeface="Times New Roman" panose="02020603050405020304" pitchFamily="18" charset="0"/>
                <a:cs typeface="Times New Roman" panose="02020603050405020304" pitchFamily="18" charset="0"/>
              </a:rPr>
              <a:t>создание условий для устойчивого исполнения местных бюджетов; </a:t>
            </a:r>
          </a:p>
          <a:p>
            <a:pPr algn="just"/>
            <a:r>
              <a:rPr lang="ru-RU" sz="1000" dirty="0">
                <a:latin typeface="Times New Roman" panose="02020603050405020304" pitchFamily="18" charset="0"/>
                <a:cs typeface="Times New Roman" panose="02020603050405020304" pitchFamily="18" charset="0"/>
              </a:rPr>
              <a:t>повышение эффективности и результативности предоставления межбюджетных трансфертов, с использованием механизмов контроля за достижением целевых индикаторов и совершенствования нормативной правовой базы, регулирующей межбюджетные отношения.</a:t>
            </a:r>
          </a:p>
          <a:p>
            <a:pPr algn="just"/>
            <a:r>
              <a:rPr lang="ru-RU" sz="1000" dirty="0">
                <a:latin typeface="Times New Roman" panose="02020603050405020304" pitchFamily="18" charset="0"/>
                <a:cs typeface="Times New Roman" panose="02020603050405020304" pitchFamily="18" charset="0"/>
              </a:rPr>
              <a:t>В целях решения поставленных задач планируется:</a:t>
            </a:r>
          </a:p>
          <a:p>
            <a:pPr algn="just"/>
            <a:r>
              <a:rPr lang="ru-RU" sz="1000" dirty="0">
                <a:latin typeface="Times New Roman" panose="02020603050405020304" pitchFamily="18" charset="0"/>
                <a:cs typeface="Times New Roman" panose="02020603050405020304" pitchFamily="18" charset="0"/>
              </a:rPr>
              <a:t>продолжить осуществление мониторинга и оценки качества управления муниципальными финансами муниципальных образований;</a:t>
            </a:r>
          </a:p>
          <a:p>
            <a:pPr algn="just"/>
            <a:r>
              <a:rPr lang="ru-RU" sz="1000" dirty="0">
                <a:latin typeface="Times New Roman" panose="02020603050405020304" pitchFamily="18" charset="0"/>
                <a:cs typeface="Times New Roman" panose="02020603050405020304" pitchFamily="18" charset="0"/>
              </a:rPr>
              <a:t>использовать механизмы поощрения муниципальных образований в целях повышения уровня социально-экономического развития территорий и качества исполнения полномочий местного самоуправления;</a:t>
            </a:r>
          </a:p>
          <a:p>
            <a:pPr algn="just"/>
            <a:r>
              <a:rPr lang="ru-RU" sz="1000" dirty="0">
                <a:latin typeface="Times New Roman" panose="02020603050405020304" pitchFamily="18" charset="0"/>
                <a:cs typeface="Times New Roman" panose="02020603050405020304" pitchFamily="18" charset="0"/>
              </a:rPr>
              <a:t>расширить использование механизмов инициативного бюджетирования.</a:t>
            </a:r>
          </a:p>
        </p:txBody>
      </p:sp>
      <p:sp>
        <p:nvSpPr>
          <p:cNvPr id="2" name="Номер слайда 1"/>
          <p:cNvSpPr>
            <a:spLocks noGrp="1"/>
          </p:cNvSpPr>
          <p:nvPr>
            <p:ph type="sldNum" sz="quarter" idx="12"/>
          </p:nvPr>
        </p:nvSpPr>
        <p:spPr>
          <a:xfrm>
            <a:off x="7010400" y="14436"/>
            <a:ext cx="2133600" cy="365125"/>
          </a:xfrm>
        </p:spPr>
        <p:txBody>
          <a:bodyPr/>
          <a:lstStyle/>
          <a:p>
            <a:fld id="{434A3D7E-C280-4DCD-A7E1-93BBC7758E8E}" type="slidenum">
              <a:rPr lang="ru-RU" smtClean="0">
                <a:solidFill>
                  <a:schemeClr val="tx1"/>
                </a:solidFill>
              </a:rPr>
              <a:t>16</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B8B2A5-2456-45CF-98FD-45F6ABB01603}"/>
              </a:ext>
            </a:extLst>
          </p:cNvPr>
          <p:cNvSpPr txBox="1"/>
          <p:nvPr/>
        </p:nvSpPr>
        <p:spPr>
          <a:xfrm>
            <a:off x="0" y="0"/>
            <a:ext cx="9144000" cy="830263"/>
          </a:xfrm>
          <a:prstGeom prst="rect">
            <a:avLst/>
          </a:prstGeom>
          <a:solidFill>
            <a:schemeClr val="bg2">
              <a:lumMod val="90000"/>
            </a:schemeClr>
          </a:solidFill>
          <a:ln>
            <a:noFill/>
          </a:ln>
        </p:spPr>
        <p:txBody>
          <a:bodyPr>
            <a:spAutoFit/>
          </a:bodyPr>
          <a:lstStyle/>
          <a:p>
            <a:pPr algn="ctr">
              <a:defRPr/>
            </a:pPr>
            <a:r>
              <a:rPr lang="ru-RU" sz="1600" dirty="0">
                <a:latin typeface="Times New Roman" panose="02020603050405020304" pitchFamily="18" charset="0"/>
                <a:cs typeface="Times New Roman" panose="02020603050405020304" pitchFamily="18" charset="0"/>
              </a:rPr>
              <a:t>    Основные направления налоговой политики муниципального                                                                                                        района Мелеузовский район Республики Башкортостан на 2018 год и                                                          на плановый период 2019 и 2020 годов</a:t>
            </a:r>
          </a:p>
        </p:txBody>
      </p:sp>
      <p:pic>
        <p:nvPicPr>
          <p:cNvPr id="36867" name="Picture 3">
            <a:extLst>
              <a:ext uri="{FF2B5EF4-FFF2-40B4-BE49-F238E27FC236}">
                <a16:creationId xmlns:a16="http://schemas.microsoft.com/office/drawing/2014/main" id="{C98C543F-89CC-4712-B8A9-373700B81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4"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9" name="Прямоугольник 7">
            <a:extLst>
              <a:ext uri="{FF2B5EF4-FFF2-40B4-BE49-F238E27FC236}">
                <a16:creationId xmlns:a16="http://schemas.microsoft.com/office/drawing/2014/main" id="{F89B921A-7A3F-4389-BE85-84633212A362}"/>
              </a:ext>
            </a:extLst>
          </p:cNvPr>
          <p:cNvSpPr>
            <a:spLocks noChangeArrowheads="1"/>
          </p:cNvSpPr>
          <p:nvPr/>
        </p:nvSpPr>
        <p:spPr bwMode="auto">
          <a:xfrm>
            <a:off x="193675" y="981075"/>
            <a:ext cx="877093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000" dirty="0">
                <a:latin typeface="Times New Roman" panose="02020603050405020304" pitchFamily="18" charset="0"/>
                <a:cs typeface="Times New Roman" panose="02020603050405020304" pitchFamily="18" charset="0"/>
              </a:rPr>
              <a:t>    Основные направления налоговой политики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на 2018 год и на плановый период 2019 и 2020 годов сформированы в соответствии с проектом Основных направлений бюджетной, налоговой и таможенно-тарифной политики Российской Федерации на 2018 год и на плановый период 2019 и 2020 годов.</a:t>
            </a:r>
          </a:p>
          <a:p>
            <a:pPr algn="just"/>
            <a:r>
              <a:rPr lang="ru-RU" sz="1000" dirty="0">
                <a:latin typeface="Times New Roman" panose="02020603050405020304" pitchFamily="18" charset="0"/>
                <a:cs typeface="Times New Roman" panose="02020603050405020304" pitchFamily="18" charset="0"/>
              </a:rPr>
              <a:t>       Главная цель муниципальной налоговой политики – ускорение темпов наращивания собственного экономического (налогового) потенциала. Объем налоговых и неналоговых доходов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является важнейшим показателем для оценки эффективности деятельности органов местного самоуправления.</a:t>
            </a:r>
          </a:p>
          <a:p>
            <a:pPr algn="just"/>
            <a:r>
              <a:rPr lang="ru-RU" sz="1000" dirty="0">
                <a:latin typeface="Times New Roman" panose="02020603050405020304" pitchFamily="18" charset="0"/>
                <a:cs typeface="Times New Roman" panose="02020603050405020304" pitchFamily="18" charset="0"/>
              </a:rPr>
              <a:t>      Стратегической целью муниципальной программы «Управление муниципальными финансами и муниципальным долгом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a:t>
            </a:r>
            <a:r>
              <a:rPr lang="ru-RU" sz="1000" dirty="0" err="1">
                <a:latin typeface="Times New Roman" panose="02020603050405020304" pitchFamily="18" charset="0"/>
                <a:cs typeface="Times New Roman" panose="02020603050405020304" pitchFamily="18" charset="0"/>
              </a:rPr>
              <a:t>Башкортостан»,является</a:t>
            </a:r>
            <a:r>
              <a:rPr lang="ru-RU" sz="1000" dirty="0">
                <a:latin typeface="Times New Roman" panose="02020603050405020304" pitchFamily="18" charset="0"/>
                <a:cs typeface="Times New Roman" panose="02020603050405020304" pitchFamily="18" charset="0"/>
              </a:rPr>
              <a:t> обеспечение темпа роста налоговых и неналоговых доходов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не ниже темпа роста по Республике Башкортостан.</a:t>
            </a:r>
          </a:p>
          <a:p>
            <a:pPr algn="just"/>
            <a:r>
              <a:rPr lang="ru-RU" sz="1000" dirty="0">
                <a:latin typeface="Times New Roman" panose="02020603050405020304" pitchFamily="18" charset="0"/>
                <a:cs typeface="Times New Roman" panose="02020603050405020304" pitchFamily="18" charset="0"/>
              </a:rPr>
              <a:t>Для достижения поставленной цели реализованы задачи в следующих направлениях:</a:t>
            </a:r>
          </a:p>
          <a:p>
            <a:pPr algn="just"/>
            <a:r>
              <a:rPr lang="ru-RU" sz="1000" dirty="0">
                <a:latin typeface="Times New Roman" panose="02020603050405020304" pitchFamily="18" charset="0"/>
                <a:cs typeface="Times New Roman" panose="02020603050405020304" pitchFamily="18" charset="0"/>
              </a:rPr>
              <a:t> - увеличение налоговой базы «устойчивых» доходов (имущественные налоги, налоги на совокупный доход, НДФЛ);</a:t>
            </a:r>
          </a:p>
          <a:p>
            <a:pPr algn="just"/>
            <a:r>
              <a:rPr lang="ru-RU" sz="1000" dirty="0">
                <a:latin typeface="Times New Roman" panose="02020603050405020304" pitchFamily="18" charset="0"/>
                <a:cs typeface="Times New Roman" panose="02020603050405020304" pitchFamily="18" charset="0"/>
              </a:rPr>
              <a:t> - расширение и совершенствование стимулирующих механизмов инвестиционного и экономического роста;</a:t>
            </a:r>
          </a:p>
          <a:p>
            <a:pPr algn="just"/>
            <a:r>
              <a:rPr lang="ru-RU" sz="1000" dirty="0">
                <a:latin typeface="Times New Roman" panose="02020603050405020304" pitchFamily="18" charset="0"/>
                <a:cs typeface="Times New Roman" panose="02020603050405020304" pitchFamily="18" charset="0"/>
              </a:rPr>
              <a:t> - легализация сферы торговли и услуг, </a:t>
            </a:r>
          </a:p>
          <a:p>
            <a:pPr algn="just"/>
            <a:r>
              <a:rPr lang="ru-RU" sz="1000" dirty="0">
                <a:latin typeface="Times New Roman" panose="02020603050405020304" pitchFamily="18" charset="0"/>
                <a:cs typeface="Times New Roman" panose="02020603050405020304" pitchFamily="18" charset="0"/>
              </a:rPr>
              <a:t> - оценка эффективности налоговых льгот и преференций;</a:t>
            </a:r>
          </a:p>
          <a:p>
            <a:pPr algn="just"/>
            <a:r>
              <a:rPr lang="ru-RU" sz="1000" dirty="0">
                <a:latin typeface="Times New Roman" panose="02020603050405020304" pitchFamily="18" charset="0"/>
                <a:cs typeface="Times New Roman" panose="02020603050405020304" pitchFamily="18" charset="0"/>
              </a:rPr>
              <a:t> -погашение задолженности по платежам в бюджет;</a:t>
            </a:r>
          </a:p>
          <a:p>
            <a:pPr algn="just"/>
            <a:r>
              <a:rPr lang="ru-RU" sz="1000" dirty="0">
                <a:latin typeface="Times New Roman" panose="02020603050405020304" pitchFamily="18" charset="0"/>
                <a:cs typeface="Times New Roman" panose="02020603050405020304" pitchFamily="18" charset="0"/>
              </a:rPr>
              <a:t> - формирование реестров источников доходов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и бюджетов поселений, входящих в состав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 - повышению качества прогнозирования доходов бюджета на основе организации контроля за соблюдением главными администраторами доходов общих требований к методикам прогнозирования, установленных в соответствии с Бюджетным кодексом Российской Федерации;</a:t>
            </a:r>
          </a:p>
          <a:p>
            <a:pPr algn="just"/>
            <a:r>
              <a:rPr lang="ru-RU" sz="1000" dirty="0">
                <a:latin typeface="Times New Roman" panose="02020603050405020304" pitchFamily="18" charset="0"/>
                <a:cs typeface="Times New Roman" panose="02020603050405020304" pitchFamily="18" charset="0"/>
              </a:rPr>
              <a:t> - создания системы мониторинга и оценки качества прогнозирования;</a:t>
            </a:r>
          </a:p>
          <a:p>
            <a:pPr algn="just"/>
            <a:r>
              <a:rPr lang="ru-RU" sz="1000" dirty="0">
                <a:latin typeface="Times New Roman" panose="02020603050405020304" pitchFamily="18" charset="0"/>
                <a:cs typeface="Times New Roman" panose="02020603050405020304" pitchFamily="18" charset="0"/>
              </a:rPr>
              <a:t> - оценка налогового потенциала крупных налогоплательщиков и мониторинг состояния расчетов с бюджетом.</a:t>
            </a:r>
          </a:p>
          <a:p>
            <a:pPr algn="just"/>
            <a:r>
              <a:rPr lang="ru-RU" sz="1000" dirty="0">
                <a:latin typeface="Times New Roman" panose="02020603050405020304" pitchFamily="18" charset="0"/>
                <a:cs typeface="Times New Roman" panose="02020603050405020304" pitchFamily="18" charset="0"/>
              </a:rPr>
              <a:t>   На решение задач направлены меры, предусмотренные в Комплексном плане мероприятий по увеличению поступлений налоговых и неналоговых доходов консолидированного бюджета республики до 2020 года. Реализация системных мер позволила получить около 30,0 </a:t>
            </a:r>
            <a:r>
              <a:rPr lang="ru-RU" sz="1000" dirty="0" err="1">
                <a:latin typeface="Times New Roman" panose="02020603050405020304" pitchFamily="18" charset="0"/>
                <a:cs typeface="Times New Roman" panose="02020603050405020304" pitchFamily="18" charset="0"/>
              </a:rPr>
              <a:t>млн.руб</a:t>
            </a:r>
            <a:r>
              <a:rPr lang="ru-RU" sz="1000" dirty="0">
                <a:latin typeface="Times New Roman" panose="02020603050405020304" pitchFamily="18" charset="0"/>
                <a:cs typeface="Times New Roman" panose="02020603050405020304" pitchFamily="18" charset="0"/>
              </a:rPr>
              <a:t>.  дополнительных доходов в 2017 году и свыше 30 </a:t>
            </a:r>
            <a:r>
              <a:rPr lang="ru-RU" sz="1000" dirty="0" err="1">
                <a:latin typeface="Times New Roman" panose="02020603050405020304" pitchFamily="18" charset="0"/>
                <a:cs typeface="Times New Roman" panose="02020603050405020304" pitchFamily="18" charset="0"/>
              </a:rPr>
              <a:t>млн.руб</a:t>
            </a:r>
            <a:r>
              <a:rPr lang="ru-RU" sz="1000" dirty="0">
                <a:latin typeface="Times New Roman" panose="02020603050405020304" pitchFamily="18" charset="0"/>
                <a:cs typeface="Times New Roman" panose="02020603050405020304" pitchFamily="18" charset="0"/>
              </a:rPr>
              <a:t>.  в год в 2018 году.</a:t>
            </a:r>
          </a:p>
          <a:p>
            <a:pPr algn="just"/>
            <a:r>
              <a:rPr lang="ru-RU" sz="1000" dirty="0">
                <a:latin typeface="Times New Roman" panose="02020603050405020304" pitchFamily="18" charset="0"/>
                <a:cs typeface="Times New Roman" panose="02020603050405020304" pitchFamily="18" charset="0"/>
              </a:rPr>
              <a:t>    На региональном уровне изменения налоговой политики предполагаются по ряду направлений, наиболее значимыми из которых для муниципального района являются :</a:t>
            </a:r>
          </a:p>
          <a:p>
            <a:pPr algn="just"/>
            <a:r>
              <a:rPr lang="ru-RU" sz="1000" dirty="0">
                <a:latin typeface="Times New Roman" panose="02020603050405020304" pitchFamily="18" charset="0"/>
                <a:cs typeface="Times New Roman" panose="02020603050405020304" pitchFamily="18" charset="0"/>
              </a:rPr>
              <a:t> - пересмотр нормативов распределения доходов от уплаты акцизов на нефтепродукты с одновременной индексацией ставок;</a:t>
            </a:r>
          </a:p>
          <a:p>
            <a:pPr algn="just"/>
            <a:r>
              <a:rPr lang="ru-RU" sz="1000" dirty="0">
                <a:latin typeface="Times New Roman" panose="02020603050405020304" pitchFamily="18" charset="0"/>
                <a:cs typeface="Times New Roman" panose="02020603050405020304" pitchFamily="18" charset="0"/>
              </a:rPr>
              <a:t> - полный охват розничной торговли контрольно-кассовой техникой с функцией онлайн-передачи данных в налоговые органы;</a:t>
            </a:r>
          </a:p>
          <a:p>
            <a:pPr algn="just"/>
            <a:r>
              <a:rPr lang="ru-RU" sz="1000" dirty="0">
                <a:latin typeface="Times New Roman" panose="02020603050405020304" pitchFamily="18" charset="0"/>
                <a:cs typeface="Times New Roman" panose="02020603050405020304" pitchFamily="18" charset="0"/>
              </a:rPr>
              <a:t> - уточнение видов предпринимательской деятельности, в отношении которых могут применяться ЕНВД, патентная система в связи с введением в действие ОКВЭД 2; </a:t>
            </a:r>
          </a:p>
          <a:p>
            <a:pPr algn="just"/>
            <a:r>
              <a:rPr lang="ru-RU" sz="1000" dirty="0">
                <a:latin typeface="Times New Roman" panose="02020603050405020304" pitchFamily="18" charset="0"/>
                <a:cs typeface="Times New Roman" panose="02020603050405020304" pitchFamily="18" charset="0"/>
              </a:rPr>
              <a:t> - ограничение общего количества объектов (общей площади объектов), сдаваемых в аренду (наем), в отношении которых индивидуальный предприниматель может применять патентную систему налогообложения;</a:t>
            </a:r>
          </a:p>
          <a:p>
            <a:pPr algn="just"/>
            <a:r>
              <a:rPr lang="ru-RU" sz="1000" dirty="0">
                <a:latin typeface="Times New Roman" panose="02020603050405020304" pitchFamily="18" charset="0"/>
                <a:cs typeface="Times New Roman" panose="02020603050405020304" pitchFamily="18" charset="0"/>
              </a:rPr>
              <a:t> - рассмотрение вопроса установления специфических ставок НДПИ в отношении песка природного строительного и песчано-гравийных смесей.</a:t>
            </a:r>
          </a:p>
        </p:txBody>
      </p:sp>
      <p:sp>
        <p:nvSpPr>
          <p:cNvPr id="2" name="Номер слайда 1"/>
          <p:cNvSpPr>
            <a:spLocks noGrp="1"/>
          </p:cNvSpPr>
          <p:nvPr>
            <p:ph type="sldNum" sz="quarter" idx="12"/>
          </p:nvPr>
        </p:nvSpPr>
        <p:spPr>
          <a:xfrm>
            <a:off x="7038156" y="17958"/>
            <a:ext cx="2133600" cy="365125"/>
          </a:xfrm>
        </p:spPr>
        <p:txBody>
          <a:bodyPr/>
          <a:lstStyle/>
          <a:p>
            <a:fld id="{434A3D7E-C280-4DCD-A7E1-93BBC7758E8E}" type="slidenum">
              <a:rPr lang="ru-RU" smtClean="0">
                <a:solidFill>
                  <a:schemeClr val="tx1"/>
                </a:solidFill>
              </a:rPr>
              <a:t>17</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8E60E5-51DB-4680-9AA4-DBBD0637F9FA}"/>
              </a:ext>
            </a:extLst>
          </p:cNvPr>
          <p:cNvSpPr txBox="1"/>
          <p:nvPr/>
        </p:nvSpPr>
        <p:spPr>
          <a:xfrm>
            <a:off x="0" y="0"/>
            <a:ext cx="9144000" cy="830263"/>
          </a:xfrm>
          <a:prstGeom prst="rect">
            <a:avLst/>
          </a:prstGeom>
          <a:solidFill>
            <a:schemeClr val="bg2">
              <a:lumMod val="90000"/>
            </a:schemeClr>
          </a:solidFill>
          <a:ln>
            <a:noFill/>
          </a:ln>
        </p:spPr>
        <p:txBody>
          <a:bodyPr>
            <a:spAutoFit/>
          </a:bodyPr>
          <a:lstStyle/>
          <a:p>
            <a:pPr algn="ctr">
              <a:defRPr/>
            </a:pPr>
            <a:r>
              <a:rPr lang="ru-RU" sz="1600" b="1" dirty="0">
                <a:latin typeface="+mj-lt"/>
              </a:rPr>
              <a:t>    </a:t>
            </a:r>
            <a:r>
              <a:rPr lang="ru-RU" sz="1600" dirty="0">
                <a:latin typeface="Times New Roman" panose="02020603050405020304" pitchFamily="18" charset="0"/>
                <a:cs typeface="Times New Roman" panose="02020603050405020304" pitchFamily="18" charset="0"/>
              </a:rPr>
              <a:t>Основные направления бюджетной и налоговой политики муниципального                                                                                                        района Мелеузовский район Республики Башкортостан на 2018 год и                                                            на плановый период 2019 и 2020 годов</a:t>
            </a:r>
          </a:p>
        </p:txBody>
      </p:sp>
      <p:pic>
        <p:nvPicPr>
          <p:cNvPr id="37891" name="Picture 3">
            <a:extLst>
              <a:ext uri="{FF2B5EF4-FFF2-40B4-BE49-F238E27FC236}">
                <a16:creationId xmlns:a16="http://schemas.microsoft.com/office/drawing/2014/main" id="{EC08B820-685D-465D-B1BD-EA7EE6E0C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5"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3CB9DABE-B42C-492A-A05E-33205A5566FC}"/>
              </a:ext>
            </a:extLst>
          </p:cNvPr>
          <p:cNvSpPr txBox="1"/>
          <p:nvPr/>
        </p:nvSpPr>
        <p:spPr>
          <a:xfrm>
            <a:off x="0" y="0"/>
            <a:ext cx="193675" cy="701675"/>
          </a:xfrm>
          <a:prstGeom prst="rect">
            <a:avLst/>
          </a:prstGeom>
          <a:noFill/>
          <a:ln>
            <a:solidFill>
              <a:schemeClr val="bg2">
                <a:lumMod val="90000"/>
              </a:schemeClr>
            </a:solidFill>
          </a:ln>
        </p:spPr>
        <p:txBody>
          <a:bodyPr>
            <a:spAutoFit/>
          </a:bodyPr>
          <a:lstStyle/>
          <a:p>
            <a:pPr>
              <a:defRPr/>
            </a:pPr>
            <a:endParaRPr lang="ru-RU" dirty="0"/>
          </a:p>
        </p:txBody>
      </p:sp>
      <p:sp>
        <p:nvSpPr>
          <p:cNvPr id="37893" name="Прямоугольник 7">
            <a:extLst>
              <a:ext uri="{FF2B5EF4-FFF2-40B4-BE49-F238E27FC236}">
                <a16:creationId xmlns:a16="http://schemas.microsoft.com/office/drawing/2014/main" id="{12BA7C76-EC57-4883-943E-024A8043FA45}"/>
              </a:ext>
            </a:extLst>
          </p:cNvPr>
          <p:cNvSpPr>
            <a:spLocks noChangeArrowheads="1"/>
          </p:cNvSpPr>
          <p:nvPr/>
        </p:nvSpPr>
        <p:spPr bwMode="auto">
          <a:xfrm>
            <a:off x="193675" y="981075"/>
            <a:ext cx="8770938"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sz="1000" dirty="0"/>
              <a:t>     </a:t>
            </a:r>
            <a:r>
              <a:rPr lang="ru-RU" sz="1000" dirty="0">
                <a:latin typeface="Times New Roman" panose="02020603050405020304" pitchFamily="18" charset="0"/>
                <a:cs typeface="Times New Roman" panose="02020603050405020304" pitchFamily="18" charset="0"/>
              </a:rPr>
              <a:t>Принята общая методология оценки эффективности льгот. В этой связи предусмотрены конечные сроки действия льготных режимов и целевые индикаторы, механизм регулярной оценки эффективности льготы с точки зрения поставленных целей и механизм корректировки  или отмены в случае, если цели не достигаются.</a:t>
            </a:r>
          </a:p>
          <a:p>
            <a:pPr algn="just"/>
            <a:r>
              <a:rPr lang="ru-RU" sz="1000" dirty="0">
                <a:latin typeface="Times New Roman" panose="02020603050405020304" pitchFamily="18" charset="0"/>
                <a:cs typeface="Times New Roman" panose="02020603050405020304" pitchFamily="18" charset="0"/>
              </a:rPr>
              <a:t>     Отдельным блоком в налоговой политике стоит задача по внедрению концепции налоговых и неналоговых расходов путем их включения  в бюджетный процесс. При этом очередным этапом инвентаризации и учета существующих налоговых льгот и преференций стало аналитическое распределение их в виде налоговых и неналоговых расходов по муниципальным программам. Это позволило оценить совокупную величину финансовых ресурсов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Основным принципом распределения налоговых и неналоговых расходов по муниципальным программам </a:t>
            </a:r>
            <a:r>
              <a:rPr lang="ru-RU" sz="1000" dirty="0" err="1">
                <a:latin typeface="Times New Roman" panose="02020603050405020304" pitchFamily="18" charset="0"/>
                <a:cs typeface="Times New Roman" panose="02020603050405020304" pitchFamily="18" charset="0"/>
              </a:rPr>
              <a:t>пстало</a:t>
            </a:r>
            <a:r>
              <a:rPr lang="ru-RU" sz="1000" dirty="0">
                <a:latin typeface="Times New Roman" panose="02020603050405020304" pitchFamily="18" charset="0"/>
                <a:cs typeface="Times New Roman" panose="02020603050405020304" pitchFamily="18" charset="0"/>
              </a:rPr>
              <a:t> соответствие их приоритетам и целям социально-экономического развития, определенным  в муниципальных программах. </a:t>
            </a:r>
          </a:p>
          <a:p>
            <a:pPr algn="just"/>
            <a:r>
              <a:rPr lang="ru-RU" sz="1000" dirty="0">
                <a:latin typeface="Times New Roman" panose="02020603050405020304" pitchFamily="18" charset="0"/>
                <a:cs typeface="Times New Roman" panose="02020603050405020304" pitchFamily="18" charset="0"/>
              </a:rPr>
              <a:t>        В качестве подготовительных работ в муниципальном районе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 - проведен анализ параметров налоговых льгот (пониженных ставок  по налогам), условий их предоставления, льготных категорий налогоплательщиков по региональным и местным налогам;</a:t>
            </a:r>
          </a:p>
          <a:p>
            <a:pPr algn="just"/>
            <a:r>
              <a:rPr lang="ru-RU" sz="1000" dirty="0">
                <a:latin typeface="Times New Roman" panose="02020603050405020304" pitchFamily="18" charset="0"/>
                <a:cs typeface="Times New Roman" panose="02020603050405020304" pitchFamily="18" charset="0"/>
              </a:rPr>
              <a:t> - осуществлен налоговый аудит выпадающих доходов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в связи с предоставлением налоговых льгот, установлением пониженных ставок по налогам;</a:t>
            </a:r>
          </a:p>
          <a:p>
            <a:pPr algn="just"/>
            <a:r>
              <a:rPr lang="ru-RU" sz="1000" dirty="0">
                <a:latin typeface="Times New Roman" panose="02020603050405020304" pitchFamily="18" charset="0"/>
                <a:cs typeface="Times New Roman" panose="02020603050405020304" pitchFamily="18" charset="0"/>
              </a:rPr>
              <a:t> - проведен анализ по возможным критериям адресного предоставления налоговых льгот;</a:t>
            </a:r>
          </a:p>
          <a:p>
            <a:pPr algn="just"/>
            <a:r>
              <a:rPr lang="ru-RU" sz="1000" dirty="0">
                <a:latin typeface="Times New Roman" panose="02020603050405020304" pitchFamily="18" charset="0"/>
                <a:cs typeface="Times New Roman" panose="02020603050405020304" pitchFamily="18" charset="0"/>
              </a:rPr>
              <a:t> - определены подходы для оценки эффективности льгот;</a:t>
            </a:r>
          </a:p>
          <a:p>
            <a:pPr algn="just"/>
            <a:r>
              <a:rPr lang="ru-RU" sz="1000" dirty="0">
                <a:latin typeface="Times New Roman" panose="02020603050405020304" pitchFamily="18" charset="0"/>
                <a:cs typeface="Times New Roman" panose="02020603050405020304" pitchFamily="18" charset="0"/>
              </a:rPr>
              <a:t> - формирование реестра доходных полномочий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 - обновление муниципальной методики проведения оценки эффективности предоставленных (планируемых  к предоставлению) налоговых льгот и ставок налогов, установленных представительными органами местного самоуправления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a:t>
            </a:r>
          </a:p>
          <a:p>
            <a:pPr algn="just"/>
            <a:r>
              <a:rPr lang="ru-RU" sz="1000" dirty="0">
                <a:latin typeface="Times New Roman" panose="02020603050405020304" pitchFamily="18" charset="0"/>
                <a:cs typeface="Times New Roman" panose="02020603050405020304" pitchFamily="18" charset="0"/>
              </a:rPr>
              <a:t>          Основным резервом роста доходов местных бюджетов стало налогообложение торгово-офисной недвижимости, облагаемой от кадастровой стоимости. В рамках проведения научно-исследовательских работ разработаны мер по повышению эффективности механизма налогообложения имущества от кадастровой стоимости.</a:t>
            </a:r>
          </a:p>
          <a:p>
            <a:pPr algn="just"/>
            <a:r>
              <a:rPr lang="ru-RU" sz="1000" dirty="0">
                <a:latin typeface="Times New Roman" panose="02020603050405020304" pitchFamily="18" charset="0"/>
                <a:cs typeface="Times New Roman" panose="02020603050405020304" pitchFamily="18" charset="0"/>
              </a:rPr>
              <a:t>         Приоритетом в области муниципальной налоговой политики останется обеспечение бюджетной устойчивости и сбалансированности в условиях введения с 2018 года моратория на новые льготы по налогам, зачисляемым в местные бюджеты.</a:t>
            </a:r>
          </a:p>
          <a:p>
            <a:pPr algn="just"/>
            <a:r>
              <a:rPr lang="ru-RU" sz="1000" dirty="0">
                <a:latin typeface="Times New Roman" panose="02020603050405020304" pitchFamily="18" charset="0"/>
                <a:cs typeface="Times New Roman" panose="02020603050405020304" pitchFamily="18" charset="0"/>
              </a:rPr>
              <a:t>         Продолжены мероприятия по расширению доходного потенциала района на основе аудита налогового законодательства, совершенствования механизмов налогообложения и льготирования отдельных категорий налогоплательщиков, факторного анализа и регулярной оценки внутренних и внешних рисков развития экономики. Предусмотрены меры по повышению эффективности администрирования  доходов, в том числе за счет развития института неналоговых доходов.</a:t>
            </a:r>
          </a:p>
          <a:p>
            <a:pPr algn="just"/>
            <a:r>
              <a:rPr lang="ru-RU" sz="1000" dirty="0">
                <a:latin typeface="Times New Roman" panose="02020603050405020304" pitchFamily="18" charset="0"/>
                <a:cs typeface="Times New Roman" panose="02020603050405020304" pitchFamily="18" charset="0"/>
              </a:rPr>
              <a:t>         Предусмотрена  реализация Комплексного плана мероприятий  по увеличению поступлений налоговых и неналоговых доходов консолидированного бюджета муниципального района </a:t>
            </a:r>
            <a:r>
              <a:rPr lang="ru-RU" sz="1000" dirty="0" err="1">
                <a:latin typeface="Times New Roman" panose="02020603050405020304" pitchFamily="18" charset="0"/>
                <a:cs typeface="Times New Roman" panose="02020603050405020304" pitchFamily="18" charset="0"/>
              </a:rPr>
              <a:t>Мелеузовский</a:t>
            </a:r>
            <a:r>
              <a:rPr lang="ru-RU" sz="1000" dirty="0">
                <a:latin typeface="Times New Roman" panose="02020603050405020304" pitchFamily="18" charset="0"/>
                <a:cs typeface="Times New Roman" panose="02020603050405020304" pitchFamily="18" charset="0"/>
              </a:rPr>
              <a:t> район Республики Башкортостан и поддержка  его в актуальном состоянии.</a:t>
            </a:r>
          </a:p>
          <a:p>
            <a:pPr algn="just"/>
            <a:r>
              <a:rPr lang="ru-RU" sz="1000" dirty="0">
                <a:latin typeface="Times New Roman" panose="02020603050405020304" pitchFamily="18" charset="0"/>
                <a:cs typeface="Times New Roman" panose="02020603050405020304" pitchFamily="18" charset="0"/>
              </a:rPr>
              <a:t>          На долгосрочную перспективу в налоговой политике будет сохранена преемственность в достижении поставленных ранее целей и задач  для обеспечения ускоренного темпа роста экономики, выполнения социальных гарантий, стимулирования инвестиционной и инновационной активности.</a:t>
            </a:r>
          </a:p>
          <a:p>
            <a:pPr algn="just"/>
            <a:endParaRPr lang="ru-RU" altLang="ru-RU" sz="1000" dirty="0"/>
          </a:p>
        </p:txBody>
      </p:sp>
      <p:sp>
        <p:nvSpPr>
          <p:cNvPr id="2" name="Номер слайда 1"/>
          <p:cNvSpPr>
            <a:spLocks noGrp="1"/>
          </p:cNvSpPr>
          <p:nvPr>
            <p:ph type="sldNum" sz="quarter" idx="12"/>
          </p:nvPr>
        </p:nvSpPr>
        <p:spPr>
          <a:xfrm>
            <a:off x="7010400" y="0"/>
            <a:ext cx="2133600" cy="365125"/>
          </a:xfrm>
        </p:spPr>
        <p:txBody>
          <a:bodyPr/>
          <a:lstStyle/>
          <a:p>
            <a:fld id="{434A3D7E-C280-4DCD-A7E1-93BBC7758E8E}" type="slidenum">
              <a:rPr lang="ru-RU" smtClean="0">
                <a:solidFill>
                  <a:schemeClr val="tx1"/>
                </a:solidFill>
              </a:rPr>
              <a:t>18</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a:extLst>
              <a:ext uri="{FF2B5EF4-FFF2-40B4-BE49-F238E27FC236}">
                <a16:creationId xmlns:a16="http://schemas.microsoft.com/office/drawing/2014/main" id="{CCAB05A4-24E6-4A23-9367-9F239C4609A3}"/>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39939" name="TextBox 7">
            <a:extLst>
              <a:ext uri="{FF2B5EF4-FFF2-40B4-BE49-F238E27FC236}">
                <a16:creationId xmlns:a16="http://schemas.microsoft.com/office/drawing/2014/main" id="{6F4FB493-7243-4C7C-803B-B1252D430CF1}"/>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a16="http://schemas.microsoft.com/office/drawing/2014/main" id="{773F0A37-721D-4A01-8364-CAC6C48D6EEE}"/>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39941" name="Заголовок 1">
            <a:extLst>
              <a:ext uri="{FF2B5EF4-FFF2-40B4-BE49-F238E27FC236}">
                <a16:creationId xmlns:a16="http://schemas.microsoft.com/office/drawing/2014/main" id="{2015CA27-3DDE-4F46-A10B-4C000BD68B07}"/>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39942" name="TextBox 2">
            <a:extLst>
              <a:ext uri="{FF2B5EF4-FFF2-40B4-BE49-F238E27FC236}">
                <a16:creationId xmlns:a16="http://schemas.microsoft.com/office/drawing/2014/main" id="{DA88DCCA-CD1B-4B3F-BAB3-ED127F327306}"/>
              </a:ext>
            </a:extLst>
          </p:cNvPr>
          <p:cNvSpPr txBox="1">
            <a:spLocks noChangeArrowheads="1"/>
          </p:cNvSpPr>
          <p:nvPr/>
        </p:nvSpPr>
        <p:spPr bwMode="auto">
          <a:xfrm>
            <a:off x="0" y="0"/>
            <a:ext cx="9144000" cy="584775"/>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Показатели консолидированного бюджета муниципального района Мелеузовский район Республики Башкортостан </a:t>
            </a:r>
            <a:endParaRPr lang="ru-RU" altLang="ru-RU" sz="1600" dirty="0">
              <a:latin typeface="Times New Roman" panose="02020603050405020304" pitchFamily="18" charset="0"/>
              <a:cs typeface="Times New Roman" panose="02020603050405020304" pitchFamily="18" charset="0"/>
            </a:endParaRPr>
          </a:p>
        </p:txBody>
      </p:sp>
      <p:pic>
        <p:nvPicPr>
          <p:cNvPr id="39943" name="Picture 3">
            <a:extLst>
              <a:ext uri="{FF2B5EF4-FFF2-40B4-BE49-F238E27FC236}">
                <a16:creationId xmlns:a16="http://schemas.microsoft.com/office/drawing/2014/main" id="{AA0FE14C-C6BB-4302-ADEC-DBF051D55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7776F2FD-905D-4421-932B-4218F545051D}"/>
              </a:ext>
            </a:extLst>
          </p:cNvPr>
          <p:cNvGraphicFramePr>
            <a:graphicFrameLocks noGrp="1"/>
          </p:cNvGraphicFramePr>
          <p:nvPr>
            <p:extLst>
              <p:ext uri="{D42A27DB-BD31-4B8C-83A1-F6EECF244321}">
                <p14:modId xmlns:p14="http://schemas.microsoft.com/office/powerpoint/2010/main" val="1546286452"/>
              </p:ext>
            </p:extLst>
          </p:nvPr>
        </p:nvGraphicFramePr>
        <p:xfrm>
          <a:off x="221456" y="1276350"/>
          <a:ext cx="8701087" cy="1754188"/>
        </p:xfrm>
        <a:graphic>
          <a:graphicData uri="http://schemas.openxmlformats.org/drawingml/2006/table">
            <a:tbl>
              <a:tblPr firstRow="1" bandRow="1">
                <a:tableStyleId>{5C22544A-7EE6-4342-B048-85BDC9FD1C3A}</a:tableStyleId>
              </a:tblPr>
              <a:tblGrid>
                <a:gridCol w="1683948">
                  <a:extLst>
                    <a:ext uri="{9D8B030D-6E8A-4147-A177-3AD203B41FA5}">
                      <a16:colId xmlns:a16="http://schemas.microsoft.com/office/drawing/2014/main" val="20000"/>
                    </a:ext>
                  </a:extLst>
                </a:gridCol>
                <a:gridCol w="805366">
                  <a:extLst>
                    <a:ext uri="{9D8B030D-6E8A-4147-A177-3AD203B41FA5}">
                      <a16:colId xmlns:a16="http://schemas.microsoft.com/office/drawing/2014/main" val="20001"/>
                    </a:ext>
                  </a:extLst>
                </a:gridCol>
                <a:gridCol w="951796">
                  <a:extLst>
                    <a:ext uri="{9D8B030D-6E8A-4147-A177-3AD203B41FA5}">
                      <a16:colId xmlns:a16="http://schemas.microsoft.com/office/drawing/2014/main" val="20002"/>
                    </a:ext>
                  </a:extLst>
                </a:gridCol>
                <a:gridCol w="1171442">
                  <a:extLst>
                    <a:ext uri="{9D8B030D-6E8A-4147-A177-3AD203B41FA5}">
                      <a16:colId xmlns:a16="http://schemas.microsoft.com/office/drawing/2014/main" val="20003"/>
                    </a:ext>
                  </a:extLst>
                </a:gridCol>
                <a:gridCol w="1025012">
                  <a:extLst>
                    <a:ext uri="{9D8B030D-6E8A-4147-A177-3AD203B41FA5}">
                      <a16:colId xmlns:a16="http://schemas.microsoft.com/office/drawing/2014/main" val="20004"/>
                    </a:ext>
                  </a:extLst>
                </a:gridCol>
                <a:gridCol w="1025012">
                  <a:extLst>
                    <a:ext uri="{9D8B030D-6E8A-4147-A177-3AD203B41FA5}">
                      <a16:colId xmlns:a16="http://schemas.microsoft.com/office/drawing/2014/main" val="20005"/>
                    </a:ext>
                  </a:extLst>
                </a:gridCol>
                <a:gridCol w="1098227">
                  <a:extLst>
                    <a:ext uri="{9D8B030D-6E8A-4147-A177-3AD203B41FA5}">
                      <a16:colId xmlns:a16="http://schemas.microsoft.com/office/drawing/2014/main" val="20006"/>
                    </a:ext>
                  </a:extLst>
                </a:gridCol>
                <a:gridCol w="940284">
                  <a:extLst>
                    <a:ext uri="{9D8B030D-6E8A-4147-A177-3AD203B41FA5}">
                      <a16:colId xmlns:a16="http://schemas.microsoft.com/office/drawing/2014/main" val="20007"/>
                    </a:ext>
                  </a:extLst>
                </a:gridCol>
              </a:tblGrid>
              <a:tr h="639970">
                <a:tc>
                  <a:txBody>
                    <a:bodyPr/>
                    <a:lstStyle/>
                    <a:p>
                      <a:r>
                        <a:rPr lang="ru-RU" sz="1200" dirty="0">
                          <a:latin typeface="Times New Roman" panose="02020603050405020304" pitchFamily="18" charset="0"/>
                          <a:cs typeface="Times New Roman" panose="02020603050405020304" pitchFamily="18" charset="0"/>
                        </a:rPr>
                        <a:t>Наименование показателя</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2016 год (отчет)</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2017 год (отчет)</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2018  год (</a:t>
                      </a:r>
                      <a:r>
                        <a:rPr lang="ru-RU" sz="1200" dirty="0" err="1">
                          <a:latin typeface="Times New Roman" panose="02020603050405020304" pitchFamily="18" charset="0"/>
                          <a:cs typeface="Times New Roman" panose="02020603050405020304" pitchFamily="18" charset="0"/>
                        </a:rPr>
                        <a:t>уточн.план</a:t>
                      </a:r>
                      <a:r>
                        <a:rPr lang="ru-RU" sz="1200" dirty="0">
                          <a:latin typeface="Times New Roman" panose="02020603050405020304" pitchFamily="18" charset="0"/>
                          <a:cs typeface="Times New Roman" panose="02020603050405020304" pitchFamily="18" charset="0"/>
                        </a:rPr>
                        <a:t>)</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2018 год (отчет)</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2019</a:t>
                      </a:r>
                      <a:r>
                        <a:rPr lang="ru-RU" sz="1200" baseline="0" dirty="0">
                          <a:latin typeface="Times New Roman" panose="02020603050405020304" pitchFamily="18" charset="0"/>
                          <a:cs typeface="Times New Roman" panose="02020603050405020304" pitchFamily="18" charset="0"/>
                        </a:rPr>
                        <a:t> год (план)</a:t>
                      </a:r>
                      <a:endParaRPr lang="ru-RU" sz="1200" dirty="0">
                        <a:latin typeface="Times New Roman" panose="02020603050405020304" pitchFamily="18" charset="0"/>
                        <a:cs typeface="Times New Roman" panose="02020603050405020304" pitchFamily="18" charset="0"/>
                      </a:endParaRP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2020</a:t>
                      </a:r>
                      <a:r>
                        <a:rPr lang="ru-RU" sz="1200" baseline="0" dirty="0">
                          <a:latin typeface="Times New Roman" panose="02020603050405020304" pitchFamily="18" charset="0"/>
                          <a:cs typeface="Times New Roman" panose="02020603050405020304" pitchFamily="18" charset="0"/>
                        </a:rPr>
                        <a:t> год (план)</a:t>
                      </a:r>
                      <a:endParaRPr lang="ru-RU" sz="1200" dirty="0">
                        <a:latin typeface="Times New Roman" panose="02020603050405020304" pitchFamily="18" charset="0"/>
                        <a:cs typeface="Times New Roman" panose="02020603050405020304" pitchFamily="18" charset="0"/>
                      </a:endParaRP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2021</a:t>
                      </a:r>
                      <a:r>
                        <a:rPr lang="ru-RU" sz="1200" baseline="0" dirty="0">
                          <a:latin typeface="Times New Roman" panose="02020603050405020304" pitchFamily="18" charset="0"/>
                          <a:cs typeface="Times New Roman" panose="02020603050405020304" pitchFamily="18" charset="0"/>
                        </a:rPr>
                        <a:t> год (план)</a:t>
                      </a:r>
                      <a:endParaRPr lang="ru-RU" sz="1200" dirty="0">
                        <a:latin typeface="Times New Roman" panose="02020603050405020304" pitchFamily="18" charset="0"/>
                        <a:cs typeface="Times New Roman" panose="02020603050405020304" pitchFamily="18" charset="0"/>
                      </a:endParaRPr>
                    </a:p>
                  </a:txBody>
                  <a:tcPr marL="91433" marR="91433" marT="45665" marB="45665"/>
                </a:tc>
                <a:extLst>
                  <a:ext uri="{0D108BD9-81ED-4DB2-BD59-A6C34878D82A}">
                    <a16:rowId xmlns:a16="http://schemas.microsoft.com/office/drawing/2014/main" val="10000"/>
                  </a:ext>
                </a:extLst>
              </a:tr>
              <a:tr h="363166">
                <a:tc>
                  <a:txBody>
                    <a:bodyPr/>
                    <a:lstStyle/>
                    <a:p>
                      <a:r>
                        <a:rPr lang="ru-RU" sz="1200" dirty="0">
                          <a:latin typeface="Times New Roman" panose="02020603050405020304" pitchFamily="18" charset="0"/>
                          <a:cs typeface="Times New Roman" panose="02020603050405020304" pitchFamily="18" charset="0"/>
                        </a:rPr>
                        <a:t>Итого доходов</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1 570 ,31</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a:t>
                      </a:r>
                      <a:r>
                        <a:rPr lang="ru-RU" sz="1200" baseline="0" dirty="0">
                          <a:latin typeface="Times New Roman" panose="02020603050405020304" pitchFamily="18" charset="0"/>
                          <a:cs typeface="Times New Roman" panose="02020603050405020304" pitchFamily="18" charset="0"/>
                        </a:rPr>
                        <a:t> 722,76</a:t>
                      </a:r>
                      <a:endParaRPr lang="ru-RU" sz="1200" dirty="0">
                        <a:latin typeface="Times New Roman" panose="02020603050405020304" pitchFamily="18" charset="0"/>
                        <a:cs typeface="Times New Roman" panose="02020603050405020304" pitchFamily="18" charset="0"/>
                      </a:endParaRP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1 819,99</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1 921,99</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1 773,64</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1 872,08</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1 937,51</a:t>
                      </a:r>
                    </a:p>
                  </a:txBody>
                  <a:tcPr marL="91433" marR="91433" marT="45665" marB="45665"/>
                </a:tc>
                <a:extLst>
                  <a:ext uri="{0D108BD9-81ED-4DB2-BD59-A6C34878D82A}">
                    <a16:rowId xmlns:a16="http://schemas.microsoft.com/office/drawing/2014/main" val="10001"/>
                  </a:ext>
                </a:extLst>
              </a:tr>
              <a:tr h="293962">
                <a:tc>
                  <a:txBody>
                    <a:bodyPr/>
                    <a:lstStyle/>
                    <a:p>
                      <a:r>
                        <a:rPr lang="ru-RU" sz="1200" dirty="0">
                          <a:latin typeface="Times New Roman" panose="02020603050405020304" pitchFamily="18" charset="0"/>
                          <a:cs typeface="Times New Roman" panose="02020603050405020304" pitchFamily="18" charset="0"/>
                        </a:rPr>
                        <a:t>Итого расходов</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1 554,79</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1 683,59</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1 962,22</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1 896,53</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1 773,64</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1 872,08</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1 937,51</a:t>
                      </a:r>
                    </a:p>
                  </a:txBody>
                  <a:tcPr marL="91433" marR="91433" marT="45665" marB="45665"/>
                </a:tc>
                <a:extLst>
                  <a:ext uri="{0D108BD9-81ED-4DB2-BD59-A6C34878D82A}">
                    <a16:rowId xmlns:a16="http://schemas.microsoft.com/office/drawing/2014/main" val="10002"/>
                  </a:ext>
                </a:extLst>
              </a:tr>
              <a:tr h="457090">
                <a:tc>
                  <a:txBody>
                    <a:bodyPr/>
                    <a:lstStyle/>
                    <a:p>
                      <a:r>
                        <a:rPr lang="ru-RU" sz="1200" dirty="0">
                          <a:latin typeface="Times New Roman" panose="02020603050405020304" pitchFamily="18" charset="0"/>
                          <a:cs typeface="Times New Roman" panose="02020603050405020304" pitchFamily="18" charset="0"/>
                        </a:rPr>
                        <a:t>Дефицит(-) /профицит(+)</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+15,52</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+39,17</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-142,23</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25,46</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0,0</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0,0</a:t>
                      </a:r>
                    </a:p>
                  </a:txBody>
                  <a:tcPr marL="91433" marR="91433" marT="45665" marB="45665"/>
                </a:tc>
                <a:tc>
                  <a:txBody>
                    <a:bodyPr/>
                    <a:lstStyle/>
                    <a:p>
                      <a:r>
                        <a:rPr lang="ru-RU" sz="1200" dirty="0">
                          <a:latin typeface="Times New Roman" panose="02020603050405020304" pitchFamily="18" charset="0"/>
                          <a:cs typeface="Times New Roman" panose="02020603050405020304" pitchFamily="18" charset="0"/>
                        </a:rPr>
                        <a:t>0,0</a:t>
                      </a:r>
                    </a:p>
                  </a:txBody>
                  <a:tcPr marL="91433" marR="91433" marT="45665" marB="45665"/>
                </a:tc>
                <a:extLst>
                  <a:ext uri="{0D108BD9-81ED-4DB2-BD59-A6C34878D82A}">
                    <a16:rowId xmlns:a16="http://schemas.microsoft.com/office/drawing/2014/main" val="10003"/>
                  </a:ext>
                </a:extLst>
              </a:tr>
            </a:tbl>
          </a:graphicData>
        </a:graphic>
      </p:graphicFrame>
      <p:sp>
        <p:nvSpPr>
          <p:cNvPr id="39991" name="TextBox 17">
            <a:extLst>
              <a:ext uri="{FF2B5EF4-FFF2-40B4-BE49-F238E27FC236}">
                <a16:creationId xmlns:a16="http://schemas.microsoft.com/office/drawing/2014/main" id="{A849A9A5-FE7C-4603-A4F5-9B26B9B1408C}"/>
              </a:ext>
            </a:extLst>
          </p:cNvPr>
          <p:cNvSpPr txBox="1">
            <a:spLocks noChangeArrowheads="1"/>
          </p:cNvSpPr>
          <p:nvPr/>
        </p:nvSpPr>
        <p:spPr bwMode="auto">
          <a:xfrm>
            <a:off x="730250" y="738187"/>
            <a:ext cx="774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Показатели консолидированного бюджета муниципального района Мелеузовский район Республики Башкортостан</a:t>
            </a:r>
          </a:p>
        </p:txBody>
      </p:sp>
      <p:sp>
        <p:nvSpPr>
          <p:cNvPr id="39992" name="TextBox 18">
            <a:extLst>
              <a:ext uri="{FF2B5EF4-FFF2-40B4-BE49-F238E27FC236}">
                <a16:creationId xmlns:a16="http://schemas.microsoft.com/office/drawing/2014/main" id="{A920529F-0FAA-4DC8-8168-A6B4C2D13311}"/>
              </a:ext>
            </a:extLst>
          </p:cNvPr>
          <p:cNvSpPr txBox="1">
            <a:spLocks noChangeArrowheads="1"/>
          </p:cNvSpPr>
          <p:nvPr/>
        </p:nvSpPr>
        <p:spPr bwMode="auto">
          <a:xfrm>
            <a:off x="107504" y="3321734"/>
            <a:ext cx="4464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Динамика показателей консолидированного бюджета муниципального района Мелеузовский район Республики Башкортостан</a:t>
            </a:r>
          </a:p>
        </p:txBody>
      </p:sp>
      <p:sp>
        <p:nvSpPr>
          <p:cNvPr id="39993" name="TextBox 19">
            <a:extLst>
              <a:ext uri="{FF2B5EF4-FFF2-40B4-BE49-F238E27FC236}">
                <a16:creationId xmlns:a16="http://schemas.microsoft.com/office/drawing/2014/main" id="{694CF1C6-4E78-41D8-ACE2-21504D4AA3A9}"/>
              </a:ext>
            </a:extLst>
          </p:cNvPr>
          <p:cNvSpPr txBox="1">
            <a:spLocks noChangeArrowheads="1"/>
          </p:cNvSpPr>
          <p:nvPr/>
        </p:nvSpPr>
        <p:spPr bwMode="auto">
          <a:xfrm>
            <a:off x="7956550" y="1014412"/>
            <a:ext cx="989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latin typeface="Times New Roman" panose="02020603050405020304" pitchFamily="18" charset="0"/>
                <a:cs typeface="Times New Roman" panose="02020603050405020304" pitchFamily="18" charset="0"/>
              </a:rPr>
              <a:t>млн.рублей</a:t>
            </a:r>
            <a:endParaRPr lang="ru-RU" altLang="ru-RU" sz="1100" dirty="0">
              <a:latin typeface="Times New Roman" panose="02020603050405020304" pitchFamily="18" charset="0"/>
              <a:cs typeface="Times New Roman" panose="02020603050405020304" pitchFamily="18" charset="0"/>
            </a:endParaRPr>
          </a:p>
        </p:txBody>
      </p:sp>
      <p:sp>
        <p:nvSpPr>
          <p:cNvPr id="39994" name="TextBox 20">
            <a:extLst>
              <a:ext uri="{FF2B5EF4-FFF2-40B4-BE49-F238E27FC236}">
                <a16:creationId xmlns:a16="http://schemas.microsoft.com/office/drawing/2014/main" id="{5C5F02E0-4C7D-48E4-92EB-2E4950716FE7}"/>
              </a:ext>
            </a:extLst>
          </p:cNvPr>
          <p:cNvSpPr txBox="1">
            <a:spLocks noChangeArrowheads="1"/>
          </p:cNvSpPr>
          <p:nvPr/>
        </p:nvSpPr>
        <p:spPr bwMode="auto">
          <a:xfrm>
            <a:off x="3843337" y="3754438"/>
            <a:ext cx="1152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a:latin typeface="Times New Roman" panose="02020603050405020304" pitchFamily="18" charset="0"/>
                <a:cs typeface="Times New Roman" panose="02020603050405020304" pitchFamily="18" charset="0"/>
              </a:rPr>
              <a:t>в процентах</a:t>
            </a:r>
          </a:p>
        </p:txBody>
      </p:sp>
      <p:graphicFrame>
        <p:nvGraphicFramePr>
          <p:cNvPr id="2" name="Диаграмма 25">
            <a:extLst>
              <a:ext uri="{FF2B5EF4-FFF2-40B4-BE49-F238E27FC236}">
                <a16:creationId xmlns:a16="http://schemas.microsoft.com/office/drawing/2014/main" id="{62A297DB-4E65-4C14-8ED5-E212D12D003B}"/>
              </a:ext>
            </a:extLst>
          </p:cNvPr>
          <p:cNvGraphicFramePr>
            <a:graphicFrameLocks/>
          </p:cNvGraphicFramePr>
          <p:nvPr>
            <p:extLst>
              <p:ext uri="{D42A27DB-BD31-4B8C-83A1-F6EECF244321}">
                <p14:modId xmlns:p14="http://schemas.microsoft.com/office/powerpoint/2010/main" val="2421731446"/>
              </p:ext>
            </p:extLst>
          </p:nvPr>
        </p:nvGraphicFramePr>
        <p:xfrm>
          <a:off x="26516" y="3882182"/>
          <a:ext cx="5265564" cy="2176463"/>
        </p:xfrm>
        <a:graphic>
          <a:graphicData uri="http://schemas.openxmlformats.org/drawingml/2006/chart">
            <c:chart xmlns:c="http://schemas.openxmlformats.org/drawingml/2006/chart" xmlns:r="http://schemas.openxmlformats.org/officeDocument/2006/relationships" r:id="rId3"/>
          </a:graphicData>
        </a:graphic>
      </p:graphicFrame>
      <p:pic>
        <p:nvPicPr>
          <p:cNvPr id="39996" name="Рисунок 28">
            <a:extLst>
              <a:ext uri="{FF2B5EF4-FFF2-40B4-BE49-F238E27FC236}">
                <a16:creationId xmlns:a16="http://schemas.microsoft.com/office/drawing/2014/main" id="{35DD6F91-8006-4674-893A-C5A5EAACC3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212" y="5916612"/>
            <a:ext cx="211455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p:cNvSpPr>
            <a:spLocks noGrp="1"/>
          </p:cNvSpPr>
          <p:nvPr>
            <p:ph type="sldNum" sz="quarter" idx="17"/>
          </p:nvPr>
        </p:nvSpPr>
        <p:spPr>
          <a:xfrm>
            <a:off x="7010400" y="20638"/>
            <a:ext cx="2133600" cy="365125"/>
          </a:xfrm>
        </p:spPr>
        <p:txBody>
          <a:bodyPr/>
          <a:lstStyle/>
          <a:p>
            <a:pPr>
              <a:defRPr/>
            </a:pPr>
            <a:fld id="{1C2F39FC-F7FC-43A7-985C-4565CF06B74E}" type="slidenum">
              <a:rPr lang="en-US" smtClean="0">
                <a:solidFill>
                  <a:schemeClr val="tx1"/>
                </a:solidFill>
              </a:rPr>
              <a:pPr>
                <a:defRPr/>
              </a:pPr>
              <a:t>19</a:t>
            </a:fld>
            <a:endParaRPr lang="en-US">
              <a:solidFill>
                <a:schemeClr val="tx1"/>
              </a:solidFill>
            </a:endParaRPr>
          </a:p>
        </p:txBody>
      </p:sp>
      <p:graphicFrame>
        <p:nvGraphicFramePr>
          <p:cNvPr id="16" name="Схема 15">
            <a:extLst>
              <a:ext uri="{FF2B5EF4-FFF2-40B4-BE49-F238E27FC236}">
                <a16:creationId xmlns:a16="http://schemas.microsoft.com/office/drawing/2014/main" id="{6E389D4C-58C5-4A51-B653-C0F54751597A}"/>
              </a:ext>
            </a:extLst>
          </p:cNvPr>
          <p:cNvGraphicFramePr/>
          <p:nvPr>
            <p:extLst>
              <p:ext uri="{D42A27DB-BD31-4B8C-83A1-F6EECF244321}">
                <p14:modId xmlns:p14="http://schemas.microsoft.com/office/powerpoint/2010/main" val="1009041488"/>
              </p:ext>
            </p:extLst>
          </p:nvPr>
        </p:nvGraphicFramePr>
        <p:xfrm>
          <a:off x="5126384" y="3321734"/>
          <a:ext cx="3910112" cy="2924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Прямоугольник 3"/>
          <p:cNvSpPr/>
          <p:nvPr/>
        </p:nvSpPr>
        <p:spPr>
          <a:xfrm>
            <a:off x="5233516" y="3644899"/>
            <a:ext cx="648072" cy="456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11</a:t>
            </a:r>
            <a:r>
              <a:rPr lang="ru-RU" sz="1100" b="1" dirty="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rPr>
              <a:t>место</a:t>
            </a:r>
          </a:p>
        </p:txBody>
      </p:sp>
      <p:sp>
        <p:nvSpPr>
          <p:cNvPr id="6" name="Прямоугольник 5"/>
          <p:cNvSpPr/>
          <p:nvPr/>
        </p:nvSpPr>
        <p:spPr>
          <a:xfrm>
            <a:off x="5220072" y="4643648"/>
            <a:ext cx="648072" cy="307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7</a:t>
            </a:r>
            <a:r>
              <a:rPr lang="ru-RU" sz="1100" b="1" dirty="0">
                <a:solidFill>
                  <a:schemeClr val="tx1"/>
                </a:solidFill>
                <a:latin typeface="Times New Roman" panose="02020603050405020304" pitchFamily="18" charset="0"/>
                <a:cs typeface="Times New Roman" panose="02020603050405020304" pitchFamily="18" charset="0"/>
              </a:rPr>
              <a:t> </a:t>
            </a:r>
            <a:r>
              <a:rPr lang="ru-RU" sz="1400" b="1" dirty="0">
                <a:solidFill>
                  <a:schemeClr val="tx1"/>
                </a:solidFill>
                <a:latin typeface="Times New Roman" panose="02020603050405020304" pitchFamily="18" charset="0"/>
                <a:cs typeface="Times New Roman" panose="02020603050405020304" pitchFamily="18" charset="0"/>
              </a:rPr>
              <a:t>место</a:t>
            </a:r>
          </a:p>
        </p:txBody>
      </p:sp>
      <p:sp>
        <p:nvSpPr>
          <p:cNvPr id="9" name="Прямоугольник 8"/>
          <p:cNvSpPr/>
          <p:nvPr/>
        </p:nvSpPr>
        <p:spPr>
          <a:xfrm>
            <a:off x="5220072" y="5721350"/>
            <a:ext cx="648072" cy="28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41,0</a:t>
            </a:r>
            <a:r>
              <a:rPr lang="ru-RU" sz="1100" b="1" dirty="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Содержание</a:t>
            </a:r>
          </a:p>
        </p:txBody>
      </p:sp>
      <p:sp>
        <p:nvSpPr>
          <p:cNvPr id="16386" name="TextBox 1"/>
          <p:cNvSpPr txBox="1">
            <a:spLocks noChangeArrowheads="1"/>
          </p:cNvSpPr>
          <p:nvPr/>
        </p:nvSpPr>
        <p:spPr bwMode="auto">
          <a:xfrm>
            <a:off x="179512" y="368995"/>
            <a:ext cx="8713788" cy="62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a:spcBef>
                <a:spcPct val="0"/>
              </a:spcBef>
              <a:buClrTx/>
              <a:buSzTx/>
              <a:buFontTx/>
              <a:buNone/>
            </a:pPr>
            <a:r>
              <a:rPr lang="ru-RU" altLang="ru-RU" i="1" dirty="0">
                <a:solidFill>
                  <a:schemeClr val="tx1"/>
                </a:solidFill>
                <a:latin typeface="Arial" charset="0"/>
              </a:rPr>
              <a:t>     </a:t>
            </a:r>
          </a:p>
          <a:p>
            <a:pPr algn="just">
              <a:spcBef>
                <a:spcPct val="0"/>
              </a:spcBef>
              <a:buClrTx/>
              <a:buSzTx/>
              <a:buNone/>
            </a:pPr>
            <a:endParaRPr lang="ru-RU" altLang="ru-RU" sz="1400" dirty="0">
              <a:solidFill>
                <a:schemeClr val="tx1"/>
              </a:solidFill>
              <a:latin typeface="Times New Roman" pitchFamily="18" charset="0"/>
              <a:cs typeface="Times New Roman" pitchFamily="18" charset="0"/>
            </a:endParaRPr>
          </a:p>
          <a:p>
            <a:pPr algn="just">
              <a:spcBef>
                <a:spcPct val="0"/>
              </a:spcBef>
              <a:buClrTx/>
              <a:buSzTx/>
              <a:buNone/>
            </a:pPr>
            <a:r>
              <a:rPr lang="ru-RU" altLang="ru-RU" sz="1400" dirty="0">
                <a:solidFill>
                  <a:schemeClr val="tx1"/>
                </a:solidFill>
                <a:latin typeface="Times New Roman" pitchFamily="18" charset="0"/>
                <a:cs typeface="Times New Roman" pitchFamily="18" charset="0"/>
              </a:rPr>
              <a:t>1</a:t>
            </a:r>
            <a:r>
              <a:rPr lang="ru-RU" altLang="ru-RU" sz="1300" dirty="0">
                <a:solidFill>
                  <a:schemeClr val="tx1"/>
                </a:solidFill>
                <a:latin typeface="Times New Roman" pitchFamily="18" charset="0"/>
                <a:cs typeface="Times New Roman" pitchFamily="18" charset="0"/>
              </a:rPr>
              <a:t>. Введение стр.3</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2. Общая информация о бюджетном процессе  стр.4-8</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3. Открытость бюджетных данных и уровень качества управления муниципальными финансами стр.9</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4. Конкурсы проектов «Бюджет для граждан» и повышение бюджетной грамотности стр.10-11</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5. Административное устройство муниципального района Мелеузовский район Республики Башкортостан стр.12</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6. Основные показатели социально-экономического развития муниципального района Мелеузовского района стр. 13-14</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7. Основные направления бюджетной политики стр.15-16</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8. Основные направления налоговой политики стр.17-18</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9. Показатели консолидированного бюджета муниципального бюджета стр.19-21</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10. Исполнение бюджетов городского и сельских поселений муниципального района Мелеузовский район стр.22</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11. Налоговые льготы консолидированного бюджета муниципального района Мелеузовский район стр.23</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12. Основные показатели консолидированного бюджета муниципального района по доходам стр. 24-25</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13. Структура расходов консолидированного бюджета муниципального района Мелеузовский район стр. 26-27</a:t>
            </a:r>
          </a:p>
          <a:p>
            <a:pPr algn="just">
              <a:spcBef>
                <a:spcPct val="0"/>
              </a:spcBef>
              <a:buClrTx/>
              <a:buSzTx/>
              <a:buFont typeface="Wingdings 3" pitchFamily="18" charset="2"/>
              <a:buNone/>
            </a:pPr>
            <a:r>
              <a:rPr lang="ru-RU" altLang="ru-RU" sz="1300" dirty="0">
                <a:solidFill>
                  <a:schemeClr val="tx1"/>
                </a:solidFill>
                <a:latin typeface="Times New Roman" pitchFamily="18" charset="0"/>
                <a:cs typeface="Times New Roman" pitchFamily="18" charset="0"/>
              </a:rPr>
              <a:t>14. Основные показатели бюджета муниципального района Мелеузовский район стр. 28-29</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15. Расходы консолидированного бюджета муниципального района Мелеузовский район Республики Башкортостан в      </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       разрезе экономической классификации и наиболее значимые направления расходов стр. 30-40</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16. Мероприятия в рамках программы поддержки местных инициатив в муниципальном районе Мелеузовский район   </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      Республики Башкортостан стр.41</a:t>
            </a:r>
          </a:p>
          <a:p>
            <a:pPr algn="just">
              <a:spcBef>
                <a:spcPct val="0"/>
              </a:spcBef>
              <a:buClrTx/>
              <a:buSzTx/>
              <a:buNone/>
            </a:pPr>
            <a:r>
              <a:rPr lang="ru-RU" altLang="ru-RU" sz="1300" dirty="0">
                <a:solidFill>
                  <a:schemeClr val="tx1"/>
                </a:solidFill>
                <a:latin typeface="Times New Roman" pitchFamily="18" charset="0"/>
                <a:cs typeface="Times New Roman" pitchFamily="18" charset="0"/>
              </a:rPr>
              <a:t>17. Исполнение наказов избирателей, адресованных  депутатам Госсобрания-Курултая  стр. 42</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18. Перечень муниципальных программ муниципального района Мелеузовский район Республики Башкортостан</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       стр.43-44</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19. Расходы консолидированного бюджета муниципального района Мелеузовский район Республики Башкортостан в    </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       разрезе муниципальных программ стр. 45-62</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18. Объем муниципального долга по муниципальному району Мелеузовский район Республики Башкортостан стр.63</a:t>
            </a:r>
          </a:p>
          <a:p>
            <a:pPr algn="just">
              <a:spcBef>
                <a:spcPct val="0"/>
              </a:spcBef>
              <a:buClrTx/>
              <a:buSzTx/>
              <a:buFontTx/>
              <a:buNone/>
            </a:pPr>
            <a:r>
              <a:rPr lang="ru-RU" altLang="ru-RU" sz="1300" dirty="0">
                <a:solidFill>
                  <a:schemeClr val="tx1"/>
                </a:solidFill>
                <a:latin typeface="Times New Roman" pitchFamily="18" charset="0"/>
                <a:cs typeface="Times New Roman" pitchFamily="18" charset="0"/>
              </a:rPr>
              <a:t>19. Контактная информация стр. 64</a:t>
            </a:r>
          </a:p>
          <a:p>
            <a:pPr algn="just">
              <a:spcBef>
                <a:spcPct val="0"/>
              </a:spcBef>
              <a:buClrTx/>
              <a:buSzTx/>
              <a:buFontTx/>
              <a:buNone/>
            </a:pPr>
            <a:endParaRPr lang="ru-RU" altLang="ru-RU" sz="1300" dirty="0">
              <a:solidFill>
                <a:schemeClr val="tx1"/>
              </a:solidFill>
              <a:latin typeface="Times New Roman" pitchFamily="18" charset="0"/>
              <a:cs typeface="Times New Roman" pitchFamily="18" charset="0"/>
            </a:endParaRPr>
          </a:p>
          <a:p>
            <a:pPr algn="just">
              <a:spcBef>
                <a:spcPct val="0"/>
              </a:spcBef>
              <a:buClrTx/>
              <a:buSzTx/>
              <a:buFontTx/>
              <a:buNone/>
            </a:pPr>
            <a:endParaRPr lang="ru-RU" altLang="ru-RU" sz="1300" dirty="0">
              <a:solidFill>
                <a:schemeClr val="tx1"/>
              </a:solidFill>
              <a:latin typeface="Times New Roman" pitchFamily="18" charset="0"/>
              <a:cs typeface="Times New Roman" pitchFamily="18" charset="0"/>
            </a:endParaRPr>
          </a:p>
          <a:p>
            <a:pPr algn="just">
              <a:spcBef>
                <a:spcPct val="0"/>
              </a:spcBef>
              <a:buClrTx/>
              <a:buSzTx/>
              <a:buFontTx/>
              <a:buNone/>
            </a:pPr>
            <a:endParaRPr lang="ru-RU" altLang="ru-RU" sz="1300" dirty="0">
              <a:solidFill>
                <a:schemeClr val="tx1"/>
              </a:solidFill>
              <a:latin typeface="Arial" charset="0"/>
            </a:endParaRP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7228656" y="186432"/>
            <a:ext cx="1893244" cy="365125"/>
          </a:xfrm>
        </p:spPr>
        <p:txBody>
          <a:bodyPr/>
          <a:lstStyle/>
          <a:p>
            <a:fld id="{434A3D7E-C280-4DCD-A7E1-93BBC7758E8E}" type="slidenum">
              <a:rPr lang="ru-RU" smtClean="0">
                <a:solidFill>
                  <a:schemeClr val="tx1"/>
                </a:solidFill>
              </a:rPr>
              <a:t>2</a:t>
            </a:fld>
            <a:endParaRPr lang="ru-RU" dirty="0">
              <a:solidFill>
                <a:schemeClr val="tx1"/>
              </a:solidFill>
            </a:endParaRPr>
          </a:p>
        </p:txBody>
      </p:sp>
    </p:spTree>
    <p:extLst>
      <p:ext uri="{BB962C8B-B14F-4D97-AF65-F5344CB8AC3E}">
        <p14:creationId xmlns:p14="http://schemas.microsoft.com/office/powerpoint/2010/main" val="122265974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1" name="Рисунок 3">
            <a:extLst>
              <a:ext uri="{FF2B5EF4-FFF2-40B4-BE49-F238E27FC236}">
                <a16:creationId xmlns:a16="http://schemas.microsoft.com/office/drawing/2014/main" id="{5156CF7C-3AA7-4EE5-813E-D5FAB0F99B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7638" y="5946775"/>
            <a:ext cx="21002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Заголовок 1">
            <a:extLst>
              <a:ext uri="{FF2B5EF4-FFF2-40B4-BE49-F238E27FC236}">
                <a16:creationId xmlns:a16="http://schemas.microsoft.com/office/drawing/2014/main" id="{2CB43738-305A-47B8-AF60-A698677CCA27}"/>
              </a:ext>
            </a:extLst>
          </p:cNvPr>
          <p:cNvSpPr txBox="1">
            <a:spLocks/>
          </p:cNvSpPr>
          <p:nvPr/>
        </p:nvSpPr>
        <p:spPr bwMode="auto">
          <a:xfrm>
            <a:off x="4787901" y="2965450"/>
            <a:ext cx="4032572" cy="679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RU" altLang="ru-RU" sz="1100" dirty="0">
                <a:solidFill>
                  <a:srgbClr val="002060"/>
                </a:solidFill>
                <a:latin typeface="Times New Roman" panose="02020603050405020304" pitchFamily="18" charset="0"/>
                <a:cs typeface="Times New Roman" panose="02020603050405020304" pitchFamily="18" charset="0"/>
              </a:rPr>
              <a:t>Основные налоговые и неналоговые доходы консолидированного бюджета муниципального района </a:t>
            </a:r>
            <a:r>
              <a:rPr lang="ru-RU" altLang="ru-RU" sz="1100" dirty="0" err="1">
                <a:solidFill>
                  <a:srgbClr val="002060"/>
                </a:solidFill>
                <a:latin typeface="Times New Roman" panose="02020603050405020304" pitchFamily="18" charset="0"/>
                <a:cs typeface="Times New Roman" panose="02020603050405020304" pitchFamily="18" charset="0"/>
              </a:rPr>
              <a:t>Мелеузовский</a:t>
            </a:r>
            <a:r>
              <a:rPr lang="ru-RU" altLang="ru-RU" sz="1100" dirty="0">
                <a:solidFill>
                  <a:srgbClr val="002060"/>
                </a:solidFill>
                <a:latin typeface="Times New Roman" panose="02020603050405020304" pitchFamily="18" charset="0"/>
                <a:cs typeface="Times New Roman" panose="02020603050405020304" pitchFamily="18" charset="0"/>
              </a:rPr>
              <a:t> район Республики Башкортостан   </a:t>
            </a:r>
          </a:p>
        </p:txBody>
      </p:sp>
      <p:sp>
        <p:nvSpPr>
          <p:cNvPr id="40963" name="TextBox 7">
            <a:extLst>
              <a:ext uri="{FF2B5EF4-FFF2-40B4-BE49-F238E27FC236}">
                <a16:creationId xmlns:a16="http://schemas.microsoft.com/office/drawing/2014/main" id="{AC2B8E64-4218-4D36-918E-E794673EAE7B}"/>
              </a:ext>
            </a:extLst>
          </p:cNvPr>
          <p:cNvSpPr txBox="1">
            <a:spLocks noChangeArrowheads="1"/>
          </p:cNvSpPr>
          <p:nvPr/>
        </p:nvSpPr>
        <p:spPr bwMode="auto">
          <a:xfrm>
            <a:off x="8408988" y="4016375"/>
            <a:ext cx="5365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млн.руб. </a:t>
            </a:r>
          </a:p>
        </p:txBody>
      </p:sp>
      <p:sp>
        <p:nvSpPr>
          <p:cNvPr id="10" name="Заголовок 1">
            <a:extLst>
              <a:ext uri="{FF2B5EF4-FFF2-40B4-BE49-F238E27FC236}">
                <a16:creationId xmlns:a16="http://schemas.microsoft.com/office/drawing/2014/main" id="{6A6DD63A-937F-4935-9540-C5FF2B0B7D9A}"/>
              </a:ext>
            </a:extLst>
          </p:cNvPr>
          <p:cNvSpPr txBox="1">
            <a:spLocks/>
          </p:cNvSpPr>
          <p:nvPr/>
        </p:nvSpPr>
        <p:spPr>
          <a:xfrm>
            <a:off x="4787900" y="682625"/>
            <a:ext cx="3384550" cy="658813"/>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ru-RU" sz="1050" dirty="0">
                <a:solidFill>
                  <a:srgbClr val="002060"/>
                </a:solidFill>
                <a:latin typeface="Times New Roman" panose="02020603050405020304" pitchFamily="18" charset="0"/>
                <a:cs typeface="Times New Roman" panose="02020603050405020304" pitchFamily="18" charset="0"/>
              </a:rPr>
              <a:t>Налоговые и неналоговые доходы бюджета на душу населения</a:t>
            </a:r>
          </a:p>
        </p:txBody>
      </p:sp>
      <p:graphicFrame>
        <p:nvGraphicFramePr>
          <p:cNvPr id="3" name="Объект 6">
            <a:extLst>
              <a:ext uri="{FF2B5EF4-FFF2-40B4-BE49-F238E27FC236}">
                <a16:creationId xmlns:a16="http://schemas.microsoft.com/office/drawing/2014/main" id="{9EA10019-4BB6-4591-9055-EA04372D02C3}"/>
              </a:ext>
            </a:extLst>
          </p:cNvPr>
          <p:cNvGraphicFramePr>
            <a:graphicFrameLocks noGrp="1"/>
          </p:cNvGraphicFramePr>
          <p:nvPr>
            <p:ph sz="quarter" idx="13"/>
            <p:extLst>
              <p:ext uri="{D42A27DB-BD31-4B8C-83A1-F6EECF244321}">
                <p14:modId xmlns:p14="http://schemas.microsoft.com/office/powerpoint/2010/main" val="1422710741"/>
              </p:ext>
            </p:extLst>
          </p:nvPr>
        </p:nvGraphicFramePr>
        <p:xfrm>
          <a:off x="0" y="2887436"/>
          <a:ext cx="4349750" cy="3277868"/>
        </p:xfrm>
        <a:graphic>
          <a:graphicData uri="http://schemas.openxmlformats.org/drawingml/2006/chart">
            <c:chart xmlns:c="http://schemas.openxmlformats.org/drawingml/2006/chart" xmlns:r="http://schemas.openxmlformats.org/officeDocument/2006/relationships" r:id="rId3"/>
          </a:graphicData>
        </a:graphic>
      </p:graphicFrame>
      <p:sp>
        <p:nvSpPr>
          <p:cNvPr id="40966" name="Заголовок 1">
            <a:extLst>
              <a:ext uri="{FF2B5EF4-FFF2-40B4-BE49-F238E27FC236}">
                <a16:creationId xmlns:a16="http://schemas.microsoft.com/office/drawing/2014/main" id="{59D7DC68-BCF0-4FAA-BC28-38133809435C}"/>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r>
              <a:rPr lang="ru-RU" altLang="ru-RU" sz="1200">
                <a:solidFill>
                  <a:srgbClr val="002060"/>
                </a:solidFill>
                <a:latin typeface="Times New Roman" panose="02020603050405020304" pitchFamily="18" charset="0"/>
                <a:cs typeface="Times New Roman" panose="02020603050405020304" pitchFamily="18" charset="0"/>
              </a:rPr>
              <a:t>Поступления налоговых и неналоговых доходов в консолидированный бюджет муниципального района Мелеузовский район Республики Башкортостан   </a:t>
            </a:r>
          </a:p>
        </p:txBody>
      </p:sp>
      <p:sp>
        <p:nvSpPr>
          <p:cNvPr id="40970" name="TextBox 2">
            <a:extLst>
              <a:ext uri="{FF2B5EF4-FFF2-40B4-BE49-F238E27FC236}">
                <a16:creationId xmlns:a16="http://schemas.microsoft.com/office/drawing/2014/main" id="{BE6D282A-BC2D-449E-9FA5-BEBFCAFFCAA0}"/>
              </a:ext>
            </a:extLst>
          </p:cNvPr>
          <p:cNvSpPr txBox="1">
            <a:spLocks noChangeArrowheads="1"/>
          </p:cNvSpPr>
          <p:nvPr/>
        </p:nvSpPr>
        <p:spPr bwMode="auto">
          <a:xfrm>
            <a:off x="0" y="0"/>
            <a:ext cx="9144000" cy="615950"/>
          </a:xfrm>
          <a:prstGeom prst="rect">
            <a:avLst/>
          </a:prstGeom>
          <a:solidFill>
            <a:schemeClr val="bg2">
              <a:lumMod val="90000"/>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a:spcBef>
                <a:spcPct val="0"/>
              </a:spcBef>
              <a:spcAft>
                <a:spcPct val="0"/>
              </a:spcAft>
              <a:buClrTx/>
              <a:buSzTx/>
              <a:buFontTx/>
              <a:buNone/>
              <a:defRPr/>
            </a:pPr>
            <a:r>
              <a:rPr lang="ru-RU" altLang="ru-RU" sz="1800" dirty="0">
                <a:solidFill>
                  <a:srgbClr val="002060"/>
                </a:solidFill>
              </a:rPr>
              <a:t>                </a:t>
            </a:r>
            <a:r>
              <a:rPr lang="ru-RU" altLang="ru-RU" sz="1600" dirty="0">
                <a:solidFill>
                  <a:srgbClr val="002060"/>
                </a:solidFill>
                <a:latin typeface="Times New Roman" panose="02020603050405020304" pitchFamily="18" charset="0"/>
                <a:cs typeface="Times New Roman" panose="02020603050405020304" pitchFamily="18" charset="0"/>
              </a:rPr>
              <a:t>Показатели консолидированного бюджета муниципального района Мелеузовский</a:t>
            </a:r>
          </a:p>
          <a:p>
            <a:pPr algn="ctr">
              <a:spcBef>
                <a:spcPct val="0"/>
              </a:spcBef>
              <a:spcAft>
                <a:spcPct val="0"/>
              </a:spcAft>
              <a:buClrTx/>
              <a:buSzTx/>
              <a:buFontTx/>
              <a:buNone/>
              <a:defRPr/>
            </a:pPr>
            <a:r>
              <a:rPr lang="ru-RU" altLang="ru-RU" sz="1600" dirty="0">
                <a:solidFill>
                  <a:srgbClr val="002060"/>
                </a:solidFill>
                <a:latin typeface="Times New Roman" panose="02020603050405020304" pitchFamily="18" charset="0"/>
                <a:cs typeface="Times New Roman" panose="02020603050405020304" pitchFamily="18" charset="0"/>
              </a:rPr>
              <a:t> район Республики Башкортостан </a:t>
            </a:r>
            <a:endParaRPr lang="ru-RU" altLang="ru-RU" sz="1600" b="1" dirty="0">
              <a:solidFill>
                <a:schemeClr val="tx1"/>
              </a:solidFill>
              <a:latin typeface="Times New Roman" panose="02020603050405020304" pitchFamily="18" charset="0"/>
              <a:cs typeface="Times New Roman" panose="02020603050405020304" pitchFamily="18" charset="0"/>
            </a:endParaRPr>
          </a:p>
        </p:txBody>
      </p:sp>
      <p:pic>
        <p:nvPicPr>
          <p:cNvPr id="40968" name="Picture 3">
            <a:extLst>
              <a:ext uri="{FF2B5EF4-FFF2-40B4-BE49-F238E27FC236}">
                <a16:creationId xmlns:a16="http://schemas.microsoft.com/office/drawing/2014/main" id="{8AFD27C5-40B9-4A8F-B9F7-7AE1F052C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69"/>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9" name="TextBox 15">
            <a:extLst>
              <a:ext uri="{FF2B5EF4-FFF2-40B4-BE49-F238E27FC236}">
                <a16:creationId xmlns:a16="http://schemas.microsoft.com/office/drawing/2014/main" id="{574BE91D-06FF-48FC-BB42-37938A2EF04B}"/>
              </a:ext>
            </a:extLst>
          </p:cNvPr>
          <p:cNvSpPr txBox="1">
            <a:spLocks noChangeArrowheads="1"/>
          </p:cNvSpPr>
          <p:nvPr/>
        </p:nvSpPr>
        <p:spPr bwMode="auto">
          <a:xfrm>
            <a:off x="3692525" y="2781300"/>
            <a:ext cx="538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млн.руб. </a:t>
            </a:r>
          </a:p>
        </p:txBody>
      </p:sp>
      <p:pic>
        <p:nvPicPr>
          <p:cNvPr id="2" name="Рисунок 2">
            <a:extLst>
              <a:ext uri="{FF2B5EF4-FFF2-40B4-BE49-F238E27FC236}">
                <a16:creationId xmlns:a16="http://schemas.microsoft.com/office/drawing/2014/main" id="{612F535C-CCD2-473A-AEE0-9F828C3341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3607" y="1031875"/>
            <a:ext cx="291799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https://image.freepik.com/free-icon/man-saving-money-in-a-piggy-moneybox_318-29315.png">
            <a:extLst>
              <a:ext uri="{FF2B5EF4-FFF2-40B4-BE49-F238E27FC236}">
                <a16:creationId xmlns:a16="http://schemas.microsoft.com/office/drawing/2014/main" id="{A403C66D-0F75-434F-85F5-B956C36ADA7D}"/>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96042" y="1822949"/>
            <a:ext cx="689851" cy="7921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ttps://image.freepik.com/free-icon/man-saving-money-in-a-piggy-moneybox_318-29315.png">
            <a:extLst>
              <a:ext uri="{FF2B5EF4-FFF2-40B4-BE49-F238E27FC236}">
                <a16:creationId xmlns:a16="http://schemas.microsoft.com/office/drawing/2014/main" id="{AB7152BA-A87B-490E-ADDB-03516984AAF5}"/>
              </a:ext>
            </a:extLst>
          </p:cNvPr>
          <p:cNvPicPr>
            <a:picLocks noChangeAspect="1" noChangeArrowheads="1"/>
          </p:cNvPicPr>
          <p:nvPr/>
        </p:nvPicPr>
        <p:blipFill>
          <a:blip r:embed="rId6"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82548" y="1704095"/>
            <a:ext cx="797993" cy="910992"/>
          </a:xfrm>
          <a:prstGeom prst="rect">
            <a:avLst/>
          </a:prstGeom>
          <a:noFill/>
          <a:extLst>
            <a:ext uri="{909E8E84-426E-40DD-AFC4-6F175D3DCCD1}">
              <a14:hiddenFill xmlns:a14="http://schemas.microsoft.com/office/drawing/2010/main">
                <a:solidFill>
                  <a:srgbClr val="FFFFFF"/>
                </a:solidFill>
              </a14:hiddenFill>
            </a:ext>
          </a:extLst>
        </p:spPr>
      </p:pic>
      <p:sp>
        <p:nvSpPr>
          <p:cNvPr id="40975" name="TextBox 2">
            <a:extLst>
              <a:ext uri="{FF2B5EF4-FFF2-40B4-BE49-F238E27FC236}">
                <a16:creationId xmlns:a16="http://schemas.microsoft.com/office/drawing/2014/main" id="{2CEE1759-26FD-4980-BD18-E6F0EA223C19}"/>
              </a:ext>
            </a:extLst>
          </p:cNvPr>
          <p:cNvSpPr txBox="1">
            <a:spLocks noChangeArrowheads="1"/>
          </p:cNvSpPr>
          <p:nvPr/>
        </p:nvSpPr>
        <p:spPr bwMode="auto">
          <a:xfrm>
            <a:off x="4932363" y="2697163"/>
            <a:ext cx="230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400" b="1" dirty="0"/>
              <a:t>2017 год</a:t>
            </a:r>
          </a:p>
        </p:txBody>
      </p:sp>
      <p:sp>
        <p:nvSpPr>
          <p:cNvPr id="40976" name="TextBox 2">
            <a:extLst>
              <a:ext uri="{FF2B5EF4-FFF2-40B4-BE49-F238E27FC236}">
                <a16:creationId xmlns:a16="http://schemas.microsoft.com/office/drawing/2014/main" id="{B01A345E-A862-4257-A927-86356E57C48C}"/>
              </a:ext>
            </a:extLst>
          </p:cNvPr>
          <p:cNvSpPr txBox="1">
            <a:spLocks noChangeArrowheads="1"/>
          </p:cNvSpPr>
          <p:nvPr/>
        </p:nvSpPr>
        <p:spPr bwMode="auto">
          <a:xfrm>
            <a:off x="6796088" y="2697163"/>
            <a:ext cx="230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400" b="1" dirty="0"/>
              <a:t>2018 год</a:t>
            </a:r>
          </a:p>
        </p:txBody>
      </p:sp>
      <p:sp>
        <p:nvSpPr>
          <p:cNvPr id="25" name="Овал 24">
            <a:extLst>
              <a:ext uri="{FF2B5EF4-FFF2-40B4-BE49-F238E27FC236}">
                <a16:creationId xmlns:a16="http://schemas.microsoft.com/office/drawing/2014/main" id="{DAF1EAAD-6851-49C3-8FF1-76E025C13C1E}"/>
              </a:ext>
            </a:extLst>
          </p:cNvPr>
          <p:cNvSpPr/>
          <p:nvPr/>
        </p:nvSpPr>
        <p:spPr>
          <a:xfrm>
            <a:off x="5523096" y="1314899"/>
            <a:ext cx="942039" cy="747812"/>
          </a:xfrm>
          <a:prstGeom prst="ellipse">
            <a:avLst/>
          </a:prstGeom>
          <a:solidFill>
            <a:srgbClr val="FFCC00"/>
          </a:solidFill>
          <a:ln>
            <a:solidFill>
              <a:srgbClr val="BC8F00"/>
            </a:solidFill>
          </a:ln>
          <a:effectLst>
            <a:outerShdw blurRad="50800" dist="38100" dir="2700000" sx="102000" sy="102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9048</a:t>
            </a:r>
            <a:r>
              <a:rPr lang="ru-RU" sz="1400" dirty="0">
                <a:solidFill>
                  <a:schemeClr val="tx1"/>
                </a:solidFill>
              </a:rPr>
              <a:t> руб.</a:t>
            </a:r>
          </a:p>
        </p:txBody>
      </p:sp>
      <p:sp>
        <p:nvSpPr>
          <p:cNvPr id="26" name="Овал 25">
            <a:extLst>
              <a:ext uri="{FF2B5EF4-FFF2-40B4-BE49-F238E27FC236}">
                <a16:creationId xmlns:a16="http://schemas.microsoft.com/office/drawing/2014/main" id="{31EB7909-7D44-4905-A284-6FED806897E4}"/>
              </a:ext>
            </a:extLst>
          </p:cNvPr>
          <p:cNvSpPr/>
          <p:nvPr/>
        </p:nvSpPr>
        <p:spPr>
          <a:xfrm>
            <a:off x="8069972" y="1128959"/>
            <a:ext cx="942039" cy="747812"/>
          </a:xfrm>
          <a:prstGeom prst="ellipse">
            <a:avLst/>
          </a:prstGeom>
          <a:solidFill>
            <a:srgbClr val="FFCC00"/>
          </a:solidFill>
          <a:ln>
            <a:solidFill>
              <a:srgbClr val="BC8F00"/>
            </a:solidFill>
          </a:ln>
          <a:effectLst>
            <a:outerShdw blurRad="50800" dist="38100" dir="2700000" sx="102000" sy="102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rPr>
              <a:t>9567</a:t>
            </a:r>
            <a:r>
              <a:rPr lang="ru-RU" sz="1400" dirty="0">
                <a:solidFill>
                  <a:schemeClr val="tx1"/>
                </a:solidFill>
              </a:rPr>
              <a:t> руб.</a:t>
            </a:r>
          </a:p>
        </p:txBody>
      </p:sp>
      <p:sp>
        <p:nvSpPr>
          <p:cNvPr id="27" name="Стрелка вправо 26">
            <a:extLst>
              <a:ext uri="{FF2B5EF4-FFF2-40B4-BE49-F238E27FC236}">
                <a16:creationId xmlns:a16="http://schemas.microsoft.com/office/drawing/2014/main" id="{A2F6A659-73EB-46AF-B34F-8E3882762D9C}"/>
              </a:ext>
            </a:extLst>
          </p:cNvPr>
          <p:cNvSpPr/>
          <p:nvPr/>
        </p:nvSpPr>
        <p:spPr>
          <a:xfrm rot="21111658">
            <a:off x="6630988" y="1389063"/>
            <a:ext cx="1389062" cy="487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t>+519 руб.</a:t>
            </a:r>
          </a:p>
        </p:txBody>
      </p:sp>
      <p:sp>
        <p:nvSpPr>
          <p:cNvPr id="5" name="AutoShape 26"/>
          <p:cNvSpPr>
            <a:spLocks noChangeAspect="1" noChangeArrowheads="1" noTextEdit="1"/>
          </p:cNvSpPr>
          <p:nvPr/>
        </p:nvSpPr>
        <p:spPr bwMode="auto">
          <a:xfrm>
            <a:off x="4192588" y="3109914"/>
            <a:ext cx="4906962" cy="368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6" name="Диаграмма 5"/>
          <p:cNvGraphicFramePr/>
          <p:nvPr>
            <p:extLst>
              <p:ext uri="{D42A27DB-BD31-4B8C-83A1-F6EECF244321}">
                <p14:modId xmlns:p14="http://schemas.microsoft.com/office/powerpoint/2010/main" val="53320900"/>
              </p:ext>
            </p:extLst>
          </p:nvPr>
        </p:nvGraphicFramePr>
        <p:xfrm>
          <a:off x="4065360" y="3375923"/>
          <a:ext cx="4946651" cy="3395188"/>
        </p:xfrm>
        <a:graphic>
          <a:graphicData uri="http://schemas.openxmlformats.org/drawingml/2006/chart">
            <c:chart xmlns:c="http://schemas.openxmlformats.org/drawingml/2006/chart" xmlns:r="http://schemas.openxmlformats.org/officeDocument/2006/relationships" r:id="rId7"/>
          </a:graphicData>
        </a:graphic>
      </p:graphicFrame>
      <p:sp>
        <p:nvSpPr>
          <p:cNvPr id="7" name="Стрелка вправо 6"/>
          <p:cNvSpPr/>
          <p:nvPr/>
        </p:nvSpPr>
        <p:spPr>
          <a:xfrm>
            <a:off x="6081166" y="5805264"/>
            <a:ext cx="564903" cy="21602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8" name="Стрелка вправо 7"/>
          <p:cNvSpPr/>
          <p:nvPr/>
        </p:nvSpPr>
        <p:spPr>
          <a:xfrm>
            <a:off x="6084094" y="5229200"/>
            <a:ext cx="561975" cy="14401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9" name="Стрелка вправо 8"/>
          <p:cNvSpPr/>
          <p:nvPr/>
        </p:nvSpPr>
        <p:spPr>
          <a:xfrm>
            <a:off x="6084095" y="4950620"/>
            <a:ext cx="561974" cy="13456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1" name="Стрелка вправо 10"/>
          <p:cNvSpPr/>
          <p:nvPr/>
        </p:nvSpPr>
        <p:spPr>
          <a:xfrm>
            <a:off x="6084095" y="4601142"/>
            <a:ext cx="561974" cy="19601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2" name="Стрелка вправо 11"/>
          <p:cNvSpPr/>
          <p:nvPr/>
        </p:nvSpPr>
        <p:spPr>
          <a:xfrm>
            <a:off x="6081166" y="4365104"/>
            <a:ext cx="555233" cy="9286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3" name="Стрелка вправо 12"/>
          <p:cNvSpPr/>
          <p:nvPr/>
        </p:nvSpPr>
        <p:spPr>
          <a:xfrm>
            <a:off x="6109679" y="4109244"/>
            <a:ext cx="536390" cy="7200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14" name="Стрелка вправо 13"/>
          <p:cNvSpPr/>
          <p:nvPr/>
        </p:nvSpPr>
        <p:spPr>
          <a:xfrm>
            <a:off x="6084094" y="5517582"/>
            <a:ext cx="561975" cy="18973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33" name="Скругленный прямоугольник 32"/>
          <p:cNvSpPr/>
          <p:nvPr/>
        </p:nvSpPr>
        <p:spPr>
          <a:xfrm>
            <a:off x="6051897" y="4145248"/>
            <a:ext cx="651954" cy="248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800" dirty="0">
                <a:solidFill>
                  <a:schemeClr val="tx1"/>
                </a:solidFill>
                <a:latin typeface="Times New Roman" panose="02020603050405020304" pitchFamily="18" charset="0"/>
                <a:cs typeface="Times New Roman" panose="02020603050405020304" pitchFamily="18" charset="0"/>
              </a:rPr>
              <a:t>+5,18</a:t>
            </a:r>
          </a:p>
        </p:txBody>
      </p:sp>
      <p:sp>
        <p:nvSpPr>
          <p:cNvPr id="34" name="Скругленный прямоугольник 33"/>
          <p:cNvSpPr/>
          <p:nvPr/>
        </p:nvSpPr>
        <p:spPr>
          <a:xfrm>
            <a:off x="6005622" y="4425316"/>
            <a:ext cx="651954" cy="248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800" dirty="0">
                <a:solidFill>
                  <a:schemeClr val="tx1"/>
                </a:solidFill>
                <a:latin typeface="Times New Roman" panose="02020603050405020304" pitchFamily="18" charset="0"/>
                <a:cs typeface="Times New Roman" panose="02020603050405020304" pitchFamily="18" charset="0"/>
              </a:rPr>
              <a:t>-8,25</a:t>
            </a:r>
          </a:p>
        </p:txBody>
      </p:sp>
      <p:sp>
        <p:nvSpPr>
          <p:cNvPr id="35" name="Скругленный прямоугольник 34"/>
          <p:cNvSpPr/>
          <p:nvPr/>
        </p:nvSpPr>
        <p:spPr>
          <a:xfrm>
            <a:off x="6021325" y="4775381"/>
            <a:ext cx="651954" cy="248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800" dirty="0">
                <a:solidFill>
                  <a:schemeClr val="tx1"/>
                </a:solidFill>
                <a:latin typeface="Times New Roman" panose="02020603050405020304" pitchFamily="18" charset="0"/>
                <a:cs typeface="Times New Roman" panose="02020603050405020304" pitchFamily="18" charset="0"/>
              </a:rPr>
              <a:t>+15,79</a:t>
            </a:r>
          </a:p>
        </p:txBody>
      </p:sp>
      <p:sp>
        <p:nvSpPr>
          <p:cNvPr id="36" name="Скругленный прямоугольник 35"/>
          <p:cNvSpPr/>
          <p:nvPr/>
        </p:nvSpPr>
        <p:spPr>
          <a:xfrm>
            <a:off x="6039105" y="5030755"/>
            <a:ext cx="651954" cy="248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800" dirty="0">
                <a:solidFill>
                  <a:schemeClr val="tx1"/>
                </a:solidFill>
                <a:latin typeface="Times New Roman" panose="02020603050405020304" pitchFamily="18" charset="0"/>
                <a:cs typeface="Times New Roman" panose="02020603050405020304" pitchFamily="18" charset="0"/>
              </a:rPr>
              <a:t>-0,77</a:t>
            </a:r>
          </a:p>
        </p:txBody>
      </p:sp>
      <p:sp>
        <p:nvSpPr>
          <p:cNvPr id="37" name="Скругленный прямоугольник 36"/>
          <p:cNvSpPr/>
          <p:nvPr/>
        </p:nvSpPr>
        <p:spPr>
          <a:xfrm>
            <a:off x="6039105" y="5351445"/>
            <a:ext cx="651954" cy="248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800" dirty="0">
                <a:solidFill>
                  <a:schemeClr val="tx1"/>
                </a:solidFill>
                <a:latin typeface="Times New Roman" panose="02020603050405020304" pitchFamily="18" charset="0"/>
                <a:cs typeface="Times New Roman" panose="02020603050405020304" pitchFamily="18" charset="0"/>
              </a:rPr>
              <a:t>-5,68</a:t>
            </a:r>
          </a:p>
        </p:txBody>
      </p:sp>
      <p:sp>
        <p:nvSpPr>
          <p:cNvPr id="38" name="Скругленный прямоугольник 37"/>
          <p:cNvSpPr/>
          <p:nvPr/>
        </p:nvSpPr>
        <p:spPr>
          <a:xfrm>
            <a:off x="6032805" y="5677035"/>
            <a:ext cx="651954" cy="2481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ru-RU" sz="800" dirty="0">
                <a:solidFill>
                  <a:schemeClr val="tx1"/>
                </a:solidFill>
                <a:latin typeface="Times New Roman" panose="02020603050405020304" pitchFamily="18" charset="0"/>
                <a:cs typeface="Times New Roman" panose="02020603050405020304" pitchFamily="18" charset="0"/>
              </a:rPr>
              <a:t>+28,48</a:t>
            </a:r>
          </a:p>
        </p:txBody>
      </p:sp>
      <p:sp>
        <p:nvSpPr>
          <p:cNvPr id="4" name="Номер слайда 3"/>
          <p:cNvSpPr>
            <a:spLocks noGrp="1"/>
          </p:cNvSpPr>
          <p:nvPr>
            <p:ph type="sldNum" sz="quarter" idx="17"/>
          </p:nvPr>
        </p:nvSpPr>
        <p:spPr>
          <a:xfrm>
            <a:off x="7010400" y="14469"/>
            <a:ext cx="2133600" cy="365125"/>
          </a:xfrm>
        </p:spPr>
        <p:txBody>
          <a:bodyPr/>
          <a:lstStyle/>
          <a:p>
            <a:pPr>
              <a:defRPr/>
            </a:pPr>
            <a:fld id="{1C2F39FC-F7FC-43A7-985C-4565CF06B74E}" type="slidenum">
              <a:rPr lang="en-US" smtClean="0">
                <a:solidFill>
                  <a:schemeClr val="tx1"/>
                </a:solidFill>
              </a:rPr>
              <a:pPr>
                <a:defRPr/>
              </a:pPr>
              <a:t>20</a:t>
            </a:fld>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11" descr="http://minusinsk.info/userfiles/budget_out.jpg">
            <a:extLst>
              <a:ext uri="{FF2B5EF4-FFF2-40B4-BE49-F238E27FC236}">
                <a16:creationId xmlns:a16="http://schemas.microsoft.com/office/drawing/2014/main" id="{6591652D-6A3D-40A6-8CA9-C7D48502E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614400"/>
            <a:ext cx="1299356" cy="12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a:extLst>
              <a:ext uri="{FF2B5EF4-FFF2-40B4-BE49-F238E27FC236}">
                <a16:creationId xmlns:a16="http://schemas.microsoft.com/office/drawing/2014/main" id="{F6ECE88E-768C-49B0-87BB-CD52412E5D9B}"/>
              </a:ext>
            </a:extLst>
          </p:cNvPr>
          <p:cNvSpPr>
            <a:spLocks noGrp="1" noRot="1"/>
          </p:cNvSpPr>
          <p:nvPr>
            <p:ph type="title"/>
          </p:nvPr>
        </p:nvSpPr>
        <p:spPr>
          <a:xfrm>
            <a:off x="0" y="0"/>
            <a:ext cx="9144000" cy="720725"/>
          </a:xfrm>
          <a:solidFill>
            <a:schemeClr val="bg2">
              <a:lumMod val="90000"/>
            </a:schemeClr>
          </a:solidFill>
          <a:ln>
            <a:noFill/>
          </a:ln>
        </p:spPr>
        <p:txBody>
          <a:bodyPr/>
          <a:lstStyle/>
          <a:p>
            <a:pPr eaLnBrk="1" hangingPunct="1"/>
            <a:r>
              <a:rPr lang="ru-RU" altLang="ru-RU" sz="2000" dirty="0">
                <a:solidFill>
                  <a:srgbClr val="002060"/>
                </a:solidFill>
              </a:rPr>
              <a:t> </a:t>
            </a:r>
            <a:r>
              <a:rPr lang="ru-RU" altLang="ru-RU" sz="1600" dirty="0">
                <a:solidFill>
                  <a:srgbClr val="002060"/>
                </a:solidFill>
                <a:latin typeface="Times New Roman" panose="02020603050405020304" pitchFamily="18" charset="0"/>
                <a:cs typeface="Times New Roman" panose="02020603050405020304" pitchFamily="18" charset="0"/>
              </a:rPr>
              <a:t>Показатели консолидированного бюджета муниципального района </a:t>
            </a:r>
            <a:br>
              <a:rPr lang="ru-RU" altLang="ru-RU" sz="1600" dirty="0">
                <a:solidFill>
                  <a:srgbClr val="002060"/>
                </a:solidFill>
                <a:latin typeface="Times New Roman" panose="02020603050405020304" pitchFamily="18" charset="0"/>
                <a:cs typeface="Times New Roman" panose="02020603050405020304" pitchFamily="18" charset="0"/>
              </a:rPr>
            </a:br>
            <a:r>
              <a:rPr lang="ru-RU" altLang="ru-RU" sz="1600" dirty="0">
                <a:solidFill>
                  <a:srgbClr val="002060"/>
                </a:solidFill>
                <a:latin typeface="Times New Roman" panose="02020603050405020304" pitchFamily="18" charset="0"/>
                <a:cs typeface="Times New Roman" panose="02020603050405020304" pitchFamily="18" charset="0"/>
              </a:rPr>
              <a:t>Мелеузовский район Республики Башкортостан </a:t>
            </a:r>
            <a:endParaRPr lang="ru-RU" altLang="ru-RU" sz="1600" dirty="0">
              <a:latin typeface="Times New Roman" panose="02020603050405020304" pitchFamily="18" charset="0"/>
              <a:cs typeface="Times New Roman" panose="02020603050405020304" pitchFamily="18" charset="0"/>
            </a:endParaRPr>
          </a:p>
        </p:txBody>
      </p:sp>
      <p:graphicFrame>
        <p:nvGraphicFramePr>
          <p:cNvPr id="2" name="Диаграмма 6">
            <a:extLst>
              <a:ext uri="{FF2B5EF4-FFF2-40B4-BE49-F238E27FC236}">
                <a16:creationId xmlns:a16="http://schemas.microsoft.com/office/drawing/2014/main" id="{A614ECE0-0F1B-402E-B45F-7BFCD0BAECDC}"/>
              </a:ext>
            </a:extLst>
          </p:cNvPr>
          <p:cNvGraphicFramePr>
            <a:graphicFrameLocks/>
          </p:cNvGraphicFramePr>
          <p:nvPr>
            <p:extLst>
              <p:ext uri="{D42A27DB-BD31-4B8C-83A1-F6EECF244321}">
                <p14:modId xmlns:p14="http://schemas.microsoft.com/office/powerpoint/2010/main" val="2561699997"/>
              </p:ext>
            </p:extLst>
          </p:nvPr>
        </p:nvGraphicFramePr>
        <p:xfrm>
          <a:off x="17647" y="1046956"/>
          <a:ext cx="3707904" cy="3054350"/>
        </p:xfrm>
        <a:graphic>
          <a:graphicData uri="http://schemas.openxmlformats.org/drawingml/2006/chart">
            <c:chart xmlns:c="http://schemas.openxmlformats.org/drawingml/2006/chart" xmlns:r="http://schemas.openxmlformats.org/officeDocument/2006/relationships" r:id="rId4"/>
          </a:graphicData>
        </a:graphic>
      </p:graphicFrame>
      <p:pic>
        <p:nvPicPr>
          <p:cNvPr id="47108" name="Picture 3">
            <a:extLst>
              <a:ext uri="{FF2B5EF4-FFF2-40B4-BE49-F238E27FC236}">
                <a16:creationId xmlns:a16="http://schemas.microsoft.com/office/drawing/2014/main" id="{3A3A996C-BC53-4EE5-AD1F-6F64FC7B83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4" y="0"/>
            <a:ext cx="7048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Диаграмма 2">
            <a:extLst>
              <a:ext uri="{FF2B5EF4-FFF2-40B4-BE49-F238E27FC236}">
                <a16:creationId xmlns:a16="http://schemas.microsoft.com/office/drawing/2014/main" id="{8D9A70D9-0202-48EC-9E45-84682B107401}"/>
              </a:ext>
            </a:extLst>
          </p:cNvPr>
          <p:cNvGraphicFramePr>
            <a:graphicFrameLocks/>
          </p:cNvGraphicFramePr>
          <p:nvPr>
            <p:extLst>
              <p:ext uri="{D42A27DB-BD31-4B8C-83A1-F6EECF244321}">
                <p14:modId xmlns:p14="http://schemas.microsoft.com/office/powerpoint/2010/main" val="2953656737"/>
              </p:ext>
            </p:extLst>
          </p:nvPr>
        </p:nvGraphicFramePr>
        <p:xfrm>
          <a:off x="-175624" y="3684535"/>
          <a:ext cx="4605214" cy="3212976"/>
        </p:xfrm>
        <a:graphic>
          <a:graphicData uri="http://schemas.openxmlformats.org/drawingml/2006/chart">
            <c:chart xmlns:c="http://schemas.openxmlformats.org/drawingml/2006/chart" xmlns:r="http://schemas.openxmlformats.org/officeDocument/2006/relationships" r:id="rId6"/>
          </a:graphicData>
        </a:graphic>
      </p:graphicFrame>
      <p:sp>
        <p:nvSpPr>
          <p:cNvPr id="47110" name="TextBox 2">
            <a:extLst>
              <a:ext uri="{FF2B5EF4-FFF2-40B4-BE49-F238E27FC236}">
                <a16:creationId xmlns:a16="http://schemas.microsoft.com/office/drawing/2014/main" id="{BFCF5CFD-426B-441D-9B51-51FCE7450316}"/>
              </a:ext>
            </a:extLst>
          </p:cNvPr>
          <p:cNvSpPr txBox="1">
            <a:spLocks noChangeArrowheads="1"/>
          </p:cNvSpPr>
          <p:nvPr/>
        </p:nvSpPr>
        <p:spPr bwMode="auto">
          <a:xfrm>
            <a:off x="-33338" y="766763"/>
            <a:ext cx="49675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200" b="1" dirty="0">
                <a:latin typeface="Times New Roman" panose="02020603050405020304" pitchFamily="18" charset="0"/>
                <a:cs typeface="Times New Roman" panose="02020603050405020304" pitchFamily="18" charset="0"/>
              </a:rPr>
              <a:t>Безвозмездные поступления из бюджетов других уровней в 2018 году</a:t>
            </a:r>
          </a:p>
        </p:txBody>
      </p:sp>
      <p:sp>
        <p:nvSpPr>
          <p:cNvPr id="4" name="Прямоугольник 3"/>
          <p:cNvSpPr/>
          <p:nvPr/>
        </p:nvSpPr>
        <p:spPr>
          <a:xfrm>
            <a:off x="4297397" y="1044575"/>
            <a:ext cx="4572000" cy="646331"/>
          </a:xfrm>
          <a:prstGeom prst="rect">
            <a:avLst/>
          </a:prstGeom>
        </p:spPr>
        <p:txBody>
          <a:bodyPr>
            <a:spAutoFit/>
          </a:bodyPr>
          <a:lstStyle/>
          <a:p>
            <a:r>
              <a:rPr lang="ru-RU" altLang="ru-RU" sz="1200" b="1" dirty="0">
                <a:latin typeface="Times New Roman" panose="02020603050405020304" pitchFamily="18" charset="0"/>
                <a:cs typeface="Times New Roman" panose="02020603050405020304" pitchFamily="18" charset="0"/>
              </a:rPr>
              <a:t>Дотации на выравнивание бюджетной обеспеченности  поселений из бюджета  муниципального района Мелеузовский район Республики Башкортостан   за 2018 год (млн. рублей)</a:t>
            </a:r>
            <a:endParaRPr lang="ru-RU" sz="1200" b="1" dirty="0">
              <a:latin typeface="Times New Roman" panose="02020603050405020304" pitchFamily="18" charset="0"/>
              <a:cs typeface="Times New Roman" panose="02020603050405020304" pitchFamily="18" charset="0"/>
            </a:endParaRPr>
          </a:p>
        </p:txBody>
      </p:sp>
      <p:pic>
        <p:nvPicPr>
          <p:cNvPr id="14" name="Рисунок 9">
            <a:extLst>
              <a:ext uri="{FF2B5EF4-FFF2-40B4-BE49-F238E27FC236}">
                <a16:creationId xmlns:a16="http://schemas.microsoft.com/office/drawing/2014/main" id="{5235B795-96DB-41EE-8E5D-90C9C61BC95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93753" y="5733257"/>
            <a:ext cx="1450247" cy="112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Номер слайда 4"/>
          <p:cNvSpPr>
            <a:spLocks noGrp="1"/>
          </p:cNvSpPr>
          <p:nvPr>
            <p:ph type="sldNum" sz="quarter" idx="12"/>
          </p:nvPr>
        </p:nvSpPr>
        <p:spPr>
          <a:xfrm>
            <a:off x="7010400" y="6498"/>
            <a:ext cx="2133600" cy="365125"/>
          </a:xfrm>
        </p:spPr>
        <p:txBody>
          <a:bodyPr/>
          <a:lstStyle/>
          <a:p>
            <a:fld id="{434A3D7E-C280-4DCD-A7E1-93BBC7758E8E}" type="slidenum">
              <a:rPr lang="ru-RU" smtClean="0">
                <a:solidFill>
                  <a:schemeClr val="tx1"/>
                </a:solidFill>
              </a:rPr>
              <a:t>21</a:t>
            </a:fld>
            <a:endParaRPr lang="ru-RU"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468452315"/>
              </p:ext>
            </p:extLst>
          </p:nvPr>
        </p:nvGraphicFramePr>
        <p:xfrm>
          <a:off x="4788024" y="1794471"/>
          <a:ext cx="4225389" cy="3853465"/>
        </p:xfrm>
        <a:graphic>
          <a:graphicData uri="http://schemas.openxmlformats.org/drawingml/2006/table">
            <a:tbl>
              <a:tblPr/>
              <a:tblGrid>
                <a:gridCol w="2232248">
                  <a:extLst>
                    <a:ext uri="{9D8B030D-6E8A-4147-A177-3AD203B41FA5}">
                      <a16:colId xmlns:a16="http://schemas.microsoft.com/office/drawing/2014/main" val="20000"/>
                    </a:ext>
                  </a:extLst>
                </a:gridCol>
                <a:gridCol w="1993141">
                  <a:extLst>
                    <a:ext uri="{9D8B030D-6E8A-4147-A177-3AD203B41FA5}">
                      <a16:colId xmlns:a16="http://schemas.microsoft.com/office/drawing/2014/main" val="20001"/>
                    </a:ext>
                  </a:extLst>
                </a:gridCol>
              </a:tblGrid>
              <a:tr h="440695">
                <a:tc>
                  <a:txBody>
                    <a:bodyPr/>
                    <a:lstStyle/>
                    <a:p>
                      <a:pPr algn="ctr" fontAlgn="t"/>
                      <a:r>
                        <a:rPr lang="ru-RU" sz="1000" b="1" i="0" u="none" strike="noStrike" dirty="0">
                          <a:solidFill>
                            <a:srgbClr val="FFFFFF"/>
                          </a:solidFill>
                          <a:effectLst/>
                          <a:latin typeface="Times New Roman"/>
                        </a:rPr>
                        <a:t>Бюджеты поселений</a:t>
                      </a:r>
                    </a:p>
                  </a:txBody>
                  <a:tcPr marL="9508" marR="9508" marT="9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CCF3"/>
                    </a:solidFill>
                  </a:tcPr>
                </a:tc>
                <a:tc>
                  <a:txBody>
                    <a:bodyPr/>
                    <a:lstStyle/>
                    <a:p>
                      <a:pPr algn="ctr" fontAlgn="t"/>
                      <a:r>
                        <a:rPr lang="ru-RU" sz="1000" b="1" i="0" u="none" strike="noStrike" dirty="0">
                          <a:solidFill>
                            <a:srgbClr val="FFFFFF"/>
                          </a:solidFill>
                          <a:effectLst/>
                          <a:latin typeface="Times New Roman"/>
                        </a:rPr>
                        <a:t>Дотации на выравнивание бюджетной обеспеченности всего, млн. рублей</a:t>
                      </a:r>
                    </a:p>
                  </a:txBody>
                  <a:tcPr marL="9508" marR="9508" marT="9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CCF3"/>
                    </a:solidFill>
                  </a:tcPr>
                </a:tc>
                <a:extLst>
                  <a:ext uri="{0D108BD9-81ED-4DB2-BD59-A6C34878D82A}">
                    <a16:rowId xmlns:a16="http://schemas.microsoft.com/office/drawing/2014/main" val="10000"/>
                  </a:ext>
                </a:extLst>
              </a:tr>
              <a:tr h="199221">
                <a:tc>
                  <a:txBody>
                    <a:bodyPr/>
                    <a:lstStyle/>
                    <a:p>
                      <a:pPr algn="l" fontAlgn="b"/>
                      <a:r>
                        <a:rPr lang="ru-RU" sz="1000" b="0" i="0" u="none" strike="noStrike">
                          <a:solidFill>
                            <a:srgbClr val="000000"/>
                          </a:solidFill>
                          <a:effectLst/>
                          <a:latin typeface="Times New Roman"/>
                        </a:rPr>
                        <a:t>Город Мелеуз</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tc>
                  <a:txBody>
                    <a:bodyPr/>
                    <a:lstStyle/>
                    <a:p>
                      <a:pPr algn="ctr" fontAlgn="b"/>
                      <a:r>
                        <a:rPr lang="ru-RU" sz="1000" b="0" i="0" u="none" strike="noStrike">
                          <a:solidFill>
                            <a:srgbClr val="000000"/>
                          </a:solidFill>
                          <a:effectLst/>
                          <a:latin typeface="Times New Roman"/>
                        </a:rPr>
                        <a:t>0,0</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extLst>
                  <a:ext uri="{0D108BD9-81ED-4DB2-BD59-A6C34878D82A}">
                    <a16:rowId xmlns:a16="http://schemas.microsoft.com/office/drawing/2014/main" val="10001"/>
                  </a:ext>
                </a:extLst>
              </a:tr>
              <a:tr h="199221">
                <a:tc>
                  <a:txBody>
                    <a:bodyPr/>
                    <a:lstStyle/>
                    <a:p>
                      <a:pPr algn="l" fontAlgn="b"/>
                      <a:r>
                        <a:rPr lang="ru-RU" sz="1000" b="0" i="0" u="none" strike="noStrike">
                          <a:solidFill>
                            <a:srgbClr val="000000"/>
                          </a:solidFill>
                          <a:effectLst/>
                          <a:latin typeface="Times New Roman"/>
                        </a:rPr>
                        <a:t>Абитовский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tc>
                  <a:txBody>
                    <a:bodyPr/>
                    <a:lstStyle/>
                    <a:p>
                      <a:pPr algn="ctr" fontAlgn="b"/>
                      <a:r>
                        <a:rPr lang="ru-RU" sz="1000" b="0" i="0" u="none" strike="noStrike">
                          <a:solidFill>
                            <a:srgbClr val="000000"/>
                          </a:solidFill>
                          <a:effectLst/>
                          <a:latin typeface="Times New Roman"/>
                        </a:rPr>
                        <a:t>3,019</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extLst>
                  <a:ext uri="{0D108BD9-81ED-4DB2-BD59-A6C34878D82A}">
                    <a16:rowId xmlns:a16="http://schemas.microsoft.com/office/drawing/2014/main" val="10002"/>
                  </a:ext>
                </a:extLst>
              </a:tr>
              <a:tr h="199221">
                <a:tc>
                  <a:txBody>
                    <a:bodyPr/>
                    <a:lstStyle/>
                    <a:p>
                      <a:pPr algn="l" fontAlgn="b"/>
                      <a:r>
                        <a:rPr lang="ru-RU" sz="1000" b="0" i="0" u="none" strike="noStrike">
                          <a:solidFill>
                            <a:srgbClr val="000000"/>
                          </a:solidFill>
                          <a:effectLst/>
                          <a:latin typeface="Times New Roman"/>
                        </a:rPr>
                        <a:t>Александровский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tc>
                  <a:txBody>
                    <a:bodyPr/>
                    <a:lstStyle/>
                    <a:p>
                      <a:pPr algn="ctr" fontAlgn="b"/>
                      <a:r>
                        <a:rPr lang="ru-RU" sz="1000" b="0" i="0" u="none" strike="noStrike" dirty="0">
                          <a:solidFill>
                            <a:srgbClr val="000000"/>
                          </a:solidFill>
                          <a:effectLst/>
                          <a:latin typeface="Times New Roman"/>
                        </a:rPr>
                        <a:t>2,451</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extLst>
                  <a:ext uri="{0D108BD9-81ED-4DB2-BD59-A6C34878D82A}">
                    <a16:rowId xmlns:a16="http://schemas.microsoft.com/office/drawing/2014/main" val="10003"/>
                  </a:ext>
                </a:extLst>
              </a:tr>
              <a:tr h="199221">
                <a:tc>
                  <a:txBody>
                    <a:bodyPr/>
                    <a:lstStyle/>
                    <a:p>
                      <a:pPr algn="l" fontAlgn="b"/>
                      <a:r>
                        <a:rPr lang="ru-RU" sz="1000" b="0" i="0" u="none" strike="noStrike">
                          <a:solidFill>
                            <a:srgbClr val="000000"/>
                          </a:solidFill>
                          <a:effectLst/>
                          <a:latin typeface="Times New Roman"/>
                        </a:rPr>
                        <a:t>Аптраковский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tc>
                  <a:txBody>
                    <a:bodyPr/>
                    <a:lstStyle/>
                    <a:p>
                      <a:pPr algn="ctr" fontAlgn="b"/>
                      <a:r>
                        <a:rPr lang="ru-RU" sz="1000" b="0" i="0" u="none" strike="noStrike">
                          <a:solidFill>
                            <a:srgbClr val="000000"/>
                          </a:solidFill>
                          <a:effectLst/>
                          <a:latin typeface="Times New Roman"/>
                        </a:rPr>
                        <a:t>2,104</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extLst>
                  <a:ext uri="{0D108BD9-81ED-4DB2-BD59-A6C34878D82A}">
                    <a16:rowId xmlns:a16="http://schemas.microsoft.com/office/drawing/2014/main" val="10004"/>
                  </a:ext>
                </a:extLst>
              </a:tr>
              <a:tr h="199221">
                <a:tc>
                  <a:txBody>
                    <a:bodyPr/>
                    <a:lstStyle/>
                    <a:p>
                      <a:pPr algn="l" fontAlgn="b"/>
                      <a:r>
                        <a:rPr lang="ru-RU" sz="1000" b="0" i="0" u="none" strike="noStrike">
                          <a:solidFill>
                            <a:srgbClr val="000000"/>
                          </a:solidFill>
                          <a:effectLst/>
                          <a:latin typeface="Times New Roman"/>
                        </a:rPr>
                        <a:t>Араслановский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tc>
                  <a:txBody>
                    <a:bodyPr/>
                    <a:lstStyle/>
                    <a:p>
                      <a:pPr algn="ctr" fontAlgn="b"/>
                      <a:r>
                        <a:rPr lang="ru-RU" sz="1000" b="0" i="0" u="none" strike="noStrike">
                          <a:solidFill>
                            <a:srgbClr val="000000"/>
                          </a:solidFill>
                          <a:effectLst/>
                          <a:latin typeface="Times New Roman"/>
                        </a:rPr>
                        <a:t>2,401</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extLst>
                  <a:ext uri="{0D108BD9-81ED-4DB2-BD59-A6C34878D82A}">
                    <a16:rowId xmlns:a16="http://schemas.microsoft.com/office/drawing/2014/main" val="10005"/>
                  </a:ext>
                </a:extLst>
              </a:tr>
              <a:tr h="199221">
                <a:tc>
                  <a:txBody>
                    <a:bodyPr/>
                    <a:lstStyle/>
                    <a:p>
                      <a:pPr algn="l" fontAlgn="b"/>
                      <a:r>
                        <a:rPr lang="ru-RU" sz="1000" b="0" i="0" u="none" strike="noStrike">
                          <a:solidFill>
                            <a:srgbClr val="000000"/>
                          </a:solidFill>
                          <a:effectLst/>
                          <a:latin typeface="Times New Roman"/>
                        </a:rPr>
                        <a:t>Воскресенский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tc>
                  <a:txBody>
                    <a:bodyPr/>
                    <a:lstStyle/>
                    <a:p>
                      <a:pPr algn="ctr" fontAlgn="b"/>
                      <a:r>
                        <a:rPr lang="ru-RU" sz="1000" b="0" i="0" u="none" strike="noStrike">
                          <a:solidFill>
                            <a:srgbClr val="000000"/>
                          </a:solidFill>
                          <a:effectLst/>
                          <a:latin typeface="Times New Roman"/>
                        </a:rPr>
                        <a:t>3,045</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extLst>
                  <a:ext uri="{0D108BD9-81ED-4DB2-BD59-A6C34878D82A}">
                    <a16:rowId xmlns:a16="http://schemas.microsoft.com/office/drawing/2014/main" val="10006"/>
                  </a:ext>
                </a:extLst>
              </a:tr>
              <a:tr h="199221">
                <a:tc>
                  <a:txBody>
                    <a:bodyPr/>
                    <a:lstStyle/>
                    <a:p>
                      <a:pPr algn="l" fontAlgn="b"/>
                      <a:r>
                        <a:rPr lang="ru-RU" sz="1000" b="0" i="0" u="none" strike="noStrike">
                          <a:solidFill>
                            <a:srgbClr val="000000"/>
                          </a:solidFill>
                          <a:effectLst/>
                          <a:latin typeface="Times New Roman"/>
                        </a:rPr>
                        <a:t>Денисовский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tc>
                  <a:txBody>
                    <a:bodyPr/>
                    <a:lstStyle/>
                    <a:p>
                      <a:pPr algn="ctr" fontAlgn="b"/>
                      <a:r>
                        <a:rPr lang="ru-RU" sz="1000" b="0" i="0" u="none" strike="noStrike">
                          <a:solidFill>
                            <a:srgbClr val="000000"/>
                          </a:solidFill>
                          <a:effectLst/>
                          <a:latin typeface="Times New Roman"/>
                        </a:rPr>
                        <a:t>3,13</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extLst>
                  <a:ext uri="{0D108BD9-81ED-4DB2-BD59-A6C34878D82A}">
                    <a16:rowId xmlns:a16="http://schemas.microsoft.com/office/drawing/2014/main" val="10007"/>
                  </a:ext>
                </a:extLst>
              </a:tr>
              <a:tr h="199221">
                <a:tc>
                  <a:txBody>
                    <a:bodyPr/>
                    <a:lstStyle/>
                    <a:p>
                      <a:pPr algn="l" fontAlgn="b"/>
                      <a:r>
                        <a:rPr lang="ru-RU" sz="1000" b="0" i="0" u="none" strike="noStrike">
                          <a:solidFill>
                            <a:srgbClr val="000000"/>
                          </a:solidFill>
                          <a:effectLst/>
                          <a:latin typeface="Times New Roman"/>
                        </a:rPr>
                        <a:t>Зирганский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tc>
                  <a:txBody>
                    <a:bodyPr/>
                    <a:lstStyle/>
                    <a:p>
                      <a:pPr algn="ctr" fontAlgn="b"/>
                      <a:r>
                        <a:rPr lang="ru-RU" sz="1000" b="0" i="0" u="none" strike="noStrike">
                          <a:solidFill>
                            <a:srgbClr val="000000"/>
                          </a:solidFill>
                          <a:effectLst/>
                          <a:latin typeface="Times New Roman"/>
                        </a:rPr>
                        <a:t>3,819</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extLst>
                  <a:ext uri="{0D108BD9-81ED-4DB2-BD59-A6C34878D82A}">
                    <a16:rowId xmlns:a16="http://schemas.microsoft.com/office/drawing/2014/main" val="10008"/>
                  </a:ext>
                </a:extLst>
              </a:tr>
              <a:tr h="199221">
                <a:tc>
                  <a:txBody>
                    <a:bodyPr/>
                    <a:lstStyle/>
                    <a:p>
                      <a:pPr algn="l" fontAlgn="b"/>
                      <a:r>
                        <a:rPr lang="ru-RU" sz="1000" b="0" i="0" u="none" strike="noStrike">
                          <a:solidFill>
                            <a:srgbClr val="000000"/>
                          </a:solidFill>
                          <a:effectLst/>
                          <a:latin typeface="Times New Roman"/>
                        </a:rPr>
                        <a:t>Иштугановский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tc>
                  <a:txBody>
                    <a:bodyPr/>
                    <a:lstStyle/>
                    <a:p>
                      <a:pPr algn="ctr" fontAlgn="b"/>
                      <a:r>
                        <a:rPr lang="ru-RU" sz="1000" b="0" i="0" u="none" strike="noStrike">
                          <a:solidFill>
                            <a:srgbClr val="000000"/>
                          </a:solidFill>
                          <a:effectLst/>
                          <a:latin typeface="Times New Roman"/>
                        </a:rPr>
                        <a:t>2,95</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extLst>
                  <a:ext uri="{0D108BD9-81ED-4DB2-BD59-A6C34878D82A}">
                    <a16:rowId xmlns:a16="http://schemas.microsoft.com/office/drawing/2014/main" val="10009"/>
                  </a:ext>
                </a:extLst>
              </a:tr>
              <a:tr h="199221">
                <a:tc>
                  <a:txBody>
                    <a:bodyPr/>
                    <a:lstStyle/>
                    <a:p>
                      <a:pPr algn="l" fontAlgn="b"/>
                      <a:r>
                        <a:rPr lang="ru-RU" sz="1000" b="0" i="0" u="none" strike="noStrike">
                          <a:solidFill>
                            <a:srgbClr val="000000"/>
                          </a:solidFill>
                          <a:effectLst/>
                          <a:latin typeface="Times New Roman"/>
                        </a:rPr>
                        <a:t>Корнеевский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tc>
                  <a:txBody>
                    <a:bodyPr/>
                    <a:lstStyle/>
                    <a:p>
                      <a:pPr algn="ctr" fontAlgn="b"/>
                      <a:r>
                        <a:rPr lang="ru-RU" sz="1000" b="0" i="0" u="none" strike="noStrike">
                          <a:solidFill>
                            <a:srgbClr val="000000"/>
                          </a:solidFill>
                          <a:effectLst/>
                          <a:latin typeface="Times New Roman"/>
                        </a:rPr>
                        <a:t>1,618</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extLst>
                  <a:ext uri="{0D108BD9-81ED-4DB2-BD59-A6C34878D82A}">
                    <a16:rowId xmlns:a16="http://schemas.microsoft.com/office/drawing/2014/main" val="10010"/>
                  </a:ext>
                </a:extLst>
              </a:tr>
              <a:tr h="199221">
                <a:tc>
                  <a:txBody>
                    <a:bodyPr/>
                    <a:lstStyle/>
                    <a:p>
                      <a:pPr algn="l" fontAlgn="b"/>
                      <a:r>
                        <a:rPr lang="ru-RU" sz="1000" b="0" i="0" u="none" strike="noStrike">
                          <a:solidFill>
                            <a:srgbClr val="000000"/>
                          </a:solidFill>
                          <a:effectLst/>
                          <a:latin typeface="Times New Roman"/>
                        </a:rPr>
                        <a:t>Мелеузовский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tc>
                  <a:txBody>
                    <a:bodyPr/>
                    <a:lstStyle/>
                    <a:p>
                      <a:pPr algn="ctr" fontAlgn="b"/>
                      <a:r>
                        <a:rPr lang="ru-RU" sz="1000" b="0" i="0" u="none" strike="noStrike">
                          <a:solidFill>
                            <a:srgbClr val="000000"/>
                          </a:solidFill>
                          <a:effectLst/>
                          <a:latin typeface="Times New Roman"/>
                        </a:rPr>
                        <a:t>2,835</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extLst>
                  <a:ext uri="{0D108BD9-81ED-4DB2-BD59-A6C34878D82A}">
                    <a16:rowId xmlns:a16="http://schemas.microsoft.com/office/drawing/2014/main" val="10011"/>
                  </a:ext>
                </a:extLst>
              </a:tr>
              <a:tr h="199221">
                <a:tc>
                  <a:txBody>
                    <a:bodyPr/>
                    <a:lstStyle/>
                    <a:p>
                      <a:pPr algn="l" fontAlgn="b"/>
                      <a:r>
                        <a:rPr lang="ru-RU" sz="1000" b="0" i="0" u="none" strike="noStrike">
                          <a:solidFill>
                            <a:srgbClr val="000000"/>
                          </a:solidFill>
                          <a:effectLst/>
                          <a:latin typeface="Times New Roman"/>
                        </a:rPr>
                        <a:t>Нордовский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tc>
                  <a:txBody>
                    <a:bodyPr/>
                    <a:lstStyle/>
                    <a:p>
                      <a:pPr algn="ctr" fontAlgn="b"/>
                      <a:r>
                        <a:rPr lang="ru-RU" sz="1000" b="0" i="0" u="none" strike="noStrike">
                          <a:solidFill>
                            <a:srgbClr val="000000"/>
                          </a:solidFill>
                          <a:effectLst/>
                          <a:latin typeface="Times New Roman"/>
                        </a:rPr>
                        <a:t>2,564</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extLst>
                  <a:ext uri="{0D108BD9-81ED-4DB2-BD59-A6C34878D82A}">
                    <a16:rowId xmlns:a16="http://schemas.microsoft.com/office/drawing/2014/main" val="10012"/>
                  </a:ext>
                </a:extLst>
              </a:tr>
              <a:tr h="199221">
                <a:tc>
                  <a:txBody>
                    <a:bodyPr/>
                    <a:lstStyle/>
                    <a:p>
                      <a:pPr algn="l" fontAlgn="b"/>
                      <a:r>
                        <a:rPr lang="ru-RU" sz="1000" b="0" i="0" u="none" strike="noStrike">
                          <a:solidFill>
                            <a:srgbClr val="000000"/>
                          </a:solidFill>
                          <a:effectLst/>
                          <a:latin typeface="Times New Roman"/>
                        </a:rPr>
                        <a:t>Нугушевский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tc>
                  <a:txBody>
                    <a:bodyPr/>
                    <a:lstStyle/>
                    <a:p>
                      <a:pPr algn="ctr" fontAlgn="b"/>
                      <a:r>
                        <a:rPr lang="ru-RU" sz="1000" b="0" i="0" u="none" strike="noStrike">
                          <a:solidFill>
                            <a:srgbClr val="000000"/>
                          </a:solidFill>
                          <a:effectLst/>
                          <a:latin typeface="Times New Roman"/>
                        </a:rPr>
                        <a:t>3,189</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extLst>
                  <a:ext uri="{0D108BD9-81ED-4DB2-BD59-A6C34878D82A}">
                    <a16:rowId xmlns:a16="http://schemas.microsoft.com/office/drawing/2014/main" val="10013"/>
                  </a:ext>
                </a:extLst>
              </a:tr>
              <a:tr h="199221">
                <a:tc>
                  <a:txBody>
                    <a:bodyPr/>
                    <a:lstStyle/>
                    <a:p>
                      <a:pPr algn="l" fontAlgn="b"/>
                      <a:r>
                        <a:rPr lang="ru-RU" sz="1000" b="0" i="0" u="none" strike="noStrike">
                          <a:solidFill>
                            <a:srgbClr val="000000"/>
                          </a:solidFill>
                          <a:effectLst/>
                          <a:latin typeface="Times New Roman"/>
                        </a:rPr>
                        <a:t>Партизанский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tc>
                  <a:txBody>
                    <a:bodyPr/>
                    <a:lstStyle/>
                    <a:p>
                      <a:pPr algn="ctr" fontAlgn="b"/>
                      <a:r>
                        <a:rPr lang="ru-RU" sz="1000" b="0" i="0" u="none" strike="noStrike">
                          <a:solidFill>
                            <a:srgbClr val="000000"/>
                          </a:solidFill>
                          <a:effectLst/>
                          <a:latin typeface="Times New Roman"/>
                        </a:rPr>
                        <a:t>2,331</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extLst>
                  <a:ext uri="{0D108BD9-81ED-4DB2-BD59-A6C34878D82A}">
                    <a16:rowId xmlns:a16="http://schemas.microsoft.com/office/drawing/2014/main" val="10014"/>
                  </a:ext>
                </a:extLst>
              </a:tr>
              <a:tr h="199221">
                <a:tc>
                  <a:txBody>
                    <a:bodyPr/>
                    <a:lstStyle/>
                    <a:p>
                      <a:pPr algn="l" fontAlgn="b"/>
                      <a:r>
                        <a:rPr lang="ru-RU" sz="1000" b="0" i="0" u="none" strike="noStrike">
                          <a:solidFill>
                            <a:srgbClr val="000000"/>
                          </a:solidFill>
                          <a:effectLst/>
                          <a:latin typeface="Times New Roman"/>
                        </a:rPr>
                        <a:t>Первомайский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tc>
                  <a:txBody>
                    <a:bodyPr/>
                    <a:lstStyle/>
                    <a:p>
                      <a:pPr algn="ctr" fontAlgn="b"/>
                      <a:r>
                        <a:rPr lang="ru-RU" sz="1000" b="0" i="0" u="none" strike="noStrike">
                          <a:solidFill>
                            <a:srgbClr val="000000"/>
                          </a:solidFill>
                          <a:effectLst/>
                          <a:latin typeface="Times New Roman"/>
                        </a:rPr>
                        <a:t>3,233</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extLst>
                  <a:ext uri="{0D108BD9-81ED-4DB2-BD59-A6C34878D82A}">
                    <a16:rowId xmlns:a16="http://schemas.microsoft.com/office/drawing/2014/main" val="10015"/>
                  </a:ext>
                </a:extLst>
              </a:tr>
              <a:tr h="199221">
                <a:tc>
                  <a:txBody>
                    <a:bodyPr/>
                    <a:lstStyle/>
                    <a:p>
                      <a:pPr algn="l" fontAlgn="b"/>
                      <a:r>
                        <a:rPr lang="ru-RU" sz="1000" b="0" i="0" u="none" strike="noStrike">
                          <a:solidFill>
                            <a:srgbClr val="000000"/>
                          </a:solidFill>
                          <a:effectLst/>
                          <a:latin typeface="Times New Roman"/>
                        </a:rPr>
                        <a:t>Сарышевский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tc>
                  <a:txBody>
                    <a:bodyPr/>
                    <a:lstStyle/>
                    <a:p>
                      <a:pPr algn="ctr" fontAlgn="b"/>
                      <a:r>
                        <a:rPr lang="ru-RU" sz="1000" b="0" i="0" u="none" strike="noStrike">
                          <a:solidFill>
                            <a:srgbClr val="000000"/>
                          </a:solidFill>
                          <a:effectLst/>
                          <a:latin typeface="Times New Roman"/>
                        </a:rPr>
                        <a:t>2,067</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F5FD"/>
                    </a:solidFill>
                  </a:tcPr>
                </a:tc>
                <a:extLst>
                  <a:ext uri="{0D108BD9-81ED-4DB2-BD59-A6C34878D82A}">
                    <a16:rowId xmlns:a16="http://schemas.microsoft.com/office/drawing/2014/main" val="10016"/>
                  </a:ext>
                </a:extLst>
              </a:tr>
              <a:tr h="199221">
                <a:tc>
                  <a:txBody>
                    <a:bodyPr/>
                    <a:lstStyle/>
                    <a:p>
                      <a:pPr algn="l" fontAlgn="b"/>
                      <a:r>
                        <a:rPr lang="ru-RU" sz="1000" b="0" i="0" u="none" strike="noStrike">
                          <a:solidFill>
                            <a:srgbClr val="000000"/>
                          </a:solidFill>
                          <a:effectLst/>
                          <a:latin typeface="Times New Roman"/>
                        </a:rPr>
                        <a:t>Шевченковский сельсовет</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tc>
                  <a:txBody>
                    <a:bodyPr/>
                    <a:lstStyle/>
                    <a:p>
                      <a:pPr algn="ctr" fontAlgn="b"/>
                      <a:r>
                        <a:rPr lang="ru-RU" sz="1000" b="0" i="0" u="none" strike="noStrike" dirty="0">
                          <a:solidFill>
                            <a:srgbClr val="000000"/>
                          </a:solidFill>
                          <a:effectLst/>
                          <a:latin typeface="Times New Roman"/>
                        </a:rPr>
                        <a:t>2,175</a:t>
                      </a:r>
                    </a:p>
                  </a:txBody>
                  <a:tcPr marL="9508" marR="9508" marT="9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FA"/>
                    </a:solidFill>
                  </a:tcPr>
                </a:tc>
                <a:extLst>
                  <a:ext uri="{0D108BD9-81ED-4DB2-BD59-A6C34878D82A}">
                    <a16:rowId xmlns:a16="http://schemas.microsoft.com/office/drawing/2014/main" val="1001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budget.gorodperm.ru/img/news/image_1453329824.jpg"/>
          <p:cNvPicPr>
            <a:picLocks noChangeAspect="1" noChangeArrowheads="1"/>
          </p:cNvPicPr>
          <p:nvPr/>
        </p:nvPicPr>
        <p:blipFill>
          <a:blip r:embed="rId2">
            <a:lum bright="22000"/>
            <a:extLst>
              <a:ext uri="{28A0092B-C50C-407E-A947-70E740481C1C}">
                <a14:useLocalDpi xmlns:a14="http://schemas.microsoft.com/office/drawing/2010/main" val="0"/>
              </a:ext>
            </a:extLst>
          </a:blip>
          <a:srcRect/>
          <a:stretch>
            <a:fillRect/>
          </a:stretch>
        </p:blipFill>
        <p:spPr bwMode="auto">
          <a:xfrm>
            <a:off x="0" y="1262065"/>
            <a:ext cx="9144000" cy="497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Box 2">
            <a:extLst>
              <a:ext uri="{FF2B5EF4-FFF2-40B4-BE49-F238E27FC236}">
                <a16:creationId xmlns:a16="http://schemas.microsoft.com/office/drawing/2014/main" id="{BE6D282A-BC2D-449E-9FA5-BEBFCAFFCAA0}"/>
              </a:ext>
            </a:extLst>
          </p:cNvPr>
          <p:cNvSpPr txBox="1">
            <a:spLocks noChangeArrowheads="1"/>
          </p:cNvSpPr>
          <p:nvPr/>
        </p:nvSpPr>
        <p:spPr bwMode="auto">
          <a:xfrm>
            <a:off x="0" y="0"/>
            <a:ext cx="9144000" cy="615553"/>
          </a:xfrm>
          <a:prstGeom prst="rect">
            <a:avLst/>
          </a:prstGeom>
          <a:solidFill>
            <a:schemeClr val="bg2">
              <a:lumMod val="90000"/>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a:spcBef>
                <a:spcPct val="0"/>
              </a:spcBef>
              <a:spcAft>
                <a:spcPct val="0"/>
              </a:spcAft>
              <a:buClrTx/>
              <a:buSzTx/>
              <a:buFontTx/>
              <a:buNone/>
              <a:defRPr/>
            </a:pPr>
            <a:r>
              <a:rPr lang="ru-RU" altLang="ru-RU" sz="1800" dirty="0">
                <a:solidFill>
                  <a:srgbClr val="002060"/>
                </a:solidFill>
              </a:rPr>
              <a:t>                </a:t>
            </a:r>
            <a:r>
              <a:rPr lang="ru-RU" altLang="ru-RU" sz="1600" dirty="0">
                <a:solidFill>
                  <a:srgbClr val="002060"/>
                </a:solidFill>
                <a:latin typeface="Times New Roman" panose="02020603050405020304" pitchFamily="18" charset="0"/>
                <a:cs typeface="Times New Roman" panose="02020603050405020304" pitchFamily="18" charset="0"/>
              </a:rPr>
              <a:t>Исполнение бюджетов городского и сельских поселений  муниципального района </a:t>
            </a:r>
            <a:r>
              <a:rPr lang="ru-RU" altLang="ru-RU" sz="1600" dirty="0" err="1">
                <a:solidFill>
                  <a:srgbClr val="002060"/>
                </a:solidFill>
                <a:latin typeface="Times New Roman" panose="02020603050405020304" pitchFamily="18" charset="0"/>
                <a:cs typeface="Times New Roman" panose="02020603050405020304" pitchFamily="18" charset="0"/>
              </a:rPr>
              <a:t>Мелеузовский</a:t>
            </a:r>
            <a:r>
              <a:rPr lang="ru-RU" altLang="ru-RU" sz="1600" dirty="0">
                <a:solidFill>
                  <a:srgbClr val="002060"/>
                </a:solidFill>
                <a:latin typeface="Times New Roman" panose="02020603050405020304" pitchFamily="18" charset="0"/>
                <a:cs typeface="Times New Roman" panose="02020603050405020304" pitchFamily="18" charset="0"/>
              </a:rPr>
              <a:t> район Республики Башкортостан за 2018 год </a:t>
            </a:r>
            <a:endParaRPr lang="ru-RU" altLang="ru-RU" sz="1600" b="1" dirty="0">
              <a:solidFill>
                <a:schemeClr val="tx1"/>
              </a:solidFill>
              <a:latin typeface="Times New Roman" panose="02020603050405020304" pitchFamily="18" charset="0"/>
              <a:cs typeface="Times New Roman" panose="02020603050405020304" pitchFamily="18" charset="0"/>
            </a:endParaRPr>
          </a:p>
        </p:txBody>
      </p:sp>
      <p:pic>
        <p:nvPicPr>
          <p:cNvPr id="40968" name="Picture 3">
            <a:extLst>
              <a:ext uri="{FF2B5EF4-FFF2-40B4-BE49-F238E27FC236}">
                <a16:creationId xmlns:a16="http://schemas.microsoft.com/office/drawing/2014/main" id="{8AFD27C5-40B9-4A8F-B9F7-7AE1F052C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1" y="30358"/>
            <a:ext cx="704850" cy="806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Таблица 14"/>
          <p:cNvGraphicFramePr>
            <a:graphicFrameLocks noGrp="1"/>
          </p:cNvGraphicFramePr>
          <p:nvPr>
            <p:extLst>
              <p:ext uri="{D42A27DB-BD31-4B8C-83A1-F6EECF244321}">
                <p14:modId xmlns:p14="http://schemas.microsoft.com/office/powerpoint/2010/main" val="2146533334"/>
              </p:ext>
            </p:extLst>
          </p:nvPr>
        </p:nvGraphicFramePr>
        <p:xfrm>
          <a:off x="457200" y="876301"/>
          <a:ext cx="8561194" cy="5082426"/>
        </p:xfrm>
        <a:graphic>
          <a:graphicData uri="http://schemas.openxmlformats.org/drawingml/2006/table">
            <a:tbl>
              <a:tblPr>
                <a:effectLst>
                  <a:innerShdw blurRad="63500" dist="50800" dir="8100000">
                    <a:prstClr val="black">
                      <a:alpha val="50000"/>
                    </a:prstClr>
                  </a:innerShdw>
                </a:effectLst>
                <a:tableStyleId>{5C22544A-7EE6-4342-B048-85BDC9FD1C3A}</a:tableStyleId>
              </a:tblPr>
              <a:tblGrid>
                <a:gridCol w="1522512">
                  <a:extLst>
                    <a:ext uri="{9D8B030D-6E8A-4147-A177-3AD203B41FA5}">
                      <a16:colId xmlns:a16="http://schemas.microsoft.com/office/drawing/2014/main" val="20000"/>
                    </a:ext>
                  </a:extLst>
                </a:gridCol>
                <a:gridCol w="835501">
                  <a:extLst>
                    <a:ext uri="{9D8B030D-6E8A-4147-A177-3AD203B41FA5}">
                      <a16:colId xmlns:a16="http://schemas.microsoft.com/office/drawing/2014/main" val="20001"/>
                    </a:ext>
                  </a:extLst>
                </a:gridCol>
                <a:gridCol w="803868">
                  <a:extLst>
                    <a:ext uri="{9D8B030D-6E8A-4147-A177-3AD203B41FA5}">
                      <a16:colId xmlns:a16="http://schemas.microsoft.com/office/drawing/2014/main" val="20002"/>
                    </a:ext>
                  </a:extLst>
                </a:gridCol>
                <a:gridCol w="509117">
                  <a:extLst>
                    <a:ext uri="{9D8B030D-6E8A-4147-A177-3AD203B41FA5}">
                      <a16:colId xmlns:a16="http://schemas.microsoft.com/office/drawing/2014/main" val="20003"/>
                    </a:ext>
                  </a:extLst>
                </a:gridCol>
                <a:gridCol w="857459">
                  <a:extLst>
                    <a:ext uri="{9D8B030D-6E8A-4147-A177-3AD203B41FA5}">
                      <a16:colId xmlns:a16="http://schemas.microsoft.com/office/drawing/2014/main" val="20004"/>
                    </a:ext>
                  </a:extLst>
                </a:gridCol>
                <a:gridCol w="830664">
                  <a:extLst>
                    <a:ext uri="{9D8B030D-6E8A-4147-A177-3AD203B41FA5}">
                      <a16:colId xmlns:a16="http://schemas.microsoft.com/office/drawing/2014/main" val="20005"/>
                    </a:ext>
                  </a:extLst>
                </a:gridCol>
                <a:gridCol w="763674">
                  <a:extLst>
                    <a:ext uri="{9D8B030D-6E8A-4147-A177-3AD203B41FA5}">
                      <a16:colId xmlns:a16="http://schemas.microsoft.com/office/drawing/2014/main" val="20006"/>
                    </a:ext>
                  </a:extLst>
                </a:gridCol>
                <a:gridCol w="803868">
                  <a:extLst>
                    <a:ext uri="{9D8B030D-6E8A-4147-A177-3AD203B41FA5}">
                      <a16:colId xmlns:a16="http://schemas.microsoft.com/office/drawing/2014/main" val="20007"/>
                    </a:ext>
                  </a:extLst>
                </a:gridCol>
                <a:gridCol w="897653">
                  <a:extLst>
                    <a:ext uri="{9D8B030D-6E8A-4147-A177-3AD203B41FA5}">
                      <a16:colId xmlns:a16="http://schemas.microsoft.com/office/drawing/2014/main" val="20008"/>
                    </a:ext>
                  </a:extLst>
                </a:gridCol>
                <a:gridCol w="736878">
                  <a:extLst>
                    <a:ext uri="{9D8B030D-6E8A-4147-A177-3AD203B41FA5}">
                      <a16:colId xmlns:a16="http://schemas.microsoft.com/office/drawing/2014/main" val="20009"/>
                    </a:ext>
                  </a:extLst>
                </a:gridCol>
              </a:tblGrid>
              <a:tr h="344184">
                <a:tc>
                  <a:txBody>
                    <a:bodyPr/>
                    <a:lstStyle/>
                    <a:p>
                      <a:pPr algn="ctr" fontAlgn="ctr"/>
                      <a:r>
                        <a:rPr lang="ru-RU" sz="1100" b="1" i="0" u="none" strike="noStrike" dirty="0">
                          <a:solidFill>
                            <a:srgbClr val="000000"/>
                          </a:solidFill>
                          <a:effectLst/>
                          <a:latin typeface="Times New Roman" panose="02020603050405020304" pitchFamily="18" charset="0"/>
                          <a:cs typeface="Times New Roman" panose="02020603050405020304" pitchFamily="18" charset="0"/>
                        </a:rPr>
                        <a:t>Муниципальное образование</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algn="ctr"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ДОХОДЫ</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algn="ctr"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РАСХОДЫ</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algn="ctr" fontAlgn="ctr"/>
                      <a:r>
                        <a:rPr lang="ru-RU" sz="1200" b="1" i="0" u="none" strike="noStrike" dirty="0">
                          <a:solidFill>
                            <a:srgbClr val="000000"/>
                          </a:solidFill>
                          <a:effectLst/>
                          <a:latin typeface="Times New Roman" panose="02020603050405020304" pitchFamily="18" charset="0"/>
                          <a:cs typeface="Times New Roman" panose="02020603050405020304" pitchFamily="18" charset="0"/>
                        </a:rPr>
                        <a:t>ДЕФИЦИТ</a:t>
                      </a:r>
                      <a:r>
                        <a:rPr lang="ru-RU" sz="1200" b="1" i="0" u="none" strike="noStrike" baseline="0" dirty="0">
                          <a:solidFill>
                            <a:srgbClr val="000000"/>
                          </a:solidFill>
                          <a:effectLst/>
                          <a:latin typeface="Times New Roman" panose="02020603050405020304" pitchFamily="18" charset="0"/>
                          <a:cs typeface="Times New Roman" panose="02020603050405020304" pitchFamily="18" charset="0"/>
                        </a:rPr>
                        <a:t> (-) ПРОФИЦИТ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fontAlgn="ct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252603">
                <a:tc>
                  <a:txBody>
                    <a:bodyPr/>
                    <a:lstStyle/>
                    <a:p>
                      <a:pPr algn="l" fontAlgn="ct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Исполнено</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Исполнено</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План</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Исполнено</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258418">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ГП город Мелеуз</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198 150,0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234 802,3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118,5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237 168,7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220 060,6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93,0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-39 018,7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14 195,7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-36,4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265944">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Абитовское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6 312,3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6 398,7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101,4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6 533,3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6 039,8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92,4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-221,0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358,9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-162,4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260712">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Александровское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5 231,6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5 257,1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100,5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5 408,4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5 314,0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98,3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-176,8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-56,9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32,2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r h="258418">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Араслановское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4 900,1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5 084,8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103,7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5 081,5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5 002,7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98,4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-181,4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82,1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-45,3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5"/>
                  </a:ext>
                </a:extLst>
              </a:tr>
              <a:tr h="258418">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Аптраковское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5 526,7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5 885,1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106,5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5 751,6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5 719,0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99,4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-224,9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166,1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-73,9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6"/>
                  </a:ext>
                </a:extLst>
              </a:tr>
              <a:tr h="260712">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Воскресенское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7 717,0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7 773,0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100,7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7 881,2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7 602,1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96,5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-164,2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170,9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-104,0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7"/>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Денисовское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6 164,9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6 192,8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100,5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6 305,0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6 236,8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98,9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-140,1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-44,0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31,4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8"/>
                  </a:ext>
                </a:extLst>
              </a:tr>
              <a:tr h="165814">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Зирганское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11 098,6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11 958,0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107,7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12 012,3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11 532,6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96,0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-916,7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425,4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-46,4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9"/>
                  </a:ext>
                </a:extLst>
              </a:tr>
              <a:tr h="252603">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Иштугановское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5 024,4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5 298,7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105,5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5 149,8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5 058,2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98,2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-125,4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240,5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-191,8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0"/>
                  </a:ext>
                </a:extLst>
              </a:tr>
              <a:tr h="185649">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Корнеевское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6 566,6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5 747,9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102,8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6 715,6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6 687,7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99,6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-149,0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60,2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-40,4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1"/>
                  </a:ext>
                </a:extLst>
              </a:tr>
              <a:tr h="256405">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Мелеузовское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5 639,5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6 278,2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111,3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6 197,2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5 952,2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96,0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-557,7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326,0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-58,5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2"/>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Нордовское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4 004,3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4 623,9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115,5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4 651,7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4 562,3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98,1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-647,4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61,6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3"/>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Нугушевское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10 510,8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10 503,6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99,9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10 771,1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10 679,8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99,2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-260,3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-176,2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67,7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4"/>
                  </a:ext>
                </a:extLst>
              </a:tr>
              <a:tr h="293300">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Партизанское</a:t>
                      </a:r>
                      <a:r>
                        <a:rPr lang="ru-RU" sz="1100" b="0" i="0" u="none" strike="noStrike" baseline="0" dirty="0">
                          <a:solidFill>
                            <a:srgbClr val="000000"/>
                          </a:solidFill>
                          <a:effectLst/>
                          <a:latin typeface="Times New Roman" panose="02020603050405020304" pitchFamily="18" charset="0"/>
                          <a:cs typeface="Times New Roman" panose="02020603050405020304" pitchFamily="18" charset="0"/>
                        </a:rPr>
                        <a:t> СП</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6 219,8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6 312,0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101,5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6 623,8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6 595,1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99,6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-404,0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-283,1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70,1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5"/>
                  </a:ext>
                </a:extLst>
              </a:tr>
              <a:tr h="293300">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Первомайское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10 270,7</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10 817,6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105,3</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10 604,9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10 600,0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99,9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-334,2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217,6</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-65,1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6"/>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Сарышевское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3 485,0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3 761,1</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107,9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3 755,9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3 755,2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99,9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-270,9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7"/>
                  </a:ext>
                </a:extLst>
              </a:tr>
              <a:tr h="293300">
                <a:tc>
                  <a:txBody>
                    <a:bodyPr/>
                    <a:lstStyle/>
                    <a:p>
                      <a:pPr algn="l" fontAlgn="ct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Шевченское</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СП</a:t>
                      </a:r>
                    </a:p>
                  </a:txBody>
                  <a:tcPr marL="84406"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4 430,2</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4 496,9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101,5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4 642,0</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4 526,4</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97,5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-211,8</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-29,5</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13,9</a:t>
                      </a:r>
                    </a:p>
                  </a:txBody>
                  <a:tcPr marL="7034" marR="7034" marT="762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2" name="Номер слайда 1"/>
          <p:cNvSpPr>
            <a:spLocks noGrp="1"/>
          </p:cNvSpPr>
          <p:nvPr>
            <p:ph type="sldNum" sz="quarter" idx="17"/>
          </p:nvPr>
        </p:nvSpPr>
        <p:spPr>
          <a:xfrm>
            <a:off x="7010400" y="30358"/>
            <a:ext cx="2133600" cy="365125"/>
          </a:xfrm>
        </p:spPr>
        <p:txBody>
          <a:bodyPr/>
          <a:lstStyle/>
          <a:p>
            <a:pPr>
              <a:defRPr/>
            </a:pPr>
            <a:fld id="{1C2F39FC-F7FC-43A7-985C-4565CF06B74E}" type="slidenum">
              <a:rPr lang="en-US" smtClean="0">
                <a:solidFill>
                  <a:schemeClr val="tx1"/>
                </a:solidFill>
              </a:rPr>
              <a:pPr>
                <a:defRPr/>
              </a:pPr>
              <a:t>22</a:t>
            </a:fld>
            <a:endParaRPr lang="en-US" dirty="0">
              <a:solidFill>
                <a:schemeClr val="tx1"/>
              </a:solidFill>
            </a:endParaRPr>
          </a:p>
        </p:txBody>
      </p:sp>
      <p:sp>
        <p:nvSpPr>
          <p:cNvPr id="3" name="Скругленный прямоугольник 2"/>
          <p:cNvSpPr/>
          <p:nvPr/>
        </p:nvSpPr>
        <p:spPr>
          <a:xfrm>
            <a:off x="7740352" y="615553"/>
            <a:ext cx="1152128" cy="22115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latin typeface="Times New Roman" panose="02020603050405020304" pitchFamily="18" charset="0"/>
                <a:cs typeface="Times New Roman" panose="02020603050405020304" pitchFamily="18" charset="0"/>
              </a:rPr>
              <a:t>тыс.рублей</a:t>
            </a:r>
            <a:endParaRPr lang="ru-RU" sz="1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5521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7A16D2-1DF2-4AF2-87DF-9243816941E7}"/>
              </a:ext>
            </a:extLst>
          </p:cNvPr>
          <p:cNvSpPr txBox="1">
            <a:spLocks/>
          </p:cNvSpPr>
          <p:nvPr/>
        </p:nvSpPr>
        <p:spPr>
          <a:xfrm>
            <a:off x="0" y="26472"/>
            <a:ext cx="9144000" cy="616465"/>
          </a:xfrm>
          <a:prstGeom prst="rect">
            <a:avLst/>
          </a:prstGeom>
          <a:solidFill>
            <a:schemeClr val="bg2">
              <a:lumMod val="90000"/>
            </a:schemeClr>
          </a:solidFill>
          <a:ln>
            <a:noFill/>
          </a:ln>
        </p:spPr>
        <p:txBody>
          <a:bodyPr>
            <a:normAutofit/>
          </a:bodyPr>
          <a:lstStyle/>
          <a:p>
            <a:pPr algn="ctr" eaLnBrk="1" fontAlgn="auto" hangingPunct="1">
              <a:spcAft>
                <a:spcPts val="0"/>
              </a:spcAft>
              <a:defRPr/>
            </a:pPr>
            <a:r>
              <a:rPr lang="ru-RU" sz="1600" dirty="0">
                <a:solidFill>
                  <a:srgbClr val="002060"/>
                </a:solidFill>
                <a:latin typeface="Times New Roman" panose="02020603050405020304" pitchFamily="18" charset="0"/>
                <a:ea typeface="+mj-ea"/>
                <a:cs typeface="Times New Roman" panose="02020603050405020304" pitchFamily="18" charset="0"/>
              </a:rPr>
              <a:t>Налоговые льготы консолидированного бюджета муниципального района </a:t>
            </a:r>
          </a:p>
          <a:p>
            <a:pPr algn="ctr" eaLnBrk="1" fontAlgn="auto" hangingPunct="1">
              <a:spcAft>
                <a:spcPts val="0"/>
              </a:spcAft>
              <a:defRPr/>
            </a:pPr>
            <a:r>
              <a:rPr lang="ru-RU" sz="1600" dirty="0">
                <a:solidFill>
                  <a:srgbClr val="002060"/>
                </a:solidFill>
                <a:latin typeface="Times New Roman" panose="02020603050405020304" pitchFamily="18" charset="0"/>
                <a:ea typeface="+mj-ea"/>
                <a:cs typeface="Times New Roman" panose="02020603050405020304" pitchFamily="18" charset="0"/>
              </a:rPr>
              <a:t>Мелеузовский район Республики Башкортостан  за 2016-2021 годы</a:t>
            </a:r>
          </a:p>
        </p:txBody>
      </p:sp>
      <p:graphicFrame>
        <p:nvGraphicFramePr>
          <p:cNvPr id="4" name="Таблица 3">
            <a:extLst>
              <a:ext uri="{FF2B5EF4-FFF2-40B4-BE49-F238E27FC236}">
                <a16:creationId xmlns:a16="http://schemas.microsoft.com/office/drawing/2014/main" id="{09FAD50A-570F-4207-BFF8-BA60E195313F}"/>
              </a:ext>
            </a:extLst>
          </p:cNvPr>
          <p:cNvGraphicFramePr>
            <a:graphicFrameLocks noGrp="1"/>
          </p:cNvGraphicFramePr>
          <p:nvPr>
            <p:extLst>
              <p:ext uri="{D42A27DB-BD31-4B8C-83A1-F6EECF244321}">
                <p14:modId xmlns:p14="http://schemas.microsoft.com/office/powerpoint/2010/main" val="2493172433"/>
              </p:ext>
            </p:extLst>
          </p:nvPr>
        </p:nvGraphicFramePr>
        <p:xfrm>
          <a:off x="369275" y="1026597"/>
          <a:ext cx="8562975" cy="5213370"/>
        </p:xfrm>
        <a:graphic>
          <a:graphicData uri="http://schemas.openxmlformats.org/drawingml/2006/table">
            <a:tbl>
              <a:tblPr>
                <a:tableStyleId>{16D9F66E-5EB9-4882-86FB-DCBF35E3C3E4}</a:tableStyleId>
              </a:tblPr>
              <a:tblGrid>
                <a:gridCol w="3559815">
                  <a:extLst>
                    <a:ext uri="{9D8B030D-6E8A-4147-A177-3AD203B41FA5}">
                      <a16:colId xmlns:a16="http://schemas.microsoft.com/office/drawing/2014/main" val="20000"/>
                    </a:ext>
                  </a:extLst>
                </a:gridCol>
                <a:gridCol w="794254">
                  <a:extLst>
                    <a:ext uri="{9D8B030D-6E8A-4147-A177-3AD203B41FA5}">
                      <a16:colId xmlns:a16="http://schemas.microsoft.com/office/drawing/2014/main" val="20002"/>
                    </a:ext>
                  </a:extLst>
                </a:gridCol>
                <a:gridCol w="794254">
                  <a:extLst>
                    <a:ext uri="{9D8B030D-6E8A-4147-A177-3AD203B41FA5}">
                      <a16:colId xmlns:a16="http://schemas.microsoft.com/office/drawing/2014/main" val="20003"/>
                    </a:ext>
                  </a:extLst>
                </a:gridCol>
                <a:gridCol w="813673">
                  <a:extLst>
                    <a:ext uri="{9D8B030D-6E8A-4147-A177-3AD203B41FA5}">
                      <a16:colId xmlns:a16="http://schemas.microsoft.com/office/drawing/2014/main" val="20004"/>
                    </a:ext>
                  </a:extLst>
                </a:gridCol>
                <a:gridCol w="940348">
                  <a:extLst>
                    <a:ext uri="{9D8B030D-6E8A-4147-A177-3AD203B41FA5}">
                      <a16:colId xmlns:a16="http://schemas.microsoft.com/office/drawing/2014/main" val="20005"/>
                    </a:ext>
                  </a:extLst>
                </a:gridCol>
                <a:gridCol w="848807">
                  <a:extLst>
                    <a:ext uri="{9D8B030D-6E8A-4147-A177-3AD203B41FA5}">
                      <a16:colId xmlns:a16="http://schemas.microsoft.com/office/drawing/2014/main" val="20006"/>
                    </a:ext>
                  </a:extLst>
                </a:gridCol>
                <a:gridCol w="811824">
                  <a:extLst>
                    <a:ext uri="{9D8B030D-6E8A-4147-A177-3AD203B41FA5}">
                      <a16:colId xmlns:a16="http://schemas.microsoft.com/office/drawing/2014/main" val="20007"/>
                    </a:ext>
                  </a:extLst>
                </a:gridCol>
              </a:tblGrid>
              <a:tr h="232956">
                <a:tc rowSpan="2">
                  <a:txBody>
                    <a:bodyPr/>
                    <a:lstStyle/>
                    <a:p>
                      <a:pPr algn="ctr" fontAlgn="ctr">
                        <a:lnSpc>
                          <a:spcPts val="1645"/>
                        </a:lnSpc>
                        <a:spcAft>
                          <a:spcPts val="0"/>
                        </a:spcAft>
                      </a:pPr>
                      <a:r>
                        <a:rPr lang="ru-RU" sz="1000" kern="1200" dirty="0">
                          <a:latin typeface="Times New Roman" panose="02020603050405020304" pitchFamily="18" charset="0"/>
                          <a:cs typeface="Times New Roman" panose="02020603050405020304" pitchFamily="18" charset="0"/>
                        </a:rPr>
                        <a:t>Наименование льготы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tc rowSpan="2">
                  <a:txBody>
                    <a:bodyPr/>
                    <a:lstStyle/>
                    <a:p>
                      <a:pPr algn="ctr" fontAlgn="ctr">
                        <a:lnSpc>
                          <a:spcPts val="1645"/>
                        </a:lnSpc>
                        <a:spcAft>
                          <a:spcPts val="0"/>
                        </a:spcAft>
                      </a:pPr>
                      <a:r>
                        <a:rPr lang="ru-RU" sz="1000" kern="1200" dirty="0">
                          <a:latin typeface="Times New Roman" panose="02020603050405020304" pitchFamily="18" charset="0"/>
                          <a:cs typeface="Times New Roman" panose="02020603050405020304" pitchFamily="18" charset="0"/>
                        </a:rPr>
                        <a:t>2016 год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tc rowSpan="2">
                  <a:txBody>
                    <a:bodyPr/>
                    <a:lstStyle/>
                    <a:p>
                      <a:pPr algn="ctr" fontAlgn="ctr">
                        <a:lnSpc>
                          <a:spcPts val="1645"/>
                        </a:lnSpc>
                        <a:spcAft>
                          <a:spcPts val="0"/>
                        </a:spcAft>
                      </a:pPr>
                      <a:r>
                        <a:rPr lang="ru-RU" sz="1000" kern="1200" dirty="0">
                          <a:latin typeface="Times New Roman" panose="02020603050405020304" pitchFamily="18" charset="0"/>
                          <a:cs typeface="Times New Roman" panose="02020603050405020304" pitchFamily="18" charset="0"/>
                        </a:rPr>
                        <a:t>2017  год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tc rowSpan="2">
                  <a:txBody>
                    <a:bodyPr/>
                    <a:lstStyle/>
                    <a:p>
                      <a:pPr algn="ctr" fontAlgn="ctr">
                        <a:lnSpc>
                          <a:spcPts val="1645"/>
                        </a:lnSpc>
                        <a:spcAft>
                          <a:spcPts val="0"/>
                        </a:spcAft>
                      </a:pPr>
                      <a:r>
                        <a:rPr lang="ru-RU" sz="1000" kern="1200" dirty="0">
                          <a:latin typeface="Times New Roman" panose="02020603050405020304" pitchFamily="18" charset="0"/>
                          <a:cs typeface="Times New Roman" panose="02020603050405020304" pitchFamily="18" charset="0"/>
                        </a:rPr>
                        <a:t>2018 год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tc gridSpan="3">
                  <a:txBody>
                    <a:bodyPr/>
                    <a:lstStyle/>
                    <a:p>
                      <a:pPr algn="ctr" fontAlgn="ctr">
                        <a:lnSpc>
                          <a:spcPts val="1645"/>
                        </a:lnSpc>
                        <a:spcAft>
                          <a:spcPts val="0"/>
                        </a:spcAft>
                      </a:pPr>
                      <a:r>
                        <a:rPr lang="ru-RU" sz="1000" kern="1200" dirty="0">
                          <a:latin typeface="Times New Roman" panose="02020603050405020304" pitchFamily="18" charset="0"/>
                          <a:cs typeface="Times New Roman" panose="02020603050405020304" pitchFamily="18" charset="0"/>
                        </a:rPr>
                        <a:t>Проект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9723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spcAft>
                          <a:spcPts val="0"/>
                        </a:spcAft>
                      </a:pPr>
                      <a:r>
                        <a:rPr lang="ru-RU" sz="1000" kern="1200" dirty="0">
                          <a:latin typeface="Times New Roman" panose="02020603050405020304" pitchFamily="18" charset="0"/>
                          <a:cs typeface="Times New Roman" panose="02020603050405020304" pitchFamily="18" charset="0"/>
                        </a:rPr>
                        <a:t>2019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tc>
                  <a:txBody>
                    <a:bodyPr/>
                    <a:lstStyle/>
                    <a:p>
                      <a:pPr algn="ctr" fontAlgn="ctr">
                        <a:spcAft>
                          <a:spcPts val="0"/>
                        </a:spcAft>
                      </a:pPr>
                      <a:r>
                        <a:rPr lang="ru-RU" sz="1000" kern="1200" dirty="0">
                          <a:latin typeface="Times New Roman" panose="02020603050405020304" pitchFamily="18" charset="0"/>
                          <a:cs typeface="Times New Roman" panose="02020603050405020304" pitchFamily="18" charset="0"/>
                        </a:rPr>
                        <a:t>2020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tc>
                  <a:txBody>
                    <a:bodyPr/>
                    <a:lstStyle/>
                    <a:p>
                      <a:pPr algn="ctr" fontAlgn="ctr">
                        <a:spcAft>
                          <a:spcPts val="0"/>
                        </a:spcAft>
                      </a:pPr>
                      <a:r>
                        <a:rPr lang="ru-RU" sz="1000" kern="1200" dirty="0">
                          <a:latin typeface="Times New Roman" panose="02020603050405020304" pitchFamily="18" charset="0"/>
                          <a:cs typeface="Times New Roman" panose="02020603050405020304" pitchFamily="18" charset="0"/>
                        </a:rPr>
                        <a:t>2021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extLst>
                  <a:ext uri="{0D108BD9-81ED-4DB2-BD59-A6C34878D82A}">
                    <a16:rowId xmlns:a16="http://schemas.microsoft.com/office/drawing/2014/main" val="10001"/>
                  </a:ext>
                </a:extLst>
              </a:tr>
              <a:tr h="265467">
                <a:tc>
                  <a:txBody>
                    <a:bodyPr/>
                    <a:lstStyle/>
                    <a:p>
                      <a:pPr fontAlgn="ctr">
                        <a:spcAft>
                          <a:spcPts val="0"/>
                        </a:spcAft>
                      </a:pPr>
                      <a:r>
                        <a:rPr lang="ru-RU" sz="1000" kern="1200" dirty="0">
                          <a:latin typeface="Times New Roman" panose="02020603050405020304" pitchFamily="18" charset="0"/>
                          <a:cs typeface="Times New Roman" panose="02020603050405020304" pitchFamily="18" charset="0"/>
                        </a:rPr>
                        <a:t>Земельный налог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3996,0</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9587,2</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9587,2</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9587,2</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9587,2</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9587,2</a:t>
                      </a:r>
                    </a:p>
                  </a:txBody>
                  <a:tcPr marL="3887" marR="3887" marT="3886" marB="0" anchor="ctr">
                    <a:solidFill>
                      <a:schemeClr val="accent3">
                        <a:lumMod val="40000"/>
                        <a:lumOff val="60000"/>
                      </a:schemeClr>
                    </a:solidFill>
                  </a:tcPr>
                </a:tc>
                <a:extLst>
                  <a:ext uri="{0D108BD9-81ED-4DB2-BD59-A6C34878D82A}">
                    <a16:rowId xmlns:a16="http://schemas.microsoft.com/office/drawing/2014/main" val="10002"/>
                  </a:ext>
                </a:extLst>
              </a:tr>
              <a:tr h="347247">
                <a:tc>
                  <a:txBody>
                    <a:bodyPr/>
                    <a:lstStyle/>
                    <a:p>
                      <a:pPr fontAlgn="t">
                        <a:spcAft>
                          <a:spcPts val="0"/>
                        </a:spcAft>
                      </a:pPr>
                      <a:r>
                        <a:rPr lang="ru-RU" sz="1000" kern="1200" dirty="0">
                          <a:latin typeface="Times New Roman" panose="02020603050405020304" pitchFamily="18" charset="0"/>
                          <a:cs typeface="Times New Roman" panose="02020603050405020304" pitchFamily="18" charset="0"/>
                        </a:rPr>
                        <a:t>Льготы в соответствии с федеральным законодательством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2267,0</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8809,0</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8809,0</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8809,0</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8809,0</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8809,0</a:t>
                      </a:r>
                    </a:p>
                  </a:txBody>
                  <a:tcPr marL="3887" marR="3887" marT="3886" marB="0" anchor="ctr"/>
                </a:tc>
                <a:extLst>
                  <a:ext uri="{0D108BD9-81ED-4DB2-BD59-A6C34878D82A}">
                    <a16:rowId xmlns:a16="http://schemas.microsoft.com/office/drawing/2014/main" val="10003"/>
                  </a:ext>
                </a:extLst>
              </a:tr>
              <a:tr h="190096">
                <a:tc>
                  <a:txBody>
                    <a:bodyPr/>
                    <a:lstStyle/>
                    <a:p>
                      <a:pPr fontAlgn="t">
                        <a:lnSpc>
                          <a:spcPts val="1255"/>
                        </a:lnSpc>
                        <a:spcAft>
                          <a:spcPts val="0"/>
                        </a:spcAft>
                      </a:pPr>
                      <a:r>
                        <a:rPr lang="ru-RU" sz="1000" kern="1200" dirty="0">
                          <a:latin typeface="Times New Roman" panose="02020603050405020304" pitchFamily="18" charset="0"/>
                          <a:cs typeface="Times New Roman" panose="02020603050405020304" pitchFamily="18" charset="0"/>
                        </a:rPr>
                        <a:t> - юридические лица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tc>
                <a:tc>
                  <a:txBody>
                    <a:bodyPr/>
                    <a:lstStyle/>
                    <a:p>
                      <a:pPr algn="ctr" fontAlgn="ctr">
                        <a:lnSpc>
                          <a:spcPts val="1255"/>
                        </a:lnSpc>
                        <a:spcAft>
                          <a:spcPts val="0"/>
                        </a:spcAft>
                      </a:pPr>
                      <a:r>
                        <a:rPr lang="ru-RU" sz="900" dirty="0">
                          <a:latin typeface="Times New Roman" panose="02020603050405020304" pitchFamily="18" charset="0"/>
                          <a:ea typeface="Times New Roman"/>
                          <a:cs typeface="Times New Roman" panose="02020603050405020304" pitchFamily="18" charset="0"/>
                        </a:rPr>
                        <a:t>2266,0</a:t>
                      </a:r>
                    </a:p>
                  </a:txBody>
                  <a:tcPr marL="3887" marR="3887" marT="3886" marB="0" anchor="ctr"/>
                </a:tc>
                <a:tc>
                  <a:txBody>
                    <a:bodyPr/>
                    <a:lstStyle/>
                    <a:p>
                      <a:pPr algn="ctr" fontAlgn="ctr">
                        <a:lnSpc>
                          <a:spcPts val="1255"/>
                        </a:lnSpc>
                        <a:spcAft>
                          <a:spcPts val="0"/>
                        </a:spcAft>
                      </a:pPr>
                      <a:r>
                        <a:rPr lang="ru-RU" sz="900" dirty="0">
                          <a:latin typeface="Times New Roman" panose="02020603050405020304" pitchFamily="18" charset="0"/>
                          <a:ea typeface="Times New Roman"/>
                          <a:cs typeface="Times New Roman" panose="02020603050405020304" pitchFamily="18" charset="0"/>
                        </a:rPr>
                        <a:t>2676,0</a:t>
                      </a:r>
                    </a:p>
                  </a:txBody>
                  <a:tcPr marL="3887" marR="3887" marT="3886" marB="0" anchor="ctr"/>
                </a:tc>
                <a:tc>
                  <a:txBody>
                    <a:bodyPr/>
                    <a:lstStyle/>
                    <a:p>
                      <a:pPr algn="ctr" fontAlgn="ctr">
                        <a:lnSpc>
                          <a:spcPts val="1255"/>
                        </a:lnSpc>
                        <a:spcAft>
                          <a:spcPts val="0"/>
                        </a:spcAft>
                      </a:pPr>
                      <a:r>
                        <a:rPr lang="ru-RU" sz="900" dirty="0">
                          <a:latin typeface="Times New Roman" panose="02020603050405020304" pitchFamily="18" charset="0"/>
                          <a:ea typeface="Times New Roman"/>
                          <a:cs typeface="Times New Roman" panose="02020603050405020304" pitchFamily="18" charset="0"/>
                        </a:rPr>
                        <a:t>2676,0</a:t>
                      </a:r>
                    </a:p>
                  </a:txBody>
                  <a:tcPr marL="3887" marR="3887" marT="3886" marB="0" anchor="ctr"/>
                </a:tc>
                <a:tc>
                  <a:txBody>
                    <a:bodyPr/>
                    <a:lstStyle/>
                    <a:p>
                      <a:pPr algn="ctr" fontAlgn="ctr">
                        <a:lnSpc>
                          <a:spcPts val="1255"/>
                        </a:lnSpc>
                        <a:spcAft>
                          <a:spcPts val="0"/>
                        </a:spcAft>
                      </a:pPr>
                      <a:r>
                        <a:rPr lang="ru-RU" sz="900" dirty="0">
                          <a:latin typeface="Times New Roman" panose="02020603050405020304" pitchFamily="18" charset="0"/>
                          <a:ea typeface="Times New Roman"/>
                          <a:cs typeface="Times New Roman" panose="02020603050405020304" pitchFamily="18" charset="0"/>
                        </a:rPr>
                        <a:t>2676,0</a:t>
                      </a:r>
                    </a:p>
                  </a:txBody>
                  <a:tcPr marL="3887" marR="3887" marT="3886" marB="0" anchor="ctr"/>
                </a:tc>
                <a:tc>
                  <a:txBody>
                    <a:bodyPr/>
                    <a:lstStyle/>
                    <a:p>
                      <a:pPr algn="ctr" fontAlgn="ctr">
                        <a:lnSpc>
                          <a:spcPts val="1255"/>
                        </a:lnSpc>
                        <a:spcAft>
                          <a:spcPts val="0"/>
                        </a:spcAft>
                      </a:pPr>
                      <a:r>
                        <a:rPr lang="ru-RU" sz="900" dirty="0">
                          <a:latin typeface="Times New Roman" panose="02020603050405020304" pitchFamily="18" charset="0"/>
                          <a:ea typeface="Times New Roman"/>
                          <a:cs typeface="Times New Roman" panose="02020603050405020304" pitchFamily="18" charset="0"/>
                        </a:rPr>
                        <a:t>2676,0</a:t>
                      </a:r>
                    </a:p>
                  </a:txBody>
                  <a:tcPr marL="3887" marR="3887" marT="3886" marB="0" anchor="ctr"/>
                </a:tc>
                <a:tc>
                  <a:txBody>
                    <a:bodyPr/>
                    <a:lstStyle/>
                    <a:p>
                      <a:pPr algn="ctr" fontAlgn="ctr">
                        <a:lnSpc>
                          <a:spcPts val="1255"/>
                        </a:lnSpc>
                        <a:spcAft>
                          <a:spcPts val="0"/>
                        </a:spcAft>
                      </a:pPr>
                      <a:r>
                        <a:rPr lang="ru-RU" sz="900" dirty="0">
                          <a:latin typeface="Times New Roman" panose="02020603050405020304" pitchFamily="18" charset="0"/>
                          <a:ea typeface="Times New Roman"/>
                          <a:cs typeface="Times New Roman" panose="02020603050405020304" pitchFamily="18" charset="0"/>
                        </a:rPr>
                        <a:t>2676,0</a:t>
                      </a:r>
                    </a:p>
                  </a:txBody>
                  <a:tcPr marL="3887" marR="3887" marT="3886" marB="0" anchor="ctr"/>
                </a:tc>
                <a:extLst>
                  <a:ext uri="{0D108BD9-81ED-4DB2-BD59-A6C34878D82A}">
                    <a16:rowId xmlns:a16="http://schemas.microsoft.com/office/drawing/2014/main" val="10004"/>
                  </a:ext>
                </a:extLst>
              </a:tr>
              <a:tr h="190096">
                <a:tc>
                  <a:txBody>
                    <a:bodyPr/>
                    <a:lstStyle/>
                    <a:p>
                      <a:pPr fontAlgn="t">
                        <a:lnSpc>
                          <a:spcPts val="1345"/>
                        </a:lnSpc>
                        <a:spcAft>
                          <a:spcPts val="0"/>
                        </a:spcAft>
                      </a:pPr>
                      <a:r>
                        <a:rPr lang="ru-RU" sz="1000" kern="1200" dirty="0">
                          <a:latin typeface="Times New Roman" panose="02020603050405020304" pitchFamily="18" charset="0"/>
                          <a:cs typeface="Times New Roman" panose="02020603050405020304" pitchFamily="18" charset="0"/>
                        </a:rPr>
                        <a:t> - физические лица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1,0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6133,0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6133,0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6133,0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6133,0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6133,0</a:t>
                      </a:r>
                    </a:p>
                  </a:txBody>
                  <a:tcPr marL="3887" marR="3887" marT="3886" marB="0" anchor="ctr"/>
                </a:tc>
                <a:extLst>
                  <a:ext uri="{0D108BD9-81ED-4DB2-BD59-A6C34878D82A}">
                    <a16:rowId xmlns:a16="http://schemas.microsoft.com/office/drawing/2014/main" val="10005"/>
                  </a:ext>
                </a:extLst>
              </a:tr>
              <a:tr h="690121">
                <a:tc>
                  <a:txBody>
                    <a:bodyPr/>
                    <a:lstStyle/>
                    <a:p>
                      <a:pPr fontAlgn="t">
                        <a:spcAft>
                          <a:spcPts val="0"/>
                        </a:spcAft>
                      </a:pPr>
                      <a:r>
                        <a:rPr lang="ru-RU" sz="1000" kern="1200" dirty="0">
                          <a:latin typeface="Times New Roman" panose="02020603050405020304" pitchFamily="18" charset="0"/>
                          <a:cs typeface="Times New Roman" panose="02020603050405020304" pitchFamily="18" charset="0"/>
                        </a:rPr>
                        <a:t>Льготы в соответствии с нормативными правовыми актами представительных органов муниципальных образований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1729,0</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extLst>
                  <a:ext uri="{0D108BD9-81ED-4DB2-BD59-A6C34878D82A}">
                    <a16:rowId xmlns:a16="http://schemas.microsoft.com/office/drawing/2014/main" val="10006"/>
                  </a:ext>
                </a:extLst>
              </a:tr>
              <a:tr h="204382">
                <a:tc>
                  <a:txBody>
                    <a:bodyPr/>
                    <a:lstStyle/>
                    <a:p>
                      <a:pPr fontAlgn="t">
                        <a:lnSpc>
                          <a:spcPts val="1385"/>
                        </a:lnSpc>
                        <a:spcAft>
                          <a:spcPts val="0"/>
                        </a:spcAft>
                      </a:pPr>
                      <a:r>
                        <a:rPr lang="ru-RU" sz="1000" kern="1200" dirty="0">
                          <a:latin typeface="Times New Roman" panose="02020603050405020304" pitchFamily="18" charset="0"/>
                          <a:cs typeface="Times New Roman" panose="02020603050405020304" pitchFamily="18" charset="0"/>
                        </a:rPr>
                        <a:t> - юридические лица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tc>
                <a:tc>
                  <a:txBody>
                    <a:bodyPr/>
                    <a:lstStyle/>
                    <a:p>
                      <a:pPr algn="ctr" fontAlgn="ctr">
                        <a:lnSpc>
                          <a:spcPts val="1385"/>
                        </a:lnSpc>
                        <a:spcAft>
                          <a:spcPts val="0"/>
                        </a:spcAft>
                      </a:pPr>
                      <a:r>
                        <a:rPr lang="ru-RU" sz="900" dirty="0">
                          <a:latin typeface="Times New Roman" panose="02020603050405020304" pitchFamily="18" charset="0"/>
                          <a:ea typeface="Times New Roman"/>
                          <a:cs typeface="Times New Roman" panose="02020603050405020304" pitchFamily="18" charset="0"/>
                        </a:rPr>
                        <a:t>0,0</a:t>
                      </a:r>
                    </a:p>
                  </a:txBody>
                  <a:tcPr marL="3887" marR="3887" marT="3886" marB="0" anchor="ctr"/>
                </a:tc>
                <a:tc>
                  <a:txBody>
                    <a:bodyPr/>
                    <a:lstStyle/>
                    <a:p>
                      <a:pPr algn="ctr" fontAlgn="ctr">
                        <a:lnSpc>
                          <a:spcPts val="1385"/>
                        </a:lnSpc>
                        <a:spcAft>
                          <a:spcPts val="0"/>
                        </a:spcAft>
                      </a:pPr>
                      <a:r>
                        <a:rPr lang="ru-RU" sz="900" dirty="0">
                          <a:latin typeface="Times New Roman" panose="02020603050405020304" pitchFamily="18" charset="0"/>
                          <a:ea typeface="Times New Roman"/>
                          <a:cs typeface="Times New Roman" panose="02020603050405020304" pitchFamily="18" charset="0"/>
                        </a:rPr>
                        <a:t>68,2</a:t>
                      </a:r>
                    </a:p>
                  </a:txBody>
                  <a:tcPr marL="3887" marR="3887" marT="3886" marB="0" anchor="ctr"/>
                </a:tc>
                <a:tc>
                  <a:txBody>
                    <a:bodyPr/>
                    <a:lstStyle/>
                    <a:p>
                      <a:pPr algn="ctr" fontAlgn="ctr">
                        <a:lnSpc>
                          <a:spcPts val="1385"/>
                        </a:lnSpc>
                        <a:spcAft>
                          <a:spcPts val="0"/>
                        </a:spcAft>
                      </a:pPr>
                      <a:r>
                        <a:rPr lang="ru-RU" sz="900" dirty="0">
                          <a:latin typeface="Times New Roman" panose="02020603050405020304" pitchFamily="18" charset="0"/>
                          <a:ea typeface="Times New Roman"/>
                          <a:cs typeface="Times New Roman" panose="02020603050405020304" pitchFamily="18" charset="0"/>
                        </a:rPr>
                        <a:t>68,2</a:t>
                      </a:r>
                    </a:p>
                  </a:txBody>
                  <a:tcPr marL="3887" marR="3887" marT="3886" marB="0" anchor="ctr"/>
                </a:tc>
                <a:tc>
                  <a:txBody>
                    <a:bodyPr/>
                    <a:lstStyle/>
                    <a:p>
                      <a:pPr algn="ctr" fontAlgn="ctr">
                        <a:lnSpc>
                          <a:spcPts val="1385"/>
                        </a:lnSpc>
                        <a:spcAft>
                          <a:spcPts val="0"/>
                        </a:spcAft>
                      </a:pPr>
                      <a:r>
                        <a:rPr lang="ru-RU" sz="900" dirty="0">
                          <a:latin typeface="Times New Roman" panose="02020603050405020304" pitchFamily="18" charset="0"/>
                          <a:ea typeface="Times New Roman"/>
                          <a:cs typeface="Times New Roman" panose="02020603050405020304" pitchFamily="18" charset="0"/>
                        </a:rPr>
                        <a:t>68,2</a:t>
                      </a:r>
                    </a:p>
                  </a:txBody>
                  <a:tcPr marL="3887" marR="3887" marT="3886" marB="0" anchor="ctr"/>
                </a:tc>
                <a:tc>
                  <a:txBody>
                    <a:bodyPr/>
                    <a:lstStyle/>
                    <a:p>
                      <a:pPr algn="ctr" fontAlgn="ctr">
                        <a:lnSpc>
                          <a:spcPts val="1385"/>
                        </a:lnSpc>
                        <a:spcAft>
                          <a:spcPts val="0"/>
                        </a:spcAft>
                      </a:pPr>
                      <a:r>
                        <a:rPr lang="ru-RU" sz="900" dirty="0">
                          <a:latin typeface="Times New Roman" panose="02020603050405020304" pitchFamily="18" charset="0"/>
                          <a:ea typeface="Times New Roman"/>
                          <a:cs typeface="Times New Roman" panose="02020603050405020304" pitchFamily="18" charset="0"/>
                        </a:rPr>
                        <a:t>68,2</a:t>
                      </a:r>
                    </a:p>
                  </a:txBody>
                  <a:tcPr marL="3887" marR="3887" marT="3886" marB="0" anchor="ctr"/>
                </a:tc>
                <a:tc>
                  <a:txBody>
                    <a:bodyPr/>
                    <a:lstStyle/>
                    <a:p>
                      <a:pPr algn="ctr" fontAlgn="ctr">
                        <a:lnSpc>
                          <a:spcPts val="1385"/>
                        </a:lnSpc>
                        <a:spcAft>
                          <a:spcPts val="0"/>
                        </a:spcAft>
                      </a:pPr>
                      <a:r>
                        <a:rPr lang="ru-RU" sz="900" dirty="0">
                          <a:latin typeface="Times New Roman" panose="02020603050405020304" pitchFamily="18" charset="0"/>
                          <a:ea typeface="Times New Roman"/>
                          <a:cs typeface="Times New Roman" panose="02020603050405020304" pitchFamily="18" charset="0"/>
                        </a:rPr>
                        <a:t>68,2</a:t>
                      </a:r>
                    </a:p>
                  </a:txBody>
                  <a:tcPr marL="3887" marR="3887" marT="3886" marB="0" anchor="ctr"/>
                </a:tc>
                <a:extLst>
                  <a:ext uri="{0D108BD9-81ED-4DB2-BD59-A6C34878D82A}">
                    <a16:rowId xmlns:a16="http://schemas.microsoft.com/office/drawing/2014/main" val="10007"/>
                  </a:ext>
                </a:extLst>
              </a:tr>
              <a:tr h="190096">
                <a:tc>
                  <a:txBody>
                    <a:bodyPr/>
                    <a:lstStyle/>
                    <a:p>
                      <a:pPr fontAlgn="t">
                        <a:lnSpc>
                          <a:spcPts val="1345"/>
                        </a:lnSpc>
                        <a:spcAft>
                          <a:spcPts val="0"/>
                        </a:spcAft>
                      </a:pPr>
                      <a:r>
                        <a:rPr lang="ru-RU" sz="1000" kern="1200" dirty="0">
                          <a:latin typeface="Times New Roman" panose="02020603050405020304" pitchFamily="18" charset="0"/>
                          <a:cs typeface="Times New Roman" panose="02020603050405020304" pitchFamily="18" charset="0"/>
                        </a:rPr>
                        <a:t> - физические лица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1729,0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710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710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710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710</a:t>
                      </a:r>
                    </a:p>
                  </a:txBody>
                  <a:tcPr marL="3887" marR="3887" marT="3886" marB="0" anchor="ctr"/>
                </a:tc>
                <a:tc>
                  <a:txBody>
                    <a:bodyPr/>
                    <a:lstStyle/>
                    <a:p>
                      <a:pPr algn="ctr" fontAlgn="ctr">
                        <a:lnSpc>
                          <a:spcPts val="1345"/>
                        </a:lnSpc>
                        <a:spcAft>
                          <a:spcPts val="0"/>
                        </a:spcAft>
                      </a:pPr>
                      <a:r>
                        <a:rPr lang="ru-RU" sz="900" dirty="0">
                          <a:latin typeface="Times New Roman" panose="02020603050405020304" pitchFamily="18" charset="0"/>
                          <a:ea typeface="Times New Roman"/>
                          <a:cs typeface="Times New Roman" panose="02020603050405020304" pitchFamily="18" charset="0"/>
                        </a:rPr>
                        <a:t>710</a:t>
                      </a:r>
                    </a:p>
                  </a:txBody>
                  <a:tcPr marL="3887" marR="3887" marT="3886" marB="0" anchor="ctr"/>
                </a:tc>
                <a:extLst>
                  <a:ext uri="{0D108BD9-81ED-4DB2-BD59-A6C34878D82A}">
                    <a16:rowId xmlns:a16="http://schemas.microsoft.com/office/drawing/2014/main" val="10008"/>
                  </a:ext>
                </a:extLst>
              </a:tr>
              <a:tr h="265467">
                <a:tc>
                  <a:txBody>
                    <a:bodyPr/>
                    <a:lstStyle/>
                    <a:p>
                      <a:pPr fontAlgn="ctr">
                        <a:spcAft>
                          <a:spcPts val="0"/>
                        </a:spcAft>
                      </a:pPr>
                      <a:r>
                        <a:rPr lang="ru-RU" sz="1000" kern="1200" dirty="0">
                          <a:latin typeface="Times New Roman" panose="02020603050405020304" pitchFamily="18" charset="0"/>
                          <a:cs typeface="Times New Roman" panose="02020603050405020304" pitchFamily="18" charset="0"/>
                        </a:rPr>
                        <a:t>Налог на имущество физических лиц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5451,0</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6821,0</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6821,0</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6821,0</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6821,0</a:t>
                      </a:r>
                    </a:p>
                  </a:txBody>
                  <a:tcPr marL="3887" marR="3887" marT="3886" marB="0" anchor="ctr">
                    <a:solidFill>
                      <a:schemeClr val="accent3">
                        <a:lumMod val="40000"/>
                        <a:lumOff val="60000"/>
                      </a:schemeClr>
                    </a:solidFill>
                  </a:tcPr>
                </a:tc>
                <a:tc>
                  <a:txBody>
                    <a:bodyPr/>
                    <a:lstStyle/>
                    <a:p>
                      <a:pPr algn="ctr" fontAlgn="ctr">
                        <a:spcAft>
                          <a:spcPts val="0"/>
                        </a:spcAft>
                      </a:pPr>
                      <a:r>
                        <a:rPr lang="ru-RU" sz="900" b="1" dirty="0">
                          <a:latin typeface="Times New Roman" panose="02020603050405020304" pitchFamily="18" charset="0"/>
                          <a:ea typeface="Times New Roman"/>
                          <a:cs typeface="Times New Roman" panose="02020603050405020304" pitchFamily="18" charset="0"/>
                        </a:rPr>
                        <a:t>6821,0</a:t>
                      </a:r>
                    </a:p>
                  </a:txBody>
                  <a:tcPr marL="3887" marR="3887" marT="3886" marB="0" anchor="ctr">
                    <a:solidFill>
                      <a:schemeClr val="accent3">
                        <a:lumMod val="40000"/>
                        <a:lumOff val="60000"/>
                      </a:schemeClr>
                    </a:solidFill>
                  </a:tcPr>
                </a:tc>
                <a:extLst>
                  <a:ext uri="{0D108BD9-81ED-4DB2-BD59-A6C34878D82A}">
                    <a16:rowId xmlns:a16="http://schemas.microsoft.com/office/drawing/2014/main" val="10009"/>
                  </a:ext>
                </a:extLst>
              </a:tr>
              <a:tr h="347247">
                <a:tc>
                  <a:txBody>
                    <a:bodyPr/>
                    <a:lstStyle/>
                    <a:p>
                      <a:pPr fontAlgn="t">
                        <a:spcAft>
                          <a:spcPts val="0"/>
                        </a:spcAft>
                      </a:pPr>
                      <a:r>
                        <a:rPr lang="ru-RU" sz="1000" kern="1200" dirty="0">
                          <a:latin typeface="Times New Roman" panose="02020603050405020304" pitchFamily="18" charset="0"/>
                          <a:cs typeface="Times New Roman" panose="02020603050405020304" pitchFamily="18" charset="0"/>
                        </a:rPr>
                        <a:t>Льготы в соответствии с федеральным законодательством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5451,0</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6821</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6821</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6821</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6821</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6821</a:t>
                      </a:r>
                    </a:p>
                  </a:txBody>
                  <a:tcPr marL="3887" marR="3887" marT="3886" marB="0" anchor="ctr"/>
                </a:tc>
                <a:extLst>
                  <a:ext uri="{0D108BD9-81ED-4DB2-BD59-A6C34878D82A}">
                    <a16:rowId xmlns:a16="http://schemas.microsoft.com/office/drawing/2014/main" val="10010"/>
                  </a:ext>
                </a:extLst>
              </a:tr>
              <a:tr h="690121">
                <a:tc>
                  <a:txBody>
                    <a:bodyPr/>
                    <a:lstStyle/>
                    <a:p>
                      <a:pPr fontAlgn="t">
                        <a:spcAft>
                          <a:spcPts val="0"/>
                        </a:spcAft>
                      </a:pPr>
                      <a:r>
                        <a:rPr lang="ru-RU" sz="1000" kern="1200" dirty="0">
                          <a:latin typeface="Times New Roman" panose="02020603050405020304" pitchFamily="18" charset="0"/>
                          <a:cs typeface="Times New Roman" panose="02020603050405020304" pitchFamily="18" charset="0"/>
                        </a:rPr>
                        <a:t>Льготы в соответствии с нормативными правовыми актами представительных органов муниципальных образований </a:t>
                      </a:r>
                      <a:endParaRPr lang="ru-RU" sz="900" dirty="0">
                        <a:latin typeface="Times New Roman" panose="02020603050405020304" pitchFamily="18" charset="0"/>
                        <a:ea typeface="Times New Roman"/>
                        <a:cs typeface="Times New Roman" panose="02020603050405020304" pitchFamily="18" charset="0"/>
                      </a:endParaRPr>
                    </a:p>
                  </a:txBody>
                  <a:tcPr marL="3887" marR="3887" marT="3886" marB="0"/>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0,0</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0,0</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0,0</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0,0</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0,0</a:t>
                      </a:r>
                    </a:p>
                  </a:txBody>
                  <a:tcPr marL="3887" marR="3887" marT="3886" marB="0" anchor="ctr"/>
                </a:tc>
                <a:tc>
                  <a:txBody>
                    <a:bodyPr/>
                    <a:lstStyle/>
                    <a:p>
                      <a:pPr algn="ctr" fontAlgn="ctr">
                        <a:spcAft>
                          <a:spcPts val="0"/>
                        </a:spcAft>
                      </a:pPr>
                      <a:r>
                        <a:rPr lang="ru-RU" sz="900" dirty="0">
                          <a:latin typeface="Times New Roman" panose="02020603050405020304" pitchFamily="18" charset="0"/>
                          <a:ea typeface="Times New Roman"/>
                          <a:cs typeface="Times New Roman" panose="02020603050405020304" pitchFamily="18" charset="0"/>
                        </a:rPr>
                        <a:t>0,0</a:t>
                      </a:r>
                    </a:p>
                  </a:txBody>
                  <a:tcPr marL="3887" marR="3887" marT="3886" marB="0" anchor="ctr"/>
                </a:tc>
                <a:extLst>
                  <a:ext uri="{0D108BD9-81ED-4DB2-BD59-A6C34878D82A}">
                    <a16:rowId xmlns:a16="http://schemas.microsoft.com/office/drawing/2014/main" val="10011"/>
                  </a:ext>
                </a:extLst>
              </a:tr>
              <a:tr h="265467">
                <a:tc>
                  <a:txBody>
                    <a:bodyPr/>
                    <a:lstStyle/>
                    <a:p>
                      <a:pPr fontAlgn="ctr">
                        <a:spcAft>
                          <a:spcPts val="0"/>
                        </a:spcAft>
                      </a:pPr>
                      <a:r>
                        <a:rPr lang="ru-RU" sz="1000" kern="1200" dirty="0">
                          <a:latin typeface="Times New Roman" panose="02020603050405020304" pitchFamily="18" charset="0"/>
                          <a:cs typeface="Times New Roman" panose="02020603050405020304" pitchFamily="18" charset="0"/>
                        </a:rPr>
                        <a:t>ИТОГО НАЛОГОВЫХ ЛЬГОТ </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solidFill>
                      <a:schemeClr val="accent3">
                        <a:lumMod val="40000"/>
                        <a:lumOff val="60000"/>
                      </a:schemeClr>
                    </a:solidFill>
                  </a:tcP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9447,0</a:t>
                      </a:r>
                    </a:p>
                  </a:txBody>
                  <a:tcPr marL="3887" marR="3887" marT="3886" marB="0" anchor="ctr">
                    <a:solidFill>
                      <a:schemeClr val="accent3">
                        <a:lumMod val="40000"/>
                        <a:lumOff val="60000"/>
                      </a:schemeClr>
                    </a:solidFill>
                  </a:tcP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16408,2</a:t>
                      </a:r>
                    </a:p>
                  </a:txBody>
                  <a:tcPr marL="3887" marR="3887" marT="3886" marB="0" anchor="ctr">
                    <a:solidFill>
                      <a:schemeClr val="accent3">
                        <a:lumMod val="40000"/>
                        <a:lumOff val="60000"/>
                      </a:schemeClr>
                    </a:solidFill>
                  </a:tcP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16408,2</a:t>
                      </a:r>
                    </a:p>
                  </a:txBody>
                  <a:tcPr marL="3887" marR="3887" marT="3886" marB="0" anchor="ctr">
                    <a:solidFill>
                      <a:schemeClr val="accent3">
                        <a:lumMod val="40000"/>
                        <a:lumOff val="60000"/>
                      </a:schemeClr>
                    </a:solidFill>
                  </a:tcP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16408,2</a:t>
                      </a:r>
                    </a:p>
                  </a:txBody>
                  <a:tcPr marL="3887" marR="3887" marT="3886" marB="0" anchor="ctr">
                    <a:solidFill>
                      <a:schemeClr val="accent3">
                        <a:lumMod val="40000"/>
                        <a:lumOff val="60000"/>
                      </a:schemeClr>
                    </a:solidFill>
                  </a:tcP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16408,2</a:t>
                      </a:r>
                    </a:p>
                  </a:txBody>
                  <a:tcPr marL="3887" marR="3887" marT="3886" marB="0" anchor="ctr">
                    <a:solidFill>
                      <a:schemeClr val="accent3">
                        <a:lumMod val="40000"/>
                        <a:lumOff val="60000"/>
                      </a:schemeClr>
                    </a:solidFill>
                  </a:tcP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16408,2</a:t>
                      </a:r>
                    </a:p>
                  </a:txBody>
                  <a:tcPr marL="3887" marR="3887" marT="3886" marB="0" anchor="ctr">
                    <a:solidFill>
                      <a:schemeClr val="accent3">
                        <a:lumMod val="40000"/>
                        <a:lumOff val="60000"/>
                      </a:schemeClr>
                    </a:solidFill>
                  </a:tcPr>
                </a:tc>
                <a:extLst>
                  <a:ext uri="{0D108BD9-81ED-4DB2-BD59-A6C34878D82A}">
                    <a16:rowId xmlns:a16="http://schemas.microsoft.com/office/drawing/2014/main" val="10012"/>
                  </a:ext>
                </a:extLst>
              </a:tr>
              <a:tr h="347247">
                <a:tc>
                  <a:txBody>
                    <a:bodyPr/>
                    <a:lstStyle/>
                    <a:p>
                      <a:pPr fontAlgn="ctr">
                        <a:spcAft>
                          <a:spcPts val="0"/>
                        </a:spcAft>
                      </a:pPr>
                      <a:r>
                        <a:rPr lang="ru-RU" sz="1000" kern="1200" dirty="0">
                          <a:latin typeface="Times New Roman" panose="02020603050405020304" pitchFamily="18" charset="0"/>
                          <a:cs typeface="Times New Roman" panose="02020603050405020304" pitchFamily="18" charset="0"/>
                        </a:rPr>
                        <a:t>Льготы в соответствии с федеральным законодательством</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7718,0</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15630,0</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15630,0</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15630,0</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15630,0</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15630,0</a:t>
                      </a:r>
                    </a:p>
                  </a:txBody>
                  <a:tcPr marL="3887" marR="3887" marT="3886" marB="0" anchor="ctr"/>
                </a:tc>
                <a:extLst>
                  <a:ext uri="{0D108BD9-81ED-4DB2-BD59-A6C34878D82A}">
                    <a16:rowId xmlns:a16="http://schemas.microsoft.com/office/drawing/2014/main" val="10013"/>
                  </a:ext>
                </a:extLst>
              </a:tr>
              <a:tr h="690121">
                <a:tc>
                  <a:txBody>
                    <a:bodyPr/>
                    <a:lstStyle/>
                    <a:p>
                      <a:pPr fontAlgn="ctr">
                        <a:spcAft>
                          <a:spcPts val="0"/>
                        </a:spcAft>
                      </a:pPr>
                      <a:r>
                        <a:rPr lang="ru-RU" sz="1000" kern="1200" dirty="0">
                          <a:latin typeface="Times New Roman" panose="02020603050405020304" pitchFamily="18" charset="0"/>
                          <a:cs typeface="Times New Roman" panose="02020603050405020304" pitchFamily="18" charset="0"/>
                        </a:rPr>
                        <a:t>Льготы в соответствии с нормативными правовыми актами представительных органов муниципальных образований</a:t>
                      </a:r>
                      <a:endParaRPr lang="ru-RU" sz="900" b="1" dirty="0">
                        <a:latin typeface="Times New Roman" panose="02020603050405020304" pitchFamily="18" charset="0"/>
                        <a:ea typeface="Times New Roman"/>
                        <a:cs typeface="Times New Roman" panose="02020603050405020304" pitchFamily="18" charset="0"/>
                      </a:endParaRP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1729,0</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tc>
                  <a:txBody>
                    <a:bodyPr/>
                    <a:lstStyle/>
                    <a:p>
                      <a:pPr algn="ctr" fontAlgn="b">
                        <a:spcAft>
                          <a:spcPts val="0"/>
                        </a:spcAft>
                      </a:pPr>
                      <a:r>
                        <a:rPr lang="ru-RU" sz="900" b="1" dirty="0">
                          <a:latin typeface="Times New Roman" panose="02020603050405020304" pitchFamily="18" charset="0"/>
                          <a:ea typeface="Times New Roman"/>
                          <a:cs typeface="Times New Roman" panose="02020603050405020304" pitchFamily="18" charset="0"/>
                        </a:rPr>
                        <a:t>778,2</a:t>
                      </a:r>
                    </a:p>
                  </a:txBody>
                  <a:tcPr marL="3887" marR="3887" marT="3886" marB="0" anchor="ctr"/>
                </a:tc>
                <a:extLst>
                  <a:ext uri="{0D108BD9-81ED-4DB2-BD59-A6C34878D82A}">
                    <a16:rowId xmlns:a16="http://schemas.microsoft.com/office/drawing/2014/main" val="10014"/>
                  </a:ext>
                </a:extLst>
              </a:tr>
            </a:tbl>
          </a:graphicData>
        </a:graphic>
      </p:graphicFrame>
      <p:sp>
        <p:nvSpPr>
          <p:cNvPr id="45198" name="TextBox 4">
            <a:extLst>
              <a:ext uri="{FF2B5EF4-FFF2-40B4-BE49-F238E27FC236}">
                <a16:creationId xmlns:a16="http://schemas.microsoft.com/office/drawing/2014/main" id="{B9727E4F-E41C-4593-98FE-A91B86BE4CB7}"/>
              </a:ext>
            </a:extLst>
          </p:cNvPr>
          <p:cNvSpPr txBox="1">
            <a:spLocks noChangeArrowheads="1"/>
          </p:cNvSpPr>
          <p:nvPr/>
        </p:nvSpPr>
        <p:spPr bwMode="auto">
          <a:xfrm>
            <a:off x="8244408" y="766247"/>
            <a:ext cx="785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100" b="1" dirty="0">
                <a:latin typeface="Arial" panose="020B0604020202020204" pitchFamily="34" charset="0"/>
              </a:rPr>
              <a:t>тыс.руб.</a:t>
            </a:r>
          </a:p>
        </p:txBody>
      </p:sp>
      <p:pic>
        <p:nvPicPr>
          <p:cNvPr id="5" name="Picture 3">
            <a:extLst>
              <a:ext uri="{FF2B5EF4-FFF2-40B4-BE49-F238E27FC236}">
                <a16:creationId xmlns:a16="http://schemas.microsoft.com/office/drawing/2014/main" id="{3A3A996C-BC53-4EE5-AD1F-6F64FC7B8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99"/>
            <a:ext cx="70485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6948214" y="26472"/>
            <a:ext cx="2133600" cy="365125"/>
          </a:xfrm>
        </p:spPr>
        <p:txBody>
          <a:bodyPr/>
          <a:lstStyle/>
          <a:p>
            <a:fld id="{434A3D7E-C280-4DCD-A7E1-93BBC7758E8E}" type="slidenum">
              <a:rPr lang="ru-RU" smtClean="0">
                <a:solidFill>
                  <a:schemeClr val="tx1"/>
                </a:solidFill>
              </a:rPr>
              <a:t>23</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3" name="Picture 29" descr="http://newpulse.ru/upload/medialibrary/80b/80bc9af04478982e84d603991978fd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724" y="1582415"/>
            <a:ext cx="4355376" cy="3553470"/>
          </a:xfrm>
          <a:prstGeom prst="rect">
            <a:avLst/>
          </a:prstGeom>
          <a:noFill/>
          <a:extLst>
            <a:ext uri="{909E8E84-426E-40DD-AFC4-6F175D3DCCD1}">
              <a14:hiddenFill xmlns:a14="http://schemas.microsoft.com/office/drawing/2010/main">
                <a:solidFill>
                  <a:srgbClr val="FFFFFF"/>
                </a:solidFill>
              </a14:hiddenFill>
            </a:ext>
          </a:extLst>
        </p:spPr>
      </p:pic>
      <p:sp>
        <p:nvSpPr>
          <p:cNvPr id="75" name="Полилиния 74">
            <a:extLst>
              <a:ext uri="{FF2B5EF4-FFF2-40B4-BE49-F238E27FC236}">
                <a16:creationId xmlns:a16="http://schemas.microsoft.com/office/drawing/2014/main" id="{7D4519A0-4118-43C9-85E4-6FF4DC73A0DD}"/>
              </a:ext>
            </a:extLst>
          </p:cNvPr>
          <p:cNvSpPr/>
          <p:nvPr/>
        </p:nvSpPr>
        <p:spPr>
          <a:xfrm>
            <a:off x="6663963" y="2289175"/>
            <a:ext cx="2233612" cy="631825"/>
          </a:xfrm>
          <a:custGeom>
            <a:avLst/>
            <a:gdLst>
              <a:gd name="connsiteX0" fmla="*/ 0 w 4100775"/>
              <a:gd name="connsiteY0" fmla="*/ 0 h 356494"/>
              <a:gd name="connsiteX1" fmla="*/ 4100775 w 4100775"/>
              <a:gd name="connsiteY1" fmla="*/ 0 h 356494"/>
              <a:gd name="connsiteX2" fmla="*/ 4100775 w 4100775"/>
              <a:gd name="connsiteY2" fmla="*/ 356494 h 356494"/>
              <a:gd name="connsiteX3" fmla="*/ 0 w 4100775"/>
              <a:gd name="connsiteY3" fmla="*/ 356494 h 356494"/>
              <a:gd name="connsiteX4" fmla="*/ 0 w 4100775"/>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775" h="356494">
                <a:moveTo>
                  <a:pt x="0" y="0"/>
                </a:moveTo>
                <a:lnTo>
                  <a:pt x="4100775" y="0"/>
                </a:lnTo>
                <a:lnTo>
                  <a:pt x="4100775" y="356494"/>
                </a:lnTo>
                <a:lnTo>
                  <a:pt x="0" y="356494"/>
                </a:lnTo>
                <a:lnTo>
                  <a:pt x="0" y="0"/>
                </a:lnTo>
                <a:close/>
              </a:path>
            </a:pathLst>
          </a:custGeom>
          <a:solidFill>
            <a:srgbClr val="3C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defTabSz="622300">
              <a:lnSpc>
                <a:spcPct val="90000"/>
              </a:lnSpc>
              <a:spcAft>
                <a:spcPct val="35000"/>
              </a:spcAft>
              <a:defRPr/>
            </a:pPr>
            <a:r>
              <a:rPr lang="ru-RU" sz="1400" dirty="0">
                <a:latin typeface="Times New Roman" panose="02020603050405020304" pitchFamily="18" charset="0"/>
                <a:cs typeface="Times New Roman" panose="02020603050405020304" pitchFamily="18" charset="0"/>
              </a:rPr>
              <a:t>ОАО "Мелеузовские минеральные удобрения"</a:t>
            </a:r>
          </a:p>
        </p:txBody>
      </p:sp>
      <p:sp>
        <p:nvSpPr>
          <p:cNvPr id="20486" name="Text Box 2">
            <a:extLst>
              <a:ext uri="{FF2B5EF4-FFF2-40B4-BE49-F238E27FC236}">
                <a16:creationId xmlns:a16="http://schemas.microsoft.com/office/drawing/2014/main" id="{E89D8F2A-540F-4CD9-8975-BBFCD53054E5}"/>
              </a:ext>
            </a:extLst>
          </p:cNvPr>
          <p:cNvSpPr>
            <a:spLocks noGrp="1" noChangeArrowheads="1"/>
          </p:cNvSpPr>
          <p:nvPr>
            <p:ph type="title"/>
          </p:nvPr>
        </p:nvSpPr>
        <p:spPr>
          <a:xfrm>
            <a:off x="0" y="-55563"/>
            <a:ext cx="9144000" cy="646113"/>
          </a:xfrm>
          <a:solidFill>
            <a:schemeClr val="bg2">
              <a:lumMod val="90000"/>
            </a:schemeClr>
          </a:solidFill>
          <a:ln>
            <a:noFill/>
          </a:ln>
        </p:spPr>
        <p:txBody>
          <a:bodyPr>
            <a:spAutoFit/>
          </a:bodyPr>
          <a:lstStyle/>
          <a:p>
            <a:pPr algn="ctr" eaLnBrk="1" fontAlgn="auto" hangingPunct="1">
              <a:spcAft>
                <a:spcPts val="0"/>
              </a:spcAft>
              <a:buFont typeface="Georgia" panose="02040502050405020303" pitchFamily="18" charset="0"/>
              <a:buNone/>
              <a:defRPr/>
            </a:pPr>
            <a:r>
              <a:rPr lang="ru-RU" altLang="ru-RU" sz="2000" dirty="0">
                <a:solidFill>
                  <a:prstClr val="white"/>
                </a:solidFill>
                <a:latin typeface="Arial" panose="020B0604020202020204" pitchFamily="34" charset="0"/>
              </a:rPr>
              <a:t> </a:t>
            </a:r>
            <a:r>
              <a:rPr lang="ru-RU" altLang="ru-RU" sz="1600" dirty="0">
                <a:solidFill>
                  <a:prstClr val="black"/>
                </a:solidFill>
                <a:latin typeface="Times New Roman" panose="02020603050405020304" pitchFamily="18" charset="0"/>
                <a:cs typeface="Times New Roman" panose="02020603050405020304" pitchFamily="18" charset="0"/>
              </a:rPr>
              <a:t>Доля налоговых и неналоговых поступлений за 2018 год </a:t>
            </a:r>
            <a:br>
              <a:rPr lang="ru-RU" altLang="ru-RU" sz="1600" dirty="0">
                <a:solidFill>
                  <a:prstClr val="black"/>
                </a:solidFill>
                <a:latin typeface="Times New Roman" panose="02020603050405020304" pitchFamily="18" charset="0"/>
                <a:cs typeface="Times New Roman" panose="02020603050405020304" pitchFamily="18" charset="0"/>
              </a:rPr>
            </a:br>
            <a:r>
              <a:rPr lang="ru-RU" altLang="ru-RU" sz="1600" dirty="0">
                <a:solidFill>
                  <a:prstClr val="black"/>
                </a:solidFill>
                <a:latin typeface="Times New Roman" panose="02020603050405020304" pitchFamily="18" charset="0"/>
                <a:cs typeface="Times New Roman" panose="02020603050405020304" pitchFamily="18" charset="0"/>
              </a:rPr>
              <a:t>        от крупных промышленных  предприятий района </a:t>
            </a:r>
            <a:endParaRPr lang="ru-RU" altLang="ru-RU" sz="16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Объект 6">
            <a:extLst>
              <a:ext uri="{FF2B5EF4-FFF2-40B4-BE49-F238E27FC236}">
                <a16:creationId xmlns:a16="http://schemas.microsoft.com/office/drawing/2014/main" id="{0889C9B6-0762-425D-BD67-E50CA4907BEA}"/>
              </a:ext>
            </a:extLst>
          </p:cNvPr>
          <p:cNvGraphicFramePr>
            <a:graphicFrameLocks noGrp="1"/>
          </p:cNvGraphicFramePr>
          <p:nvPr>
            <p:ph sz="quarter" idx="13"/>
            <p:extLst>
              <p:ext uri="{D42A27DB-BD31-4B8C-83A1-F6EECF244321}">
                <p14:modId xmlns:p14="http://schemas.microsoft.com/office/powerpoint/2010/main" val="9550527"/>
              </p:ext>
            </p:extLst>
          </p:nvPr>
        </p:nvGraphicFramePr>
        <p:xfrm>
          <a:off x="15875" y="819150"/>
          <a:ext cx="2404269" cy="2430463"/>
        </p:xfrm>
        <a:graphic>
          <a:graphicData uri="http://schemas.openxmlformats.org/drawingml/2006/chart">
            <c:chart xmlns:c="http://schemas.openxmlformats.org/drawingml/2006/chart" xmlns:r="http://schemas.openxmlformats.org/officeDocument/2006/relationships" r:id="rId3"/>
          </a:graphicData>
        </a:graphic>
      </p:graphicFrame>
      <p:pic>
        <p:nvPicPr>
          <p:cNvPr id="41992" name="Picture 3">
            <a:extLst>
              <a:ext uri="{FF2B5EF4-FFF2-40B4-BE49-F238E27FC236}">
                <a16:creationId xmlns:a16="http://schemas.microsoft.com/office/drawing/2014/main" id="{376E2F14-12B8-4714-8DFB-96B7BCC65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0" y="-49641"/>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Овал 76">
            <a:extLst>
              <a:ext uri="{FF2B5EF4-FFF2-40B4-BE49-F238E27FC236}">
                <a16:creationId xmlns:a16="http://schemas.microsoft.com/office/drawing/2014/main" id="{A9FE341E-6303-4871-BABA-9E4672C9C3A5}"/>
              </a:ext>
            </a:extLst>
          </p:cNvPr>
          <p:cNvSpPr/>
          <p:nvPr/>
        </p:nvSpPr>
        <p:spPr>
          <a:xfrm>
            <a:off x="6065044" y="2465387"/>
            <a:ext cx="657225" cy="61912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995" name="TextBox 1">
            <a:extLst>
              <a:ext uri="{FF2B5EF4-FFF2-40B4-BE49-F238E27FC236}">
                <a16:creationId xmlns:a16="http://schemas.microsoft.com/office/drawing/2014/main" id="{5817FC93-18EA-4827-B0A4-1CDF8E88FB3C}"/>
              </a:ext>
            </a:extLst>
          </p:cNvPr>
          <p:cNvSpPr txBox="1">
            <a:spLocks noChangeArrowheads="1"/>
          </p:cNvSpPr>
          <p:nvPr/>
        </p:nvSpPr>
        <p:spPr bwMode="auto">
          <a:xfrm>
            <a:off x="6092463" y="2635476"/>
            <a:ext cx="1143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600" b="1" dirty="0">
                <a:solidFill>
                  <a:srgbClr val="002060"/>
                </a:solidFill>
                <a:latin typeface="Calibri" panose="020F0502020204030204" pitchFamily="34" charset="0"/>
              </a:rPr>
              <a:t>5,9%</a:t>
            </a:r>
          </a:p>
        </p:txBody>
      </p:sp>
      <p:sp>
        <p:nvSpPr>
          <p:cNvPr id="81" name="Полилиния 80">
            <a:extLst>
              <a:ext uri="{FF2B5EF4-FFF2-40B4-BE49-F238E27FC236}">
                <a16:creationId xmlns:a16="http://schemas.microsoft.com/office/drawing/2014/main" id="{17B062DC-7BA3-46E5-AAA0-C7AA08B03648}"/>
              </a:ext>
            </a:extLst>
          </p:cNvPr>
          <p:cNvSpPr/>
          <p:nvPr/>
        </p:nvSpPr>
        <p:spPr>
          <a:xfrm>
            <a:off x="6615906" y="3272631"/>
            <a:ext cx="2384425" cy="453232"/>
          </a:xfrm>
          <a:custGeom>
            <a:avLst/>
            <a:gdLst>
              <a:gd name="connsiteX0" fmla="*/ 0 w 3777937"/>
              <a:gd name="connsiteY0" fmla="*/ 0 h 356494"/>
              <a:gd name="connsiteX1" fmla="*/ 3777937 w 3777937"/>
              <a:gd name="connsiteY1" fmla="*/ 0 h 356494"/>
              <a:gd name="connsiteX2" fmla="*/ 3777937 w 3777937"/>
              <a:gd name="connsiteY2" fmla="*/ 356494 h 356494"/>
              <a:gd name="connsiteX3" fmla="*/ 0 w 3777937"/>
              <a:gd name="connsiteY3" fmla="*/ 356494 h 356494"/>
              <a:gd name="connsiteX4" fmla="*/ 0 w 3777937"/>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937" h="356494">
                <a:moveTo>
                  <a:pt x="0" y="0"/>
                </a:moveTo>
                <a:lnTo>
                  <a:pt x="3777937" y="0"/>
                </a:lnTo>
                <a:lnTo>
                  <a:pt x="3777937" y="356494"/>
                </a:lnTo>
                <a:lnTo>
                  <a:pt x="0" y="356494"/>
                </a:lnTo>
                <a:lnTo>
                  <a:pt x="0" y="0"/>
                </a:lnTo>
                <a:close/>
              </a:path>
            </a:pathLst>
          </a:custGeom>
          <a:solidFill>
            <a:srgbClr val="3C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defTabSz="622300">
              <a:lnSpc>
                <a:spcPct val="90000"/>
              </a:lnSpc>
              <a:spcAft>
                <a:spcPct val="35000"/>
              </a:spcAft>
              <a:defRPr/>
            </a:pPr>
            <a:r>
              <a:rPr lang="ru-RU" sz="1400" dirty="0">
                <a:latin typeface="Times New Roman" panose="02020603050405020304" pitchFamily="18" charset="0"/>
                <a:cs typeface="Times New Roman" panose="02020603050405020304" pitchFamily="18" charset="0"/>
              </a:rPr>
              <a:t>ОАО Мелеузовский завод ЖБК</a:t>
            </a:r>
            <a:endParaRPr lang="ru-RU" sz="1400" b="1" dirty="0">
              <a:latin typeface="Times New Roman" panose="02020603050405020304" pitchFamily="18" charset="0"/>
              <a:cs typeface="Times New Roman" panose="02020603050405020304" pitchFamily="18" charset="0"/>
            </a:endParaRPr>
          </a:p>
        </p:txBody>
      </p:sp>
      <p:sp>
        <p:nvSpPr>
          <p:cNvPr id="82" name="Овал 81">
            <a:extLst>
              <a:ext uri="{FF2B5EF4-FFF2-40B4-BE49-F238E27FC236}">
                <a16:creationId xmlns:a16="http://schemas.microsoft.com/office/drawing/2014/main" id="{48D8757A-B8BC-4E85-8635-F98CDF2A8D52}"/>
              </a:ext>
            </a:extLst>
          </p:cNvPr>
          <p:cNvSpPr/>
          <p:nvPr/>
        </p:nvSpPr>
        <p:spPr>
          <a:xfrm>
            <a:off x="6179344" y="3466307"/>
            <a:ext cx="542925" cy="51911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998" name="TextBox 1">
            <a:extLst>
              <a:ext uri="{FF2B5EF4-FFF2-40B4-BE49-F238E27FC236}">
                <a16:creationId xmlns:a16="http://schemas.microsoft.com/office/drawing/2014/main" id="{354B27F1-7822-40D4-B2EC-02B4978DCE9A}"/>
              </a:ext>
            </a:extLst>
          </p:cNvPr>
          <p:cNvSpPr txBox="1">
            <a:spLocks noChangeArrowheads="1"/>
          </p:cNvSpPr>
          <p:nvPr/>
        </p:nvSpPr>
        <p:spPr bwMode="auto">
          <a:xfrm>
            <a:off x="6191682" y="3573463"/>
            <a:ext cx="9445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600" b="1" dirty="0">
                <a:solidFill>
                  <a:srgbClr val="002060"/>
                </a:solidFill>
                <a:latin typeface="Calibri" panose="020F0502020204030204" pitchFamily="34" charset="0"/>
              </a:rPr>
              <a:t>3,0%</a:t>
            </a:r>
          </a:p>
        </p:txBody>
      </p:sp>
      <p:sp>
        <p:nvSpPr>
          <p:cNvPr id="84" name="Полилиния 83">
            <a:extLst>
              <a:ext uri="{FF2B5EF4-FFF2-40B4-BE49-F238E27FC236}">
                <a16:creationId xmlns:a16="http://schemas.microsoft.com/office/drawing/2014/main" id="{23BACC4F-881A-4F8D-A06A-D09DE45B65CF}"/>
              </a:ext>
            </a:extLst>
          </p:cNvPr>
          <p:cNvSpPr/>
          <p:nvPr/>
        </p:nvSpPr>
        <p:spPr>
          <a:xfrm>
            <a:off x="6639719" y="4059050"/>
            <a:ext cx="2360612" cy="446087"/>
          </a:xfrm>
          <a:custGeom>
            <a:avLst/>
            <a:gdLst>
              <a:gd name="connsiteX0" fmla="*/ 0 w 3601024"/>
              <a:gd name="connsiteY0" fmla="*/ 0 h 356494"/>
              <a:gd name="connsiteX1" fmla="*/ 3601024 w 3601024"/>
              <a:gd name="connsiteY1" fmla="*/ 0 h 356494"/>
              <a:gd name="connsiteX2" fmla="*/ 3601024 w 3601024"/>
              <a:gd name="connsiteY2" fmla="*/ 356494 h 356494"/>
              <a:gd name="connsiteX3" fmla="*/ 0 w 3601024"/>
              <a:gd name="connsiteY3" fmla="*/ 356494 h 356494"/>
              <a:gd name="connsiteX4" fmla="*/ 0 w 3601024"/>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1024" h="356494">
                <a:moveTo>
                  <a:pt x="0" y="0"/>
                </a:moveTo>
                <a:lnTo>
                  <a:pt x="3601024" y="0"/>
                </a:lnTo>
                <a:lnTo>
                  <a:pt x="3601024" y="356494"/>
                </a:lnTo>
                <a:lnTo>
                  <a:pt x="0" y="356494"/>
                </a:lnTo>
                <a:lnTo>
                  <a:pt x="0" y="0"/>
                </a:lnTo>
                <a:close/>
              </a:path>
            </a:pathLst>
          </a:custGeom>
          <a:solidFill>
            <a:srgbClr val="3C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defTabSz="622300">
              <a:lnSpc>
                <a:spcPct val="90000"/>
              </a:lnSpc>
              <a:spcAft>
                <a:spcPct val="35000"/>
              </a:spcAft>
              <a:defRPr/>
            </a:pPr>
            <a:r>
              <a:rPr lang="ru-RU" sz="1400" dirty="0">
                <a:latin typeface="Times New Roman" panose="02020603050405020304" pitchFamily="18" charset="0"/>
                <a:cs typeface="Times New Roman" panose="02020603050405020304" pitchFamily="18" charset="0"/>
              </a:rPr>
              <a:t>ОАО Мелеузовский сахарный завод</a:t>
            </a:r>
          </a:p>
        </p:txBody>
      </p:sp>
      <p:sp>
        <p:nvSpPr>
          <p:cNvPr id="85" name="Овал 84">
            <a:extLst>
              <a:ext uri="{FF2B5EF4-FFF2-40B4-BE49-F238E27FC236}">
                <a16:creationId xmlns:a16="http://schemas.microsoft.com/office/drawing/2014/main" id="{6F5F9797-EAF2-4A31-8B01-C9E01E7AAF5C}"/>
              </a:ext>
            </a:extLst>
          </p:cNvPr>
          <p:cNvSpPr/>
          <p:nvPr/>
        </p:nvSpPr>
        <p:spPr>
          <a:xfrm>
            <a:off x="6109493" y="4079875"/>
            <a:ext cx="568325" cy="511175"/>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001" name="TextBox 1">
            <a:extLst>
              <a:ext uri="{FF2B5EF4-FFF2-40B4-BE49-F238E27FC236}">
                <a16:creationId xmlns:a16="http://schemas.microsoft.com/office/drawing/2014/main" id="{D2CB57F2-93CB-415B-93D1-80473D167E42}"/>
              </a:ext>
            </a:extLst>
          </p:cNvPr>
          <p:cNvSpPr txBox="1">
            <a:spLocks noChangeArrowheads="1"/>
          </p:cNvSpPr>
          <p:nvPr/>
        </p:nvSpPr>
        <p:spPr bwMode="auto">
          <a:xfrm>
            <a:off x="6092463" y="4144774"/>
            <a:ext cx="77628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600" b="1" dirty="0">
                <a:solidFill>
                  <a:srgbClr val="002060"/>
                </a:solidFill>
                <a:latin typeface="Calibri" panose="020F0502020204030204" pitchFamily="34" charset="0"/>
              </a:rPr>
              <a:t>2,5%</a:t>
            </a:r>
          </a:p>
        </p:txBody>
      </p:sp>
      <p:sp>
        <p:nvSpPr>
          <p:cNvPr id="87" name="Полилиния 86">
            <a:extLst>
              <a:ext uri="{FF2B5EF4-FFF2-40B4-BE49-F238E27FC236}">
                <a16:creationId xmlns:a16="http://schemas.microsoft.com/office/drawing/2014/main" id="{2F043AE8-A9CC-4879-A592-85941FDF5BD4}"/>
              </a:ext>
            </a:extLst>
          </p:cNvPr>
          <p:cNvSpPr/>
          <p:nvPr/>
        </p:nvSpPr>
        <p:spPr>
          <a:xfrm>
            <a:off x="6573044" y="4738914"/>
            <a:ext cx="1959396" cy="357188"/>
          </a:xfrm>
          <a:custGeom>
            <a:avLst/>
            <a:gdLst>
              <a:gd name="connsiteX0" fmla="*/ 0 w 3544537"/>
              <a:gd name="connsiteY0" fmla="*/ 0 h 356494"/>
              <a:gd name="connsiteX1" fmla="*/ 3544537 w 3544537"/>
              <a:gd name="connsiteY1" fmla="*/ 0 h 356494"/>
              <a:gd name="connsiteX2" fmla="*/ 3544537 w 3544537"/>
              <a:gd name="connsiteY2" fmla="*/ 356494 h 356494"/>
              <a:gd name="connsiteX3" fmla="*/ 0 w 3544537"/>
              <a:gd name="connsiteY3" fmla="*/ 356494 h 356494"/>
              <a:gd name="connsiteX4" fmla="*/ 0 w 3544537"/>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537" h="356494">
                <a:moveTo>
                  <a:pt x="0" y="0"/>
                </a:moveTo>
                <a:lnTo>
                  <a:pt x="3544537" y="0"/>
                </a:lnTo>
                <a:lnTo>
                  <a:pt x="3544537" y="356494"/>
                </a:lnTo>
                <a:lnTo>
                  <a:pt x="0" y="356494"/>
                </a:lnTo>
                <a:lnTo>
                  <a:pt x="0" y="0"/>
                </a:lnTo>
                <a:close/>
              </a:path>
            </a:pathLst>
          </a:custGeom>
          <a:solidFill>
            <a:srgbClr val="3C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algn="ctr" defTabSz="622300">
              <a:lnSpc>
                <a:spcPct val="90000"/>
              </a:lnSpc>
              <a:spcAft>
                <a:spcPct val="35000"/>
              </a:spcAft>
              <a:defRPr/>
            </a:pPr>
            <a:r>
              <a:rPr lang="ru-RU" sz="1400" dirty="0">
                <a:latin typeface="Times New Roman" panose="02020603050405020304" pitchFamily="18" charset="0"/>
                <a:cs typeface="Times New Roman" panose="02020603050405020304" pitchFamily="18" charset="0"/>
              </a:rPr>
              <a:t>ООО "</a:t>
            </a:r>
            <a:r>
              <a:rPr lang="ru-RU" sz="1400" dirty="0" err="1">
                <a:latin typeface="Times New Roman" panose="02020603050405020304" pitchFamily="18" charset="0"/>
                <a:cs typeface="Times New Roman" panose="02020603050405020304" pitchFamily="18" charset="0"/>
              </a:rPr>
              <a:t>ЮниСтрой</a:t>
            </a:r>
            <a:r>
              <a:rPr lang="ru-RU" sz="1400" dirty="0">
                <a:latin typeface="Times New Roman" panose="02020603050405020304" pitchFamily="18" charset="0"/>
                <a:cs typeface="Times New Roman" panose="02020603050405020304" pitchFamily="18" charset="0"/>
              </a:rPr>
              <a:t>"</a:t>
            </a:r>
          </a:p>
        </p:txBody>
      </p:sp>
      <p:sp>
        <p:nvSpPr>
          <p:cNvPr id="88" name="Овал 87">
            <a:extLst>
              <a:ext uri="{FF2B5EF4-FFF2-40B4-BE49-F238E27FC236}">
                <a16:creationId xmlns:a16="http://schemas.microsoft.com/office/drawing/2014/main" id="{64794A40-7EB5-4F05-AAD4-462F9795C64C}"/>
              </a:ext>
            </a:extLst>
          </p:cNvPr>
          <p:cNvSpPr/>
          <p:nvPr/>
        </p:nvSpPr>
        <p:spPr>
          <a:xfrm>
            <a:off x="6092371" y="4627563"/>
            <a:ext cx="444500" cy="4460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004" name="TextBox 1">
            <a:extLst>
              <a:ext uri="{FF2B5EF4-FFF2-40B4-BE49-F238E27FC236}">
                <a16:creationId xmlns:a16="http://schemas.microsoft.com/office/drawing/2014/main" id="{D8015AEA-62D1-4D9B-B19A-F4A293728955}"/>
              </a:ext>
            </a:extLst>
          </p:cNvPr>
          <p:cNvSpPr txBox="1">
            <a:spLocks noChangeArrowheads="1"/>
          </p:cNvSpPr>
          <p:nvPr/>
        </p:nvSpPr>
        <p:spPr bwMode="auto">
          <a:xfrm>
            <a:off x="6065044" y="4695824"/>
            <a:ext cx="95522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rgbClr val="002060"/>
                </a:solidFill>
                <a:latin typeface="Calibri" panose="020F0502020204030204" pitchFamily="34" charset="0"/>
              </a:rPr>
              <a:t>2,2%</a:t>
            </a:r>
          </a:p>
        </p:txBody>
      </p:sp>
      <p:sp>
        <p:nvSpPr>
          <p:cNvPr id="93" name="Полилиния 92">
            <a:extLst>
              <a:ext uri="{FF2B5EF4-FFF2-40B4-BE49-F238E27FC236}">
                <a16:creationId xmlns:a16="http://schemas.microsoft.com/office/drawing/2014/main" id="{DFF75C7E-D7ED-4469-A767-AE32EB734FF5}"/>
              </a:ext>
            </a:extLst>
          </p:cNvPr>
          <p:cNvSpPr/>
          <p:nvPr/>
        </p:nvSpPr>
        <p:spPr>
          <a:xfrm>
            <a:off x="3954463" y="5280706"/>
            <a:ext cx="3530600" cy="355600"/>
          </a:xfrm>
          <a:custGeom>
            <a:avLst/>
            <a:gdLst>
              <a:gd name="connsiteX0" fmla="*/ 0 w 3777937"/>
              <a:gd name="connsiteY0" fmla="*/ 0 h 356494"/>
              <a:gd name="connsiteX1" fmla="*/ 3777937 w 3777937"/>
              <a:gd name="connsiteY1" fmla="*/ 0 h 356494"/>
              <a:gd name="connsiteX2" fmla="*/ 3777937 w 3777937"/>
              <a:gd name="connsiteY2" fmla="*/ 356494 h 356494"/>
              <a:gd name="connsiteX3" fmla="*/ 0 w 3777937"/>
              <a:gd name="connsiteY3" fmla="*/ 356494 h 356494"/>
              <a:gd name="connsiteX4" fmla="*/ 0 w 3777937"/>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7937" h="356494">
                <a:moveTo>
                  <a:pt x="0" y="0"/>
                </a:moveTo>
                <a:lnTo>
                  <a:pt x="3777937" y="0"/>
                </a:lnTo>
                <a:lnTo>
                  <a:pt x="3777937" y="356494"/>
                </a:lnTo>
                <a:lnTo>
                  <a:pt x="0" y="356494"/>
                </a:lnTo>
                <a:lnTo>
                  <a:pt x="0" y="0"/>
                </a:lnTo>
                <a:close/>
              </a:path>
            </a:pathLst>
          </a:custGeom>
          <a:solidFill>
            <a:srgbClr val="3C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algn="ctr" defTabSz="622300">
              <a:lnSpc>
                <a:spcPct val="90000"/>
              </a:lnSpc>
              <a:spcAft>
                <a:spcPct val="35000"/>
              </a:spcAft>
              <a:defRPr/>
            </a:pPr>
            <a:r>
              <a:rPr lang="ru-RU" sz="1400" dirty="0">
                <a:latin typeface="Times New Roman" panose="02020603050405020304" pitchFamily="18" charset="0"/>
                <a:cs typeface="Times New Roman" panose="02020603050405020304" pitchFamily="18" charset="0"/>
              </a:rPr>
              <a:t>ОАО </a:t>
            </a:r>
            <a:r>
              <a:rPr lang="ru-RU" sz="1400" dirty="0" err="1">
                <a:latin typeface="Times New Roman" panose="02020603050405020304" pitchFamily="18" charset="0"/>
                <a:cs typeface="Times New Roman" panose="02020603050405020304" pitchFamily="18" charset="0"/>
              </a:rPr>
              <a:t>Мелеузовские</a:t>
            </a:r>
            <a:r>
              <a:rPr lang="ru-RU" sz="1400" dirty="0">
                <a:latin typeface="Times New Roman" panose="02020603050405020304" pitchFamily="18" charset="0"/>
                <a:cs typeface="Times New Roman" panose="02020603050405020304" pitchFamily="18" charset="0"/>
              </a:rPr>
              <a:t> тепловые сети</a:t>
            </a:r>
          </a:p>
        </p:txBody>
      </p:sp>
      <p:sp>
        <p:nvSpPr>
          <p:cNvPr id="94" name="Овал 93">
            <a:extLst>
              <a:ext uri="{FF2B5EF4-FFF2-40B4-BE49-F238E27FC236}">
                <a16:creationId xmlns:a16="http://schemas.microsoft.com/office/drawing/2014/main" id="{5972DDC5-EE97-459C-B25E-F79D9FC525AF}"/>
              </a:ext>
            </a:extLst>
          </p:cNvPr>
          <p:cNvSpPr/>
          <p:nvPr/>
        </p:nvSpPr>
        <p:spPr>
          <a:xfrm>
            <a:off x="5151556" y="4862513"/>
            <a:ext cx="444500" cy="4445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010" name="TextBox 1">
            <a:extLst>
              <a:ext uri="{FF2B5EF4-FFF2-40B4-BE49-F238E27FC236}">
                <a16:creationId xmlns:a16="http://schemas.microsoft.com/office/drawing/2014/main" id="{9EE2FA75-EF75-42C0-848C-DF57B98FB8A4}"/>
              </a:ext>
            </a:extLst>
          </p:cNvPr>
          <p:cNvSpPr txBox="1">
            <a:spLocks noChangeArrowheads="1"/>
          </p:cNvSpPr>
          <p:nvPr/>
        </p:nvSpPr>
        <p:spPr bwMode="auto">
          <a:xfrm>
            <a:off x="5146689" y="4904581"/>
            <a:ext cx="898734" cy="38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rgbClr val="002060"/>
                </a:solidFill>
                <a:latin typeface="Calibri" panose="020F0502020204030204" pitchFamily="34" charset="0"/>
              </a:rPr>
              <a:t>1,3%</a:t>
            </a:r>
          </a:p>
        </p:txBody>
      </p:sp>
      <p:sp>
        <p:nvSpPr>
          <p:cNvPr id="96" name="Полилиния 95">
            <a:extLst>
              <a:ext uri="{FF2B5EF4-FFF2-40B4-BE49-F238E27FC236}">
                <a16:creationId xmlns:a16="http://schemas.microsoft.com/office/drawing/2014/main" id="{6FFD8776-2153-4BEA-8123-565735DBB0DA}"/>
              </a:ext>
            </a:extLst>
          </p:cNvPr>
          <p:cNvSpPr/>
          <p:nvPr/>
        </p:nvSpPr>
        <p:spPr>
          <a:xfrm>
            <a:off x="2009775" y="5219700"/>
            <a:ext cx="1798638" cy="357188"/>
          </a:xfrm>
          <a:custGeom>
            <a:avLst/>
            <a:gdLst>
              <a:gd name="connsiteX0" fmla="*/ 0 w 4100775"/>
              <a:gd name="connsiteY0" fmla="*/ 0 h 356494"/>
              <a:gd name="connsiteX1" fmla="*/ 4100775 w 4100775"/>
              <a:gd name="connsiteY1" fmla="*/ 0 h 356494"/>
              <a:gd name="connsiteX2" fmla="*/ 4100775 w 4100775"/>
              <a:gd name="connsiteY2" fmla="*/ 356494 h 356494"/>
              <a:gd name="connsiteX3" fmla="*/ 0 w 4100775"/>
              <a:gd name="connsiteY3" fmla="*/ 356494 h 356494"/>
              <a:gd name="connsiteX4" fmla="*/ 0 w 4100775"/>
              <a:gd name="connsiteY4" fmla="*/ 0 h 356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0775" h="356494">
                <a:moveTo>
                  <a:pt x="0" y="0"/>
                </a:moveTo>
                <a:lnTo>
                  <a:pt x="4100775" y="0"/>
                </a:lnTo>
                <a:lnTo>
                  <a:pt x="4100775" y="356494"/>
                </a:lnTo>
                <a:lnTo>
                  <a:pt x="0" y="356494"/>
                </a:lnTo>
                <a:lnTo>
                  <a:pt x="0" y="0"/>
                </a:lnTo>
                <a:close/>
              </a:path>
            </a:pathLst>
          </a:custGeom>
          <a:solidFill>
            <a:srgbClr val="3C8DA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282967" tIns="35560" rIns="35560" bIns="35560" spcCol="1270" anchor="ctr"/>
          <a:lstStyle/>
          <a:p>
            <a:pPr defTabSz="622300">
              <a:lnSpc>
                <a:spcPct val="90000"/>
              </a:lnSpc>
              <a:spcAft>
                <a:spcPct val="35000"/>
              </a:spcAft>
              <a:defRPr/>
            </a:pPr>
            <a:r>
              <a:rPr lang="ru-RU" sz="1400" dirty="0">
                <a:latin typeface="Times New Roman" panose="02020603050405020304" pitchFamily="18" charset="0"/>
                <a:cs typeface="Times New Roman" panose="02020603050405020304" pitchFamily="18" charset="0"/>
              </a:rPr>
              <a:t>ФКУ «ИК- 7»</a:t>
            </a:r>
          </a:p>
        </p:txBody>
      </p:sp>
      <p:sp>
        <p:nvSpPr>
          <p:cNvPr id="97" name="Овал 96">
            <a:extLst>
              <a:ext uri="{FF2B5EF4-FFF2-40B4-BE49-F238E27FC236}">
                <a16:creationId xmlns:a16="http://schemas.microsoft.com/office/drawing/2014/main" id="{CF8A7506-3A9B-4F43-879F-DA0AFEF1ACC0}"/>
              </a:ext>
            </a:extLst>
          </p:cNvPr>
          <p:cNvSpPr/>
          <p:nvPr/>
        </p:nvSpPr>
        <p:spPr>
          <a:xfrm>
            <a:off x="3584575" y="4881563"/>
            <a:ext cx="446088" cy="44450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013" name="TextBox 1">
            <a:extLst>
              <a:ext uri="{FF2B5EF4-FFF2-40B4-BE49-F238E27FC236}">
                <a16:creationId xmlns:a16="http://schemas.microsoft.com/office/drawing/2014/main" id="{3692D692-D735-481F-BE43-8FB8DABFB6C4}"/>
              </a:ext>
            </a:extLst>
          </p:cNvPr>
          <p:cNvSpPr txBox="1">
            <a:spLocks noChangeArrowheads="1"/>
          </p:cNvSpPr>
          <p:nvPr/>
        </p:nvSpPr>
        <p:spPr bwMode="auto">
          <a:xfrm>
            <a:off x="3567113" y="4951413"/>
            <a:ext cx="774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rgbClr val="002060"/>
                </a:solidFill>
                <a:latin typeface="Calibri" panose="020F0502020204030204" pitchFamily="34" charset="0"/>
              </a:rPr>
              <a:t>2,0%</a:t>
            </a:r>
          </a:p>
        </p:txBody>
      </p:sp>
      <p:sp>
        <p:nvSpPr>
          <p:cNvPr id="103" name="Полилиния 102">
            <a:extLst>
              <a:ext uri="{FF2B5EF4-FFF2-40B4-BE49-F238E27FC236}">
                <a16:creationId xmlns:a16="http://schemas.microsoft.com/office/drawing/2014/main" id="{6D7F20C6-305B-46EA-AD99-AF118C7D59F1}"/>
              </a:ext>
            </a:extLst>
          </p:cNvPr>
          <p:cNvSpPr/>
          <p:nvPr/>
        </p:nvSpPr>
        <p:spPr>
          <a:xfrm>
            <a:off x="1601788" y="4749800"/>
            <a:ext cx="1636712" cy="355600"/>
          </a:xfrm>
          <a:custGeom>
            <a:avLst/>
            <a:gdLst>
              <a:gd name="connsiteX0" fmla="*/ 0 w 6599427"/>
              <a:gd name="connsiteY0" fmla="*/ 0 h 445323"/>
              <a:gd name="connsiteX1" fmla="*/ 6599427 w 6599427"/>
              <a:gd name="connsiteY1" fmla="*/ 0 h 445323"/>
              <a:gd name="connsiteX2" fmla="*/ 6599427 w 6599427"/>
              <a:gd name="connsiteY2" fmla="*/ 445323 h 445323"/>
              <a:gd name="connsiteX3" fmla="*/ 0 w 6599427"/>
              <a:gd name="connsiteY3" fmla="*/ 445323 h 445323"/>
              <a:gd name="connsiteX4" fmla="*/ 0 w 6599427"/>
              <a:gd name="connsiteY4" fmla="*/ 0 h 44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427" h="445323">
                <a:moveTo>
                  <a:pt x="0" y="0"/>
                </a:moveTo>
                <a:lnTo>
                  <a:pt x="6599427" y="0"/>
                </a:lnTo>
                <a:lnTo>
                  <a:pt x="6599427" y="445323"/>
                </a:lnTo>
                <a:lnTo>
                  <a:pt x="0" y="445323"/>
                </a:lnTo>
                <a:lnTo>
                  <a:pt x="0" y="0"/>
                </a:lnTo>
                <a:close/>
              </a:path>
            </a:pathLst>
          </a:custGeom>
          <a:solidFill>
            <a:srgbClr val="3C8D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3475" tIns="58420" rIns="58420" bIns="58420" spcCol="1270" anchor="ctr"/>
          <a:lstStyle/>
          <a:p>
            <a:pPr defTabSz="1022350">
              <a:lnSpc>
                <a:spcPct val="90000"/>
              </a:lnSpc>
              <a:spcAft>
                <a:spcPct val="35000"/>
              </a:spcAft>
              <a:defRPr/>
            </a:pPr>
            <a:r>
              <a:rPr lang="ru-RU" sz="1400" dirty="0">
                <a:latin typeface="Times New Roman" panose="02020603050405020304" pitchFamily="18" charset="0"/>
                <a:cs typeface="Times New Roman" panose="02020603050405020304" pitchFamily="18" charset="0"/>
              </a:rPr>
              <a:t>ЗАО ММКК</a:t>
            </a:r>
          </a:p>
        </p:txBody>
      </p:sp>
      <p:sp>
        <p:nvSpPr>
          <p:cNvPr id="99" name="Овал 98">
            <a:extLst>
              <a:ext uri="{FF2B5EF4-FFF2-40B4-BE49-F238E27FC236}">
                <a16:creationId xmlns:a16="http://schemas.microsoft.com/office/drawing/2014/main" id="{B9D6F137-C322-4D06-B336-A747B4BA688F}"/>
              </a:ext>
            </a:extLst>
          </p:cNvPr>
          <p:cNvSpPr/>
          <p:nvPr/>
        </p:nvSpPr>
        <p:spPr>
          <a:xfrm>
            <a:off x="3036888" y="4652963"/>
            <a:ext cx="444500" cy="44608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016" name="TextBox 1">
            <a:extLst>
              <a:ext uri="{FF2B5EF4-FFF2-40B4-BE49-F238E27FC236}">
                <a16:creationId xmlns:a16="http://schemas.microsoft.com/office/drawing/2014/main" id="{7DFFA276-9737-4C49-B6ED-EF3AED9A4957}"/>
              </a:ext>
            </a:extLst>
          </p:cNvPr>
          <p:cNvSpPr txBox="1">
            <a:spLocks noChangeArrowheads="1"/>
          </p:cNvSpPr>
          <p:nvPr/>
        </p:nvSpPr>
        <p:spPr bwMode="auto">
          <a:xfrm>
            <a:off x="2987675" y="4724400"/>
            <a:ext cx="7747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a:solidFill>
                  <a:srgbClr val="002060"/>
                </a:solidFill>
                <a:latin typeface="Calibri" panose="020F0502020204030204" pitchFamily="34" charset="0"/>
              </a:rPr>
              <a:t>1,1%</a:t>
            </a:r>
          </a:p>
        </p:txBody>
      </p:sp>
      <p:sp>
        <p:nvSpPr>
          <p:cNvPr id="107" name="Полилиния 106">
            <a:extLst>
              <a:ext uri="{FF2B5EF4-FFF2-40B4-BE49-F238E27FC236}">
                <a16:creationId xmlns:a16="http://schemas.microsoft.com/office/drawing/2014/main" id="{E4C29D57-EFEB-44F2-A0AC-786F2D05AE48}"/>
              </a:ext>
            </a:extLst>
          </p:cNvPr>
          <p:cNvSpPr/>
          <p:nvPr/>
        </p:nvSpPr>
        <p:spPr>
          <a:xfrm>
            <a:off x="0" y="4210015"/>
            <a:ext cx="2200276" cy="312737"/>
          </a:xfrm>
          <a:custGeom>
            <a:avLst/>
            <a:gdLst>
              <a:gd name="connsiteX0" fmla="*/ 0 w 6182382"/>
              <a:gd name="connsiteY0" fmla="*/ 0 h 445323"/>
              <a:gd name="connsiteX1" fmla="*/ 6182382 w 6182382"/>
              <a:gd name="connsiteY1" fmla="*/ 0 h 445323"/>
              <a:gd name="connsiteX2" fmla="*/ 6182382 w 6182382"/>
              <a:gd name="connsiteY2" fmla="*/ 445323 h 445323"/>
              <a:gd name="connsiteX3" fmla="*/ 0 w 6182382"/>
              <a:gd name="connsiteY3" fmla="*/ 445323 h 445323"/>
              <a:gd name="connsiteX4" fmla="*/ 0 w 6182382"/>
              <a:gd name="connsiteY4" fmla="*/ 0 h 44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2382" h="445323">
                <a:moveTo>
                  <a:pt x="0" y="0"/>
                </a:moveTo>
                <a:lnTo>
                  <a:pt x="6182382" y="0"/>
                </a:lnTo>
                <a:lnTo>
                  <a:pt x="6182382" y="445323"/>
                </a:lnTo>
                <a:lnTo>
                  <a:pt x="0" y="445323"/>
                </a:lnTo>
                <a:lnTo>
                  <a:pt x="0" y="0"/>
                </a:lnTo>
                <a:close/>
              </a:path>
            </a:pathLst>
          </a:custGeom>
          <a:solidFill>
            <a:srgbClr val="3C8D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3475" tIns="58420" rIns="58420" bIns="58420" spcCol="1270" anchor="ctr">
            <a:normAutofit fontScale="92500"/>
          </a:bodyPr>
          <a:lstStyle/>
          <a:p>
            <a:pPr defTabSz="1022350">
              <a:lnSpc>
                <a:spcPct val="90000"/>
              </a:lnSpc>
              <a:spcAft>
                <a:spcPct val="35000"/>
              </a:spcAft>
              <a:defRPr/>
            </a:pPr>
            <a:r>
              <a:rPr lang="ru-RU" sz="1400" dirty="0">
                <a:latin typeface="Times New Roman" panose="02020603050405020304" pitchFamily="18" charset="0"/>
                <a:cs typeface="Times New Roman" panose="02020603050405020304" pitchFamily="18" charset="0"/>
              </a:rPr>
              <a:t>ООО </a:t>
            </a:r>
            <a:r>
              <a:rPr lang="ru-RU" sz="1400" dirty="0" err="1">
                <a:latin typeface="Times New Roman" panose="02020603050405020304" pitchFamily="18" charset="0"/>
                <a:cs typeface="Times New Roman" panose="02020603050405020304" pitchFamily="18" charset="0"/>
              </a:rPr>
              <a:t>ТрансСпецСервис</a:t>
            </a:r>
            <a:endParaRPr lang="ru-RU" sz="1400" dirty="0">
              <a:latin typeface="Times New Roman" panose="02020603050405020304" pitchFamily="18" charset="0"/>
              <a:cs typeface="Times New Roman" panose="02020603050405020304" pitchFamily="18" charset="0"/>
            </a:endParaRPr>
          </a:p>
        </p:txBody>
      </p:sp>
      <p:sp>
        <p:nvSpPr>
          <p:cNvPr id="105" name="Овал 104">
            <a:extLst>
              <a:ext uri="{FF2B5EF4-FFF2-40B4-BE49-F238E27FC236}">
                <a16:creationId xmlns:a16="http://schemas.microsoft.com/office/drawing/2014/main" id="{3D1A48E4-81C6-4008-9D73-E3F1B0C3CAB5}"/>
              </a:ext>
            </a:extLst>
          </p:cNvPr>
          <p:cNvSpPr/>
          <p:nvPr/>
        </p:nvSpPr>
        <p:spPr>
          <a:xfrm>
            <a:off x="2239736" y="4166092"/>
            <a:ext cx="446088" cy="43338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020" name="TextBox 1">
            <a:extLst>
              <a:ext uri="{FF2B5EF4-FFF2-40B4-BE49-F238E27FC236}">
                <a16:creationId xmlns:a16="http://schemas.microsoft.com/office/drawing/2014/main" id="{ECBD80D8-8B19-4C67-BACC-261FF4AE7543}"/>
              </a:ext>
            </a:extLst>
          </p:cNvPr>
          <p:cNvSpPr txBox="1">
            <a:spLocks noChangeArrowheads="1"/>
          </p:cNvSpPr>
          <p:nvPr/>
        </p:nvSpPr>
        <p:spPr bwMode="auto">
          <a:xfrm>
            <a:off x="2232025" y="4250230"/>
            <a:ext cx="7747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rgbClr val="002060"/>
                </a:solidFill>
                <a:latin typeface="Calibri" panose="020F0502020204030204" pitchFamily="34" charset="0"/>
              </a:rPr>
              <a:t>1,5%</a:t>
            </a:r>
          </a:p>
        </p:txBody>
      </p:sp>
      <p:sp>
        <p:nvSpPr>
          <p:cNvPr id="108" name="Полилиния 107">
            <a:extLst>
              <a:ext uri="{FF2B5EF4-FFF2-40B4-BE49-F238E27FC236}">
                <a16:creationId xmlns:a16="http://schemas.microsoft.com/office/drawing/2014/main" id="{673EBB4D-1D75-4AA5-A5B4-0FBE82A8DC48}"/>
              </a:ext>
            </a:extLst>
          </p:cNvPr>
          <p:cNvSpPr/>
          <p:nvPr/>
        </p:nvSpPr>
        <p:spPr>
          <a:xfrm>
            <a:off x="12474" y="3695513"/>
            <a:ext cx="2271713" cy="355600"/>
          </a:xfrm>
          <a:custGeom>
            <a:avLst/>
            <a:gdLst>
              <a:gd name="connsiteX0" fmla="*/ 0 w 6599427"/>
              <a:gd name="connsiteY0" fmla="*/ 0 h 445323"/>
              <a:gd name="connsiteX1" fmla="*/ 6599427 w 6599427"/>
              <a:gd name="connsiteY1" fmla="*/ 0 h 445323"/>
              <a:gd name="connsiteX2" fmla="*/ 6599427 w 6599427"/>
              <a:gd name="connsiteY2" fmla="*/ 445323 h 445323"/>
              <a:gd name="connsiteX3" fmla="*/ 0 w 6599427"/>
              <a:gd name="connsiteY3" fmla="*/ 445323 h 445323"/>
              <a:gd name="connsiteX4" fmla="*/ 0 w 6599427"/>
              <a:gd name="connsiteY4" fmla="*/ 0 h 44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9427" h="445323">
                <a:moveTo>
                  <a:pt x="0" y="0"/>
                </a:moveTo>
                <a:lnTo>
                  <a:pt x="6599427" y="0"/>
                </a:lnTo>
                <a:lnTo>
                  <a:pt x="6599427" y="445323"/>
                </a:lnTo>
                <a:lnTo>
                  <a:pt x="0" y="445323"/>
                </a:lnTo>
                <a:lnTo>
                  <a:pt x="0" y="0"/>
                </a:lnTo>
                <a:close/>
              </a:path>
            </a:pathLst>
          </a:custGeom>
          <a:solidFill>
            <a:srgbClr val="3C8D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3475" tIns="58420" rIns="58420" bIns="58420" spcCol="1270" anchor="ctr"/>
          <a:lstStyle/>
          <a:p>
            <a:pPr algn="ctr" defTabSz="1022350">
              <a:lnSpc>
                <a:spcPct val="90000"/>
              </a:lnSpc>
              <a:spcAft>
                <a:spcPct val="35000"/>
              </a:spcAft>
              <a:defRPr/>
            </a:pPr>
            <a:r>
              <a:rPr lang="ru-RU" sz="1400" dirty="0">
                <a:latin typeface="Times New Roman" panose="02020603050405020304" pitchFamily="18" charset="0"/>
                <a:cs typeface="Times New Roman" panose="02020603050405020304" pitchFamily="18" charset="0"/>
              </a:rPr>
              <a:t>ОАО "Зирганская МТС"</a:t>
            </a:r>
          </a:p>
        </p:txBody>
      </p:sp>
      <p:sp>
        <p:nvSpPr>
          <p:cNvPr id="109" name="Овал 108">
            <a:extLst>
              <a:ext uri="{FF2B5EF4-FFF2-40B4-BE49-F238E27FC236}">
                <a16:creationId xmlns:a16="http://schemas.microsoft.com/office/drawing/2014/main" id="{868C7740-FC17-4B4E-B8EA-A090EF3D3E85}"/>
              </a:ext>
            </a:extLst>
          </p:cNvPr>
          <p:cNvSpPr/>
          <p:nvPr/>
        </p:nvSpPr>
        <p:spPr>
          <a:xfrm>
            <a:off x="2279650" y="3645393"/>
            <a:ext cx="446087" cy="44608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023" name="TextBox 1">
            <a:extLst>
              <a:ext uri="{FF2B5EF4-FFF2-40B4-BE49-F238E27FC236}">
                <a16:creationId xmlns:a16="http://schemas.microsoft.com/office/drawing/2014/main" id="{0646BD29-EC79-4B9E-8BC7-467065D7C665}"/>
              </a:ext>
            </a:extLst>
          </p:cNvPr>
          <p:cNvSpPr txBox="1">
            <a:spLocks noChangeArrowheads="1"/>
          </p:cNvSpPr>
          <p:nvPr/>
        </p:nvSpPr>
        <p:spPr bwMode="auto">
          <a:xfrm>
            <a:off x="2232819" y="3725863"/>
            <a:ext cx="773906"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rgbClr val="002060"/>
                </a:solidFill>
                <a:latin typeface="Calibri" panose="020F0502020204030204" pitchFamily="34" charset="0"/>
              </a:rPr>
              <a:t>1,4%</a:t>
            </a:r>
          </a:p>
        </p:txBody>
      </p:sp>
      <p:sp>
        <p:nvSpPr>
          <p:cNvPr id="111" name="Полилиния 110">
            <a:extLst>
              <a:ext uri="{FF2B5EF4-FFF2-40B4-BE49-F238E27FC236}">
                <a16:creationId xmlns:a16="http://schemas.microsoft.com/office/drawing/2014/main" id="{CB5FB3E6-8599-46F9-BA1E-A073B6D348EF}"/>
              </a:ext>
            </a:extLst>
          </p:cNvPr>
          <p:cNvSpPr/>
          <p:nvPr/>
        </p:nvSpPr>
        <p:spPr>
          <a:xfrm>
            <a:off x="17010" y="3012339"/>
            <a:ext cx="2371725" cy="498475"/>
          </a:xfrm>
          <a:custGeom>
            <a:avLst/>
            <a:gdLst>
              <a:gd name="connsiteX0" fmla="*/ 0 w 6280321"/>
              <a:gd name="connsiteY0" fmla="*/ 0 h 445323"/>
              <a:gd name="connsiteX1" fmla="*/ 6280321 w 6280321"/>
              <a:gd name="connsiteY1" fmla="*/ 0 h 445323"/>
              <a:gd name="connsiteX2" fmla="*/ 6280321 w 6280321"/>
              <a:gd name="connsiteY2" fmla="*/ 445323 h 445323"/>
              <a:gd name="connsiteX3" fmla="*/ 0 w 6280321"/>
              <a:gd name="connsiteY3" fmla="*/ 445323 h 445323"/>
              <a:gd name="connsiteX4" fmla="*/ 0 w 6280321"/>
              <a:gd name="connsiteY4" fmla="*/ 0 h 445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0321" h="445323">
                <a:moveTo>
                  <a:pt x="0" y="0"/>
                </a:moveTo>
                <a:lnTo>
                  <a:pt x="6280321" y="0"/>
                </a:lnTo>
                <a:lnTo>
                  <a:pt x="6280321" y="445323"/>
                </a:lnTo>
                <a:lnTo>
                  <a:pt x="0" y="445323"/>
                </a:lnTo>
                <a:lnTo>
                  <a:pt x="0" y="0"/>
                </a:lnTo>
                <a:close/>
              </a:path>
            </a:pathLst>
          </a:custGeom>
          <a:solidFill>
            <a:srgbClr val="3C8D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3475" tIns="58420" rIns="58420" bIns="58420" spcCol="1270" anchor="ctr"/>
          <a:lstStyle/>
          <a:p>
            <a:pPr defTabSz="1022350">
              <a:lnSpc>
                <a:spcPct val="90000"/>
              </a:lnSpc>
              <a:spcAft>
                <a:spcPct val="35000"/>
              </a:spcAft>
              <a:defRPr/>
            </a:pPr>
            <a:r>
              <a:rPr lang="ru-RU" sz="1400" dirty="0">
                <a:latin typeface="Times New Roman" panose="02020603050405020304" pitchFamily="18" charset="0"/>
                <a:cs typeface="Times New Roman" panose="02020603050405020304" pitchFamily="18" charset="0"/>
              </a:rPr>
              <a:t>ОАО "Газпром газораспределение Уфа"</a:t>
            </a:r>
          </a:p>
        </p:txBody>
      </p:sp>
      <p:sp>
        <p:nvSpPr>
          <p:cNvPr id="112" name="Овал 111">
            <a:extLst>
              <a:ext uri="{FF2B5EF4-FFF2-40B4-BE49-F238E27FC236}">
                <a16:creationId xmlns:a16="http://schemas.microsoft.com/office/drawing/2014/main" id="{9FC8667F-31B1-4C29-B91B-A41B3287FDE3}"/>
              </a:ext>
            </a:extLst>
          </p:cNvPr>
          <p:cNvSpPr/>
          <p:nvPr/>
        </p:nvSpPr>
        <p:spPr>
          <a:xfrm>
            <a:off x="2311400" y="2921000"/>
            <a:ext cx="446088" cy="43815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2026" name="TextBox 1">
            <a:extLst>
              <a:ext uri="{FF2B5EF4-FFF2-40B4-BE49-F238E27FC236}">
                <a16:creationId xmlns:a16="http://schemas.microsoft.com/office/drawing/2014/main" id="{B4C64B18-EAEE-4A1D-BC4D-DEA6F78FCBAF}"/>
              </a:ext>
            </a:extLst>
          </p:cNvPr>
          <p:cNvSpPr txBox="1">
            <a:spLocks noChangeArrowheads="1"/>
          </p:cNvSpPr>
          <p:nvPr/>
        </p:nvSpPr>
        <p:spPr bwMode="auto">
          <a:xfrm>
            <a:off x="2279650" y="3005138"/>
            <a:ext cx="774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400" b="1" dirty="0">
                <a:solidFill>
                  <a:srgbClr val="002060"/>
                </a:solidFill>
                <a:latin typeface="Calibri" panose="020F0502020204030204" pitchFamily="34" charset="0"/>
              </a:rPr>
              <a:t>1,0%</a:t>
            </a:r>
          </a:p>
        </p:txBody>
      </p:sp>
      <p:cxnSp>
        <p:nvCxnSpPr>
          <p:cNvPr id="21515" name="Прямая соединительная линия 21514">
            <a:extLst>
              <a:ext uri="{FF2B5EF4-FFF2-40B4-BE49-F238E27FC236}">
                <a16:creationId xmlns:a16="http://schemas.microsoft.com/office/drawing/2014/main" id="{CC39EB16-41BF-4D9A-B693-E86F0A536C8B}"/>
              </a:ext>
            </a:extLst>
          </p:cNvPr>
          <p:cNvCxnSpPr/>
          <p:nvPr/>
        </p:nvCxnSpPr>
        <p:spPr>
          <a:xfrm flipH="1">
            <a:off x="2790825" y="3225800"/>
            <a:ext cx="603250" cy="17463"/>
          </a:xfrm>
          <a:prstGeom prst="line">
            <a:avLst/>
          </a:prstGeom>
          <a:ln w="57150">
            <a:solidFill>
              <a:srgbClr val="BB7829"/>
            </a:solidFill>
          </a:ln>
        </p:spPr>
        <p:style>
          <a:lnRef idx="1">
            <a:schemeClr val="accent1"/>
          </a:lnRef>
          <a:fillRef idx="0">
            <a:schemeClr val="accent1"/>
          </a:fillRef>
          <a:effectRef idx="0">
            <a:schemeClr val="accent1"/>
          </a:effectRef>
          <a:fontRef idx="minor">
            <a:schemeClr val="tx1"/>
          </a:fontRef>
        </p:style>
      </p:cxnSp>
      <p:sp>
        <p:nvSpPr>
          <p:cNvPr id="42030" name="Прямоугольник 21517">
            <a:extLst>
              <a:ext uri="{FF2B5EF4-FFF2-40B4-BE49-F238E27FC236}">
                <a16:creationId xmlns:a16="http://schemas.microsoft.com/office/drawing/2014/main" id="{83D4BDC2-E4CC-41DA-AF83-1EB3C68E37B7}"/>
              </a:ext>
            </a:extLst>
          </p:cNvPr>
          <p:cNvSpPr>
            <a:spLocks noChangeArrowheads="1"/>
          </p:cNvSpPr>
          <p:nvPr/>
        </p:nvSpPr>
        <p:spPr bwMode="auto">
          <a:xfrm>
            <a:off x="2032000" y="812800"/>
            <a:ext cx="5367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ru-RU" altLang="ru-RU" sz="1000" b="1" i="1" dirty="0">
                <a:solidFill>
                  <a:srgbClr val="002060"/>
                </a:solidFill>
              </a:rPr>
              <a:t>общего объема налоговых и неналоговых доходов муниципального района Мелеузовский район формируют 10 организаций</a:t>
            </a:r>
          </a:p>
        </p:txBody>
      </p:sp>
      <p:sp>
        <p:nvSpPr>
          <p:cNvPr id="42031" name="TextBox 21518">
            <a:extLst>
              <a:ext uri="{FF2B5EF4-FFF2-40B4-BE49-F238E27FC236}">
                <a16:creationId xmlns:a16="http://schemas.microsoft.com/office/drawing/2014/main" id="{0C76AC93-EBC7-4809-80C2-F068D21E1463}"/>
              </a:ext>
            </a:extLst>
          </p:cNvPr>
          <p:cNvSpPr txBox="1">
            <a:spLocks noChangeArrowheads="1"/>
          </p:cNvSpPr>
          <p:nvPr/>
        </p:nvSpPr>
        <p:spPr bwMode="auto">
          <a:xfrm>
            <a:off x="1581150" y="815975"/>
            <a:ext cx="855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b="1" dirty="0">
                <a:solidFill>
                  <a:srgbClr val="FF0000"/>
                </a:solidFill>
              </a:rPr>
              <a:t>21,9%</a:t>
            </a:r>
          </a:p>
        </p:txBody>
      </p:sp>
      <p:sp>
        <p:nvSpPr>
          <p:cNvPr id="2" name="Номер слайда 1"/>
          <p:cNvSpPr>
            <a:spLocks noGrp="1"/>
          </p:cNvSpPr>
          <p:nvPr>
            <p:ph type="sldNum" sz="quarter" idx="16"/>
          </p:nvPr>
        </p:nvSpPr>
        <p:spPr>
          <a:xfrm>
            <a:off x="7010400" y="-49641"/>
            <a:ext cx="2133600" cy="365125"/>
          </a:xfrm>
        </p:spPr>
        <p:txBody>
          <a:bodyPr/>
          <a:lstStyle/>
          <a:p>
            <a:pPr>
              <a:defRPr/>
            </a:pPr>
            <a:fld id="{2D8E93F0-7722-4565-A6A6-DA02C6FE3922}" type="slidenum">
              <a:rPr lang="en-US" smtClean="0">
                <a:solidFill>
                  <a:schemeClr val="tx1"/>
                </a:solidFill>
              </a:rPr>
              <a:pPr>
                <a:defRPr/>
              </a:pPr>
              <a:t>24</a:t>
            </a:fld>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E5AB548-F4F0-4754-88B9-733B06B6902B}"/>
              </a:ext>
            </a:extLst>
          </p:cNvPr>
          <p:cNvSpPr>
            <a:spLocks noGrp="1" noRot="1"/>
          </p:cNvSpPr>
          <p:nvPr>
            <p:ph type="title"/>
          </p:nvPr>
        </p:nvSpPr>
        <p:spPr>
          <a:xfrm>
            <a:off x="0" y="0"/>
            <a:ext cx="9144000" cy="720725"/>
          </a:xfrm>
          <a:solidFill>
            <a:schemeClr val="bg2">
              <a:lumMod val="90000"/>
            </a:schemeClr>
          </a:solidFill>
          <a:ln>
            <a:noFill/>
          </a:ln>
        </p:spPr>
        <p:txBody>
          <a:bodyPr/>
          <a:lstStyle/>
          <a:p>
            <a:pPr eaLnBrk="1" hangingPunct="1"/>
            <a:r>
              <a:rPr lang="ru-RU" altLang="ru-RU" sz="2000" dirty="0">
                <a:solidFill>
                  <a:srgbClr val="002060"/>
                </a:solidFill>
              </a:rPr>
              <a:t> </a:t>
            </a:r>
            <a:r>
              <a:rPr lang="ru-RU" altLang="ru-RU" sz="1600" dirty="0">
                <a:solidFill>
                  <a:srgbClr val="002060"/>
                </a:solidFill>
                <a:latin typeface="Times New Roman" panose="02020603050405020304" pitchFamily="18" charset="0"/>
                <a:cs typeface="Times New Roman" panose="02020603050405020304" pitchFamily="18" charset="0"/>
              </a:rPr>
              <a:t>Структура доходов консолидированного бюджета муниципального района </a:t>
            </a:r>
            <a:br>
              <a:rPr lang="ru-RU" altLang="ru-RU" sz="1600" dirty="0">
                <a:solidFill>
                  <a:srgbClr val="002060"/>
                </a:solidFill>
                <a:latin typeface="Times New Roman" panose="02020603050405020304" pitchFamily="18" charset="0"/>
                <a:cs typeface="Times New Roman" panose="02020603050405020304" pitchFamily="18" charset="0"/>
              </a:rPr>
            </a:br>
            <a:r>
              <a:rPr lang="ru-RU" altLang="ru-RU" sz="1600" dirty="0">
                <a:solidFill>
                  <a:srgbClr val="002060"/>
                </a:solidFill>
                <a:latin typeface="Times New Roman" panose="02020603050405020304" pitchFamily="18" charset="0"/>
                <a:cs typeface="Times New Roman" panose="02020603050405020304" pitchFamily="18" charset="0"/>
              </a:rPr>
              <a:t>Мелеузовский район Республики Башкортостан </a:t>
            </a:r>
            <a:endParaRPr lang="ru-RU" altLang="ru-RU" sz="1600" dirty="0">
              <a:latin typeface="Times New Roman" panose="02020603050405020304" pitchFamily="18" charset="0"/>
              <a:cs typeface="Times New Roman" panose="02020603050405020304" pitchFamily="18" charset="0"/>
            </a:endParaRPr>
          </a:p>
        </p:txBody>
      </p:sp>
      <p:pic>
        <p:nvPicPr>
          <p:cNvPr id="49155" name="Picture 3">
            <a:extLst>
              <a:ext uri="{FF2B5EF4-FFF2-40B4-BE49-F238E27FC236}">
                <a16:creationId xmlns:a16="http://schemas.microsoft.com/office/drawing/2014/main" id="{03AD04B6-108A-4BE7-AEB6-157F8753D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Box 7">
            <a:extLst>
              <a:ext uri="{FF2B5EF4-FFF2-40B4-BE49-F238E27FC236}">
                <a16:creationId xmlns:a16="http://schemas.microsoft.com/office/drawing/2014/main" id="{82E5CABD-17CD-474F-8751-8C14F143AABB}"/>
              </a:ext>
            </a:extLst>
          </p:cNvPr>
          <p:cNvSpPr txBox="1">
            <a:spLocks noChangeArrowheads="1"/>
          </p:cNvSpPr>
          <p:nvPr/>
        </p:nvSpPr>
        <p:spPr bwMode="auto">
          <a:xfrm>
            <a:off x="8207375" y="642143"/>
            <a:ext cx="936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000" dirty="0" err="1">
                <a:latin typeface="Times New Roman" panose="02020603050405020304" pitchFamily="18" charset="0"/>
                <a:cs typeface="Times New Roman" panose="02020603050405020304" pitchFamily="18" charset="0"/>
              </a:rPr>
              <a:t>тыс.рублей</a:t>
            </a:r>
            <a:endParaRPr lang="ru-RU" altLang="ru-RU" sz="1000" dirty="0">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28E3DED5-FEAA-4CFC-B6E4-691009BD8EE5}"/>
              </a:ext>
            </a:extLst>
          </p:cNvPr>
          <p:cNvGraphicFramePr>
            <a:graphicFrameLocks noGrp="1"/>
          </p:cNvGraphicFramePr>
          <p:nvPr>
            <p:extLst>
              <p:ext uri="{D42A27DB-BD31-4B8C-83A1-F6EECF244321}">
                <p14:modId xmlns:p14="http://schemas.microsoft.com/office/powerpoint/2010/main" val="4111347569"/>
              </p:ext>
            </p:extLst>
          </p:nvPr>
        </p:nvGraphicFramePr>
        <p:xfrm>
          <a:off x="107504" y="875011"/>
          <a:ext cx="8928992" cy="5457646"/>
        </p:xfrm>
        <a:graphic>
          <a:graphicData uri="http://schemas.openxmlformats.org/drawingml/2006/table">
            <a:tbl>
              <a:tblPr firstRow="1" bandRow="1">
                <a:tableStyleId>{93296810-A885-4BE3-A3E7-6D5BEEA58F35}</a:tableStyleId>
              </a:tblPr>
              <a:tblGrid>
                <a:gridCol w="2719586">
                  <a:extLst>
                    <a:ext uri="{9D8B030D-6E8A-4147-A177-3AD203B41FA5}">
                      <a16:colId xmlns:a16="http://schemas.microsoft.com/office/drawing/2014/main" val="20000"/>
                    </a:ext>
                  </a:extLst>
                </a:gridCol>
                <a:gridCol w="816697">
                  <a:extLst>
                    <a:ext uri="{9D8B030D-6E8A-4147-A177-3AD203B41FA5}">
                      <a16:colId xmlns:a16="http://schemas.microsoft.com/office/drawing/2014/main" val="20001"/>
                    </a:ext>
                  </a:extLst>
                </a:gridCol>
                <a:gridCol w="910457">
                  <a:extLst>
                    <a:ext uri="{9D8B030D-6E8A-4147-A177-3AD203B41FA5}">
                      <a16:colId xmlns:a16="http://schemas.microsoft.com/office/drawing/2014/main" val="20002"/>
                    </a:ext>
                  </a:extLst>
                </a:gridCol>
                <a:gridCol w="910457">
                  <a:extLst>
                    <a:ext uri="{9D8B030D-6E8A-4147-A177-3AD203B41FA5}">
                      <a16:colId xmlns:a16="http://schemas.microsoft.com/office/drawing/2014/main" val="20003"/>
                    </a:ext>
                  </a:extLst>
                </a:gridCol>
                <a:gridCol w="770388">
                  <a:extLst>
                    <a:ext uri="{9D8B030D-6E8A-4147-A177-3AD203B41FA5}">
                      <a16:colId xmlns:a16="http://schemas.microsoft.com/office/drawing/2014/main" val="20004"/>
                    </a:ext>
                  </a:extLst>
                </a:gridCol>
                <a:gridCol w="910457">
                  <a:extLst>
                    <a:ext uri="{9D8B030D-6E8A-4147-A177-3AD203B41FA5}">
                      <a16:colId xmlns:a16="http://schemas.microsoft.com/office/drawing/2014/main" val="20005"/>
                    </a:ext>
                  </a:extLst>
                </a:gridCol>
                <a:gridCol w="910457">
                  <a:extLst>
                    <a:ext uri="{9D8B030D-6E8A-4147-A177-3AD203B41FA5}">
                      <a16:colId xmlns:a16="http://schemas.microsoft.com/office/drawing/2014/main" val="20006"/>
                    </a:ext>
                  </a:extLst>
                </a:gridCol>
                <a:gridCol w="980493">
                  <a:extLst>
                    <a:ext uri="{9D8B030D-6E8A-4147-A177-3AD203B41FA5}">
                      <a16:colId xmlns:a16="http://schemas.microsoft.com/office/drawing/2014/main" val="20007"/>
                    </a:ext>
                  </a:extLst>
                </a:gridCol>
              </a:tblGrid>
              <a:tr h="492414">
                <a:tc>
                  <a:txBody>
                    <a:bodyPr/>
                    <a:lstStyle/>
                    <a:p>
                      <a:r>
                        <a:rPr lang="ru-RU" sz="1100" dirty="0"/>
                        <a:t>Наименование показателя</a:t>
                      </a:r>
                      <a:endParaRPr lang="ru-RU" sz="1100" dirty="0">
                        <a:latin typeface="Times New Roman" panose="02020603050405020304" pitchFamily="18" charset="0"/>
                        <a:cs typeface="Times New Roman" panose="02020603050405020304" pitchFamily="18" charset="0"/>
                      </a:endParaRPr>
                    </a:p>
                  </a:txBody>
                  <a:tcPr marT="45716" marB="45716"/>
                </a:tc>
                <a:tc>
                  <a:txBody>
                    <a:bodyPr/>
                    <a:lstStyle/>
                    <a:p>
                      <a:r>
                        <a:rPr lang="ru-RU" sz="1100" dirty="0"/>
                        <a:t>2016 (отчет)</a:t>
                      </a:r>
                      <a:endParaRPr lang="ru-RU" sz="1100" dirty="0">
                        <a:latin typeface="Times New Roman" panose="02020603050405020304" pitchFamily="18" charset="0"/>
                        <a:cs typeface="Times New Roman" panose="02020603050405020304" pitchFamily="18" charset="0"/>
                      </a:endParaRPr>
                    </a:p>
                  </a:txBody>
                  <a:tcPr marT="45716" marB="45716"/>
                </a:tc>
                <a:tc>
                  <a:txBody>
                    <a:bodyPr/>
                    <a:lstStyle/>
                    <a:p>
                      <a:r>
                        <a:rPr lang="ru-RU" sz="1100" dirty="0"/>
                        <a:t>2017 (отчет)</a:t>
                      </a:r>
                      <a:endParaRPr lang="ru-RU" sz="1100" dirty="0">
                        <a:latin typeface="Times New Roman" panose="02020603050405020304" pitchFamily="18" charset="0"/>
                        <a:cs typeface="Times New Roman" panose="02020603050405020304" pitchFamily="18" charset="0"/>
                      </a:endParaRPr>
                    </a:p>
                  </a:txBody>
                  <a:tcPr marT="45716" marB="45716"/>
                </a:tc>
                <a:tc>
                  <a:txBody>
                    <a:bodyPr/>
                    <a:lstStyle/>
                    <a:p>
                      <a:r>
                        <a:rPr lang="ru-RU" sz="1100" dirty="0"/>
                        <a:t>2018 (</a:t>
                      </a:r>
                      <a:r>
                        <a:rPr lang="ru-RU" sz="900" dirty="0" err="1"/>
                        <a:t>уточн.план</a:t>
                      </a:r>
                      <a:r>
                        <a:rPr lang="ru-RU" sz="900" dirty="0"/>
                        <a:t>)</a:t>
                      </a:r>
                      <a:endParaRPr lang="ru-RU" sz="900" dirty="0">
                        <a:latin typeface="Times New Roman" panose="02020603050405020304" pitchFamily="18" charset="0"/>
                        <a:cs typeface="Times New Roman" panose="02020603050405020304" pitchFamily="18" charset="0"/>
                      </a:endParaRPr>
                    </a:p>
                  </a:txBody>
                  <a:tcPr marT="45716" marB="45716"/>
                </a:tc>
                <a:tc>
                  <a:txBody>
                    <a:bodyPr/>
                    <a:lstStyle/>
                    <a:p>
                      <a:r>
                        <a:rPr lang="ru-RU" sz="1100" dirty="0"/>
                        <a:t>2018 (отчет)</a:t>
                      </a:r>
                      <a:endParaRPr lang="ru-RU" sz="1100" dirty="0">
                        <a:latin typeface="Times New Roman" panose="02020603050405020304" pitchFamily="18" charset="0"/>
                        <a:cs typeface="Times New Roman" panose="02020603050405020304" pitchFamily="18" charset="0"/>
                      </a:endParaRPr>
                    </a:p>
                  </a:txBody>
                  <a:tcPr marT="45716" marB="45716"/>
                </a:tc>
                <a:tc>
                  <a:txBody>
                    <a:bodyPr/>
                    <a:lstStyle/>
                    <a:p>
                      <a:r>
                        <a:rPr lang="ru-RU" sz="1100" dirty="0"/>
                        <a:t>2019 </a:t>
                      </a:r>
                    </a:p>
                    <a:p>
                      <a:r>
                        <a:rPr lang="ru-RU" sz="1100" dirty="0"/>
                        <a:t>(план)</a:t>
                      </a:r>
                      <a:endParaRPr lang="ru-RU" sz="1100" dirty="0">
                        <a:latin typeface="Times New Roman" panose="02020603050405020304" pitchFamily="18" charset="0"/>
                        <a:cs typeface="Times New Roman" panose="02020603050405020304" pitchFamily="18" charset="0"/>
                      </a:endParaRPr>
                    </a:p>
                  </a:txBody>
                  <a:tcPr marT="45716" marB="45716"/>
                </a:tc>
                <a:tc>
                  <a:txBody>
                    <a:bodyPr/>
                    <a:lstStyle/>
                    <a:p>
                      <a:r>
                        <a:rPr lang="ru-RU" sz="1100" dirty="0"/>
                        <a:t>2020 (план)</a:t>
                      </a:r>
                      <a:endParaRPr lang="ru-RU" sz="1100" dirty="0">
                        <a:latin typeface="Times New Roman" panose="02020603050405020304" pitchFamily="18" charset="0"/>
                        <a:cs typeface="Times New Roman" panose="02020603050405020304" pitchFamily="18" charset="0"/>
                      </a:endParaRPr>
                    </a:p>
                  </a:txBody>
                  <a:tcPr marT="45716" marB="45716"/>
                </a:tc>
                <a:tc>
                  <a:txBody>
                    <a:bodyPr/>
                    <a:lstStyle/>
                    <a:p>
                      <a:r>
                        <a:rPr lang="ru-RU" sz="1100" dirty="0"/>
                        <a:t>2021 (план)</a:t>
                      </a:r>
                      <a:endParaRPr lang="ru-RU" sz="1100" dirty="0">
                        <a:latin typeface="Times New Roman" panose="02020603050405020304" pitchFamily="18" charset="0"/>
                        <a:cs typeface="Times New Roman" panose="02020603050405020304" pitchFamily="18" charset="0"/>
                      </a:endParaRPr>
                    </a:p>
                  </a:txBody>
                  <a:tcPr marT="45716" marB="45716"/>
                </a:tc>
                <a:extLst>
                  <a:ext uri="{0D108BD9-81ED-4DB2-BD59-A6C34878D82A}">
                    <a16:rowId xmlns:a16="http://schemas.microsoft.com/office/drawing/2014/main" val="10000"/>
                  </a:ext>
                </a:extLst>
              </a:tr>
              <a:tr h="343997">
                <a:tc>
                  <a:txBody>
                    <a:bodyPr/>
                    <a:lstStyle/>
                    <a:p>
                      <a:r>
                        <a:rPr lang="ru-RU" sz="1000" dirty="0"/>
                        <a:t>НАЛОГОВЫЕ</a:t>
                      </a:r>
                      <a:r>
                        <a:rPr lang="ru-RU" sz="1000" baseline="0" dirty="0"/>
                        <a:t> И НЕНАЛОГОВЫЕ ДОХОДЫ</a:t>
                      </a:r>
                      <a:endParaRPr lang="ru-RU" sz="1000" b="1" dirty="0">
                        <a:latin typeface="Times New Roman" panose="02020603050405020304" pitchFamily="18" charset="0"/>
                        <a:cs typeface="Times New Roman" panose="02020603050405020304" pitchFamily="18" charset="0"/>
                      </a:endParaRPr>
                    </a:p>
                  </a:txBody>
                  <a:tcPr marT="45716" marB="45716"/>
                </a:tc>
                <a:tc>
                  <a:txBody>
                    <a:bodyPr/>
                    <a:lstStyle/>
                    <a:p>
                      <a:pPr algn="r" fontAlgn="ctr"/>
                      <a:r>
                        <a:rPr lang="ru-RU" sz="1000" u="none" strike="noStrike" dirty="0">
                          <a:effectLst/>
                        </a:rPr>
                        <a:t>693 051,7</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760 407,5</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681</a:t>
                      </a:r>
                      <a:r>
                        <a:rPr lang="ru-RU" sz="1000" u="none" strike="noStrike" baseline="0" dirty="0">
                          <a:effectLst/>
                        </a:rPr>
                        <a:t> 233,57</a:t>
                      </a:r>
                      <a:endParaRPr lang="ru-RU" sz="1000" b="1" i="0" u="none" strike="noStrike" baseline="0"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788 178,1</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740 000,0</a:t>
                      </a:r>
                      <a:endParaRPr lang="ru-RU" sz="1000" b="1"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861 516,9</a:t>
                      </a:r>
                      <a:endParaRPr lang="ru-RU" sz="1000" b="1"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904 269,0</a:t>
                      </a:r>
                      <a:endParaRPr lang="ru-RU" sz="1000" b="1"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01"/>
                  </a:ext>
                </a:extLst>
              </a:tr>
              <a:tr h="246329">
                <a:tc>
                  <a:txBody>
                    <a:bodyPr/>
                    <a:lstStyle/>
                    <a:p>
                      <a:r>
                        <a:rPr lang="ru-RU" sz="1000" dirty="0"/>
                        <a:t>Налог на доходы физических лиц</a:t>
                      </a:r>
                      <a:endParaRPr lang="ru-RU" sz="1000" dirty="0">
                        <a:latin typeface="Times New Roman" panose="02020603050405020304" pitchFamily="18" charset="0"/>
                        <a:cs typeface="Times New Roman" panose="02020603050405020304" pitchFamily="18" charset="0"/>
                      </a:endParaRPr>
                    </a:p>
                  </a:txBody>
                  <a:tcPr marT="45716" marB="45716"/>
                </a:tc>
                <a:tc>
                  <a:txBody>
                    <a:bodyPr/>
                    <a:lstStyle/>
                    <a:p>
                      <a:pPr algn="r" fontAlgn="ctr"/>
                      <a:r>
                        <a:rPr lang="ru-RU" sz="1000" u="none" strike="noStrike" dirty="0">
                          <a:effectLst/>
                        </a:rPr>
                        <a:t>364 967,3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369 241,1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340 774,5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397 717,4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382 304,0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411 389,0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439 912,0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02"/>
                  </a:ext>
                </a:extLst>
              </a:tr>
              <a:tr h="448960">
                <a:tc>
                  <a:txBody>
                    <a:bodyPr/>
                    <a:lstStyle/>
                    <a:p>
                      <a:pPr algn="l" fontAlgn="b"/>
                      <a:r>
                        <a:rPr lang="ru-RU" sz="1000" u="none" strike="noStrike" dirty="0">
                          <a:effectLst/>
                        </a:rPr>
                        <a:t>Акцизы по подакцизным товарам (продукции), производимым на территории Российской Федерации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18 642,9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23 889,5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23 317,0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26 071,3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27 220,0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26 825,0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27 760,0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03"/>
                  </a:ext>
                </a:extLst>
              </a:tr>
              <a:tr h="246329">
                <a:tc>
                  <a:txBody>
                    <a:bodyPr/>
                    <a:lstStyle/>
                    <a:p>
                      <a:pPr algn="l" fontAlgn="b"/>
                      <a:r>
                        <a:rPr lang="ru-RU" sz="1000" u="none" strike="noStrike" dirty="0">
                          <a:effectLst/>
                        </a:rPr>
                        <a:t>Налоги на совокупный доход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110 010,1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126 458,4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113 112,5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120 778,1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121</a:t>
                      </a:r>
                      <a:r>
                        <a:rPr lang="ru-RU" sz="1000" baseline="0" dirty="0"/>
                        <a:t> 887,0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000" dirty="0"/>
                        <a:t>124 058,0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106 814,0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04"/>
                  </a:ext>
                </a:extLst>
              </a:tr>
              <a:tr h="246329">
                <a:tc>
                  <a:txBody>
                    <a:bodyPr/>
                    <a:lstStyle/>
                    <a:p>
                      <a:pPr algn="l" fontAlgn="b"/>
                      <a:r>
                        <a:rPr lang="ru-RU" sz="1000" u="none" strike="noStrike" dirty="0">
                          <a:effectLst/>
                        </a:rPr>
                        <a:t>Налоги на имущество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38 370,9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78 828,3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79 753,7 94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96 624,4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97 919,0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101 087,0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104 714,0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05"/>
                  </a:ext>
                </a:extLst>
              </a:tr>
              <a:tr h="302361">
                <a:tc>
                  <a:txBody>
                    <a:bodyPr/>
                    <a:lstStyle/>
                    <a:p>
                      <a:pPr algn="l" fontAlgn="b"/>
                      <a:r>
                        <a:rPr lang="ru-RU" sz="1000" u="none" strike="noStrike" dirty="0">
                          <a:effectLst/>
                        </a:rPr>
                        <a:t>Налоги, сборы и регулярные платежи за пользование природными ресурсами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1 799,8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1 374,3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1 128,0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1 131,2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1 460,0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1 490,0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1 520,0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06"/>
                  </a:ext>
                </a:extLst>
              </a:tr>
              <a:tr h="246329">
                <a:tc>
                  <a:txBody>
                    <a:bodyPr/>
                    <a:lstStyle/>
                    <a:p>
                      <a:pPr algn="l" fontAlgn="b"/>
                      <a:r>
                        <a:rPr lang="ru-RU" sz="1000" u="none" strike="noStrike" dirty="0">
                          <a:effectLst/>
                        </a:rPr>
                        <a:t>Государственная пошлина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9 241,8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9 727,4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9 821,5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10 738,4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9 950,0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10 150,0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10 350,0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07"/>
                  </a:ext>
                </a:extLst>
              </a:tr>
              <a:tr h="448960">
                <a:tc>
                  <a:txBody>
                    <a:bodyPr/>
                    <a:lstStyle/>
                    <a:p>
                      <a:pPr algn="l" fontAlgn="b"/>
                      <a:r>
                        <a:rPr lang="ru-RU" sz="1000" u="none" strike="noStrike" dirty="0">
                          <a:effectLst/>
                        </a:rPr>
                        <a:t>Задолженность и перерасчеты по отмененным налогам, сборам и иным обязательным платежам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0,0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0,0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0,0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08"/>
                  </a:ext>
                </a:extLst>
              </a:tr>
              <a:tr h="302361">
                <a:tc>
                  <a:txBody>
                    <a:bodyPr/>
                    <a:lstStyle/>
                    <a:p>
                      <a:pPr algn="l" fontAlgn="b"/>
                      <a:r>
                        <a:rPr lang="ru-RU" sz="1000" u="none" strike="noStrike" dirty="0">
                          <a:effectLst/>
                        </a:rPr>
                        <a:t>Доходы от использования имущества, находящегося в муниципальной собственности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90 298,8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98 145,0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81 655,2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97 382,8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79 619,0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79 744,0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79 744,0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09"/>
                  </a:ext>
                </a:extLst>
              </a:tr>
              <a:tr h="302361">
                <a:tc>
                  <a:txBody>
                    <a:bodyPr/>
                    <a:lstStyle/>
                    <a:p>
                      <a:pPr algn="l" fontAlgn="b"/>
                      <a:r>
                        <a:rPr lang="ru-RU" sz="1000" u="none" strike="noStrike" dirty="0">
                          <a:effectLst/>
                        </a:rPr>
                        <a:t>Плата за негативное воздействие на окружающую среду</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3 661,0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3 106,2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1 340,0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818,2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2 764,0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2 727,0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2 727,0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10"/>
                  </a:ext>
                </a:extLst>
              </a:tr>
              <a:tr h="302361">
                <a:tc>
                  <a:txBody>
                    <a:bodyPr/>
                    <a:lstStyle/>
                    <a:p>
                      <a:pPr algn="l" fontAlgn="b"/>
                      <a:r>
                        <a:rPr lang="ru-RU" sz="1000" u="none" strike="noStrike" dirty="0">
                          <a:effectLst/>
                        </a:rPr>
                        <a:t>Доходы от оказания платных услуг (работ) и компенсации затрат государства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1 447,6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1 337,9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1 007,9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1 306,7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1 274,0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1 274,0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1 274,0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11"/>
                  </a:ext>
                </a:extLst>
              </a:tr>
              <a:tr h="302361">
                <a:tc>
                  <a:txBody>
                    <a:bodyPr/>
                    <a:lstStyle/>
                    <a:p>
                      <a:pPr algn="l" fontAlgn="b"/>
                      <a:r>
                        <a:rPr lang="ru-RU" sz="1000" u="none" strike="noStrike" dirty="0">
                          <a:effectLst/>
                        </a:rPr>
                        <a:t>Доходы от продажи материальных и нематериальных активов</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45 973,1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35 967,7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22 91,5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27 717,5</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9 440,0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8 140,0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6 840,0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12"/>
                  </a:ext>
                </a:extLst>
              </a:tr>
              <a:tr h="246329">
                <a:tc>
                  <a:txBody>
                    <a:bodyPr/>
                    <a:lstStyle/>
                    <a:p>
                      <a:pPr algn="l" fontAlgn="b"/>
                      <a:r>
                        <a:rPr lang="ru-RU" sz="1000" u="none" strike="noStrike" dirty="0">
                          <a:effectLst/>
                        </a:rPr>
                        <a:t>Штрафы, санкции, возмещение ущерба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6 962,9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7 058,3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5 311,9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7 343,9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4 416,0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4 446,0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4 516,0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13"/>
                  </a:ext>
                </a:extLst>
              </a:tr>
              <a:tr h="246329">
                <a:tc>
                  <a:txBody>
                    <a:bodyPr/>
                    <a:lstStyle/>
                    <a:p>
                      <a:pPr algn="l" fontAlgn="b"/>
                      <a:r>
                        <a:rPr lang="ru-RU" sz="1000" u="none" strike="noStrike" dirty="0">
                          <a:effectLst/>
                        </a:rPr>
                        <a:t>Прочие неналоговые доходы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1 673,9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5 273,4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1 919,8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2 548,0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1 747,0</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90 166,9</a:t>
                      </a:r>
                      <a:endParaRPr lang="ru-RU" sz="1000"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118 098,0</a:t>
                      </a:r>
                      <a:endParaRPr lang="ru-RU" sz="1000"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14"/>
                  </a:ext>
                </a:extLst>
              </a:tr>
              <a:tr h="391864">
                <a:tc>
                  <a:txBody>
                    <a:bodyPr/>
                    <a:lstStyle/>
                    <a:p>
                      <a:pPr algn="l" fontAlgn="b"/>
                      <a:r>
                        <a:rPr lang="ru-RU" sz="1000" u="none" strike="noStrike" dirty="0">
                          <a:effectLst/>
                        </a:rPr>
                        <a:t>БЕЗВОЗМЕЗДНЫЕ ПОСТУПЛЕНИЯ</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877 262,8</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962 352,3</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1 138 753,4</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1 133 809,5</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1 033 639,3</a:t>
                      </a:r>
                      <a:endParaRPr lang="ru-RU" sz="1000" b="1"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1 010 561,6</a:t>
                      </a:r>
                      <a:endParaRPr lang="ru-RU" sz="1000" b="1"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1 033 239,8</a:t>
                      </a:r>
                      <a:endParaRPr lang="ru-RU" sz="1000" b="1"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15"/>
                  </a:ext>
                </a:extLst>
              </a:tr>
              <a:tr h="246329">
                <a:tc>
                  <a:txBody>
                    <a:bodyPr/>
                    <a:lstStyle/>
                    <a:p>
                      <a:pPr algn="l" fontAlgn="b"/>
                      <a:r>
                        <a:rPr lang="ru-RU" sz="1000" u="none" strike="noStrike" dirty="0">
                          <a:effectLst/>
                        </a:rPr>
                        <a:t>ИТОГО ДОХОДОВ</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1 570 314,6</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1 722 759,8</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1 819</a:t>
                      </a:r>
                      <a:r>
                        <a:rPr lang="ru-RU" sz="1000" u="none" strike="noStrike" baseline="0" dirty="0">
                          <a:effectLst/>
                        </a:rPr>
                        <a:t> 986,9</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fontAlgn="ctr"/>
                      <a:r>
                        <a:rPr lang="ru-RU" sz="1000" u="none" strike="noStrike" dirty="0">
                          <a:effectLst/>
                        </a:rPr>
                        <a:t>1921 987,6</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4" marB="0" anchor="b"/>
                </a:tc>
                <a:tc>
                  <a:txBody>
                    <a:bodyPr/>
                    <a:lstStyle/>
                    <a:p>
                      <a:pPr algn="r"/>
                      <a:r>
                        <a:rPr lang="ru-RU" sz="1000" dirty="0"/>
                        <a:t>1 773 639,3</a:t>
                      </a:r>
                      <a:endParaRPr lang="ru-RU" sz="1000" b="1"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1 872 078,5</a:t>
                      </a:r>
                      <a:endParaRPr lang="ru-RU" sz="1000" b="1" dirty="0">
                        <a:latin typeface="Times New Roman" panose="02020603050405020304" pitchFamily="18" charset="0"/>
                        <a:cs typeface="Times New Roman" panose="02020603050405020304" pitchFamily="18" charset="0"/>
                      </a:endParaRPr>
                    </a:p>
                  </a:txBody>
                  <a:tcPr marT="45716" marB="45716" anchor="b"/>
                </a:tc>
                <a:tc>
                  <a:txBody>
                    <a:bodyPr/>
                    <a:lstStyle/>
                    <a:p>
                      <a:pPr algn="r"/>
                      <a:r>
                        <a:rPr lang="ru-RU" sz="1000" dirty="0"/>
                        <a:t>1 937 508,8</a:t>
                      </a:r>
                      <a:endParaRPr lang="ru-RU" sz="1000" b="1" dirty="0">
                        <a:latin typeface="Times New Roman" panose="02020603050405020304" pitchFamily="18" charset="0"/>
                        <a:cs typeface="Times New Roman" panose="02020603050405020304" pitchFamily="18" charset="0"/>
                      </a:endParaRPr>
                    </a:p>
                  </a:txBody>
                  <a:tcPr marT="45716" marB="45716" anchor="b"/>
                </a:tc>
                <a:extLst>
                  <a:ext uri="{0D108BD9-81ED-4DB2-BD59-A6C34878D82A}">
                    <a16:rowId xmlns:a16="http://schemas.microsoft.com/office/drawing/2014/main" val="10016"/>
                  </a:ext>
                </a:extLst>
              </a:tr>
            </a:tbl>
          </a:graphicData>
        </a:graphic>
      </p:graphicFrame>
      <p:sp>
        <p:nvSpPr>
          <p:cNvPr id="2" name="Номер слайда 1"/>
          <p:cNvSpPr>
            <a:spLocks noGrp="1"/>
          </p:cNvSpPr>
          <p:nvPr>
            <p:ph type="sldNum" sz="quarter" idx="12"/>
          </p:nvPr>
        </p:nvSpPr>
        <p:spPr>
          <a:xfrm>
            <a:off x="7010400" y="-6648"/>
            <a:ext cx="2133600" cy="365125"/>
          </a:xfrm>
        </p:spPr>
        <p:txBody>
          <a:bodyPr/>
          <a:lstStyle/>
          <a:p>
            <a:fld id="{434A3D7E-C280-4DCD-A7E1-93BBC7758E8E}" type="slidenum">
              <a:rPr lang="ru-RU" smtClean="0">
                <a:solidFill>
                  <a:schemeClr val="tx1"/>
                </a:solidFill>
              </a:rPr>
              <a:t>25</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a:extLst>
              <a:ext uri="{FF2B5EF4-FFF2-40B4-BE49-F238E27FC236}">
                <a16:creationId xmlns:a16="http://schemas.microsoft.com/office/drawing/2014/main" id="{8DB67078-CA90-4DFF-81A7-6DB536611411}"/>
              </a:ext>
            </a:extLst>
          </p:cNvPr>
          <p:cNvGraphicFramePr/>
          <p:nvPr>
            <p:extLst>
              <p:ext uri="{D42A27DB-BD31-4B8C-83A1-F6EECF244321}">
                <p14:modId xmlns:p14="http://schemas.microsoft.com/office/powerpoint/2010/main" val="3779019467"/>
              </p:ext>
            </p:extLst>
          </p:nvPr>
        </p:nvGraphicFramePr>
        <p:xfrm>
          <a:off x="1331640" y="784225"/>
          <a:ext cx="8208000" cy="591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Диаграмма 7">
            <a:extLst>
              <a:ext uri="{FF2B5EF4-FFF2-40B4-BE49-F238E27FC236}">
                <a16:creationId xmlns:a16="http://schemas.microsoft.com/office/drawing/2014/main" id="{3ED74D12-9B9F-4D2F-B3B4-81E335421F5C}"/>
              </a:ext>
            </a:extLst>
          </p:cNvPr>
          <p:cNvGraphicFramePr>
            <a:graphicFrameLocks/>
          </p:cNvGraphicFramePr>
          <p:nvPr>
            <p:extLst>
              <p:ext uri="{D42A27DB-BD31-4B8C-83A1-F6EECF244321}">
                <p14:modId xmlns:p14="http://schemas.microsoft.com/office/powerpoint/2010/main" val="4137583855"/>
              </p:ext>
            </p:extLst>
          </p:nvPr>
        </p:nvGraphicFramePr>
        <p:xfrm>
          <a:off x="0" y="1987100"/>
          <a:ext cx="6084168" cy="4697864"/>
        </p:xfrm>
        <a:graphic>
          <a:graphicData uri="http://schemas.openxmlformats.org/drawingml/2006/chart">
            <c:chart xmlns:c="http://schemas.openxmlformats.org/drawingml/2006/chart" xmlns:r="http://schemas.openxmlformats.org/officeDocument/2006/relationships" r:id="rId7"/>
          </a:graphicData>
        </a:graphic>
      </p:graphicFrame>
      <p:sp>
        <p:nvSpPr>
          <p:cNvPr id="81922" name="Text Box 2">
            <a:extLst>
              <a:ext uri="{FF2B5EF4-FFF2-40B4-BE49-F238E27FC236}">
                <a16:creationId xmlns:a16="http://schemas.microsoft.com/office/drawing/2014/main" id="{9FEC1F34-D387-4E2E-899D-210B00B6E99C}"/>
              </a:ext>
            </a:extLst>
          </p:cNvPr>
          <p:cNvSpPr txBox="1">
            <a:spLocks noChangeArrowheads="1"/>
          </p:cNvSpPr>
          <p:nvPr/>
        </p:nvSpPr>
        <p:spPr bwMode="auto">
          <a:xfrm>
            <a:off x="0" y="0"/>
            <a:ext cx="9144000" cy="784225"/>
          </a:xfrm>
          <a:prstGeom prst="rect">
            <a:avLst/>
          </a:prstGeom>
          <a:solidFill>
            <a:schemeClr val="bg2">
              <a:lumMod val="90000"/>
            </a:schemeClr>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ru-RU" b="1" dirty="0">
                <a:solidFill>
                  <a:schemeClr val="bg1"/>
                </a:solidFill>
                <a:effectLst>
                  <a:outerShdw blurRad="38100" dist="38100" dir="2700000" algn="tl">
                    <a:srgbClr val="000000"/>
                  </a:outerShdw>
                </a:effectLst>
                <a:cs typeface="+mn-cs"/>
              </a:rPr>
              <a:t>      </a:t>
            </a:r>
          </a:p>
          <a:p>
            <a:pPr algn="ctr" eaLnBrk="1" hangingPunct="1">
              <a:spcBef>
                <a:spcPct val="50000"/>
              </a:spcBef>
              <a:defRPr/>
            </a:pPr>
            <a:endParaRPr lang="ru-RU" b="1" dirty="0">
              <a:solidFill>
                <a:schemeClr val="bg1"/>
              </a:solidFill>
              <a:effectLst>
                <a:outerShdw blurRad="38100" dist="38100" dir="2700000" algn="tl">
                  <a:srgbClr val="000000"/>
                </a:outerShdw>
              </a:effectLst>
              <a:cs typeface="+mn-cs"/>
            </a:endParaRPr>
          </a:p>
        </p:txBody>
      </p:sp>
      <p:pic>
        <p:nvPicPr>
          <p:cNvPr id="53251" name="Picture 3">
            <a:extLst>
              <a:ext uri="{FF2B5EF4-FFF2-40B4-BE49-F238E27FC236}">
                <a16:creationId xmlns:a16="http://schemas.microsoft.com/office/drawing/2014/main" id="{64D92DE9-490B-4D7D-A725-8D96948543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4">
            <a:extLst>
              <a:ext uri="{FF2B5EF4-FFF2-40B4-BE49-F238E27FC236}">
                <a16:creationId xmlns:a16="http://schemas.microsoft.com/office/drawing/2014/main" id="{B6A9D4B8-BAE8-42BD-8536-0D0FEF5B16B1}"/>
              </a:ext>
            </a:extLst>
          </p:cNvPr>
          <p:cNvSpPr txBox="1">
            <a:spLocks noChangeArrowheads="1"/>
          </p:cNvSpPr>
          <p:nvPr/>
        </p:nvSpPr>
        <p:spPr bwMode="auto">
          <a:xfrm>
            <a:off x="884238" y="23813"/>
            <a:ext cx="8259762" cy="584775"/>
          </a:xfrm>
          <a:prstGeom prst="rect">
            <a:avLst/>
          </a:prstGeom>
          <a:solidFill>
            <a:schemeClr val="bg2">
              <a:lumMod val="90000"/>
              <a:alpha val="16862"/>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Bef>
                <a:spcPts val="0"/>
              </a:spcBef>
              <a:spcAft>
                <a:spcPct val="0"/>
              </a:spcAft>
              <a:buClrTx/>
              <a:buSzTx/>
              <a:buFontTx/>
              <a:buNone/>
              <a:defRPr/>
            </a:pPr>
            <a:r>
              <a:rPr lang="ru-RU" altLang="ru-RU" sz="1600" dirty="0">
                <a:solidFill>
                  <a:schemeClr val="tx1"/>
                </a:solidFill>
                <a:latin typeface="Times New Roman" panose="02020603050405020304" pitchFamily="18" charset="0"/>
                <a:cs typeface="Times New Roman" panose="02020603050405020304" pitchFamily="18" charset="0"/>
              </a:rPr>
              <a:t>Расходы консолидированного бюджета муниципального района Мелеузовский район </a:t>
            </a:r>
          </a:p>
          <a:p>
            <a:pPr algn="ctr" eaLnBrk="1" hangingPunct="1">
              <a:spcBef>
                <a:spcPts val="0"/>
              </a:spcBef>
              <a:spcAft>
                <a:spcPct val="0"/>
              </a:spcAft>
              <a:buClrTx/>
              <a:buSzTx/>
              <a:buFontTx/>
              <a:buNone/>
              <a:defRPr/>
            </a:pPr>
            <a:r>
              <a:rPr lang="ru-RU" altLang="ru-RU" sz="1600" dirty="0">
                <a:solidFill>
                  <a:schemeClr val="tx1"/>
                </a:solidFill>
                <a:latin typeface="Times New Roman" panose="02020603050405020304" pitchFamily="18" charset="0"/>
                <a:cs typeface="Times New Roman" panose="02020603050405020304" pitchFamily="18" charset="0"/>
              </a:rPr>
              <a:t>за 2018 год</a:t>
            </a:r>
          </a:p>
        </p:txBody>
      </p:sp>
      <p:sp>
        <p:nvSpPr>
          <p:cNvPr id="5" name="Блок-схема: документ 4">
            <a:extLst>
              <a:ext uri="{FF2B5EF4-FFF2-40B4-BE49-F238E27FC236}">
                <a16:creationId xmlns:a16="http://schemas.microsoft.com/office/drawing/2014/main" id="{2BDD3493-F879-4191-AC39-B57D0B6275E0}"/>
              </a:ext>
            </a:extLst>
          </p:cNvPr>
          <p:cNvSpPr/>
          <p:nvPr/>
        </p:nvSpPr>
        <p:spPr>
          <a:xfrm flipH="1">
            <a:off x="6876256" y="784225"/>
            <a:ext cx="2267744" cy="556543"/>
          </a:xfrm>
          <a:prstGeom prst="flowChartDocumen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100" b="1" dirty="0">
                <a:solidFill>
                  <a:schemeClr val="tx1"/>
                </a:solidFill>
                <a:latin typeface="Times New Roman" panose="02020603050405020304" pitchFamily="18" charset="0"/>
                <a:cs typeface="Times New Roman" panose="02020603050405020304" pitchFamily="18" charset="0"/>
              </a:rPr>
              <a:t>1 896,5 млн. руб., в том числе по видам бюджетов:</a:t>
            </a:r>
          </a:p>
        </p:txBody>
      </p:sp>
      <p:graphicFrame>
        <p:nvGraphicFramePr>
          <p:cNvPr id="7" name="Схема 6">
            <a:extLst>
              <a:ext uri="{FF2B5EF4-FFF2-40B4-BE49-F238E27FC236}">
                <a16:creationId xmlns:a16="http://schemas.microsoft.com/office/drawing/2014/main" id="{8A6F06E8-7C56-4112-A956-B9183DFB146C}"/>
              </a:ext>
            </a:extLst>
          </p:cNvPr>
          <p:cNvGraphicFramePr/>
          <p:nvPr>
            <p:extLst>
              <p:ext uri="{D42A27DB-BD31-4B8C-83A1-F6EECF244321}">
                <p14:modId xmlns:p14="http://schemas.microsoft.com/office/powerpoint/2010/main" val="3539249738"/>
              </p:ext>
            </p:extLst>
          </p:nvPr>
        </p:nvGraphicFramePr>
        <p:xfrm>
          <a:off x="5580112" y="2564904"/>
          <a:ext cx="3563887" cy="44278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TextBox 2">
            <a:extLst>
              <a:ext uri="{FF2B5EF4-FFF2-40B4-BE49-F238E27FC236}">
                <a16:creationId xmlns:a16="http://schemas.microsoft.com/office/drawing/2014/main" id="{88054375-6A8B-4140-A592-172DFD7E15D6}"/>
              </a:ext>
            </a:extLst>
          </p:cNvPr>
          <p:cNvSpPr txBox="1">
            <a:spLocks noChangeArrowheads="1"/>
          </p:cNvSpPr>
          <p:nvPr/>
        </p:nvSpPr>
        <p:spPr bwMode="auto">
          <a:xfrm>
            <a:off x="179388" y="1340768"/>
            <a:ext cx="47463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dirty="0">
                <a:latin typeface="Times New Roman" panose="02020603050405020304" pitchFamily="18" charset="0"/>
                <a:cs typeface="Times New Roman" panose="02020603050405020304" pitchFamily="18" charset="0"/>
              </a:rPr>
              <a:t>Исполнение бюджета по укрупненным статьям расходов, </a:t>
            </a:r>
            <a:r>
              <a:rPr lang="ru-RU" altLang="ru-RU" b="1" dirty="0" err="1">
                <a:latin typeface="Times New Roman" panose="02020603050405020304" pitchFamily="18" charset="0"/>
                <a:cs typeface="Times New Roman" panose="02020603050405020304" pitchFamily="18" charset="0"/>
              </a:rPr>
              <a:t>млн.руб</a:t>
            </a:r>
            <a:r>
              <a:rPr lang="ru-RU" altLang="ru-RU" sz="1200" dirty="0">
                <a:latin typeface="Times New Roman" panose="02020603050405020304" pitchFamily="18" charset="0"/>
                <a:cs typeface="Times New Roman" panose="02020603050405020304" pitchFamily="18" charset="0"/>
              </a:rPr>
              <a:t>.</a:t>
            </a:r>
          </a:p>
        </p:txBody>
      </p:sp>
      <p:sp>
        <p:nvSpPr>
          <p:cNvPr id="2" name="Номер слайда 1"/>
          <p:cNvSpPr>
            <a:spLocks noGrp="1"/>
          </p:cNvSpPr>
          <p:nvPr>
            <p:ph type="sldNum" sz="quarter" idx="12"/>
          </p:nvPr>
        </p:nvSpPr>
        <p:spPr>
          <a:xfrm>
            <a:off x="7010400" y="-4043"/>
            <a:ext cx="2133600" cy="476250"/>
          </a:xfrm>
        </p:spPr>
        <p:txBody>
          <a:bodyPr/>
          <a:lstStyle/>
          <a:p>
            <a:pPr>
              <a:defRPr/>
            </a:pPr>
            <a:fld id="{C06CF10B-776F-4ADF-8CE6-E9A129EC17A3}" type="slidenum">
              <a:rPr lang="ru-RU" altLang="ru-RU" smtClean="0">
                <a:solidFill>
                  <a:schemeClr val="tx1"/>
                </a:solidFill>
              </a:rPr>
              <a:pPr>
                <a:defRPr/>
              </a:pPr>
              <a:t>26</a:t>
            </a:fld>
            <a:endParaRPr lang="ru-RU" alt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2">
            <a:extLst>
              <a:ext uri="{FF2B5EF4-FFF2-40B4-BE49-F238E27FC236}">
                <a16:creationId xmlns:a16="http://schemas.microsoft.com/office/drawing/2014/main" id="{7064DD2C-59FA-45F8-B990-13660A401D3D}"/>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a:spcBef>
                <a:spcPct val="0"/>
              </a:spcBef>
              <a:spcAft>
                <a:spcPct val="0"/>
              </a:spcAft>
              <a:buClrTx/>
              <a:buSzTx/>
              <a:buFontTx/>
              <a:buNone/>
              <a:defRPr/>
            </a:pPr>
            <a:r>
              <a:rPr lang="ru-RU" altLang="ru-RU" sz="1600" dirty="0">
                <a:solidFill>
                  <a:schemeClr val="tx1"/>
                </a:solidFill>
                <a:latin typeface="+mj-lt"/>
              </a:rPr>
              <a:t>              </a:t>
            </a:r>
            <a:r>
              <a:rPr lang="ru-RU" altLang="ru-RU" sz="1600" dirty="0">
                <a:solidFill>
                  <a:schemeClr val="tx1"/>
                </a:solidFill>
                <a:latin typeface="Times New Roman" panose="02020603050405020304" pitchFamily="18" charset="0"/>
                <a:cs typeface="Times New Roman" panose="02020603050405020304" pitchFamily="18" charset="0"/>
              </a:rPr>
              <a:t>Структура расходов консолидированного бюджета муниципального района Мелеузовский район Республики Башкортостан за 2018 год</a:t>
            </a:r>
          </a:p>
        </p:txBody>
      </p:sp>
      <p:pic>
        <p:nvPicPr>
          <p:cNvPr id="54276" name="Picture 3">
            <a:extLst>
              <a:ext uri="{FF2B5EF4-FFF2-40B4-BE49-F238E27FC236}">
                <a16:creationId xmlns:a16="http://schemas.microsoft.com/office/drawing/2014/main" id="{D6B6C5CD-AE41-44AD-A733-493243641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704850" cy="831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Таблица 2"/>
          <p:cNvGraphicFramePr>
            <a:graphicFrameLocks noGrp="1"/>
          </p:cNvGraphicFramePr>
          <p:nvPr>
            <p:extLst>
              <p:ext uri="{D42A27DB-BD31-4B8C-83A1-F6EECF244321}">
                <p14:modId xmlns:p14="http://schemas.microsoft.com/office/powerpoint/2010/main" val="3608024953"/>
              </p:ext>
            </p:extLst>
          </p:nvPr>
        </p:nvGraphicFramePr>
        <p:xfrm>
          <a:off x="352425" y="836712"/>
          <a:ext cx="8569843" cy="3270560"/>
        </p:xfrm>
        <a:graphic>
          <a:graphicData uri="http://schemas.openxmlformats.org/drawingml/2006/table">
            <a:tbl>
              <a:tblPr>
                <a:tableStyleId>{69CF1AB2-1976-4502-BF36-3FF5EA218861}</a:tableStyleId>
              </a:tblPr>
              <a:tblGrid>
                <a:gridCol w="2953223">
                  <a:extLst>
                    <a:ext uri="{9D8B030D-6E8A-4147-A177-3AD203B41FA5}">
                      <a16:colId xmlns:a16="http://schemas.microsoft.com/office/drawing/2014/main" val="20000"/>
                    </a:ext>
                  </a:extLst>
                </a:gridCol>
                <a:gridCol w="793222">
                  <a:extLst>
                    <a:ext uri="{9D8B030D-6E8A-4147-A177-3AD203B41FA5}">
                      <a16:colId xmlns:a16="http://schemas.microsoft.com/office/drawing/2014/main" val="20001"/>
                    </a:ext>
                  </a:extLst>
                </a:gridCol>
                <a:gridCol w="781017">
                  <a:extLst>
                    <a:ext uri="{9D8B030D-6E8A-4147-A177-3AD203B41FA5}">
                      <a16:colId xmlns:a16="http://schemas.microsoft.com/office/drawing/2014/main" val="20002"/>
                    </a:ext>
                  </a:extLst>
                </a:gridCol>
                <a:gridCol w="723053">
                  <a:extLst>
                    <a:ext uri="{9D8B030D-6E8A-4147-A177-3AD203B41FA5}">
                      <a16:colId xmlns:a16="http://schemas.microsoft.com/office/drawing/2014/main" val="20003"/>
                    </a:ext>
                  </a:extLst>
                </a:gridCol>
                <a:gridCol w="854240">
                  <a:extLst>
                    <a:ext uri="{9D8B030D-6E8A-4147-A177-3AD203B41FA5}">
                      <a16:colId xmlns:a16="http://schemas.microsoft.com/office/drawing/2014/main" val="20004"/>
                    </a:ext>
                  </a:extLst>
                </a:gridCol>
                <a:gridCol w="878644">
                  <a:extLst>
                    <a:ext uri="{9D8B030D-6E8A-4147-A177-3AD203B41FA5}">
                      <a16:colId xmlns:a16="http://schemas.microsoft.com/office/drawing/2014/main" val="20005"/>
                    </a:ext>
                  </a:extLst>
                </a:gridCol>
                <a:gridCol w="854240">
                  <a:extLst>
                    <a:ext uri="{9D8B030D-6E8A-4147-A177-3AD203B41FA5}">
                      <a16:colId xmlns:a16="http://schemas.microsoft.com/office/drawing/2014/main" val="20006"/>
                    </a:ext>
                  </a:extLst>
                </a:gridCol>
                <a:gridCol w="732204">
                  <a:extLst>
                    <a:ext uri="{9D8B030D-6E8A-4147-A177-3AD203B41FA5}">
                      <a16:colId xmlns:a16="http://schemas.microsoft.com/office/drawing/2014/main" val="20007"/>
                    </a:ext>
                  </a:extLst>
                </a:gridCol>
              </a:tblGrid>
              <a:tr h="605227">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Функциональная структура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l" fontAlgn="t"/>
                      <a:r>
                        <a:rPr lang="ru-RU" sz="1000" u="none" strike="noStrike" dirty="0">
                          <a:effectLst/>
                          <a:latin typeface="Times New Roman" panose="02020603050405020304" pitchFamily="18" charset="0"/>
                          <a:cs typeface="Times New Roman" panose="02020603050405020304" pitchFamily="18" charset="0"/>
                        </a:rPr>
                        <a:t>Раздел,     подраздел</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Исполнено за 2017 год</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Уточненный план  на </a:t>
                      </a:r>
                    </a:p>
                    <a:p>
                      <a:pPr algn="ctr" fontAlgn="t"/>
                      <a:r>
                        <a:rPr lang="ru-RU" sz="900" u="none" strike="noStrike" dirty="0">
                          <a:effectLst/>
                          <a:latin typeface="Times New Roman" panose="02020603050405020304" pitchFamily="18" charset="0"/>
                          <a:cs typeface="Times New Roman" panose="02020603050405020304" pitchFamily="18" charset="0"/>
                        </a:rPr>
                        <a:t> 2018 год</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t"/>
                      <a:r>
                        <a:rPr lang="ru-RU" sz="900" u="none" strike="noStrike">
                          <a:effectLst/>
                          <a:latin typeface="Times New Roman" panose="02020603050405020304" pitchFamily="18" charset="0"/>
                          <a:cs typeface="Times New Roman" panose="02020603050405020304" pitchFamily="18" charset="0"/>
                        </a:rPr>
                        <a:t>Исполнено за 2018 год</a:t>
                      </a:r>
                      <a:endParaRPr lang="ru-RU" sz="9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План на </a:t>
                      </a:r>
                    </a:p>
                    <a:p>
                      <a:pPr algn="ctr" fontAlgn="t"/>
                      <a:r>
                        <a:rPr lang="ru-RU" sz="900" u="none" strike="noStrike" dirty="0">
                          <a:effectLst/>
                          <a:latin typeface="Times New Roman" panose="02020603050405020304" pitchFamily="18" charset="0"/>
                          <a:cs typeface="Times New Roman" panose="02020603050405020304" pitchFamily="18" charset="0"/>
                        </a:rPr>
                        <a:t>2019 год</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План на </a:t>
                      </a:r>
                    </a:p>
                    <a:p>
                      <a:pPr algn="ctr" fontAlgn="t"/>
                      <a:r>
                        <a:rPr lang="ru-RU" sz="900" u="none" strike="noStrike" dirty="0">
                          <a:effectLst/>
                          <a:latin typeface="Times New Roman" panose="02020603050405020304" pitchFamily="18" charset="0"/>
                          <a:cs typeface="Times New Roman" panose="02020603050405020304" pitchFamily="18" charset="0"/>
                        </a:rPr>
                        <a:t>2020 год</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t"/>
                      <a:r>
                        <a:rPr lang="ru-RU" sz="900" u="none" strike="noStrike" dirty="0">
                          <a:effectLst/>
                          <a:latin typeface="Times New Roman" panose="02020603050405020304" pitchFamily="18" charset="0"/>
                          <a:cs typeface="Times New Roman" panose="02020603050405020304" pitchFamily="18" charset="0"/>
                        </a:rPr>
                        <a:t>План на </a:t>
                      </a:r>
                    </a:p>
                    <a:p>
                      <a:pPr algn="ctr" fontAlgn="t"/>
                      <a:r>
                        <a:rPr lang="ru-RU" sz="900" u="none" strike="noStrike" dirty="0">
                          <a:effectLst/>
                          <a:latin typeface="Times New Roman" panose="02020603050405020304" pitchFamily="18" charset="0"/>
                          <a:cs typeface="Times New Roman" panose="02020603050405020304" pitchFamily="18" charset="0"/>
                        </a:rPr>
                        <a:t>2021 год</a:t>
                      </a:r>
                      <a:endParaRPr lang="ru-RU"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extLst>
                  <a:ext uri="{0D108BD9-81ED-4DB2-BD59-A6C34878D82A}">
                    <a16:rowId xmlns:a16="http://schemas.microsoft.com/office/drawing/2014/main" val="10000"/>
                  </a:ext>
                </a:extLst>
              </a:tr>
              <a:tr h="250161">
                <a:tc>
                  <a:txBody>
                    <a:bodyPr/>
                    <a:lstStyle/>
                    <a:p>
                      <a:pPr algn="l" fontAlgn="t"/>
                      <a:r>
                        <a:rPr lang="ru-RU" sz="1000" b="0"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0100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134 547,93</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171 755,06</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167 189,94</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166 876,30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170 389,40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171 990,40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01"/>
                  </a:ext>
                </a:extLst>
              </a:tr>
              <a:tr h="147944">
                <a:tc>
                  <a:txBody>
                    <a:bodyPr/>
                    <a:lstStyle/>
                    <a:p>
                      <a:pPr algn="l" fontAlgn="t"/>
                      <a:r>
                        <a:rPr lang="ru-RU" sz="1000" b="0" u="none" strike="noStrike" dirty="0">
                          <a:effectLst/>
                          <a:latin typeface="Times New Roman" panose="02020603050405020304" pitchFamily="18" charset="0"/>
                          <a:cs typeface="Times New Roman" panose="02020603050405020304" pitchFamily="18" charset="0"/>
                        </a:rPr>
                        <a:t>Национальная оборона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0200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1 571,10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1 735,30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1 735,30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1 853,50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1 879,60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1 946,80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02"/>
                  </a:ext>
                </a:extLst>
              </a:tr>
              <a:tr h="423580">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p>
                  </a:txBody>
                  <a:tcPr marL="8792" marR="8792" marT="8792" marB="0"/>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0300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14 009,54</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21 694,93</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21 471,07</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16 642,00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17 396,00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18 179,00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03"/>
                  </a:ext>
                </a:extLst>
              </a:tr>
              <a:tr h="288032">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Национальная экономика</a:t>
                      </a:r>
                    </a:p>
                  </a:txBody>
                  <a:tcPr marL="8792" marR="8792" marT="8792" marB="0"/>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0400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179 675,31</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207 993,18</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187 191,83</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149 281,60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151 765,60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152 930,60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04"/>
                  </a:ext>
                </a:extLst>
              </a:tr>
              <a:tr h="288032">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Жилищно-коммунальное хозяйство</a:t>
                      </a:r>
                    </a:p>
                  </a:txBody>
                  <a:tcPr marL="8792" marR="8792" marT="8792" marB="0"/>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0500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155 727,93</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174 462,93</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160 061,78</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101 864,80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120 272,40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115 286,60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05"/>
                  </a:ext>
                </a:extLst>
              </a:tr>
              <a:tr h="197407">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Образование</a:t>
                      </a:r>
                    </a:p>
                  </a:txBody>
                  <a:tcPr marL="8792" marR="8792" marT="8792" marB="0"/>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0700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962 425,78</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1 089 741,87</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1 076 125,24</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1 063 993,50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1 108 769,40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1 144 299,50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06"/>
                  </a:ext>
                </a:extLst>
              </a:tr>
              <a:tr h="161394">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Культура, кинематография</a:t>
                      </a:r>
                    </a:p>
                  </a:txBody>
                  <a:tcPr marL="8792" marR="8792" marT="8792" marB="0"/>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0800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96 931,70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128 495,98</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128 032,10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114 829,20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118 299,80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121 749,40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07"/>
                  </a:ext>
                </a:extLst>
              </a:tr>
              <a:tr h="161394">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Социальная политика</a:t>
                      </a:r>
                    </a:p>
                  </a:txBody>
                  <a:tcPr marL="8792" marR="8792" marT="8792" marB="0"/>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96 138,61</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115 429,16</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103 968,85</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114 188,40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114 641,30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116 088,50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08"/>
                  </a:ext>
                </a:extLst>
              </a:tr>
              <a:tr h="161394">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Физическая культура и спорт</a:t>
                      </a:r>
                    </a:p>
                  </a:txBody>
                  <a:tcPr marL="8792" marR="8792" marT="8792" marB="0"/>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1100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40 011,18</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47 040,06</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46 968,14</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39 536,00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41 045,00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42 541,00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09"/>
                  </a:ext>
                </a:extLst>
              </a:tr>
              <a:tr h="201743">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Средств</a:t>
                      </a:r>
                      <a:r>
                        <a:rPr lang="ru-RU" sz="1000" b="0" i="0" u="none" strike="noStrike" baseline="0" dirty="0">
                          <a:solidFill>
                            <a:srgbClr val="000000"/>
                          </a:solidFill>
                          <a:effectLst/>
                          <a:latin typeface="Times New Roman" panose="02020603050405020304" pitchFamily="18" charset="0"/>
                          <a:cs typeface="Times New Roman" panose="02020603050405020304" pitchFamily="18" charset="0"/>
                        </a:rPr>
                        <a:t>а массовой информации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1200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2 558,64</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3 873,08</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3 784,19</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4 574,00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4 812,00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4 999,00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10"/>
                  </a:ext>
                </a:extLst>
              </a:tr>
              <a:tr h="209812">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Условно-утвержденные</a:t>
                      </a:r>
                      <a:r>
                        <a:rPr lang="ru-RU" sz="1000" b="0" i="0" u="none" strike="noStrike" baseline="0" dirty="0">
                          <a:solidFill>
                            <a:srgbClr val="000000"/>
                          </a:solidFill>
                          <a:effectLst/>
                          <a:latin typeface="Times New Roman" panose="02020603050405020304" pitchFamily="18" charset="0"/>
                          <a:cs typeface="Times New Roman" panose="02020603050405020304" pitchFamily="18" charset="0"/>
                        </a:rPr>
                        <a:t> расходы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9900</a:t>
                      </a: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 </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 </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 </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 </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22 808,00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47 498,00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11"/>
                  </a:ext>
                </a:extLst>
              </a:tr>
              <a:tr h="153325">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Расходы всего</a:t>
                      </a:r>
                    </a:p>
                  </a:txBody>
                  <a:tcPr marL="8792" marR="8792" marT="8792" marB="0"/>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 </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1 685 197,72</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1 962 221,55</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1 896 528,44</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1 773 639,30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a:effectLst/>
                          <a:latin typeface="Times New Roman" panose="02020603050405020304" pitchFamily="18" charset="0"/>
                          <a:cs typeface="Times New Roman" panose="02020603050405020304" pitchFamily="18" charset="0"/>
                        </a:rPr>
                        <a:t>1 872 078,50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1 937 508,80</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792" marR="8792" marT="8792" marB="0" anchor="ctr"/>
                </a:tc>
                <a:extLst>
                  <a:ext uri="{0D108BD9-81ED-4DB2-BD59-A6C34878D82A}">
                    <a16:rowId xmlns:a16="http://schemas.microsoft.com/office/drawing/2014/main" val="10012"/>
                  </a:ext>
                </a:extLst>
              </a:tr>
            </a:tbl>
          </a:graphicData>
        </a:graphic>
      </p:graphicFrame>
      <p:graphicFrame>
        <p:nvGraphicFramePr>
          <p:cNvPr id="16" name="Диаграмма 1">
            <a:extLst>
              <a:ext uri="{FF2B5EF4-FFF2-40B4-BE49-F238E27FC236}">
                <a16:creationId xmlns:a16="http://schemas.microsoft.com/office/drawing/2014/main" id="{FE542FCE-6065-4EB9-8A7E-1E31C429E379}"/>
              </a:ext>
            </a:extLst>
          </p:cNvPr>
          <p:cNvGraphicFramePr>
            <a:graphicFrameLocks/>
          </p:cNvGraphicFramePr>
          <p:nvPr>
            <p:extLst>
              <p:ext uri="{D42A27DB-BD31-4B8C-83A1-F6EECF244321}">
                <p14:modId xmlns:p14="http://schemas.microsoft.com/office/powerpoint/2010/main" val="2869901083"/>
              </p:ext>
            </p:extLst>
          </p:nvPr>
        </p:nvGraphicFramePr>
        <p:xfrm>
          <a:off x="251520" y="3861048"/>
          <a:ext cx="8892480" cy="2996952"/>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107950" y="4230825"/>
            <a:ext cx="1849042" cy="461665"/>
          </a:xfrm>
          <a:prstGeom prst="rect">
            <a:avLst/>
          </a:prstGeom>
        </p:spPr>
        <p:txBody>
          <a:bodyPr wrap="square">
            <a:spAutoFit/>
          </a:bodyPr>
          <a:lstStyle/>
          <a:p>
            <a:r>
              <a:rPr lang="ru-RU" altLang="ru-RU" sz="1200" b="1" dirty="0">
                <a:latin typeface="Times New Roman" panose="02020603050405020304" pitchFamily="18" charset="0"/>
                <a:cs typeface="Times New Roman" panose="02020603050405020304" pitchFamily="18" charset="0"/>
              </a:rPr>
              <a:t>Расходы бюджета по видам расходов, %</a:t>
            </a:r>
          </a:p>
        </p:txBody>
      </p:sp>
      <p:sp>
        <p:nvSpPr>
          <p:cNvPr id="5" name="Овал 4"/>
          <p:cNvSpPr/>
          <p:nvPr/>
        </p:nvSpPr>
        <p:spPr>
          <a:xfrm>
            <a:off x="7452320" y="584200"/>
            <a:ext cx="1296144" cy="2525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err="1">
                <a:solidFill>
                  <a:schemeClr val="tx1"/>
                </a:solidFill>
                <a:latin typeface="Times New Roman" panose="02020603050405020304" pitchFamily="18" charset="0"/>
                <a:cs typeface="Times New Roman" panose="02020603050405020304" pitchFamily="18" charset="0"/>
              </a:rPr>
              <a:t>тыс.рублей</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a:xfrm>
            <a:off x="7010400" y="4763"/>
            <a:ext cx="2133600" cy="365125"/>
          </a:xfrm>
        </p:spPr>
        <p:txBody>
          <a:bodyPr/>
          <a:lstStyle/>
          <a:p>
            <a:fld id="{434A3D7E-C280-4DCD-A7E1-93BBC7758E8E}" type="slidenum">
              <a:rPr lang="ru-RU" smtClean="0">
                <a:solidFill>
                  <a:schemeClr val="tx1"/>
                </a:solidFill>
              </a:rPr>
              <a:t>27</a:t>
            </a:fld>
            <a:endParaRPr lang="ru-RU" dirty="0">
              <a:solidFill>
                <a:schemeClr val="tx1"/>
              </a:solidFill>
            </a:endParaRPr>
          </a:p>
        </p:txBody>
      </p:sp>
    </p:spTree>
    <p:extLst>
      <p:ext uri="{BB962C8B-B14F-4D97-AF65-F5344CB8AC3E}">
        <p14:creationId xmlns:p14="http://schemas.microsoft.com/office/powerpoint/2010/main" val="394084277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a:extLst>
              <a:ext uri="{FF2B5EF4-FFF2-40B4-BE49-F238E27FC236}">
                <a16:creationId xmlns:a16="http://schemas.microsoft.com/office/drawing/2014/main" id="{DFC97AFB-EF2B-4940-80A3-F845AA6E875C}"/>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1203" name="TextBox 7">
            <a:extLst>
              <a:ext uri="{FF2B5EF4-FFF2-40B4-BE49-F238E27FC236}">
                <a16:creationId xmlns:a16="http://schemas.microsoft.com/office/drawing/2014/main" id="{6F82E46B-8026-4986-9F0D-9410132178B5}"/>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600" b="1">
                <a:latin typeface="Arial" panose="020B0604020202020204" pitchFamily="34" charset="0"/>
              </a:rPr>
              <a:t>. </a:t>
            </a:r>
          </a:p>
        </p:txBody>
      </p:sp>
      <p:sp>
        <p:nvSpPr>
          <p:cNvPr id="10" name="Заголовок 1">
            <a:extLst>
              <a:ext uri="{FF2B5EF4-FFF2-40B4-BE49-F238E27FC236}">
                <a16:creationId xmlns:a16="http://schemas.microsoft.com/office/drawing/2014/main" id="{FCE84843-9699-4D47-A15E-13BE482E5051}"/>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1205" name="Заголовок 1">
            <a:extLst>
              <a:ext uri="{FF2B5EF4-FFF2-40B4-BE49-F238E27FC236}">
                <a16:creationId xmlns:a16="http://schemas.microsoft.com/office/drawing/2014/main" id="{DF1907B0-CA29-4101-8205-BBF307E1EF06}"/>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1206" name="TextBox 2">
            <a:extLst>
              <a:ext uri="{FF2B5EF4-FFF2-40B4-BE49-F238E27FC236}">
                <a16:creationId xmlns:a16="http://schemas.microsoft.com/office/drawing/2014/main" id="{39CF8325-BAFE-4414-A145-DD03F3CDCBE3}"/>
              </a:ext>
            </a:extLst>
          </p:cNvPr>
          <p:cNvSpPr txBox="1">
            <a:spLocks noChangeArrowheads="1"/>
          </p:cNvSpPr>
          <p:nvPr/>
        </p:nvSpPr>
        <p:spPr bwMode="auto">
          <a:xfrm>
            <a:off x="0" y="0"/>
            <a:ext cx="9144000" cy="584775"/>
          </a:xfrm>
          <a:prstGeom prst="rect">
            <a:avLst/>
          </a:prstGeom>
          <a:solidFill>
            <a:schemeClr val="bg2">
              <a:lumMod val="9000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600" dirty="0">
                <a:solidFill>
                  <a:srgbClr val="002060"/>
                </a:solidFill>
                <a:latin typeface="Times New Roman" panose="02020603050405020304" pitchFamily="18" charset="0"/>
                <a:cs typeface="Times New Roman" panose="02020603050405020304" pitchFamily="18" charset="0"/>
              </a:rPr>
              <a:t>                Основные показатели бюджета муниципального района Мелеузовский район </a:t>
            </a:r>
          </a:p>
          <a:p>
            <a:pPr algn="ctr">
              <a:spcBef>
                <a:spcPct val="0"/>
              </a:spcBef>
              <a:buFontTx/>
              <a:buNone/>
            </a:pPr>
            <a:r>
              <a:rPr lang="ru-RU" altLang="ru-RU" sz="1600" dirty="0">
                <a:solidFill>
                  <a:srgbClr val="002060"/>
                </a:solidFill>
                <a:latin typeface="Times New Roman" panose="02020603050405020304" pitchFamily="18" charset="0"/>
                <a:cs typeface="Times New Roman" panose="02020603050405020304" pitchFamily="18" charset="0"/>
              </a:rPr>
              <a:t>Республики Башкортостан </a:t>
            </a:r>
            <a:endParaRPr lang="ru-RU" altLang="ru-RU" sz="1600" dirty="0">
              <a:latin typeface="Times New Roman" panose="02020603050405020304" pitchFamily="18" charset="0"/>
              <a:cs typeface="Times New Roman" panose="02020603050405020304" pitchFamily="18" charset="0"/>
            </a:endParaRPr>
          </a:p>
        </p:txBody>
      </p:sp>
      <p:pic>
        <p:nvPicPr>
          <p:cNvPr id="51207" name="Picture 3">
            <a:extLst>
              <a:ext uri="{FF2B5EF4-FFF2-40B4-BE49-F238E27FC236}">
                <a16:creationId xmlns:a16="http://schemas.microsoft.com/office/drawing/2014/main" id="{712BBC0C-CE4A-48BB-9502-4AA5E86EB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8" y="6305"/>
            <a:ext cx="704850" cy="75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52F5DC8C-4F21-451A-9B03-079D276F45E7}"/>
              </a:ext>
            </a:extLst>
          </p:cNvPr>
          <p:cNvGraphicFramePr>
            <a:graphicFrameLocks noGrp="1"/>
          </p:cNvGraphicFramePr>
          <p:nvPr>
            <p:extLst>
              <p:ext uri="{D42A27DB-BD31-4B8C-83A1-F6EECF244321}">
                <p14:modId xmlns:p14="http://schemas.microsoft.com/office/powerpoint/2010/main" val="1537381514"/>
              </p:ext>
            </p:extLst>
          </p:nvPr>
        </p:nvGraphicFramePr>
        <p:xfrm>
          <a:off x="257629" y="1138238"/>
          <a:ext cx="8342313" cy="1571626"/>
        </p:xfrm>
        <a:graphic>
          <a:graphicData uri="http://schemas.openxmlformats.org/drawingml/2006/table">
            <a:tbl>
              <a:tblPr firstRow="1" bandRow="1">
                <a:tableStyleId>{5C22544A-7EE6-4342-B048-85BDC9FD1C3A}</a:tableStyleId>
              </a:tblPr>
              <a:tblGrid>
                <a:gridCol w="1812814">
                  <a:extLst>
                    <a:ext uri="{9D8B030D-6E8A-4147-A177-3AD203B41FA5}">
                      <a16:colId xmlns:a16="http://schemas.microsoft.com/office/drawing/2014/main" val="20000"/>
                    </a:ext>
                  </a:extLst>
                </a:gridCol>
                <a:gridCol w="866997">
                  <a:extLst>
                    <a:ext uri="{9D8B030D-6E8A-4147-A177-3AD203B41FA5}">
                      <a16:colId xmlns:a16="http://schemas.microsoft.com/office/drawing/2014/main" val="20001"/>
                    </a:ext>
                  </a:extLst>
                </a:gridCol>
                <a:gridCol w="1261088">
                  <a:extLst>
                    <a:ext uri="{9D8B030D-6E8A-4147-A177-3AD203B41FA5}">
                      <a16:colId xmlns:a16="http://schemas.microsoft.com/office/drawing/2014/main" val="20003"/>
                    </a:ext>
                  </a:extLst>
                </a:gridCol>
                <a:gridCol w="1103452">
                  <a:extLst>
                    <a:ext uri="{9D8B030D-6E8A-4147-A177-3AD203B41FA5}">
                      <a16:colId xmlns:a16="http://schemas.microsoft.com/office/drawing/2014/main" val="20004"/>
                    </a:ext>
                  </a:extLst>
                </a:gridCol>
                <a:gridCol w="1103452">
                  <a:extLst>
                    <a:ext uri="{9D8B030D-6E8A-4147-A177-3AD203B41FA5}">
                      <a16:colId xmlns:a16="http://schemas.microsoft.com/office/drawing/2014/main" val="20005"/>
                    </a:ext>
                  </a:extLst>
                </a:gridCol>
                <a:gridCol w="1182270">
                  <a:extLst>
                    <a:ext uri="{9D8B030D-6E8A-4147-A177-3AD203B41FA5}">
                      <a16:colId xmlns:a16="http://schemas.microsoft.com/office/drawing/2014/main" val="20006"/>
                    </a:ext>
                  </a:extLst>
                </a:gridCol>
                <a:gridCol w="1012240">
                  <a:extLst>
                    <a:ext uri="{9D8B030D-6E8A-4147-A177-3AD203B41FA5}">
                      <a16:colId xmlns:a16="http://schemas.microsoft.com/office/drawing/2014/main" val="20007"/>
                    </a:ext>
                  </a:extLst>
                </a:gridCol>
              </a:tblGrid>
              <a:tr h="457128">
                <a:tc>
                  <a:txBody>
                    <a:bodyPr/>
                    <a:lstStyle/>
                    <a:p>
                      <a:r>
                        <a:rPr lang="ru-RU" sz="1200" dirty="0">
                          <a:latin typeface="Times New Roman" panose="02020603050405020304" pitchFamily="18" charset="0"/>
                          <a:cs typeface="Times New Roman" panose="02020603050405020304" pitchFamily="18" charset="0"/>
                        </a:rPr>
                        <a:t>Наименование показателя</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2017 год (отчет)</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2018  год (</a:t>
                      </a:r>
                      <a:r>
                        <a:rPr lang="ru-RU" sz="1200" dirty="0" err="1">
                          <a:latin typeface="Times New Roman" panose="02020603050405020304" pitchFamily="18" charset="0"/>
                          <a:cs typeface="Times New Roman" panose="02020603050405020304" pitchFamily="18" charset="0"/>
                        </a:rPr>
                        <a:t>уточн.план</a:t>
                      </a:r>
                      <a:r>
                        <a:rPr lang="ru-RU" sz="1200" dirty="0">
                          <a:latin typeface="Times New Roman" panose="02020603050405020304" pitchFamily="18" charset="0"/>
                          <a:cs typeface="Times New Roman" panose="02020603050405020304" pitchFamily="18" charset="0"/>
                        </a:rPr>
                        <a:t>)</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2018 год (отчет)</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2019</a:t>
                      </a:r>
                      <a:r>
                        <a:rPr lang="ru-RU" sz="1200" baseline="0" dirty="0">
                          <a:latin typeface="Times New Roman" panose="02020603050405020304" pitchFamily="18" charset="0"/>
                          <a:cs typeface="Times New Roman" panose="02020603050405020304" pitchFamily="18" charset="0"/>
                        </a:rPr>
                        <a:t> год (план)</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2020</a:t>
                      </a:r>
                      <a:r>
                        <a:rPr lang="ru-RU" sz="1200" baseline="0" dirty="0">
                          <a:latin typeface="Times New Roman" panose="02020603050405020304" pitchFamily="18" charset="0"/>
                          <a:cs typeface="Times New Roman" panose="02020603050405020304" pitchFamily="18" charset="0"/>
                        </a:rPr>
                        <a:t> год (план)</a:t>
                      </a:r>
                      <a:endParaRPr lang="ru-RU" sz="1200" dirty="0">
                        <a:latin typeface="Times New Roman" panose="02020603050405020304" pitchFamily="18" charset="0"/>
                        <a:cs typeface="Times New Roman" panose="02020603050405020304" pitchFamily="18" charset="0"/>
                      </a:endParaRP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2021</a:t>
                      </a:r>
                      <a:r>
                        <a:rPr lang="ru-RU" sz="1200" baseline="0" dirty="0">
                          <a:latin typeface="Times New Roman" panose="02020603050405020304" pitchFamily="18" charset="0"/>
                          <a:cs typeface="Times New Roman" panose="02020603050405020304" pitchFamily="18" charset="0"/>
                        </a:rPr>
                        <a:t> год (план)</a:t>
                      </a:r>
                      <a:endParaRPr lang="ru-RU" sz="1200" dirty="0">
                        <a:latin typeface="Times New Roman" panose="02020603050405020304" pitchFamily="18" charset="0"/>
                        <a:cs typeface="Times New Roman" panose="02020603050405020304" pitchFamily="18" charset="0"/>
                      </a:endParaRPr>
                    </a:p>
                  </a:txBody>
                  <a:tcPr marL="91433" marR="91433" marT="45684" marB="45684"/>
                </a:tc>
                <a:extLst>
                  <a:ext uri="{0D108BD9-81ED-4DB2-BD59-A6C34878D82A}">
                    <a16:rowId xmlns:a16="http://schemas.microsoft.com/office/drawing/2014/main" val="10000"/>
                  </a:ext>
                </a:extLst>
              </a:tr>
              <a:tr h="363300">
                <a:tc>
                  <a:txBody>
                    <a:bodyPr/>
                    <a:lstStyle/>
                    <a:p>
                      <a:r>
                        <a:rPr lang="ru-RU" sz="1200" dirty="0">
                          <a:latin typeface="Times New Roman" panose="02020603050405020304" pitchFamily="18" charset="0"/>
                          <a:cs typeface="Times New Roman" panose="02020603050405020304" pitchFamily="18" charset="0"/>
                        </a:rPr>
                        <a:t>Итого доходов</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1 546,45</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1 677,10</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1 737,75</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1 620,92</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1 710,76</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1 767,49</a:t>
                      </a:r>
                    </a:p>
                  </a:txBody>
                  <a:tcPr marL="91433" marR="91433" marT="45684" marB="45684"/>
                </a:tc>
                <a:extLst>
                  <a:ext uri="{0D108BD9-81ED-4DB2-BD59-A6C34878D82A}">
                    <a16:rowId xmlns:a16="http://schemas.microsoft.com/office/drawing/2014/main" val="10001"/>
                  </a:ext>
                </a:extLst>
              </a:tr>
              <a:tr h="294070">
                <a:tc>
                  <a:txBody>
                    <a:bodyPr/>
                    <a:lstStyle/>
                    <a:p>
                      <a:r>
                        <a:rPr lang="ru-RU" sz="1200" dirty="0">
                          <a:latin typeface="Times New Roman" panose="02020603050405020304" pitchFamily="18" charset="0"/>
                          <a:cs typeface="Times New Roman" panose="02020603050405020304" pitchFamily="18" charset="0"/>
                        </a:rPr>
                        <a:t>Итого расходов</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1 537,18</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1 775,34</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1 728,00</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1 620,92</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1 710,76</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1 767,49</a:t>
                      </a:r>
                    </a:p>
                  </a:txBody>
                  <a:tcPr marL="91433" marR="91433" marT="45684" marB="45684"/>
                </a:tc>
                <a:extLst>
                  <a:ext uri="{0D108BD9-81ED-4DB2-BD59-A6C34878D82A}">
                    <a16:rowId xmlns:a16="http://schemas.microsoft.com/office/drawing/2014/main" val="10002"/>
                  </a:ext>
                </a:extLst>
              </a:tr>
              <a:tr h="457128">
                <a:tc>
                  <a:txBody>
                    <a:bodyPr/>
                    <a:lstStyle/>
                    <a:p>
                      <a:r>
                        <a:rPr lang="ru-RU" sz="1200" dirty="0">
                          <a:latin typeface="Times New Roman" panose="02020603050405020304" pitchFamily="18" charset="0"/>
                          <a:cs typeface="Times New Roman" panose="02020603050405020304" pitchFamily="18" charset="0"/>
                        </a:rPr>
                        <a:t>Дефицит(-) /профицит(+)</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+9,27</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-98,24</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+9,75</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0,0</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0,0</a:t>
                      </a:r>
                    </a:p>
                  </a:txBody>
                  <a:tcPr marL="91433" marR="91433" marT="45684" marB="45684"/>
                </a:tc>
                <a:tc>
                  <a:txBody>
                    <a:bodyPr/>
                    <a:lstStyle/>
                    <a:p>
                      <a:r>
                        <a:rPr lang="ru-RU" sz="1200" dirty="0">
                          <a:latin typeface="Times New Roman" panose="02020603050405020304" pitchFamily="18" charset="0"/>
                          <a:cs typeface="Times New Roman" panose="02020603050405020304" pitchFamily="18" charset="0"/>
                        </a:rPr>
                        <a:t>0,0</a:t>
                      </a:r>
                    </a:p>
                  </a:txBody>
                  <a:tcPr marL="91433" marR="91433" marT="45684" marB="45684"/>
                </a:tc>
                <a:extLst>
                  <a:ext uri="{0D108BD9-81ED-4DB2-BD59-A6C34878D82A}">
                    <a16:rowId xmlns:a16="http://schemas.microsoft.com/office/drawing/2014/main" val="10003"/>
                  </a:ext>
                </a:extLst>
              </a:tr>
            </a:tbl>
          </a:graphicData>
        </a:graphic>
      </p:graphicFrame>
      <p:sp>
        <p:nvSpPr>
          <p:cNvPr id="51255" name="TextBox 17">
            <a:extLst>
              <a:ext uri="{FF2B5EF4-FFF2-40B4-BE49-F238E27FC236}">
                <a16:creationId xmlns:a16="http://schemas.microsoft.com/office/drawing/2014/main" id="{21638B9F-642F-4C04-B414-F77630177A84}"/>
              </a:ext>
            </a:extLst>
          </p:cNvPr>
          <p:cNvSpPr txBox="1">
            <a:spLocks noChangeArrowheads="1"/>
          </p:cNvSpPr>
          <p:nvPr/>
        </p:nvSpPr>
        <p:spPr bwMode="auto">
          <a:xfrm>
            <a:off x="531813" y="857251"/>
            <a:ext cx="7199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200" dirty="0">
                <a:latin typeface="Times New Roman" panose="02020603050405020304" pitchFamily="18" charset="0"/>
                <a:cs typeface="Times New Roman" panose="02020603050405020304" pitchFamily="18" charset="0"/>
              </a:rPr>
              <a:t>Основные показатели  бюджета муниципального района </a:t>
            </a:r>
            <a:r>
              <a:rPr lang="ru-RU" altLang="ru-RU" sz="1200" dirty="0" err="1">
                <a:latin typeface="Times New Roman" panose="02020603050405020304" pitchFamily="18" charset="0"/>
                <a:cs typeface="Times New Roman" panose="02020603050405020304" pitchFamily="18" charset="0"/>
              </a:rPr>
              <a:t>Мелеузовский</a:t>
            </a:r>
            <a:r>
              <a:rPr lang="ru-RU" altLang="ru-RU" sz="1200" dirty="0">
                <a:latin typeface="Times New Roman" panose="02020603050405020304" pitchFamily="18" charset="0"/>
                <a:cs typeface="Times New Roman" panose="02020603050405020304" pitchFamily="18" charset="0"/>
              </a:rPr>
              <a:t> район республики Башкортостан</a:t>
            </a:r>
          </a:p>
        </p:txBody>
      </p:sp>
      <p:sp>
        <p:nvSpPr>
          <p:cNvPr id="51256" name="TextBox 18">
            <a:extLst>
              <a:ext uri="{FF2B5EF4-FFF2-40B4-BE49-F238E27FC236}">
                <a16:creationId xmlns:a16="http://schemas.microsoft.com/office/drawing/2014/main" id="{FFCFF032-0A31-4C97-8F8A-320948D17D07}"/>
              </a:ext>
            </a:extLst>
          </p:cNvPr>
          <p:cNvSpPr txBox="1">
            <a:spLocks noChangeArrowheads="1"/>
          </p:cNvSpPr>
          <p:nvPr/>
        </p:nvSpPr>
        <p:spPr bwMode="auto">
          <a:xfrm>
            <a:off x="323850" y="2924944"/>
            <a:ext cx="8496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200" dirty="0">
                <a:latin typeface="Times New Roman" panose="02020603050405020304" pitchFamily="18" charset="0"/>
                <a:cs typeface="Times New Roman" panose="02020603050405020304" pitchFamily="18" charset="0"/>
              </a:rPr>
              <a:t>                  Динамика показателей  бюджета муниципального района Мелеузовский район Республики Башкортостан</a:t>
            </a:r>
          </a:p>
        </p:txBody>
      </p:sp>
      <p:sp>
        <p:nvSpPr>
          <p:cNvPr id="51257" name="TextBox 19">
            <a:extLst>
              <a:ext uri="{FF2B5EF4-FFF2-40B4-BE49-F238E27FC236}">
                <a16:creationId xmlns:a16="http://schemas.microsoft.com/office/drawing/2014/main" id="{1FF708C3-CD29-4CCA-85C9-A281FDB11C50}"/>
              </a:ext>
            </a:extLst>
          </p:cNvPr>
          <p:cNvSpPr txBox="1">
            <a:spLocks noChangeArrowheads="1"/>
          </p:cNvSpPr>
          <p:nvPr/>
        </p:nvSpPr>
        <p:spPr bwMode="auto">
          <a:xfrm>
            <a:off x="8027193" y="876300"/>
            <a:ext cx="989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100" dirty="0" err="1">
                <a:latin typeface="Times New Roman" panose="02020603050405020304" pitchFamily="18" charset="0"/>
                <a:cs typeface="Times New Roman" panose="02020603050405020304" pitchFamily="18" charset="0"/>
              </a:rPr>
              <a:t>млн.рублей</a:t>
            </a:r>
            <a:endParaRPr lang="ru-RU" altLang="ru-RU" sz="1100" dirty="0">
              <a:latin typeface="Times New Roman" panose="02020603050405020304" pitchFamily="18" charset="0"/>
              <a:cs typeface="Times New Roman" panose="02020603050405020304" pitchFamily="18" charset="0"/>
            </a:endParaRPr>
          </a:p>
        </p:txBody>
      </p:sp>
      <p:sp>
        <p:nvSpPr>
          <p:cNvPr id="51258" name="TextBox 20">
            <a:extLst>
              <a:ext uri="{FF2B5EF4-FFF2-40B4-BE49-F238E27FC236}">
                <a16:creationId xmlns:a16="http://schemas.microsoft.com/office/drawing/2014/main" id="{19ECE889-6446-4010-A3D5-D12D10BAA739}"/>
              </a:ext>
            </a:extLst>
          </p:cNvPr>
          <p:cNvSpPr txBox="1">
            <a:spLocks noChangeArrowheads="1"/>
          </p:cNvSpPr>
          <p:nvPr/>
        </p:nvSpPr>
        <p:spPr bwMode="auto">
          <a:xfrm>
            <a:off x="7703004" y="3202756"/>
            <a:ext cx="1152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altLang="ru-RU" sz="1100" dirty="0">
                <a:latin typeface="Times New Roman" panose="02020603050405020304" pitchFamily="18" charset="0"/>
                <a:cs typeface="Times New Roman" panose="02020603050405020304" pitchFamily="18" charset="0"/>
              </a:rPr>
              <a:t>в процентах</a:t>
            </a:r>
          </a:p>
        </p:txBody>
      </p:sp>
      <p:pic>
        <p:nvPicPr>
          <p:cNvPr id="51260" name="Рисунок 1" descr="http://romas-flowers.ru/files/%D0%BD%D0%B0%D0%BB%D0%B8%D1%87%D0%BA%D0%B0.jpg">
            <a:extLst>
              <a:ext uri="{FF2B5EF4-FFF2-40B4-BE49-F238E27FC236}">
                <a16:creationId xmlns:a16="http://schemas.microsoft.com/office/drawing/2014/main" id="{9E1432FA-2050-49A8-BA2B-54F6493F08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43" y="4846637"/>
            <a:ext cx="2277269" cy="1196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61" name="Рисунок 6" descr="http://xn--80aa3adxha4f.kz/uploads/posts/2010-07/1280169643_6582_1.jpg">
            <a:extLst>
              <a:ext uri="{FF2B5EF4-FFF2-40B4-BE49-F238E27FC236}">
                <a16:creationId xmlns:a16="http://schemas.microsoft.com/office/drawing/2014/main" id="{5E393C68-5412-4747-AE0F-BD6F56BF44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2734" y="4751387"/>
            <a:ext cx="193796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Диаграмма 4">
            <a:extLst>
              <a:ext uri="{FF2B5EF4-FFF2-40B4-BE49-F238E27FC236}">
                <a16:creationId xmlns:a16="http://schemas.microsoft.com/office/drawing/2014/main" id="{6A3692B7-E4F7-4439-BCF8-FB167A2A8D94}"/>
              </a:ext>
            </a:extLst>
          </p:cNvPr>
          <p:cNvGraphicFramePr>
            <a:graphicFrameLocks/>
          </p:cNvGraphicFramePr>
          <p:nvPr>
            <p:extLst>
              <p:ext uri="{D42A27DB-BD31-4B8C-83A1-F6EECF244321}">
                <p14:modId xmlns:p14="http://schemas.microsoft.com/office/powerpoint/2010/main" val="1121672927"/>
              </p:ext>
            </p:extLst>
          </p:nvPr>
        </p:nvGraphicFramePr>
        <p:xfrm>
          <a:off x="2074068" y="2924944"/>
          <a:ext cx="5378252" cy="3794072"/>
        </p:xfrm>
        <a:graphic>
          <a:graphicData uri="http://schemas.openxmlformats.org/drawingml/2006/chart">
            <c:chart xmlns:c="http://schemas.openxmlformats.org/drawingml/2006/chart" xmlns:r="http://schemas.openxmlformats.org/officeDocument/2006/relationships" r:id="rId5"/>
          </a:graphicData>
        </a:graphic>
      </p:graphicFrame>
      <p:sp>
        <p:nvSpPr>
          <p:cNvPr id="3" name="Прямоугольник 2"/>
          <p:cNvSpPr/>
          <p:nvPr/>
        </p:nvSpPr>
        <p:spPr>
          <a:xfrm>
            <a:off x="179388" y="3509079"/>
            <a:ext cx="2141424" cy="1200329"/>
          </a:xfrm>
          <a:prstGeom prst="rect">
            <a:avLst/>
          </a:prstGeom>
        </p:spPr>
        <p:txBody>
          <a:bodyPr wrap="square">
            <a:spAutoFit/>
          </a:bodyPr>
          <a:lstStyle/>
          <a:p>
            <a:r>
              <a:rPr lang="ru-RU" sz="1200" b="1" dirty="0">
                <a:latin typeface="Times New Roman" panose="02020603050405020304" pitchFamily="18" charset="0"/>
                <a:cs typeface="Times New Roman" panose="02020603050405020304" pitchFamily="18" charset="0"/>
              </a:rPr>
              <a:t>Нельзя полагаться на те доходы, которые мы только надеемся получить, какими бы верными они не казались</a:t>
            </a:r>
            <a:r>
              <a:rPr lang="ru-RU" sz="1200" dirty="0">
                <a:latin typeface="Times New Roman" panose="02020603050405020304" pitchFamily="18" charset="0"/>
                <a:cs typeface="Times New Roman" panose="02020603050405020304" pitchFamily="18" charset="0"/>
              </a:rPr>
              <a:t>.</a:t>
            </a:r>
          </a:p>
          <a:p>
            <a:r>
              <a:rPr lang="ru-RU" sz="1200" i="1" dirty="0">
                <a:latin typeface="Times New Roman" panose="02020603050405020304" pitchFamily="18" charset="0"/>
                <a:cs typeface="Times New Roman" panose="02020603050405020304" pitchFamily="18" charset="0"/>
              </a:rPr>
              <a:t> Мишель де Монтень</a:t>
            </a:r>
          </a:p>
        </p:txBody>
      </p:sp>
      <p:sp>
        <p:nvSpPr>
          <p:cNvPr id="4" name="Полилиния 3"/>
          <p:cNvSpPr/>
          <p:nvPr/>
        </p:nvSpPr>
        <p:spPr>
          <a:xfrm>
            <a:off x="43543" y="3254829"/>
            <a:ext cx="2394857" cy="1763485"/>
          </a:xfrm>
          <a:custGeom>
            <a:avLst/>
            <a:gdLst>
              <a:gd name="connsiteX0" fmla="*/ 598714 w 2394857"/>
              <a:gd name="connsiteY0" fmla="*/ 206828 h 1763485"/>
              <a:gd name="connsiteX1" fmla="*/ 598714 w 2394857"/>
              <a:gd name="connsiteY1" fmla="*/ 206828 h 1763485"/>
              <a:gd name="connsiteX2" fmla="*/ 729343 w 2394857"/>
              <a:gd name="connsiteY2" fmla="*/ 130628 h 1763485"/>
              <a:gd name="connsiteX3" fmla="*/ 794657 w 2394857"/>
              <a:gd name="connsiteY3" fmla="*/ 108857 h 1763485"/>
              <a:gd name="connsiteX4" fmla="*/ 881743 w 2394857"/>
              <a:gd name="connsiteY4" fmla="*/ 76200 h 1763485"/>
              <a:gd name="connsiteX5" fmla="*/ 957943 w 2394857"/>
              <a:gd name="connsiteY5" fmla="*/ 43542 h 1763485"/>
              <a:gd name="connsiteX6" fmla="*/ 1284514 w 2394857"/>
              <a:gd name="connsiteY6" fmla="*/ 32657 h 1763485"/>
              <a:gd name="connsiteX7" fmla="*/ 1328057 w 2394857"/>
              <a:gd name="connsiteY7" fmla="*/ 21771 h 1763485"/>
              <a:gd name="connsiteX8" fmla="*/ 1426028 w 2394857"/>
              <a:gd name="connsiteY8" fmla="*/ 0 h 1763485"/>
              <a:gd name="connsiteX9" fmla="*/ 1970314 w 2394857"/>
              <a:gd name="connsiteY9" fmla="*/ 10885 h 1763485"/>
              <a:gd name="connsiteX10" fmla="*/ 2013857 w 2394857"/>
              <a:gd name="connsiteY10" fmla="*/ 21771 h 1763485"/>
              <a:gd name="connsiteX11" fmla="*/ 2155371 w 2394857"/>
              <a:gd name="connsiteY11" fmla="*/ 32657 h 1763485"/>
              <a:gd name="connsiteX12" fmla="*/ 2198914 w 2394857"/>
              <a:gd name="connsiteY12" fmla="*/ 76200 h 1763485"/>
              <a:gd name="connsiteX13" fmla="*/ 2242457 w 2394857"/>
              <a:gd name="connsiteY13" fmla="*/ 130628 h 1763485"/>
              <a:gd name="connsiteX14" fmla="*/ 2286000 w 2394857"/>
              <a:gd name="connsiteY14" fmla="*/ 217714 h 1763485"/>
              <a:gd name="connsiteX15" fmla="*/ 2296886 w 2394857"/>
              <a:gd name="connsiteY15" fmla="*/ 250371 h 1763485"/>
              <a:gd name="connsiteX16" fmla="*/ 2351314 w 2394857"/>
              <a:gd name="connsiteY16" fmla="*/ 304800 h 1763485"/>
              <a:gd name="connsiteX17" fmla="*/ 2383971 w 2394857"/>
              <a:gd name="connsiteY17" fmla="*/ 413657 h 1763485"/>
              <a:gd name="connsiteX18" fmla="*/ 2394857 w 2394857"/>
              <a:gd name="connsiteY18" fmla="*/ 468085 h 1763485"/>
              <a:gd name="connsiteX19" fmla="*/ 2383971 w 2394857"/>
              <a:gd name="connsiteY19" fmla="*/ 1099457 h 1763485"/>
              <a:gd name="connsiteX20" fmla="*/ 2373086 w 2394857"/>
              <a:gd name="connsiteY20" fmla="*/ 1132114 h 1763485"/>
              <a:gd name="connsiteX21" fmla="*/ 2351314 w 2394857"/>
              <a:gd name="connsiteY21" fmla="*/ 1175657 h 1763485"/>
              <a:gd name="connsiteX22" fmla="*/ 2340428 w 2394857"/>
              <a:gd name="connsiteY22" fmla="*/ 1219200 h 1763485"/>
              <a:gd name="connsiteX23" fmla="*/ 2318657 w 2394857"/>
              <a:gd name="connsiteY23" fmla="*/ 1251857 h 1763485"/>
              <a:gd name="connsiteX24" fmla="*/ 2307771 w 2394857"/>
              <a:gd name="connsiteY24" fmla="*/ 1284514 h 1763485"/>
              <a:gd name="connsiteX25" fmla="*/ 2264228 w 2394857"/>
              <a:gd name="connsiteY25" fmla="*/ 1338942 h 1763485"/>
              <a:gd name="connsiteX26" fmla="*/ 2209800 w 2394857"/>
              <a:gd name="connsiteY26" fmla="*/ 1415142 h 1763485"/>
              <a:gd name="connsiteX27" fmla="*/ 2188028 w 2394857"/>
              <a:gd name="connsiteY27" fmla="*/ 1436914 h 1763485"/>
              <a:gd name="connsiteX28" fmla="*/ 2177143 w 2394857"/>
              <a:gd name="connsiteY28" fmla="*/ 1469571 h 1763485"/>
              <a:gd name="connsiteX29" fmla="*/ 2111828 w 2394857"/>
              <a:gd name="connsiteY29" fmla="*/ 1491342 h 1763485"/>
              <a:gd name="connsiteX30" fmla="*/ 2046514 w 2394857"/>
              <a:gd name="connsiteY30" fmla="*/ 1524000 h 1763485"/>
              <a:gd name="connsiteX31" fmla="*/ 1981200 w 2394857"/>
              <a:gd name="connsiteY31" fmla="*/ 1545771 h 1763485"/>
              <a:gd name="connsiteX32" fmla="*/ 1959428 w 2394857"/>
              <a:gd name="connsiteY32" fmla="*/ 1567542 h 1763485"/>
              <a:gd name="connsiteX33" fmla="*/ 1915886 w 2394857"/>
              <a:gd name="connsiteY33" fmla="*/ 1578428 h 1763485"/>
              <a:gd name="connsiteX34" fmla="*/ 1752600 w 2394857"/>
              <a:gd name="connsiteY34" fmla="*/ 1589314 h 1763485"/>
              <a:gd name="connsiteX35" fmla="*/ 1719943 w 2394857"/>
              <a:gd name="connsiteY35" fmla="*/ 1600200 h 1763485"/>
              <a:gd name="connsiteX36" fmla="*/ 1382486 w 2394857"/>
              <a:gd name="connsiteY36" fmla="*/ 1578428 h 1763485"/>
              <a:gd name="connsiteX37" fmla="*/ 1143000 w 2394857"/>
              <a:gd name="connsiteY37" fmla="*/ 1589314 h 1763485"/>
              <a:gd name="connsiteX38" fmla="*/ 1077686 w 2394857"/>
              <a:gd name="connsiteY38" fmla="*/ 1611085 h 1763485"/>
              <a:gd name="connsiteX39" fmla="*/ 990600 w 2394857"/>
              <a:gd name="connsiteY39" fmla="*/ 1654628 h 1763485"/>
              <a:gd name="connsiteX40" fmla="*/ 957943 w 2394857"/>
              <a:gd name="connsiteY40" fmla="*/ 1665514 h 1763485"/>
              <a:gd name="connsiteX41" fmla="*/ 925286 w 2394857"/>
              <a:gd name="connsiteY41" fmla="*/ 1676400 h 1763485"/>
              <a:gd name="connsiteX42" fmla="*/ 870857 w 2394857"/>
              <a:gd name="connsiteY42" fmla="*/ 1709057 h 1763485"/>
              <a:gd name="connsiteX43" fmla="*/ 838200 w 2394857"/>
              <a:gd name="connsiteY43" fmla="*/ 1741714 h 1763485"/>
              <a:gd name="connsiteX44" fmla="*/ 805543 w 2394857"/>
              <a:gd name="connsiteY44" fmla="*/ 1752600 h 1763485"/>
              <a:gd name="connsiteX45" fmla="*/ 783771 w 2394857"/>
              <a:gd name="connsiteY45" fmla="*/ 1763485 h 1763485"/>
              <a:gd name="connsiteX46" fmla="*/ 185057 w 2394857"/>
              <a:gd name="connsiteY46" fmla="*/ 1480457 h 1763485"/>
              <a:gd name="connsiteX47" fmla="*/ 87086 w 2394857"/>
              <a:gd name="connsiteY47" fmla="*/ 1393371 h 1763485"/>
              <a:gd name="connsiteX48" fmla="*/ 43543 w 2394857"/>
              <a:gd name="connsiteY48" fmla="*/ 1349828 h 1763485"/>
              <a:gd name="connsiteX49" fmla="*/ 10886 w 2394857"/>
              <a:gd name="connsiteY49" fmla="*/ 1251857 h 1763485"/>
              <a:gd name="connsiteX50" fmla="*/ 0 w 2394857"/>
              <a:gd name="connsiteY50" fmla="*/ 1219200 h 1763485"/>
              <a:gd name="connsiteX51" fmla="*/ 10886 w 2394857"/>
              <a:gd name="connsiteY51" fmla="*/ 1023257 h 1763485"/>
              <a:gd name="connsiteX52" fmla="*/ 21771 w 2394857"/>
              <a:gd name="connsiteY52" fmla="*/ 990600 h 1763485"/>
              <a:gd name="connsiteX53" fmla="*/ 32657 w 2394857"/>
              <a:gd name="connsiteY53" fmla="*/ 947057 h 1763485"/>
              <a:gd name="connsiteX54" fmla="*/ 54428 w 2394857"/>
              <a:gd name="connsiteY54" fmla="*/ 881742 h 1763485"/>
              <a:gd name="connsiteX55" fmla="*/ 76200 w 2394857"/>
              <a:gd name="connsiteY55" fmla="*/ 794657 h 1763485"/>
              <a:gd name="connsiteX56" fmla="*/ 97971 w 2394857"/>
              <a:gd name="connsiteY56" fmla="*/ 729342 h 1763485"/>
              <a:gd name="connsiteX57" fmla="*/ 108857 w 2394857"/>
              <a:gd name="connsiteY57" fmla="*/ 631371 h 1763485"/>
              <a:gd name="connsiteX58" fmla="*/ 119743 w 2394857"/>
              <a:gd name="connsiteY58" fmla="*/ 598714 h 1763485"/>
              <a:gd name="connsiteX59" fmla="*/ 141514 w 2394857"/>
              <a:gd name="connsiteY59" fmla="*/ 293914 h 1763485"/>
              <a:gd name="connsiteX60" fmla="*/ 163286 w 2394857"/>
              <a:gd name="connsiteY60" fmla="*/ 228600 h 1763485"/>
              <a:gd name="connsiteX61" fmla="*/ 206828 w 2394857"/>
              <a:gd name="connsiteY61" fmla="*/ 206828 h 1763485"/>
              <a:gd name="connsiteX62" fmla="*/ 239486 w 2394857"/>
              <a:gd name="connsiteY62" fmla="*/ 185057 h 1763485"/>
              <a:gd name="connsiteX63" fmla="*/ 283028 w 2394857"/>
              <a:gd name="connsiteY63" fmla="*/ 174171 h 1763485"/>
              <a:gd name="connsiteX64" fmla="*/ 381000 w 2394857"/>
              <a:gd name="connsiteY64" fmla="*/ 141514 h 1763485"/>
              <a:gd name="connsiteX65" fmla="*/ 446314 w 2394857"/>
              <a:gd name="connsiteY65" fmla="*/ 119742 h 1763485"/>
              <a:gd name="connsiteX66" fmla="*/ 478971 w 2394857"/>
              <a:gd name="connsiteY66" fmla="*/ 108857 h 1763485"/>
              <a:gd name="connsiteX67" fmla="*/ 587828 w 2394857"/>
              <a:gd name="connsiteY67" fmla="*/ 119742 h 1763485"/>
              <a:gd name="connsiteX68" fmla="*/ 620486 w 2394857"/>
              <a:gd name="connsiteY68" fmla="*/ 174171 h 1763485"/>
              <a:gd name="connsiteX69" fmla="*/ 696686 w 2394857"/>
              <a:gd name="connsiteY69" fmla="*/ 174171 h 1763485"/>
              <a:gd name="connsiteX70" fmla="*/ 598714 w 2394857"/>
              <a:gd name="connsiteY70" fmla="*/ 206828 h 176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94857" h="1763485">
                <a:moveTo>
                  <a:pt x="598714" y="206828"/>
                </a:moveTo>
                <a:lnTo>
                  <a:pt x="598714" y="206828"/>
                </a:lnTo>
                <a:cubicBezTo>
                  <a:pt x="630022" y="187261"/>
                  <a:pt x="688147" y="147106"/>
                  <a:pt x="729343" y="130628"/>
                </a:cubicBezTo>
                <a:cubicBezTo>
                  <a:pt x="750651" y="122105"/>
                  <a:pt x="772886" y="116114"/>
                  <a:pt x="794657" y="108857"/>
                </a:cubicBezTo>
                <a:cubicBezTo>
                  <a:pt x="822915" y="99438"/>
                  <a:pt x="855719" y="89212"/>
                  <a:pt x="881743" y="76200"/>
                </a:cubicBezTo>
                <a:cubicBezTo>
                  <a:pt x="922580" y="55782"/>
                  <a:pt x="906589" y="46563"/>
                  <a:pt x="957943" y="43542"/>
                </a:cubicBezTo>
                <a:cubicBezTo>
                  <a:pt x="1066673" y="37146"/>
                  <a:pt x="1175657" y="36285"/>
                  <a:pt x="1284514" y="32657"/>
                </a:cubicBezTo>
                <a:cubicBezTo>
                  <a:pt x="1299028" y="29028"/>
                  <a:pt x="1313452" y="25017"/>
                  <a:pt x="1328057" y="21771"/>
                </a:cubicBezTo>
                <a:cubicBezTo>
                  <a:pt x="1452469" y="-5877"/>
                  <a:pt x="1319811" y="26553"/>
                  <a:pt x="1426028" y="0"/>
                </a:cubicBezTo>
                <a:lnTo>
                  <a:pt x="1970314" y="10885"/>
                </a:lnTo>
                <a:cubicBezTo>
                  <a:pt x="1985265" y="11439"/>
                  <a:pt x="1998998" y="20023"/>
                  <a:pt x="2013857" y="21771"/>
                </a:cubicBezTo>
                <a:cubicBezTo>
                  <a:pt x="2060844" y="27299"/>
                  <a:pt x="2108200" y="29028"/>
                  <a:pt x="2155371" y="32657"/>
                </a:cubicBezTo>
                <a:cubicBezTo>
                  <a:pt x="2213429" y="52008"/>
                  <a:pt x="2169884" y="27818"/>
                  <a:pt x="2198914" y="76200"/>
                </a:cubicBezTo>
                <a:cubicBezTo>
                  <a:pt x="2237691" y="140828"/>
                  <a:pt x="2205108" y="46592"/>
                  <a:pt x="2242457" y="130628"/>
                </a:cubicBezTo>
                <a:cubicBezTo>
                  <a:pt x="2282483" y="220688"/>
                  <a:pt x="2241288" y="173002"/>
                  <a:pt x="2286000" y="217714"/>
                </a:cubicBezTo>
                <a:cubicBezTo>
                  <a:pt x="2289629" y="228600"/>
                  <a:pt x="2290001" y="241191"/>
                  <a:pt x="2296886" y="250371"/>
                </a:cubicBezTo>
                <a:cubicBezTo>
                  <a:pt x="2312281" y="270897"/>
                  <a:pt x="2351314" y="304800"/>
                  <a:pt x="2351314" y="304800"/>
                </a:cubicBezTo>
                <a:cubicBezTo>
                  <a:pt x="2367766" y="370606"/>
                  <a:pt x="2357469" y="334149"/>
                  <a:pt x="2383971" y="413657"/>
                </a:cubicBezTo>
                <a:cubicBezTo>
                  <a:pt x="2389822" y="431210"/>
                  <a:pt x="2391228" y="449942"/>
                  <a:pt x="2394857" y="468085"/>
                </a:cubicBezTo>
                <a:cubicBezTo>
                  <a:pt x="2391228" y="678542"/>
                  <a:pt x="2390868" y="889081"/>
                  <a:pt x="2383971" y="1099457"/>
                </a:cubicBezTo>
                <a:cubicBezTo>
                  <a:pt x="2383595" y="1110925"/>
                  <a:pt x="2377606" y="1121567"/>
                  <a:pt x="2373086" y="1132114"/>
                </a:cubicBezTo>
                <a:cubicBezTo>
                  <a:pt x="2366694" y="1147030"/>
                  <a:pt x="2357012" y="1160463"/>
                  <a:pt x="2351314" y="1175657"/>
                </a:cubicBezTo>
                <a:cubicBezTo>
                  <a:pt x="2346061" y="1189665"/>
                  <a:pt x="2346321" y="1205449"/>
                  <a:pt x="2340428" y="1219200"/>
                </a:cubicBezTo>
                <a:cubicBezTo>
                  <a:pt x="2335274" y="1231225"/>
                  <a:pt x="2324508" y="1240155"/>
                  <a:pt x="2318657" y="1251857"/>
                </a:cubicBezTo>
                <a:cubicBezTo>
                  <a:pt x="2313525" y="1262120"/>
                  <a:pt x="2312903" y="1274251"/>
                  <a:pt x="2307771" y="1284514"/>
                </a:cubicBezTo>
                <a:cubicBezTo>
                  <a:pt x="2294038" y="1311980"/>
                  <a:pt x="2284480" y="1318691"/>
                  <a:pt x="2264228" y="1338942"/>
                </a:cubicBezTo>
                <a:cubicBezTo>
                  <a:pt x="2238829" y="1415143"/>
                  <a:pt x="2264229" y="1397000"/>
                  <a:pt x="2209800" y="1415142"/>
                </a:cubicBezTo>
                <a:cubicBezTo>
                  <a:pt x="2202543" y="1422399"/>
                  <a:pt x="2193308" y="1428113"/>
                  <a:pt x="2188028" y="1436914"/>
                </a:cubicBezTo>
                <a:cubicBezTo>
                  <a:pt x="2182125" y="1446753"/>
                  <a:pt x="2186480" y="1462902"/>
                  <a:pt x="2177143" y="1469571"/>
                </a:cubicBezTo>
                <a:cubicBezTo>
                  <a:pt x="2158468" y="1482910"/>
                  <a:pt x="2111828" y="1491342"/>
                  <a:pt x="2111828" y="1491342"/>
                </a:cubicBezTo>
                <a:cubicBezTo>
                  <a:pt x="2076857" y="1526314"/>
                  <a:pt x="2103834" y="1506804"/>
                  <a:pt x="2046514" y="1524000"/>
                </a:cubicBezTo>
                <a:cubicBezTo>
                  <a:pt x="2024533" y="1530594"/>
                  <a:pt x="1981200" y="1545771"/>
                  <a:pt x="1981200" y="1545771"/>
                </a:cubicBezTo>
                <a:cubicBezTo>
                  <a:pt x="1973943" y="1553028"/>
                  <a:pt x="1968608" y="1562952"/>
                  <a:pt x="1959428" y="1567542"/>
                </a:cubicBezTo>
                <a:cubicBezTo>
                  <a:pt x="1946047" y="1574233"/>
                  <a:pt x="1930765" y="1576862"/>
                  <a:pt x="1915886" y="1578428"/>
                </a:cubicBezTo>
                <a:cubicBezTo>
                  <a:pt x="1861636" y="1584139"/>
                  <a:pt x="1807029" y="1585685"/>
                  <a:pt x="1752600" y="1589314"/>
                </a:cubicBezTo>
                <a:cubicBezTo>
                  <a:pt x="1741714" y="1592943"/>
                  <a:pt x="1731418" y="1600200"/>
                  <a:pt x="1719943" y="1600200"/>
                </a:cubicBezTo>
                <a:cubicBezTo>
                  <a:pt x="1437561" y="1600200"/>
                  <a:pt x="1507766" y="1620189"/>
                  <a:pt x="1382486" y="1578428"/>
                </a:cubicBezTo>
                <a:cubicBezTo>
                  <a:pt x="1302657" y="1582057"/>
                  <a:pt x="1222456" y="1580801"/>
                  <a:pt x="1143000" y="1589314"/>
                </a:cubicBezTo>
                <a:cubicBezTo>
                  <a:pt x="1120182" y="1591759"/>
                  <a:pt x="1077686" y="1611085"/>
                  <a:pt x="1077686" y="1611085"/>
                </a:cubicBezTo>
                <a:cubicBezTo>
                  <a:pt x="1039686" y="1649085"/>
                  <a:pt x="1065651" y="1629611"/>
                  <a:pt x="990600" y="1654628"/>
                </a:cubicBezTo>
                <a:lnTo>
                  <a:pt x="957943" y="1665514"/>
                </a:lnTo>
                <a:lnTo>
                  <a:pt x="925286" y="1676400"/>
                </a:lnTo>
                <a:cubicBezTo>
                  <a:pt x="857477" y="1744206"/>
                  <a:pt x="955650" y="1652528"/>
                  <a:pt x="870857" y="1709057"/>
                </a:cubicBezTo>
                <a:cubicBezTo>
                  <a:pt x="858048" y="1717596"/>
                  <a:pt x="851009" y="1733175"/>
                  <a:pt x="838200" y="1741714"/>
                </a:cubicBezTo>
                <a:cubicBezTo>
                  <a:pt x="828653" y="1748079"/>
                  <a:pt x="816197" y="1748339"/>
                  <a:pt x="805543" y="1752600"/>
                </a:cubicBezTo>
                <a:cubicBezTo>
                  <a:pt x="798010" y="1755613"/>
                  <a:pt x="791028" y="1759857"/>
                  <a:pt x="783771" y="1763485"/>
                </a:cubicBezTo>
                <a:lnTo>
                  <a:pt x="185057" y="1480457"/>
                </a:lnTo>
                <a:cubicBezTo>
                  <a:pt x="29494" y="1369340"/>
                  <a:pt x="154973" y="1472572"/>
                  <a:pt x="87086" y="1393371"/>
                </a:cubicBezTo>
                <a:cubicBezTo>
                  <a:pt x="73728" y="1377786"/>
                  <a:pt x="43543" y="1349828"/>
                  <a:pt x="43543" y="1349828"/>
                </a:cubicBezTo>
                <a:lnTo>
                  <a:pt x="10886" y="1251857"/>
                </a:lnTo>
                <a:lnTo>
                  <a:pt x="0" y="1219200"/>
                </a:lnTo>
                <a:cubicBezTo>
                  <a:pt x="3629" y="1153886"/>
                  <a:pt x="4684" y="1088377"/>
                  <a:pt x="10886" y="1023257"/>
                </a:cubicBezTo>
                <a:cubicBezTo>
                  <a:pt x="11974" y="1011834"/>
                  <a:pt x="18619" y="1001633"/>
                  <a:pt x="21771" y="990600"/>
                </a:cubicBezTo>
                <a:cubicBezTo>
                  <a:pt x="25881" y="976215"/>
                  <a:pt x="28358" y="961387"/>
                  <a:pt x="32657" y="947057"/>
                </a:cubicBezTo>
                <a:cubicBezTo>
                  <a:pt x="39251" y="925076"/>
                  <a:pt x="48862" y="904006"/>
                  <a:pt x="54428" y="881742"/>
                </a:cubicBezTo>
                <a:lnTo>
                  <a:pt x="76200" y="794657"/>
                </a:lnTo>
                <a:cubicBezTo>
                  <a:pt x="81766" y="772393"/>
                  <a:pt x="97971" y="729342"/>
                  <a:pt x="97971" y="729342"/>
                </a:cubicBezTo>
                <a:cubicBezTo>
                  <a:pt x="101600" y="696685"/>
                  <a:pt x="103455" y="663782"/>
                  <a:pt x="108857" y="631371"/>
                </a:cubicBezTo>
                <a:cubicBezTo>
                  <a:pt x="110743" y="620053"/>
                  <a:pt x="118476" y="610118"/>
                  <a:pt x="119743" y="598714"/>
                </a:cubicBezTo>
                <a:cubicBezTo>
                  <a:pt x="121915" y="579169"/>
                  <a:pt x="136731" y="324209"/>
                  <a:pt x="141514" y="293914"/>
                </a:cubicBezTo>
                <a:cubicBezTo>
                  <a:pt x="145093" y="271246"/>
                  <a:pt x="156029" y="250371"/>
                  <a:pt x="163286" y="228600"/>
                </a:cubicBezTo>
                <a:cubicBezTo>
                  <a:pt x="168418" y="213205"/>
                  <a:pt x="192739" y="214879"/>
                  <a:pt x="206828" y="206828"/>
                </a:cubicBezTo>
                <a:cubicBezTo>
                  <a:pt x="218187" y="200337"/>
                  <a:pt x="227461" y="190211"/>
                  <a:pt x="239486" y="185057"/>
                </a:cubicBezTo>
                <a:cubicBezTo>
                  <a:pt x="253237" y="179164"/>
                  <a:pt x="268698" y="178470"/>
                  <a:pt x="283028" y="174171"/>
                </a:cubicBezTo>
                <a:cubicBezTo>
                  <a:pt x="283075" y="174157"/>
                  <a:pt x="364648" y="146965"/>
                  <a:pt x="381000" y="141514"/>
                </a:cubicBezTo>
                <a:lnTo>
                  <a:pt x="446314" y="119742"/>
                </a:lnTo>
                <a:lnTo>
                  <a:pt x="478971" y="108857"/>
                </a:lnTo>
                <a:cubicBezTo>
                  <a:pt x="515257" y="112485"/>
                  <a:pt x="552450" y="110898"/>
                  <a:pt x="587828" y="119742"/>
                </a:cubicBezTo>
                <a:cubicBezTo>
                  <a:pt x="703833" y="148743"/>
                  <a:pt x="510073" y="132766"/>
                  <a:pt x="620486" y="174171"/>
                </a:cubicBezTo>
                <a:cubicBezTo>
                  <a:pt x="644269" y="183089"/>
                  <a:pt x="671286" y="174171"/>
                  <a:pt x="696686" y="174171"/>
                </a:cubicBezTo>
                <a:lnTo>
                  <a:pt x="598714" y="206828"/>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a:xfrm>
            <a:off x="7010400" y="6305"/>
            <a:ext cx="2133600" cy="365125"/>
          </a:xfrm>
        </p:spPr>
        <p:txBody>
          <a:bodyPr/>
          <a:lstStyle/>
          <a:p>
            <a:fld id="{434A3D7E-C280-4DCD-A7E1-93BBC7758E8E}" type="slidenum">
              <a:rPr lang="ru-RU" smtClean="0">
                <a:solidFill>
                  <a:schemeClr val="tx1"/>
                </a:solidFill>
              </a:rPr>
              <a:t>28</a:t>
            </a:fld>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p:nvPr>
            <p:extLst>
              <p:ext uri="{D42A27DB-BD31-4B8C-83A1-F6EECF244321}">
                <p14:modId xmlns:p14="http://schemas.microsoft.com/office/powerpoint/2010/main" val="1814728236"/>
              </p:ext>
            </p:extLst>
          </p:nvPr>
        </p:nvGraphicFramePr>
        <p:xfrm>
          <a:off x="-108520" y="615950"/>
          <a:ext cx="4816797" cy="6701482"/>
        </p:xfrm>
        <a:graphic>
          <a:graphicData uri="http://schemas.openxmlformats.org/drawingml/2006/chart">
            <c:chart xmlns:c="http://schemas.openxmlformats.org/drawingml/2006/chart" xmlns:r="http://schemas.openxmlformats.org/officeDocument/2006/relationships" r:id="rId2"/>
          </a:graphicData>
        </a:graphic>
      </p:graphicFrame>
      <p:sp>
        <p:nvSpPr>
          <p:cNvPr id="3" name="Объект 2"/>
          <p:cNvSpPr>
            <a:spLocks noGrp="1"/>
          </p:cNvSpPr>
          <p:nvPr>
            <p:ph sz="half" idx="1"/>
          </p:nvPr>
        </p:nvSpPr>
        <p:spPr>
          <a:xfrm>
            <a:off x="457200" y="876300"/>
            <a:ext cx="4038600" cy="5249863"/>
          </a:xfrm>
        </p:spPr>
        <p:txBody>
          <a:bodyPr>
            <a:normAutofit/>
          </a:bodyPr>
          <a:lstStyle/>
          <a:p>
            <a:pPr marL="0" indent="0">
              <a:buNone/>
            </a:pPr>
            <a:endParaRPr lang="ru-RU" sz="1500" b="1" dirty="0">
              <a:latin typeface="Times New Roman" panose="02020603050405020304" pitchFamily="18" charset="0"/>
              <a:cs typeface="Times New Roman" panose="02020603050405020304" pitchFamily="18" charset="0"/>
            </a:endParaRPr>
          </a:p>
          <a:p>
            <a:pPr marL="0" indent="0">
              <a:buNone/>
            </a:pPr>
            <a:r>
              <a:rPr lang="ru-RU" sz="1500" b="1" dirty="0">
                <a:latin typeface="Times New Roman" panose="02020603050405020304" pitchFamily="18" charset="0"/>
                <a:cs typeface="Times New Roman" panose="02020603050405020304" pitchFamily="18" charset="0"/>
              </a:rPr>
              <a:t>Исполнение бюджета муниципального района по доходам, </a:t>
            </a:r>
            <a:r>
              <a:rPr lang="ru-RU" sz="1500" b="1" dirty="0" err="1">
                <a:latin typeface="Times New Roman" panose="02020603050405020304" pitchFamily="18" charset="0"/>
                <a:cs typeface="Times New Roman" panose="02020603050405020304" pitchFamily="18" charset="0"/>
              </a:rPr>
              <a:t>тыс.руб</a:t>
            </a:r>
            <a:r>
              <a:rPr lang="ru-RU" sz="1500" b="1" dirty="0">
                <a:latin typeface="Times New Roman" panose="02020603050405020304" pitchFamily="18" charset="0"/>
                <a:cs typeface="Times New Roman" panose="02020603050405020304" pitchFamily="18" charset="0"/>
              </a:rPr>
              <a:t>.</a:t>
            </a:r>
          </a:p>
        </p:txBody>
      </p:sp>
      <p:sp>
        <p:nvSpPr>
          <p:cNvPr id="4" name="Объект 3"/>
          <p:cNvSpPr>
            <a:spLocks noGrp="1"/>
          </p:cNvSpPr>
          <p:nvPr>
            <p:ph sz="half" idx="2"/>
          </p:nvPr>
        </p:nvSpPr>
        <p:spPr>
          <a:xfrm>
            <a:off x="4648200" y="876300"/>
            <a:ext cx="4038600" cy="5249863"/>
          </a:xfrm>
        </p:spPr>
        <p:txBody>
          <a:bodyPr>
            <a:normAutofit/>
          </a:bodyPr>
          <a:lstStyle/>
          <a:p>
            <a:pPr marL="0" indent="0">
              <a:buNone/>
            </a:pPr>
            <a:r>
              <a:rPr lang="ru-RU" sz="1500" b="1" dirty="0">
                <a:latin typeface="Times New Roman" panose="02020603050405020304" pitchFamily="18" charset="0"/>
                <a:cs typeface="Times New Roman" panose="02020603050405020304" pitchFamily="18" charset="0"/>
              </a:rPr>
              <a:t>Исполнение бюджета муниципального района по расходам, </a:t>
            </a:r>
            <a:r>
              <a:rPr lang="ru-RU" sz="1500" b="1" dirty="0" err="1">
                <a:latin typeface="Times New Roman" panose="02020603050405020304" pitchFamily="18" charset="0"/>
                <a:cs typeface="Times New Roman" panose="02020603050405020304" pitchFamily="18" charset="0"/>
              </a:rPr>
              <a:t>тыс.руб</a:t>
            </a:r>
            <a:r>
              <a:rPr lang="ru-RU" sz="1500" b="1" dirty="0">
                <a:latin typeface="Times New Roman" panose="02020603050405020304" pitchFamily="18" charset="0"/>
                <a:cs typeface="Times New Roman" panose="02020603050405020304" pitchFamily="18" charset="0"/>
              </a:rPr>
              <a:t>.</a:t>
            </a:r>
          </a:p>
        </p:txBody>
      </p:sp>
      <p:sp>
        <p:nvSpPr>
          <p:cNvPr id="5" name="TextBox 2">
            <a:extLst>
              <a:ext uri="{FF2B5EF4-FFF2-40B4-BE49-F238E27FC236}">
                <a16:creationId xmlns:a16="http://schemas.microsoft.com/office/drawing/2014/main" id="{39CF8325-BAFE-4414-A145-DD03F3CDCBE3}"/>
              </a:ext>
            </a:extLst>
          </p:cNvPr>
          <p:cNvSpPr txBox="1">
            <a:spLocks noChangeArrowheads="1"/>
          </p:cNvSpPr>
          <p:nvPr/>
        </p:nvSpPr>
        <p:spPr bwMode="auto">
          <a:xfrm>
            <a:off x="0" y="0"/>
            <a:ext cx="9144000" cy="615950"/>
          </a:xfrm>
          <a:prstGeom prst="rect">
            <a:avLst/>
          </a:prstGeom>
          <a:solidFill>
            <a:schemeClr val="bg2">
              <a:lumMod val="9000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ru-RU" altLang="ru-RU" sz="1800" dirty="0">
                <a:solidFill>
                  <a:srgbClr val="002060"/>
                </a:solidFill>
                <a:latin typeface="Trebuchet MS" panose="020B0603020202020204" pitchFamily="34" charset="0"/>
              </a:rPr>
              <a:t>                </a:t>
            </a:r>
            <a:r>
              <a:rPr lang="ru-RU" altLang="ru-RU" sz="1600" dirty="0">
                <a:solidFill>
                  <a:srgbClr val="002060"/>
                </a:solidFill>
                <a:latin typeface="Times New Roman" panose="02020603050405020304" pitchFamily="18" charset="0"/>
                <a:cs typeface="Times New Roman" panose="02020603050405020304" pitchFamily="18" charset="0"/>
              </a:rPr>
              <a:t>Основные показатели бюджета муниципального района Мелеузовский район</a:t>
            </a:r>
          </a:p>
          <a:p>
            <a:pPr algn="ctr">
              <a:spcBef>
                <a:spcPct val="0"/>
              </a:spcBef>
              <a:buFontTx/>
              <a:buNone/>
            </a:pPr>
            <a:r>
              <a:rPr lang="ru-RU" altLang="ru-RU" sz="1600" dirty="0">
                <a:solidFill>
                  <a:srgbClr val="002060"/>
                </a:solidFill>
                <a:latin typeface="Times New Roman" panose="02020603050405020304" pitchFamily="18" charset="0"/>
                <a:cs typeface="Times New Roman" panose="02020603050405020304" pitchFamily="18" charset="0"/>
              </a:rPr>
              <a:t> Республики Башкортостан </a:t>
            </a:r>
            <a:endParaRPr lang="ru-RU" altLang="ru-RU" sz="1600" dirty="0">
              <a:latin typeface="Times New Roman" panose="02020603050405020304" pitchFamily="18" charset="0"/>
              <a:cs typeface="Times New Roman" panose="02020603050405020304" pitchFamily="18" charset="0"/>
            </a:endParaRPr>
          </a:p>
        </p:txBody>
      </p:sp>
      <p:pic>
        <p:nvPicPr>
          <p:cNvPr id="6" name="Picture 3">
            <a:extLst>
              <a:ext uri="{FF2B5EF4-FFF2-40B4-BE49-F238E27FC236}">
                <a16:creationId xmlns:a16="http://schemas.microsoft.com/office/drawing/2014/main" id="{712BBC0C-CE4A-48BB-9502-4AA5E86EB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Диаграмма 7"/>
          <p:cNvGraphicFramePr/>
          <p:nvPr>
            <p:extLst>
              <p:ext uri="{D42A27DB-BD31-4B8C-83A1-F6EECF244321}">
                <p14:modId xmlns:p14="http://schemas.microsoft.com/office/powerpoint/2010/main" val="2846196393"/>
              </p:ext>
            </p:extLst>
          </p:nvPr>
        </p:nvGraphicFramePr>
        <p:xfrm>
          <a:off x="4427984" y="316426"/>
          <a:ext cx="4816797" cy="6701482"/>
        </p:xfrm>
        <a:graphic>
          <a:graphicData uri="http://schemas.openxmlformats.org/drawingml/2006/chart">
            <c:chart xmlns:c="http://schemas.openxmlformats.org/drawingml/2006/chart" xmlns:r="http://schemas.openxmlformats.org/officeDocument/2006/relationships" r:id="rId4"/>
          </a:graphicData>
        </a:graphic>
      </p:graphicFrame>
      <p:sp>
        <p:nvSpPr>
          <p:cNvPr id="2" name="Номер слайда 1"/>
          <p:cNvSpPr>
            <a:spLocks noGrp="1"/>
          </p:cNvSpPr>
          <p:nvPr>
            <p:ph type="sldNum" sz="quarter" idx="12"/>
          </p:nvPr>
        </p:nvSpPr>
        <p:spPr>
          <a:xfrm>
            <a:off x="6987356" y="17227"/>
            <a:ext cx="2133600" cy="365125"/>
          </a:xfrm>
        </p:spPr>
        <p:txBody>
          <a:bodyPr/>
          <a:lstStyle/>
          <a:p>
            <a:fld id="{434A3D7E-C280-4DCD-A7E1-93BBC7758E8E}" type="slidenum">
              <a:rPr lang="ru-RU" smtClean="0">
                <a:solidFill>
                  <a:schemeClr val="tx1"/>
                </a:solidFill>
              </a:rPr>
              <a:t>29</a:t>
            </a:fld>
            <a:endParaRPr lang="ru-RU" dirty="0">
              <a:solidFill>
                <a:schemeClr val="tx1"/>
              </a:solidFill>
            </a:endParaRPr>
          </a:p>
        </p:txBody>
      </p:sp>
    </p:spTree>
    <p:extLst>
      <p:ext uri="{BB962C8B-B14F-4D97-AF65-F5344CB8AC3E}">
        <p14:creationId xmlns:p14="http://schemas.microsoft.com/office/powerpoint/2010/main" val="837655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5900" y="4885377"/>
            <a:ext cx="8712200" cy="1512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85800" algn="just"/>
            <a:r>
              <a:rPr lang="ru-RU" sz="1600" dirty="0">
                <a:solidFill>
                  <a:srgbClr val="333300"/>
                </a:solidFill>
                <a:latin typeface="Times New Roman" panose="02020603050405020304" pitchFamily="18" charset="0"/>
                <a:ea typeface="Times New Roman" panose="02020603050405020304" pitchFamily="18" charset="0"/>
              </a:rPr>
              <a:t>Данная редакция </a:t>
            </a:r>
            <a:r>
              <a:rPr lang="ru-RU" sz="1600" b="1" dirty="0">
                <a:solidFill>
                  <a:srgbClr val="333300"/>
                </a:solidFill>
                <a:latin typeface="Times New Roman" panose="02020603050405020304" pitchFamily="18" charset="0"/>
                <a:ea typeface="Times New Roman" panose="02020603050405020304" pitchFamily="18" charset="0"/>
              </a:rPr>
              <a:t>«Бюджета для граждан»</a:t>
            </a:r>
            <a:r>
              <a:rPr lang="ru-RU" sz="1600" dirty="0">
                <a:solidFill>
                  <a:srgbClr val="333300"/>
                </a:solidFill>
                <a:latin typeface="Times New Roman" panose="02020603050405020304" pitchFamily="18" charset="0"/>
                <a:ea typeface="Times New Roman" panose="02020603050405020304" pitchFamily="18" charset="0"/>
              </a:rPr>
              <a:t> составлена по материалам к проекту решения Совета муниципального района Мелеузовский район Республики Башкортостан "Об утверждении отчета об исполнении бюджета муниципального района Мелеузовский район Республики Башкортостан за 2018 год"</a:t>
            </a:r>
            <a:endParaRPr lang="ru-RU" sz="1600" dirty="0">
              <a:latin typeface="Times New Roman" panose="02020603050405020304" pitchFamily="18" charset="0"/>
              <a:ea typeface="Times New Roman" panose="02020603050405020304" pitchFamily="18" charset="0"/>
            </a:endParaRPr>
          </a:p>
        </p:txBody>
      </p:sp>
      <p:sp>
        <p:nvSpPr>
          <p:cNvPr id="27650" name="TextBox 1">
            <a:extLst>
              <a:ext uri="{FF2B5EF4-FFF2-40B4-BE49-F238E27FC236}">
                <a16:creationId xmlns:a16="http://schemas.microsoft.com/office/drawing/2014/main" id="{48661F58-66A8-41CB-9F80-B028A17DB851}"/>
              </a:ext>
            </a:extLst>
          </p:cNvPr>
          <p:cNvSpPr txBox="1">
            <a:spLocks noChangeArrowheads="1"/>
          </p:cNvSpPr>
          <p:nvPr/>
        </p:nvSpPr>
        <p:spPr bwMode="auto">
          <a:xfrm>
            <a:off x="3059832" y="659011"/>
            <a:ext cx="575987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i="1" dirty="0"/>
              <a:t>     </a:t>
            </a:r>
            <a:r>
              <a:rPr lang="ru-RU" altLang="ru-RU" sz="1600" b="1" i="1" dirty="0"/>
              <a:t>Уважаемые жители муниципального  района </a:t>
            </a:r>
          </a:p>
          <a:p>
            <a:pPr algn="ctr"/>
            <a:r>
              <a:rPr lang="ru-RU" altLang="ru-RU" sz="1600" b="1" i="1" dirty="0"/>
              <a:t>Мелеузовский район !</a:t>
            </a:r>
          </a:p>
          <a:p>
            <a:pPr indent="685800" algn="just"/>
            <a:endParaRPr lang="ru-RU" altLang="ru-RU" sz="1600" dirty="0"/>
          </a:p>
          <a:p>
            <a:pPr indent="685800" algn="just"/>
            <a:r>
              <a:rPr lang="ru-RU" altLang="ru-RU" sz="1600" dirty="0"/>
              <a:t> </a:t>
            </a:r>
            <a:r>
              <a:rPr lang="ru-RU" sz="1600" dirty="0">
                <a:solidFill>
                  <a:srgbClr val="333300"/>
                </a:solidFill>
                <a:latin typeface="Times New Roman" panose="02020603050405020304" pitchFamily="18" charset="0"/>
                <a:ea typeface="Times New Roman" panose="02020603050405020304" pitchFamily="18" charset="0"/>
              </a:rPr>
              <a:t>Для привлечения большего количества граждан к участию в обсуждении вопросов формирования бюджета и его исполнения разработан </a:t>
            </a:r>
            <a:r>
              <a:rPr lang="ru-RU" sz="1600" b="1" dirty="0">
                <a:solidFill>
                  <a:srgbClr val="333300"/>
                </a:solidFill>
                <a:latin typeface="Times New Roman" panose="02020603050405020304" pitchFamily="18" charset="0"/>
                <a:ea typeface="Times New Roman" panose="02020603050405020304" pitchFamily="18" charset="0"/>
              </a:rPr>
              <a:t>«Бюджет для граждан». </a:t>
            </a:r>
            <a:endParaRPr lang="ru-RU" sz="1200" dirty="0">
              <a:latin typeface="Times New Roman" panose="02020603050405020304" pitchFamily="18" charset="0"/>
              <a:ea typeface="Times New Roman" panose="02020603050405020304" pitchFamily="18" charset="0"/>
            </a:endParaRPr>
          </a:p>
          <a:p>
            <a:pPr indent="685800" algn="just"/>
            <a:r>
              <a:rPr lang="ru-RU" sz="1600" dirty="0">
                <a:solidFill>
                  <a:srgbClr val="333300"/>
                </a:solidFill>
                <a:latin typeface="Times New Roman" panose="02020603050405020304" pitchFamily="18" charset="0"/>
                <a:ea typeface="Times New Roman" panose="02020603050405020304" pitchFamily="18" charset="0"/>
              </a:rPr>
              <a:t>Прежде всего </a:t>
            </a:r>
            <a:r>
              <a:rPr lang="ru-RU" sz="1600" b="1" dirty="0">
                <a:solidFill>
                  <a:srgbClr val="333300"/>
                </a:solidFill>
                <a:latin typeface="Times New Roman" panose="02020603050405020304" pitchFamily="18" charset="0"/>
                <a:ea typeface="Times New Roman" panose="02020603050405020304" pitchFamily="18" charset="0"/>
              </a:rPr>
              <a:t>«Бюджет для граждан» </a:t>
            </a:r>
            <a:r>
              <a:rPr lang="ru-RU" sz="1600" dirty="0">
                <a:solidFill>
                  <a:srgbClr val="333300"/>
                </a:solidFill>
                <a:latin typeface="Times New Roman" panose="02020603050405020304" pitchFamily="18" charset="0"/>
                <a:ea typeface="Times New Roman" panose="02020603050405020304" pitchFamily="18" charset="0"/>
              </a:rPr>
              <a:t>предназначен для жителей муниципального района, не обладающих специальными знаниями в сфере бюджетного законодательства. Представленная информация в доступной форме знакомит граждан с основными целями, задачами, приоритетами и направлениями бюджетной политики, с основными характеристиками бюджета и результатами его исполнения.  </a:t>
            </a:r>
            <a:endParaRPr lang="ru-RU" sz="1200" dirty="0">
              <a:latin typeface="Times New Roman" panose="02020603050405020304" pitchFamily="18" charset="0"/>
              <a:ea typeface="Times New Roman" panose="02020603050405020304" pitchFamily="18" charset="0"/>
            </a:endParaRPr>
          </a:p>
          <a:p>
            <a:pPr indent="685800" algn="just"/>
            <a:r>
              <a:rPr lang="ru-RU" sz="1600" dirty="0">
                <a:solidFill>
                  <a:srgbClr val="333300"/>
                </a:solidFill>
                <a:latin typeface="Times New Roman" panose="02020603050405020304" pitchFamily="18" charset="0"/>
                <a:ea typeface="Times New Roman" panose="02020603050405020304" pitchFamily="18" charset="0"/>
              </a:rPr>
              <a:t>В этой брошюре перед Вами собраны аналитические данные, которые в краткой и доступной форме отражают основные показатели годового отчета об исполнении бюджета муниципального района Мелеузовский район Республики Башкортостан за 2018 год.  </a:t>
            </a:r>
            <a:endParaRPr lang="ru-RU" sz="1200" dirty="0">
              <a:latin typeface="Times New Roman" panose="02020603050405020304" pitchFamily="18" charset="0"/>
              <a:ea typeface="Times New Roman" panose="02020603050405020304" pitchFamily="18" charset="0"/>
            </a:endParaRPr>
          </a:p>
          <a:p>
            <a:pPr algn="just"/>
            <a:endParaRPr lang="ru-RU" altLang="ru-RU" sz="1600" dirty="0"/>
          </a:p>
        </p:txBody>
      </p:sp>
      <p:sp>
        <p:nvSpPr>
          <p:cNvPr id="2" name="Скругленный прямоугольник 1"/>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Введение</a:t>
            </a:r>
          </a:p>
        </p:txBody>
      </p:sp>
      <p:pic>
        <p:nvPicPr>
          <p:cNvPr id="27652" name="Picture 3">
            <a:extLst>
              <a:ext uri="{FF2B5EF4-FFF2-40B4-BE49-F238E27FC236}">
                <a16:creationId xmlns:a16="http://schemas.microsoft.com/office/drawing/2014/main" id="{DCD22955-60C6-480E-A896-FFAD181F9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a:xfrm>
            <a:off x="7010400" y="146942"/>
            <a:ext cx="2133600" cy="365125"/>
          </a:xfrm>
        </p:spPr>
        <p:txBody>
          <a:bodyPr/>
          <a:lstStyle/>
          <a:p>
            <a:fld id="{434A3D7E-C280-4DCD-A7E1-93BBC7758E8E}" type="slidenum">
              <a:rPr lang="ru-RU" smtClean="0">
                <a:solidFill>
                  <a:schemeClr val="tx1"/>
                </a:solidFill>
              </a:rPr>
              <a:t>3</a:t>
            </a:fld>
            <a:endParaRPr lang="ru-RU"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52736"/>
            <a:ext cx="2880320" cy="410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2572191592"/>
              </p:ext>
            </p:extLst>
          </p:nvPr>
        </p:nvGraphicFramePr>
        <p:xfrm>
          <a:off x="-4763" y="4305317"/>
          <a:ext cx="3995556" cy="2148019"/>
        </p:xfrm>
        <a:graphic>
          <a:graphicData uri="http://schemas.openxmlformats.org/drawingml/2006/chart">
            <c:chart xmlns:c="http://schemas.openxmlformats.org/drawingml/2006/chart" xmlns:r="http://schemas.openxmlformats.org/officeDocument/2006/relationships" r:id="rId2"/>
          </a:graphicData>
        </a:graphic>
      </p:graphicFrame>
      <p:sp>
        <p:nvSpPr>
          <p:cNvPr id="55298" name="Заголовок 1">
            <a:extLst>
              <a:ext uri="{FF2B5EF4-FFF2-40B4-BE49-F238E27FC236}">
                <a16:creationId xmlns:a16="http://schemas.microsoft.com/office/drawing/2014/main" id="{187EFF40-8ECF-4E44-898D-8D1F0A720325}"/>
              </a:ext>
            </a:extLst>
          </p:cNvPr>
          <p:cNvSpPr txBox="1">
            <a:spLocks/>
          </p:cNvSpPr>
          <p:nvPr/>
        </p:nvSpPr>
        <p:spPr bwMode="auto">
          <a:xfrm>
            <a:off x="4264893" y="5168900"/>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5299" name="TextBox 7">
            <a:extLst>
              <a:ext uri="{FF2B5EF4-FFF2-40B4-BE49-F238E27FC236}">
                <a16:creationId xmlns:a16="http://schemas.microsoft.com/office/drawing/2014/main" id="{4CB01906-B8D1-43F0-8AF1-6C10239F7DA5}"/>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a16="http://schemas.microsoft.com/office/drawing/2014/main" id="{C5B704D4-3AC7-404A-AECE-6C7FC9E8645A}"/>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5301" name="Заголовок 1">
            <a:extLst>
              <a:ext uri="{FF2B5EF4-FFF2-40B4-BE49-F238E27FC236}">
                <a16:creationId xmlns:a16="http://schemas.microsoft.com/office/drawing/2014/main" id="{551C0120-D578-460D-B979-AB86270AFB0D}"/>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5302" name="TextBox 2">
            <a:extLst>
              <a:ext uri="{FF2B5EF4-FFF2-40B4-BE49-F238E27FC236}">
                <a16:creationId xmlns:a16="http://schemas.microsoft.com/office/drawing/2014/main" id="{9D387A16-9ABC-414D-8E66-F007550D3C60}"/>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rebuchet MS" panose="020B0603020202020204" pitchFamily="34" charset="0"/>
              </a:rPr>
              <a:t>                </a:t>
            </a:r>
            <a:r>
              <a:rPr lang="ru-RU" altLang="ru-RU" sz="1600" dirty="0">
                <a:solidFill>
                  <a:srgbClr val="002060"/>
                </a:solidFill>
                <a:latin typeface="Times New Roman" panose="02020603050405020304" pitchFamily="18" charset="0"/>
                <a:cs typeface="Times New Roman" panose="02020603050405020304" pitchFamily="18" charset="0"/>
              </a:rPr>
              <a:t>Расходы консолидированного бюджета муниципального района Мелеузовский </a:t>
            </a:r>
          </a:p>
          <a:p>
            <a:pPr algn="ctr"/>
            <a:r>
              <a:rPr lang="ru-RU" altLang="ru-RU" sz="1600" dirty="0">
                <a:solidFill>
                  <a:srgbClr val="002060"/>
                </a:solidFill>
                <a:latin typeface="Times New Roman" panose="02020603050405020304" pitchFamily="18" charset="0"/>
                <a:cs typeface="Times New Roman" panose="02020603050405020304" pitchFamily="18" charset="0"/>
              </a:rPr>
              <a:t>район на общегосударственные вопросы в 2017-2021 годах</a:t>
            </a:r>
            <a:endParaRPr lang="ru-RU" altLang="ru-RU" sz="1600" b="1" dirty="0">
              <a:latin typeface="Times New Roman" panose="02020603050405020304" pitchFamily="18" charset="0"/>
              <a:cs typeface="Times New Roman" panose="02020603050405020304" pitchFamily="18" charset="0"/>
            </a:endParaRPr>
          </a:p>
        </p:txBody>
      </p:sp>
      <p:pic>
        <p:nvPicPr>
          <p:cNvPr id="55303" name="Picture 3">
            <a:extLst>
              <a:ext uri="{FF2B5EF4-FFF2-40B4-BE49-F238E27FC236}">
                <a16:creationId xmlns:a16="http://schemas.microsoft.com/office/drawing/2014/main" id="{67BA43F5-E088-4152-9016-2440FA2B7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883E4E8D-5E84-4BF5-A019-2610FFBB39F7}"/>
              </a:ext>
            </a:extLst>
          </p:cNvPr>
          <p:cNvGraphicFramePr>
            <a:graphicFrameLocks noGrp="1"/>
          </p:cNvGraphicFramePr>
          <p:nvPr>
            <p:extLst>
              <p:ext uri="{D42A27DB-BD31-4B8C-83A1-F6EECF244321}">
                <p14:modId xmlns:p14="http://schemas.microsoft.com/office/powerpoint/2010/main" val="2406891959"/>
              </p:ext>
            </p:extLst>
          </p:nvPr>
        </p:nvGraphicFramePr>
        <p:xfrm>
          <a:off x="71430" y="730024"/>
          <a:ext cx="8874131" cy="2927647"/>
        </p:xfrm>
        <a:graphic>
          <a:graphicData uri="http://schemas.openxmlformats.org/drawingml/2006/table">
            <a:tbl>
              <a:tblPr firstRow="1" bandRow="1">
                <a:tableStyleId>{F5AB1C69-6EDB-4FF4-983F-18BD219EF322}</a:tableStyleId>
              </a:tblPr>
              <a:tblGrid>
                <a:gridCol w="338581">
                  <a:extLst>
                    <a:ext uri="{9D8B030D-6E8A-4147-A177-3AD203B41FA5}">
                      <a16:colId xmlns:a16="http://schemas.microsoft.com/office/drawing/2014/main" val="20000"/>
                    </a:ext>
                  </a:extLst>
                </a:gridCol>
                <a:gridCol w="4312576">
                  <a:extLst>
                    <a:ext uri="{9D8B030D-6E8A-4147-A177-3AD203B41FA5}">
                      <a16:colId xmlns:a16="http://schemas.microsoft.com/office/drawing/2014/main" val="20001"/>
                    </a:ext>
                  </a:extLst>
                </a:gridCol>
                <a:gridCol w="703829">
                  <a:extLst>
                    <a:ext uri="{9D8B030D-6E8A-4147-A177-3AD203B41FA5}">
                      <a16:colId xmlns:a16="http://schemas.microsoft.com/office/drawing/2014/main" val="20002"/>
                    </a:ext>
                  </a:extLst>
                </a:gridCol>
                <a:gridCol w="703829">
                  <a:extLst>
                    <a:ext uri="{9D8B030D-6E8A-4147-A177-3AD203B41FA5}">
                      <a16:colId xmlns:a16="http://schemas.microsoft.com/office/drawing/2014/main" val="20003"/>
                    </a:ext>
                  </a:extLst>
                </a:gridCol>
                <a:gridCol w="703829">
                  <a:extLst>
                    <a:ext uri="{9D8B030D-6E8A-4147-A177-3AD203B41FA5}">
                      <a16:colId xmlns:a16="http://schemas.microsoft.com/office/drawing/2014/main" val="20005"/>
                    </a:ext>
                  </a:extLst>
                </a:gridCol>
                <a:gridCol w="703829">
                  <a:extLst>
                    <a:ext uri="{9D8B030D-6E8A-4147-A177-3AD203B41FA5}">
                      <a16:colId xmlns:a16="http://schemas.microsoft.com/office/drawing/2014/main" val="20006"/>
                    </a:ext>
                  </a:extLst>
                </a:gridCol>
                <a:gridCol w="703829">
                  <a:extLst>
                    <a:ext uri="{9D8B030D-6E8A-4147-A177-3AD203B41FA5}">
                      <a16:colId xmlns:a16="http://schemas.microsoft.com/office/drawing/2014/main" val="20007"/>
                    </a:ext>
                  </a:extLst>
                </a:gridCol>
                <a:gridCol w="703829">
                  <a:extLst>
                    <a:ext uri="{9D8B030D-6E8A-4147-A177-3AD203B41FA5}">
                      <a16:colId xmlns:a16="http://schemas.microsoft.com/office/drawing/2014/main" val="20008"/>
                    </a:ext>
                  </a:extLst>
                </a:gridCol>
              </a:tblGrid>
              <a:tr h="595153">
                <a:tc>
                  <a:txBody>
                    <a:bodyPr/>
                    <a:lstStyle/>
                    <a:p>
                      <a:endParaRPr lang="ru-RU" dirty="0"/>
                    </a:p>
                  </a:txBody>
                  <a:tcPr marL="91448" marR="91448"/>
                </a:tc>
                <a:tc>
                  <a:txBody>
                    <a:bodyPr/>
                    <a:lstStyle/>
                    <a:p>
                      <a:r>
                        <a:rPr lang="ru-RU" sz="1000" dirty="0"/>
                        <a:t>Наименование показателя</a:t>
                      </a:r>
                    </a:p>
                  </a:txBody>
                  <a:tcPr marL="91448" marR="91448"/>
                </a:tc>
                <a:tc>
                  <a:txBody>
                    <a:bodyPr/>
                    <a:lstStyle/>
                    <a:p>
                      <a:r>
                        <a:rPr lang="ru-RU" sz="1000" dirty="0">
                          <a:latin typeface="Times New Roman" panose="02020603050405020304" pitchFamily="18" charset="0"/>
                          <a:cs typeface="Times New Roman" panose="02020603050405020304" pitchFamily="18" charset="0"/>
                        </a:rPr>
                        <a:t>2017 год (отчет)</a:t>
                      </a:r>
                    </a:p>
                  </a:txBody>
                  <a:tcPr marL="91448" marR="91448"/>
                </a:tc>
                <a:tc>
                  <a:txBody>
                    <a:bodyPr/>
                    <a:lstStyle/>
                    <a:p>
                      <a:r>
                        <a:rPr lang="ru-RU" sz="1000" dirty="0">
                          <a:latin typeface="Times New Roman" panose="02020603050405020304" pitchFamily="18" charset="0"/>
                          <a:cs typeface="Times New Roman" panose="02020603050405020304" pitchFamily="18" charset="0"/>
                        </a:rPr>
                        <a:t>2018 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a:tc>
                <a:tc>
                  <a:txBody>
                    <a:bodyPr/>
                    <a:lstStyle/>
                    <a:p>
                      <a:r>
                        <a:rPr lang="ru-RU" sz="1000" dirty="0">
                          <a:latin typeface="Times New Roman" panose="02020603050405020304" pitchFamily="18" charset="0"/>
                          <a:cs typeface="Times New Roman" panose="02020603050405020304" pitchFamily="18" charset="0"/>
                        </a:rPr>
                        <a:t>2018 год (отчет)</a:t>
                      </a:r>
                    </a:p>
                  </a:txBody>
                  <a:tcPr marL="91448" marR="91448"/>
                </a:tc>
                <a:tc>
                  <a:txBody>
                    <a:bodyPr/>
                    <a:lstStyle/>
                    <a:p>
                      <a:r>
                        <a:rPr lang="ru-RU" sz="1000" dirty="0">
                          <a:latin typeface="Times New Roman" panose="02020603050405020304" pitchFamily="18" charset="0"/>
                          <a:cs typeface="Times New Roman" panose="02020603050405020304" pitchFamily="18" charset="0"/>
                        </a:rPr>
                        <a:t>2019</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a:latin typeface="Times New Roman" panose="02020603050405020304" pitchFamily="18" charset="0"/>
                          <a:cs typeface="Times New Roman" panose="02020603050405020304" pitchFamily="18" charset="0"/>
                        </a:rPr>
                        <a:t>2020</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a:tc>
                <a:tc>
                  <a:txBody>
                    <a:bodyPr/>
                    <a:lstStyle/>
                    <a:p>
                      <a:r>
                        <a:rPr lang="ru-RU" sz="1000" dirty="0">
                          <a:latin typeface="Times New Roman" panose="02020603050405020304" pitchFamily="18" charset="0"/>
                          <a:cs typeface="Times New Roman" panose="02020603050405020304" pitchFamily="18" charset="0"/>
                        </a:rPr>
                        <a:t>2021</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a:tc>
                <a:extLst>
                  <a:ext uri="{0D108BD9-81ED-4DB2-BD59-A6C34878D82A}">
                    <a16:rowId xmlns:a16="http://schemas.microsoft.com/office/drawing/2014/main" val="10000"/>
                  </a:ext>
                </a:extLst>
              </a:tr>
              <a:tr h="310751">
                <a:tc>
                  <a:txBody>
                    <a:bodyPr/>
                    <a:lstStyle/>
                    <a:p>
                      <a:endParaRPr lang="ru-RU" sz="1000" dirty="0"/>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Общегосударственные вопросы</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135,18</a:t>
                      </a:r>
                    </a:p>
                  </a:txBody>
                  <a:tcPr marL="91448" marR="91448"/>
                </a:tc>
                <a:tc>
                  <a:txBody>
                    <a:bodyPr/>
                    <a:lstStyle/>
                    <a:p>
                      <a:r>
                        <a:rPr lang="ru-RU" sz="1000" dirty="0">
                          <a:latin typeface="Times New Roman" panose="02020603050405020304" pitchFamily="18" charset="0"/>
                          <a:cs typeface="Times New Roman" panose="02020603050405020304" pitchFamily="18" charset="0"/>
                        </a:rPr>
                        <a:t>171,76</a:t>
                      </a:r>
                    </a:p>
                  </a:txBody>
                  <a:tcPr marL="91448" marR="91448"/>
                </a:tc>
                <a:tc>
                  <a:txBody>
                    <a:bodyPr/>
                    <a:lstStyle/>
                    <a:p>
                      <a:r>
                        <a:rPr lang="ru-RU" sz="1000" dirty="0">
                          <a:latin typeface="Times New Roman" panose="02020603050405020304" pitchFamily="18" charset="0"/>
                          <a:cs typeface="Times New Roman" panose="02020603050405020304" pitchFamily="18" charset="0"/>
                        </a:rPr>
                        <a:t>167,19</a:t>
                      </a:r>
                    </a:p>
                  </a:txBody>
                  <a:tcPr marL="91448" marR="91448"/>
                </a:tc>
                <a:tc>
                  <a:txBody>
                    <a:bodyPr/>
                    <a:lstStyle/>
                    <a:p>
                      <a:r>
                        <a:rPr lang="ru-RU" sz="1000" dirty="0">
                          <a:latin typeface="Times New Roman" panose="02020603050405020304" pitchFamily="18" charset="0"/>
                          <a:cs typeface="Times New Roman" panose="02020603050405020304" pitchFamily="18" charset="0"/>
                        </a:rPr>
                        <a:t>166,88</a:t>
                      </a:r>
                    </a:p>
                  </a:txBody>
                  <a:tcPr marL="91448" marR="91448"/>
                </a:tc>
                <a:tc>
                  <a:txBody>
                    <a:bodyPr/>
                    <a:lstStyle/>
                    <a:p>
                      <a:r>
                        <a:rPr lang="ru-RU" sz="1000" dirty="0">
                          <a:latin typeface="Times New Roman" panose="02020603050405020304" pitchFamily="18" charset="0"/>
                          <a:cs typeface="Times New Roman" panose="02020603050405020304" pitchFamily="18" charset="0"/>
                        </a:rPr>
                        <a:t>170,39</a:t>
                      </a:r>
                    </a:p>
                  </a:txBody>
                  <a:tcPr marL="91448" marR="91448"/>
                </a:tc>
                <a:tc>
                  <a:txBody>
                    <a:bodyPr/>
                    <a:lstStyle/>
                    <a:p>
                      <a:r>
                        <a:rPr lang="ru-RU" sz="1000" dirty="0">
                          <a:latin typeface="Times New Roman" panose="02020603050405020304" pitchFamily="18" charset="0"/>
                          <a:cs typeface="Times New Roman" panose="02020603050405020304" pitchFamily="18" charset="0"/>
                        </a:rPr>
                        <a:t>171,99</a:t>
                      </a:r>
                    </a:p>
                  </a:txBody>
                  <a:tcPr marL="91448" marR="91448"/>
                </a:tc>
                <a:extLst>
                  <a:ext uri="{0D108BD9-81ED-4DB2-BD59-A6C34878D82A}">
                    <a16:rowId xmlns:a16="http://schemas.microsoft.com/office/drawing/2014/main" val="10001"/>
                  </a:ext>
                </a:extLst>
              </a:tr>
              <a:tr h="311865">
                <a:tc>
                  <a:txBody>
                    <a:bodyPr/>
                    <a:lstStyle/>
                    <a:p>
                      <a:r>
                        <a:rPr lang="ru-RU" sz="1000" dirty="0"/>
                        <a:t>1</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Функционирование высшего должностного лица  муниципального образования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11,56</a:t>
                      </a:r>
                    </a:p>
                  </a:txBody>
                  <a:tcPr marL="91448" marR="91448"/>
                </a:tc>
                <a:tc>
                  <a:txBody>
                    <a:bodyPr/>
                    <a:lstStyle/>
                    <a:p>
                      <a:r>
                        <a:rPr lang="ru-RU" sz="1000" dirty="0">
                          <a:latin typeface="Times New Roman" panose="02020603050405020304" pitchFamily="18" charset="0"/>
                          <a:cs typeface="Times New Roman" panose="02020603050405020304" pitchFamily="18" charset="0"/>
                        </a:rPr>
                        <a:t>14,07</a:t>
                      </a:r>
                    </a:p>
                  </a:txBody>
                  <a:tcPr marL="91448" marR="91448"/>
                </a:tc>
                <a:tc>
                  <a:txBody>
                    <a:bodyPr/>
                    <a:lstStyle/>
                    <a:p>
                      <a:r>
                        <a:rPr lang="ru-RU" sz="1000" dirty="0">
                          <a:latin typeface="Times New Roman" panose="02020603050405020304" pitchFamily="18" charset="0"/>
                          <a:cs typeface="Times New Roman" panose="02020603050405020304" pitchFamily="18" charset="0"/>
                        </a:rPr>
                        <a:t>13,98</a:t>
                      </a:r>
                    </a:p>
                  </a:txBody>
                  <a:tcPr marL="91448" marR="91448"/>
                </a:tc>
                <a:tc>
                  <a:txBody>
                    <a:bodyPr/>
                    <a:lstStyle/>
                    <a:p>
                      <a:r>
                        <a:rPr lang="ru-RU" sz="1000" dirty="0">
                          <a:latin typeface="Times New Roman" panose="02020603050405020304" pitchFamily="18" charset="0"/>
                          <a:cs typeface="Times New Roman" panose="02020603050405020304" pitchFamily="18" charset="0"/>
                        </a:rPr>
                        <a:t>15,17</a:t>
                      </a:r>
                    </a:p>
                  </a:txBody>
                  <a:tcPr marL="91448" marR="91448"/>
                </a:tc>
                <a:tc>
                  <a:txBody>
                    <a:bodyPr/>
                    <a:lstStyle/>
                    <a:p>
                      <a:r>
                        <a:rPr lang="ru-RU" sz="1000" dirty="0">
                          <a:latin typeface="Times New Roman" panose="02020603050405020304" pitchFamily="18" charset="0"/>
                          <a:cs typeface="Times New Roman" panose="02020603050405020304" pitchFamily="18" charset="0"/>
                        </a:rPr>
                        <a:t>15,17</a:t>
                      </a:r>
                    </a:p>
                  </a:txBody>
                  <a:tcPr marL="91448" marR="91448"/>
                </a:tc>
                <a:tc>
                  <a:txBody>
                    <a:bodyPr/>
                    <a:lstStyle/>
                    <a:p>
                      <a:r>
                        <a:rPr lang="ru-RU" sz="1000" dirty="0">
                          <a:latin typeface="Times New Roman" panose="02020603050405020304" pitchFamily="18" charset="0"/>
                          <a:cs typeface="Times New Roman" panose="02020603050405020304" pitchFamily="18" charset="0"/>
                        </a:rPr>
                        <a:t>15,17</a:t>
                      </a:r>
                    </a:p>
                  </a:txBody>
                  <a:tcPr marL="91448" marR="91448"/>
                </a:tc>
                <a:extLst>
                  <a:ext uri="{0D108BD9-81ED-4DB2-BD59-A6C34878D82A}">
                    <a16:rowId xmlns:a16="http://schemas.microsoft.com/office/drawing/2014/main" val="10002"/>
                  </a:ext>
                </a:extLst>
              </a:tr>
              <a:tr h="366029">
                <a:tc>
                  <a:txBody>
                    <a:bodyPr/>
                    <a:lstStyle/>
                    <a:p>
                      <a:r>
                        <a:rPr lang="ru-RU" sz="1000" dirty="0"/>
                        <a:t>2</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Функционирование законодательных органов государственной власти и представительных органов муниципальных образований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3,39</a:t>
                      </a:r>
                    </a:p>
                  </a:txBody>
                  <a:tcPr marL="91448" marR="91448"/>
                </a:tc>
                <a:tc>
                  <a:txBody>
                    <a:bodyPr/>
                    <a:lstStyle/>
                    <a:p>
                      <a:r>
                        <a:rPr lang="ru-RU" sz="1000" dirty="0">
                          <a:latin typeface="Times New Roman" panose="02020603050405020304" pitchFamily="18" charset="0"/>
                          <a:cs typeface="Times New Roman" panose="02020603050405020304" pitchFamily="18" charset="0"/>
                        </a:rPr>
                        <a:t>4,19</a:t>
                      </a:r>
                    </a:p>
                  </a:txBody>
                  <a:tcPr marL="91448" marR="91448"/>
                </a:tc>
                <a:tc>
                  <a:txBody>
                    <a:bodyPr/>
                    <a:lstStyle/>
                    <a:p>
                      <a:r>
                        <a:rPr lang="ru-RU" sz="1000" dirty="0">
                          <a:latin typeface="Times New Roman" panose="02020603050405020304" pitchFamily="18" charset="0"/>
                          <a:cs typeface="Times New Roman" panose="02020603050405020304" pitchFamily="18" charset="0"/>
                        </a:rPr>
                        <a:t>4,13</a:t>
                      </a:r>
                    </a:p>
                  </a:txBody>
                  <a:tcPr marL="91448" marR="91448"/>
                </a:tc>
                <a:tc>
                  <a:txBody>
                    <a:bodyPr/>
                    <a:lstStyle/>
                    <a:p>
                      <a:r>
                        <a:rPr lang="ru-RU" sz="1000" dirty="0">
                          <a:latin typeface="Times New Roman" panose="02020603050405020304" pitchFamily="18" charset="0"/>
                          <a:cs typeface="Times New Roman" panose="02020603050405020304" pitchFamily="18" charset="0"/>
                        </a:rPr>
                        <a:t>3,96</a:t>
                      </a:r>
                    </a:p>
                  </a:txBody>
                  <a:tcPr marL="91448" marR="91448"/>
                </a:tc>
                <a:tc>
                  <a:txBody>
                    <a:bodyPr/>
                    <a:lstStyle/>
                    <a:p>
                      <a:r>
                        <a:rPr lang="ru-RU" sz="1000" dirty="0">
                          <a:latin typeface="Times New Roman" panose="02020603050405020304" pitchFamily="18" charset="0"/>
                          <a:cs typeface="Times New Roman" panose="02020603050405020304" pitchFamily="18" charset="0"/>
                        </a:rPr>
                        <a:t>3,96</a:t>
                      </a:r>
                    </a:p>
                  </a:txBody>
                  <a:tcPr marL="91448" marR="91448"/>
                </a:tc>
                <a:tc>
                  <a:txBody>
                    <a:bodyPr/>
                    <a:lstStyle/>
                    <a:p>
                      <a:r>
                        <a:rPr lang="ru-RU" sz="1000" dirty="0">
                          <a:latin typeface="Times New Roman" panose="02020603050405020304" pitchFamily="18" charset="0"/>
                          <a:cs typeface="Times New Roman" panose="02020603050405020304" pitchFamily="18" charset="0"/>
                        </a:rPr>
                        <a:t>3,96</a:t>
                      </a:r>
                    </a:p>
                  </a:txBody>
                  <a:tcPr marL="91448" marR="91448"/>
                </a:tc>
                <a:extLst>
                  <a:ext uri="{0D108BD9-81ED-4DB2-BD59-A6C34878D82A}">
                    <a16:rowId xmlns:a16="http://schemas.microsoft.com/office/drawing/2014/main" val="10003"/>
                  </a:ext>
                </a:extLst>
              </a:tr>
              <a:tr h="366029">
                <a:tc>
                  <a:txBody>
                    <a:bodyPr/>
                    <a:lstStyle/>
                    <a:p>
                      <a:r>
                        <a:rPr lang="ru-RU" sz="1000" dirty="0"/>
                        <a:t>3</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Функционирование Правительства РФ, высших исполнительных органов государственной власти субъектов РФ, местных администраций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102,41</a:t>
                      </a:r>
                    </a:p>
                  </a:txBody>
                  <a:tcPr marL="91448" marR="91448"/>
                </a:tc>
                <a:tc>
                  <a:txBody>
                    <a:bodyPr/>
                    <a:lstStyle/>
                    <a:p>
                      <a:r>
                        <a:rPr lang="ru-RU" sz="1000" dirty="0">
                          <a:latin typeface="Times New Roman" panose="02020603050405020304" pitchFamily="18" charset="0"/>
                          <a:cs typeface="Times New Roman" panose="02020603050405020304" pitchFamily="18" charset="0"/>
                        </a:rPr>
                        <a:t>129,38</a:t>
                      </a:r>
                    </a:p>
                  </a:txBody>
                  <a:tcPr marL="91448" marR="91448"/>
                </a:tc>
                <a:tc>
                  <a:txBody>
                    <a:bodyPr/>
                    <a:lstStyle/>
                    <a:p>
                      <a:r>
                        <a:rPr lang="ru-RU" sz="1000" dirty="0">
                          <a:latin typeface="Times New Roman" panose="02020603050405020304" pitchFamily="18" charset="0"/>
                          <a:cs typeface="Times New Roman" panose="02020603050405020304" pitchFamily="18" charset="0"/>
                        </a:rPr>
                        <a:t>127,00</a:t>
                      </a:r>
                    </a:p>
                  </a:txBody>
                  <a:tcPr marL="91448" marR="91448"/>
                </a:tc>
                <a:tc>
                  <a:txBody>
                    <a:bodyPr/>
                    <a:lstStyle/>
                    <a:p>
                      <a:r>
                        <a:rPr lang="ru-RU" sz="1000" dirty="0">
                          <a:latin typeface="Times New Roman" panose="02020603050405020304" pitchFamily="18" charset="0"/>
                          <a:cs typeface="Times New Roman" panose="02020603050405020304" pitchFamily="18" charset="0"/>
                        </a:rPr>
                        <a:t>126,31</a:t>
                      </a:r>
                    </a:p>
                  </a:txBody>
                  <a:tcPr marL="91448" marR="91448"/>
                </a:tc>
                <a:tc>
                  <a:txBody>
                    <a:bodyPr/>
                    <a:lstStyle/>
                    <a:p>
                      <a:r>
                        <a:rPr lang="ru-RU" sz="1000" dirty="0">
                          <a:latin typeface="Times New Roman" panose="02020603050405020304" pitchFamily="18" charset="0"/>
                          <a:cs typeface="Times New Roman" panose="02020603050405020304" pitchFamily="18" charset="0"/>
                        </a:rPr>
                        <a:t>127,33</a:t>
                      </a:r>
                    </a:p>
                  </a:txBody>
                  <a:tcPr marL="91448" marR="91448"/>
                </a:tc>
                <a:tc>
                  <a:txBody>
                    <a:bodyPr/>
                    <a:lstStyle/>
                    <a:p>
                      <a:r>
                        <a:rPr lang="ru-RU" sz="1000" dirty="0">
                          <a:latin typeface="Times New Roman" panose="02020603050405020304" pitchFamily="18" charset="0"/>
                          <a:cs typeface="Times New Roman" panose="02020603050405020304" pitchFamily="18" charset="0"/>
                        </a:rPr>
                        <a:t>128,40</a:t>
                      </a:r>
                    </a:p>
                  </a:txBody>
                  <a:tcPr marL="91448" marR="91448"/>
                </a:tc>
                <a:extLst>
                  <a:ext uri="{0D108BD9-81ED-4DB2-BD59-A6C34878D82A}">
                    <a16:rowId xmlns:a16="http://schemas.microsoft.com/office/drawing/2014/main" val="10004"/>
                  </a:ext>
                </a:extLst>
              </a:tr>
              <a:tr h="241932">
                <a:tc>
                  <a:txBody>
                    <a:bodyPr/>
                    <a:lstStyle/>
                    <a:p>
                      <a:r>
                        <a:rPr lang="ru-RU" sz="1000" dirty="0"/>
                        <a:t>4</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Обеспечение проведения выборов и референдумов</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0,40</a:t>
                      </a:r>
                    </a:p>
                  </a:txBody>
                  <a:tcPr marL="91448" marR="91448"/>
                </a:tc>
                <a:tc>
                  <a:txBody>
                    <a:bodyPr/>
                    <a:lstStyle/>
                    <a:p>
                      <a:r>
                        <a:rPr lang="ru-RU" sz="1000" dirty="0">
                          <a:latin typeface="Times New Roman" panose="02020603050405020304" pitchFamily="18" charset="0"/>
                          <a:cs typeface="Times New Roman" panose="02020603050405020304" pitchFamily="18" charset="0"/>
                        </a:rPr>
                        <a:t>0,70</a:t>
                      </a:r>
                    </a:p>
                  </a:txBody>
                  <a:tcPr marL="91448" marR="91448"/>
                </a:tc>
                <a:tc>
                  <a:txBody>
                    <a:bodyPr/>
                    <a:lstStyle/>
                    <a:p>
                      <a:r>
                        <a:rPr lang="ru-RU" sz="1000" dirty="0">
                          <a:latin typeface="Times New Roman" panose="02020603050405020304" pitchFamily="18" charset="0"/>
                          <a:cs typeface="Times New Roman" panose="02020603050405020304" pitchFamily="18" charset="0"/>
                        </a:rPr>
                        <a:t>0,70</a:t>
                      </a: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extLst>
                  <a:ext uri="{0D108BD9-81ED-4DB2-BD59-A6C34878D82A}">
                    <a16:rowId xmlns:a16="http://schemas.microsoft.com/office/drawing/2014/main" val="10005"/>
                  </a:ext>
                </a:extLst>
              </a:tr>
              <a:tr h="241932">
                <a:tc>
                  <a:txBody>
                    <a:bodyPr/>
                    <a:lstStyle/>
                    <a:p>
                      <a:endParaRPr lang="ru-RU" sz="1000" dirty="0"/>
                    </a:p>
                  </a:txBody>
                  <a:tcPr marL="91448" marR="91448"/>
                </a:tc>
                <a:tc>
                  <a:txBody>
                    <a:bodyPr/>
                    <a:lstStyle/>
                    <a:p>
                      <a:pPr algn="l" fontAlgn="b"/>
                      <a:r>
                        <a:rPr lang="ru-RU" sz="1000" b="0" i="0" u="none" strike="noStrike" dirty="0">
                          <a:solidFill>
                            <a:srgbClr val="000000"/>
                          </a:solidFill>
                          <a:effectLst/>
                          <a:latin typeface="Times New Roman" panose="02020603050405020304" pitchFamily="18" charset="0"/>
                          <a:cs typeface="Times New Roman" panose="02020603050405020304" pitchFamily="18" charset="0"/>
                        </a:rPr>
                        <a:t>Судебная система</a:t>
                      </a: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0,17</a:t>
                      </a:r>
                    </a:p>
                  </a:txBody>
                  <a:tcPr marL="91448" marR="91448"/>
                </a:tc>
                <a:tc>
                  <a:txBody>
                    <a:bodyPr/>
                    <a:lstStyle/>
                    <a:p>
                      <a:r>
                        <a:rPr lang="ru-RU" sz="1000" dirty="0">
                          <a:latin typeface="Times New Roman" panose="02020603050405020304" pitchFamily="18" charset="0"/>
                          <a:cs typeface="Times New Roman" panose="02020603050405020304" pitchFamily="18" charset="0"/>
                        </a:rPr>
                        <a:t>0,01</a:t>
                      </a: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extLst>
                  <a:ext uri="{0D108BD9-81ED-4DB2-BD59-A6C34878D82A}">
                    <a16:rowId xmlns:a16="http://schemas.microsoft.com/office/drawing/2014/main" val="10008"/>
                  </a:ext>
                </a:extLst>
              </a:tr>
              <a:tr h="241932">
                <a:tc>
                  <a:txBody>
                    <a:bodyPr/>
                    <a:lstStyle/>
                    <a:p>
                      <a:r>
                        <a:rPr lang="ru-RU" sz="1000" dirty="0"/>
                        <a:t>5</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Резервные фонды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0,80</a:t>
                      </a:r>
                    </a:p>
                  </a:txBody>
                  <a:tcPr marL="91448" marR="91448"/>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a:tc>
                <a:tc>
                  <a:txBody>
                    <a:bodyPr/>
                    <a:lstStyle/>
                    <a:p>
                      <a:r>
                        <a:rPr lang="ru-RU" sz="1000" dirty="0">
                          <a:latin typeface="Times New Roman" panose="02020603050405020304" pitchFamily="18" charset="0"/>
                          <a:cs typeface="Times New Roman" panose="02020603050405020304" pitchFamily="18" charset="0"/>
                        </a:rPr>
                        <a:t>0,80</a:t>
                      </a:r>
                    </a:p>
                  </a:txBody>
                  <a:tcPr marL="91448" marR="91448"/>
                </a:tc>
                <a:tc>
                  <a:txBody>
                    <a:bodyPr/>
                    <a:lstStyle/>
                    <a:p>
                      <a:r>
                        <a:rPr lang="ru-RU" sz="1000" dirty="0">
                          <a:latin typeface="Times New Roman" panose="02020603050405020304" pitchFamily="18" charset="0"/>
                          <a:cs typeface="Times New Roman" panose="02020603050405020304" pitchFamily="18" charset="0"/>
                        </a:rPr>
                        <a:t>0,80</a:t>
                      </a:r>
                    </a:p>
                  </a:txBody>
                  <a:tcPr marL="91448" marR="91448"/>
                </a:tc>
                <a:tc>
                  <a:txBody>
                    <a:bodyPr/>
                    <a:lstStyle/>
                    <a:p>
                      <a:r>
                        <a:rPr lang="ru-RU" sz="1000" dirty="0">
                          <a:latin typeface="Times New Roman" panose="02020603050405020304" pitchFamily="18" charset="0"/>
                          <a:cs typeface="Times New Roman" panose="02020603050405020304" pitchFamily="18" charset="0"/>
                        </a:rPr>
                        <a:t>0,80</a:t>
                      </a:r>
                    </a:p>
                  </a:txBody>
                  <a:tcPr marL="91448" marR="91448"/>
                </a:tc>
                <a:extLst>
                  <a:ext uri="{0D108BD9-81ED-4DB2-BD59-A6C34878D82A}">
                    <a16:rowId xmlns:a16="http://schemas.microsoft.com/office/drawing/2014/main" val="10006"/>
                  </a:ext>
                </a:extLst>
              </a:tr>
              <a:tr h="241932">
                <a:tc>
                  <a:txBody>
                    <a:bodyPr/>
                    <a:lstStyle/>
                    <a:p>
                      <a:r>
                        <a:rPr lang="ru-RU" sz="1000" dirty="0"/>
                        <a:t>6</a:t>
                      </a:r>
                    </a:p>
                  </a:txBody>
                  <a:tcPr marL="91448" marR="91448"/>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общегосударственные вопросы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000" dirty="0">
                          <a:latin typeface="Times New Roman" panose="02020603050405020304" pitchFamily="18" charset="0"/>
                          <a:cs typeface="Times New Roman" panose="02020603050405020304" pitchFamily="18" charset="0"/>
                        </a:rPr>
                        <a:t>16,79</a:t>
                      </a:r>
                    </a:p>
                  </a:txBody>
                  <a:tcPr marL="91448" marR="91448"/>
                </a:tc>
                <a:tc>
                  <a:txBody>
                    <a:bodyPr/>
                    <a:lstStyle/>
                    <a:p>
                      <a:r>
                        <a:rPr lang="ru-RU" sz="1000" dirty="0">
                          <a:latin typeface="Times New Roman" panose="02020603050405020304" pitchFamily="18" charset="0"/>
                          <a:cs typeface="Times New Roman" panose="02020603050405020304" pitchFamily="18" charset="0"/>
                        </a:rPr>
                        <a:t>22,44</a:t>
                      </a:r>
                    </a:p>
                  </a:txBody>
                  <a:tcPr marL="91448" marR="91448"/>
                </a:tc>
                <a:tc>
                  <a:txBody>
                    <a:bodyPr/>
                    <a:lstStyle/>
                    <a:p>
                      <a:r>
                        <a:rPr lang="ru-RU" sz="1000" dirty="0">
                          <a:latin typeface="Times New Roman" panose="02020603050405020304" pitchFamily="18" charset="0"/>
                          <a:cs typeface="Times New Roman" panose="02020603050405020304" pitchFamily="18" charset="0"/>
                        </a:rPr>
                        <a:t>21,28</a:t>
                      </a:r>
                    </a:p>
                  </a:txBody>
                  <a:tcPr marL="91448" marR="91448"/>
                </a:tc>
                <a:tc>
                  <a:txBody>
                    <a:bodyPr/>
                    <a:lstStyle/>
                    <a:p>
                      <a:r>
                        <a:rPr lang="ru-RU" sz="1000" dirty="0">
                          <a:latin typeface="Times New Roman" panose="02020603050405020304" pitchFamily="18" charset="0"/>
                          <a:cs typeface="Times New Roman" panose="02020603050405020304" pitchFamily="18" charset="0"/>
                        </a:rPr>
                        <a:t>20,63</a:t>
                      </a:r>
                    </a:p>
                  </a:txBody>
                  <a:tcPr marL="91448" marR="91448"/>
                </a:tc>
                <a:tc>
                  <a:txBody>
                    <a:bodyPr/>
                    <a:lstStyle/>
                    <a:p>
                      <a:r>
                        <a:rPr lang="ru-RU" sz="1000" dirty="0">
                          <a:latin typeface="Times New Roman" panose="02020603050405020304" pitchFamily="18" charset="0"/>
                          <a:cs typeface="Times New Roman" panose="02020603050405020304" pitchFamily="18" charset="0"/>
                        </a:rPr>
                        <a:t>23,10</a:t>
                      </a:r>
                    </a:p>
                  </a:txBody>
                  <a:tcPr marL="91448" marR="91448"/>
                </a:tc>
                <a:tc>
                  <a:txBody>
                    <a:bodyPr/>
                    <a:lstStyle/>
                    <a:p>
                      <a:r>
                        <a:rPr lang="ru-RU" sz="1000" dirty="0">
                          <a:latin typeface="Times New Roman" panose="02020603050405020304" pitchFamily="18" charset="0"/>
                          <a:cs typeface="Times New Roman" panose="02020603050405020304" pitchFamily="18" charset="0"/>
                        </a:rPr>
                        <a:t>23,60</a:t>
                      </a:r>
                    </a:p>
                  </a:txBody>
                  <a:tcPr marL="91448" marR="91448"/>
                </a:tc>
                <a:extLst>
                  <a:ext uri="{0D108BD9-81ED-4DB2-BD59-A6C34878D82A}">
                    <a16:rowId xmlns:a16="http://schemas.microsoft.com/office/drawing/2014/main" val="10007"/>
                  </a:ext>
                </a:extLst>
              </a:tr>
            </a:tbl>
          </a:graphicData>
        </a:graphic>
      </p:graphicFrame>
      <p:sp>
        <p:nvSpPr>
          <p:cNvPr id="55396" name="TextBox 17">
            <a:extLst>
              <a:ext uri="{FF2B5EF4-FFF2-40B4-BE49-F238E27FC236}">
                <a16:creationId xmlns:a16="http://schemas.microsoft.com/office/drawing/2014/main" id="{2746C9E5-A075-47A3-A834-DF137E09BA28}"/>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55397"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44450" y="3727298"/>
            <a:ext cx="524762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общегосударственные вопросы, в %</a:t>
            </a:r>
          </a:p>
        </p:txBody>
      </p:sp>
      <p:sp>
        <p:nvSpPr>
          <p:cNvPr id="55398" name="TextBox 19">
            <a:extLst>
              <a:ext uri="{FF2B5EF4-FFF2-40B4-BE49-F238E27FC236}">
                <a16:creationId xmlns:a16="http://schemas.microsoft.com/office/drawing/2014/main" id="{EC1E283A-445A-4440-94CC-FA392421340E}"/>
              </a:ext>
            </a:extLst>
          </p:cNvPr>
          <p:cNvSpPr txBox="1">
            <a:spLocks noChangeArrowheads="1"/>
          </p:cNvSpPr>
          <p:nvPr/>
        </p:nvSpPr>
        <p:spPr bwMode="auto">
          <a:xfrm>
            <a:off x="7337426" y="503238"/>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latin typeface="Times New Roman" panose="02020603050405020304" pitchFamily="18" charset="0"/>
                <a:cs typeface="Times New Roman" panose="02020603050405020304" pitchFamily="18" charset="0"/>
              </a:rPr>
              <a:t>млн.рублей</a:t>
            </a:r>
            <a:endParaRPr lang="ru-RU" altLang="ru-RU" sz="11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7"/>
          </p:nvPr>
        </p:nvSpPr>
        <p:spPr>
          <a:xfrm>
            <a:off x="7010400" y="0"/>
            <a:ext cx="2133600" cy="365125"/>
          </a:xfrm>
        </p:spPr>
        <p:txBody>
          <a:bodyPr/>
          <a:lstStyle/>
          <a:p>
            <a:pPr>
              <a:defRPr/>
            </a:pPr>
            <a:fld id="{1C2F39FC-F7FC-43A7-985C-4565CF06B74E}" type="slidenum">
              <a:rPr lang="en-US" smtClean="0">
                <a:solidFill>
                  <a:schemeClr val="tx1"/>
                </a:solidFill>
              </a:rPr>
              <a:pPr>
                <a:defRPr/>
              </a:pPr>
              <a:t>30</a:t>
            </a:fld>
            <a:endParaRPr lang="en-US" dirty="0">
              <a:solidFill>
                <a:schemeClr val="tx1"/>
              </a:solidFill>
            </a:endParaRPr>
          </a:p>
        </p:txBody>
      </p:sp>
      <p:sp>
        <p:nvSpPr>
          <p:cNvPr id="11" name="Овал 10"/>
          <p:cNvSpPr/>
          <p:nvPr/>
        </p:nvSpPr>
        <p:spPr>
          <a:xfrm rot="10800000" flipV="1">
            <a:off x="631999" y="4016375"/>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dirty="0">
              <a:solidFill>
                <a:srgbClr val="7030A0"/>
              </a:solidFill>
              <a:latin typeface="Times New Roman" panose="02020603050405020304" pitchFamily="18" charset="0"/>
              <a:cs typeface="Times New Roman" panose="02020603050405020304" pitchFamily="18" charset="0"/>
            </a:endParaRPr>
          </a:p>
        </p:txBody>
      </p:sp>
      <p:cxnSp>
        <p:nvCxnSpPr>
          <p:cNvPr id="21" name="Прямая со стрелкой 20"/>
          <p:cNvCxnSpPr/>
          <p:nvPr/>
        </p:nvCxnSpPr>
        <p:spPr>
          <a:xfrm flipV="1">
            <a:off x="2646223" y="4557896"/>
            <a:ext cx="254185" cy="234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2075710" y="4601332"/>
            <a:ext cx="254185" cy="234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Овал 22"/>
          <p:cNvSpPr/>
          <p:nvPr/>
        </p:nvSpPr>
        <p:spPr>
          <a:xfrm rot="10800000" flipV="1">
            <a:off x="741214" y="4404122"/>
            <a:ext cx="879662"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7030A0"/>
                </a:solidFill>
                <a:latin typeface="Times New Roman" panose="02020603050405020304" pitchFamily="18" charset="0"/>
                <a:cs typeface="Times New Roman" panose="02020603050405020304" pitchFamily="18" charset="0"/>
              </a:rPr>
              <a:t>123,7</a:t>
            </a:r>
          </a:p>
        </p:txBody>
      </p:sp>
      <p:sp>
        <p:nvSpPr>
          <p:cNvPr id="24" name="Овал 23"/>
          <p:cNvSpPr/>
          <p:nvPr/>
        </p:nvSpPr>
        <p:spPr>
          <a:xfrm rot="10800000" flipV="1">
            <a:off x="2132670" y="4270086"/>
            <a:ext cx="767738" cy="4051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7030A0"/>
                </a:solidFill>
                <a:latin typeface="Times New Roman" panose="02020603050405020304" pitchFamily="18" charset="0"/>
                <a:cs typeface="Times New Roman" panose="02020603050405020304" pitchFamily="18" charset="0"/>
              </a:rPr>
              <a:t>102,1</a:t>
            </a:r>
          </a:p>
        </p:txBody>
      </p:sp>
      <p:sp>
        <p:nvSpPr>
          <p:cNvPr id="26" name="Овал 25"/>
          <p:cNvSpPr/>
          <p:nvPr/>
        </p:nvSpPr>
        <p:spPr>
          <a:xfrm rot="10800000" flipV="1">
            <a:off x="2773315" y="4305317"/>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7030A0"/>
                </a:solidFill>
                <a:latin typeface="Times New Roman" panose="02020603050405020304" pitchFamily="18" charset="0"/>
                <a:cs typeface="Times New Roman" panose="02020603050405020304" pitchFamily="18" charset="0"/>
              </a:rPr>
              <a:t>100,9</a:t>
            </a:r>
          </a:p>
        </p:txBody>
      </p:sp>
      <p:sp>
        <p:nvSpPr>
          <p:cNvPr id="27" name="Овал 26"/>
          <p:cNvSpPr/>
          <p:nvPr/>
        </p:nvSpPr>
        <p:spPr>
          <a:xfrm rot="10800000" flipV="1">
            <a:off x="1620876" y="4382860"/>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7030A0"/>
                </a:solidFill>
                <a:latin typeface="Times New Roman" panose="02020603050405020304" pitchFamily="18" charset="0"/>
                <a:cs typeface="Times New Roman" panose="02020603050405020304" pitchFamily="18" charset="0"/>
              </a:rPr>
              <a:t>99,8</a:t>
            </a:r>
          </a:p>
        </p:txBody>
      </p:sp>
      <p:graphicFrame>
        <p:nvGraphicFramePr>
          <p:cNvPr id="25" name="Диаграмма 4">
            <a:extLst>
              <a:ext uri="{FF2B5EF4-FFF2-40B4-BE49-F238E27FC236}">
                <a16:creationId xmlns:a16="http://schemas.microsoft.com/office/drawing/2014/main" id="{6A3692B7-E4F7-4439-BCF8-FB167A2A8D94}"/>
              </a:ext>
            </a:extLst>
          </p:cNvPr>
          <p:cNvGraphicFramePr>
            <a:graphicFrameLocks/>
          </p:cNvGraphicFramePr>
          <p:nvPr>
            <p:extLst>
              <p:ext uri="{D42A27DB-BD31-4B8C-83A1-F6EECF244321}">
                <p14:modId xmlns:p14="http://schemas.microsoft.com/office/powerpoint/2010/main" val="1255820732"/>
              </p:ext>
            </p:extLst>
          </p:nvPr>
        </p:nvGraphicFramePr>
        <p:xfrm>
          <a:off x="5796136" y="4016375"/>
          <a:ext cx="3341727" cy="2364953"/>
        </p:xfrm>
        <a:graphic>
          <a:graphicData uri="http://schemas.openxmlformats.org/drawingml/2006/chart">
            <c:chart xmlns:c="http://schemas.openxmlformats.org/drawingml/2006/chart" xmlns:r="http://schemas.openxmlformats.org/officeDocument/2006/relationships" r:id="rId4"/>
          </a:graphicData>
        </a:graphic>
      </p:graphicFrame>
      <p:sp>
        <p:nvSpPr>
          <p:cNvPr id="4" name="7-конечная звезда 3"/>
          <p:cNvSpPr/>
          <p:nvPr/>
        </p:nvSpPr>
        <p:spPr>
          <a:xfrm rot="20349238">
            <a:off x="3650128" y="4407684"/>
            <a:ext cx="2275544" cy="1798654"/>
          </a:xfrm>
          <a:prstGeom prst="star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000" dirty="0">
              <a:solidFill>
                <a:schemeClr val="tx1"/>
              </a:solidFill>
              <a:latin typeface="Times New Roman" panose="02020603050405020304" pitchFamily="18" charset="0"/>
              <a:cs typeface="Times New Roman" panose="02020603050405020304" pitchFamily="18" charset="0"/>
            </a:endParaRPr>
          </a:p>
          <a:p>
            <a:pPr algn="ctr"/>
            <a:r>
              <a:rPr lang="ru-RU" sz="1000" dirty="0">
                <a:solidFill>
                  <a:schemeClr val="tx1"/>
                </a:solidFill>
                <a:latin typeface="Times New Roman" panose="02020603050405020304" pitchFamily="18" charset="0"/>
                <a:cs typeface="Times New Roman" panose="02020603050405020304" pitchFamily="18" charset="0"/>
              </a:rPr>
              <a:t>Удовлетворенность населения деятельностью органов местного самоуправления,  87,2%</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98" name="Picture 62" descr="https://im0-tub-ru.yandex.net/i?id=a6504c296ce6997ce64190b566300ebd-l&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767" y="4465169"/>
            <a:ext cx="4862717" cy="1844824"/>
          </a:xfrm>
          <a:prstGeom prst="rect">
            <a:avLst/>
          </a:prstGeom>
          <a:noFill/>
          <a:extLst>
            <a:ext uri="{909E8E84-426E-40DD-AFC4-6F175D3DCCD1}">
              <a14:hiddenFill xmlns:a14="http://schemas.microsoft.com/office/drawing/2010/main">
                <a:solidFill>
                  <a:srgbClr val="FFFFFF"/>
                </a:solidFill>
              </a14:hiddenFill>
            </a:ext>
          </a:extLst>
        </p:spPr>
      </p:pic>
      <p:sp>
        <p:nvSpPr>
          <p:cNvPr id="56322" name="Заголовок 1">
            <a:extLst>
              <a:ext uri="{FF2B5EF4-FFF2-40B4-BE49-F238E27FC236}">
                <a16:creationId xmlns:a16="http://schemas.microsoft.com/office/drawing/2014/main" id="{9C97CB50-69A7-4BAF-8216-07C39A81AF3F}"/>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6323" name="TextBox 7">
            <a:extLst>
              <a:ext uri="{FF2B5EF4-FFF2-40B4-BE49-F238E27FC236}">
                <a16:creationId xmlns:a16="http://schemas.microsoft.com/office/drawing/2014/main" id="{E551BBBD-A655-4CDF-B1EF-4DDE2622C91A}"/>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a16="http://schemas.microsoft.com/office/drawing/2014/main" id="{A75043C9-DEDA-4B15-8F55-ECF8732D75C9}"/>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6325" name="Заголовок 1">
            <a:extLst>
              <a:ext uri="{FF2B5EF4-FFF2-40B4-BE49-F238E27FC236}">
                <a16:creationId xmlns:a16="http://schemas.microsoft.com/office/drawing/2014/main" id="{C03D1F11-2EA0-4163-AADF-FCBFA9166597}"/>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6326" name="TextBox 2">
            <a:extLst>
              <a:ext uri="{FF2B5EF4-FFF2-40B4-BE49-F238E27FC236}">
                <a16:creationId xmlns:a16="http://schemas.microsoft.com/office/drawing/2014/main" id="{9F086372-23B5-4989-A5D9-B597E7E4DB24}"/>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rebuchet MS" panose="020B0603020202020204" pitchFamily="34" charset="0"/>
              </a:rPr>
              <a:t>                </a:t>
            </a:r>
            <a:r>
              <a:rPr lang="ru-RU" altLang="ru-RU" sz="1600" dirty="0">
                <a:solidFill>
                  <a:srgbClr val="002060"/>
                </a:solidFill>
                <a:latin typeface="Times New Roman" panose="02020603050405020304" pitchFamily="18" charset="0"/>
                <a:cs typeface="Times New Roman" panose="02020603050405020304" pitchFamily="18" charset="0"/>
              </a:rPr>
              <a:t>Расходы консолидированного бюджета муниципального района Мелеузовский район</a:t>
            </a:r>
          </a:p>
          <a:p>
            <a:pPr algn="ctr"/>
            <a:r>
              <a:rPr lang="ru-RU" altLang="ru-RU" sz="1600" dirty="0">
                <a:solidFill>
                  <a:srgbClr val="002060"/>
                </a:solidFill>
                <a:latin typeface="Times New Roman" panose="02020603050405020304" pitchFamily="18" charset="0"/>
                <a:cs typeface="Times New Roman" panose="02020603050405020304" pitchFamily="18" charset="0"/>
              </a:rPr>
              <a:t> на национальную оборону в 2017-2021 годах</a:t>
            </a:r>
            <a:endParaRPr lang="ru-RU" altLang="ru-RU" sz="1600" b="1" dirty="0">
              <a:latin typeface="Times New Roman" panose="02020603050405020304" pitchFamily="18" charset="0"/>
              <a:cs typeface="Times New Roman" panose="02020603050405020304" pitchFamily="18" charset="0"/>
            </a:endParaRPr>
          </a:p>
        </p:txBody>
      </p:sp>
      <p:pic>
        <p:nvPicPr>
          <p:cNvPr id="56327" name="Picture 3">
            <a:extLst>
              <a:ext uri="{FF2B5EF4-FFF2-40B4-BE49-F238E27FC236}">
                <a16:creationId xmlns:a16="http://schemas.microsoft.com/office/drawing/2014/main" id="{C9C84D75-0A63-40F7-BDDB-B00A81143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837FA28D-9A5B-47D6-9962-6CE9A4DD7BDB}"/>
              </a:ext>
            </a:extLst>
          </p:cNvPr>
          <p:cNvGraphicFramePr>
            <a:graphicFrameLocks noGrp="1"/>
          </p:cNvGraphicFramePr>
          <p:nvPr>
            <p:extLst>
              <p:ext uri="{D42A27DB-BD31-4B8C-83A1-F6EECF244321}">
                <p14:modId xmlns:p14="http://schemas.microsoft.com/office/powerpoint/2010/main" val="963466975"/>
              </p:ext>
            </p:extLst>
          </p:nvPr>
        </p:nvGraphicFramePr>
        <p:xfrm>
          <a:off x="179512" y="852486"/>
          <a:ext cx="8766051" cy="1568451"/>
        </p:xfrm>
        <a:graphic>
          <a:graphicData uri="http://schemas.openxmlformats.org/drawingml/2006/table">
            <a:tbl>
              <a:tblPr firstRow="1" bandRow="1">
                <a:tableStyleId>{F5AB1C69-6EDB-4FF4-983F-18BD219EF322}</a:tableStyleId>
              </a:tblPr>
              <a:tblGrid>
                <a:gridCol w="291599">
                  <a:extLst>
                    <a:ext uri="{9D8B030D-6E8A-4147-A177-3AD203B41FA5}">
                      <a16:colId xmlns:a16="http://schemas.microsoft.com/office/drawing/2014/main" val="20000"/>
                    </a:ext>
                  </a:extLst>
                </a:gridCol>
                <a:gridCol w="3740849">
                  <a:extLst>
                    <a:ext uri="{9D8B030D-6E8A-4147-A177-3AD203B41FA5}">
                      <a16:colId xmlns:a16="http://schemas.microsoft.com/office/drawing/2014/main" val="20001"/>
                    </a:ext>
                  </a:extLst>
                </a:gridCol>
                <a:gridCol w="936104">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56091">
                  <a:extLst>
                    <a:ext uri="{9D8B030D-6E8A-4147-A177-3AD203B41FA5}">
                      <a16:colId xmlns:a16="http://schemas.microsoft.com/office/drawing/2014/main" val="20006"/>
                    </a:ext>
                  </a:extLst>
                </a:gridCol>
                <a:gridCol w="712418">
                  <a:extLst>
                    <a:ext uri="{9D8B030D-6E8A-4147-A177-3AD203B41FA5}">
                      <a16:colId xmlns:a16="http://schemas.microsoft.com/office/drawing/2014/main" val="20007"/>
                    </a:ext>
                  </a:extLst>
                </a:gridCol>
                <a:gridCol w="744814">
                  <a:extLst>
                    <a:ext uri="{9D8B030D-6E8A-4147-A177-3AD203B41FA5}">
                      <a16:colId xmlns:a16="http://schemas.microsoft.com/office/drawing/2014/main" val="20008"/>
                    </a:ext>
                  </a:extLst>
                </a:gridCol>
              </a:tblGrid>
              <a:tr h="663677">
                <a:tc>
                  <a:txBody>
                    <a:bodyPr/>
                    <a:lstStyle/>
                    <a:p>
                      <a:endParaRPr lang="ru-RU" sz="1800" dirty="0"/>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Наименование показателя</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2017 год (отчет)</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2018  год (</a:t>
                      </a:r>
                      <a:r>
                        <a:rPr lang="ru-RU" sz="1100" dirty="0" err="1">
                          <a:latin typeface="Times New Roman" panose="02020603050405020304" pitchFamily="18" charset="0"/>
                          <a:cs typeface="Times New Roman" panose="02020603050405020304" pitchFamily="18" charset="0"/>
                        </a:rPr>
                        <a:t>уточн</a:t>
                      </a:r>
                      <a:r>
                        <a:rPr lang="ru-RU" sz="1100" dirty="0">
                          <a:latin typeface="Times New Roman" panose="02020603050405020304" pitchFamily="18" charset="0"/>
                          <a:cs typeface="Times New Roman" panose="02020603050405020304" pitchFamily="18" charset="0"/>
                        </a:rPr>
                        <a:t>. план)</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2018 год (отчет)</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2019</a:t>
                      </a:r>
                      <a:r>
                        <a:rPr lang="ru-RU" sz="1100" baseline="0" dirty="0">
                          <a:latin typeface="Times New Roman" panose="02020603050405020304" pitchFamily="18" charset="0"/>
                          <a:cs typeface="Times New Roman" panose="02020603050405020304" pitchFamily="18" charset="0"/>
                        </a:rPr>
                        <a:t> год (план)</a:t>
                      </a:r>
                      <a:endParaRPr lang="ru-RU" sz="1100" dirty="0">
                        <a:latin typeface="Times New Roman" panose="02020603050405020304" pitchFamily="18" charset="0"/>
                        <a:cs typeface="Times New Roman" panose="02020603050405020304" pitchFamily="18" charset="0"/>
                      </a:endParaRP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2020</a:t>
                      </a:r>
                      <a:r>
                        <a:rPr lang="ru-RU" sz="1100" baseline="0" dirty="0">
                          <a:latin typeface="Times New Roman" panose="02020603050405020304" pitchFamily="18" charset="0"/>
                          <a:cs typeface="Times New Roman" panose="02020603050405020304" pitchFamily="18" charset="0"/>
                        </a:rPr>
                        <a:t> год (план)</a:t>
                      </a:r>
                      <a:endParaRPr lang="ru-RU" sz="1100" dirty="0">
                        <a:latin typeface="Times New Roman" panose="02020603050405020304" pitchFamily="18" charset="0"/>
                        <a:cs typeface="Times New Roman" panose="02020603050405020304" pitchFamily="18" charset="0"/>
                      </a:endParaRP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2021</a:t>
                      </a:r>
                      <a:r>
                        <a:rPr lang="ru-RU" sz="1100" baseline="0" dirty="0">
                          <a:latin typeface="Times New Roman" panose="02020603050405020304" pitchFamily="18" charset="0"/>
                          <a:cs typeface="Times New Roman" panose="02020603050405020304" pitchFamily="18" charset="0"/>
                        </a:rPr>
                        <a:t> год (план)</a:t>
                      </a:r>
                      <a:endParaRPr lang="ru-RU" sz="1100" dirty="0">
                        <a:latin typeface="Times New Roman" panose="02020603050405020304" pitchFamily="18" charset="0"/>
                        <a:cs typeface="Times New Roman" panose="02020603050405020304" pitchFamily="18" charset="0"/>
                      </a:endParaRPr>
                    </a:p>
                  </a:txBody>
                  <a:tcPr marL="91448" marR="91448" marT="45710" marB="45710"/>
                </a:tc>
                <a:extLst>
                  <a:ext uri="{0D108BD9-81ED-4DB2-BD59-A6C34878D82A}">
                    <a16:rowId xmlns:a16="http://schemas.microsoft.com/office/drawing/2014/main" val="10000"/>
                  </a:ext>
                </a:extLst>
              </a:tr>
              <a:tr h="406250">
                <a:tc>
                  <a:txBody>
                    <a:bodyPr/>
                    <a:lstStyle/>
                    <a:p>
                      <a:endParaRPr lang="ru-RU" sz="1000" dirty="0"/>
                    </a:p>
                  </a:txBody>
                  <a:tcPr marL="91448" marR="91448" marT="45710" marB="45710"/>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Национальная оборона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100" dirty="0">
                          <a:latin typeface="Times New Roman" panose="02020603050405020304" pitchFamily="18" charset="0"/>
                          <a:cs typeface="Times New Roman" panose="02020603050405020304" pitchFamily="18" charset="0"/>
                        </a:rPr>
                        <a:t>1,57</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1,74</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1,74</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1,85</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1,88</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1,95</a:t>
                      </a:r>
                    </a:p>
                  </a:txBody>
                  <a:tcPr marL="91448" marR="91448" marT="45710" marB="45710"/>
                </a:tc>
                <a:extLst>
                  <a:ext uri="{0D108BD9-81ED-4DB2-BD59-A6C34878D82A}">
                    <a16:rowId xmlns:a16="http://schemas.microsoft.com/office/drawing/2014/main" val="10001"/>
                  </a:ext>
                </a:extLst>
              </a:tr>
              <a:tr h="498524">
                <a:tc>
                  <a:txBody>
                    <a:bodyPr/>
                    <a:lstStyle/>
                    <a:p>
                      <a:r>
                        <a:rPr lang="ru-RU" sz="1000" dirty="0"/>
                        <a:t>1</a:t>
                      </a:r>
                    </a:p>
                  </a:txBody>
                  <a:tcPr marL="91448" marR="91448" marT="45710" marB="45710"/>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Мобилизационная и вневойсковая подготовка</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100" dirty="0">
                          <a:latin typeface="Times New Roman" panose="02020603050405020304" pitchFamily="18" charset="0"/>
                          <a:cs typeface="Times New Roman" panose="02020603050405020304" pitchFamily="18" charset="0"/>
                        </a:rPr>
                        <a:t>1,57</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1,74</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1,74</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1,85</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1,88</a:t>
                      </a:r>
                    </a:p>
                  </a:txBody>
                  <a:tcPr marL="91448" marR="91448" marT="45710" marB="45710"/>
                </a:tc>
                <a:tc>
                  <a:txBody>
                    <a:bodyPr/>
                    <a:lstStyle/>
                    <a:p>
                      <a:r>
                        <a:rPr lang="ru-RU" sz="1100" dirty="0">
                          <a:latin typeface="Times New Roman" panose="02020603050405020304" pitchFamily="18" charset="0"/>
                          <a:cs typeface="Times New Roman" panose="02020603050405020304" pitchFamily="18" charset="0"/>
                        </a:rPr>
                        <a:t>1,95</a:t>
                      </a:r>
                    </a:p>
                  </a:txBody>
                  <a:tcPr marL="91448" marR="91448" marT="45710" marB="45710"/>
                </a:tc>
                <a:extLst>
                  <a:ext uri="{0D108BD9-81ED-4DB2-BD59-A6C34878D82A}">
                    <a16:rowId xmlns:a16="http://schemas.microsoft.com/office/drawing/2014/main" val="10002"/>
                  </a:ext>
                </a:extLst>
              </a:tr>
            </a:tbl>
          </a:graphicData>
        </a:graphic>
      </p:graphicFrame>
      <p:sp>
        <p:nvSpPr>
          <p:cNvPr id="56370" name="TextBox 17">
            <a:extLst>
              <a:ext uri="{FF2B5EF4-FFF2-40B4-BE49-F238E27FC236}">
                <a16:creationId xmlns:a16="http://schemas.microsoft.com/office/drawing/2014/main" id="{D85A6F72-49C5-43DB-8F2F-8BEE67BAB49A}"/>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56371" name="TextBox 18">
            <a:extLst>
              <a:ext uri="{FF2B5EF4-FFF2-40B4-BE49-F238E27FC236}">
                <a16:creationId xmlns:a16="http://schemas.microsoft.com/office/drawing/2014/main" id="{0B2E7278-458E-4122-A3E3-5CBEDE4A145B}"/>
              </a:ext>
            </a:extLst>
          </p:cNvPr>
          <p:cNvSpPr txBox="1">
            <a:spLocks noChangeArrowheads="1"/>
          </p:cNvSpPr>
          <p:nvPr/>
        </p:nvSpPr>
        <p:spPr bwMode="auto">
          <a:xfrm>
            <a:off x="-53976" y="2847999"/>
            <a:ext cx="425608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национальную оборону в %</a:t>
            </a:r>
          </a:p>
        </p:txBody>
      </p:sp>
      <p:sp>
        <p:nvSpPr>
          <p:cNvPr id="56372" name="TextBox 19">
            <a:extLst>
              <a:ext uri="{FF2B5EF4-FFF2-40B4-BE49-F238E27FC236}">
                <a16:creationId xmlns:a16="http://schemas.microsoft.com/office/drawing/2014/main" id="{DD126F92-2DDE-4742-984D-666187E970DD}"/>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sp>
        <p:nvSpPr>
          <p:cNvPr id="3" name="Номер слайда 2"/>
          <p:cNvSpPr>
            <a:spLocks noGrp="1"/>
          </p:cNvSpPr>
          <p:nvPr>
            <p:ph type="sldNum" sz="quarter" idx="17"/>
          </p:nvPr>
        </p:nvSpPr>
        <p:spPr>
          <a:xfrm>
            <a:off x="7033964" y="0"/>
            <a:ext cx="2133600" cy="365125"/>
          </a:xfrm>
        </p:spPr>
        <p:txBody>
          <a:bodyPr/>
          <a:lstStyle/>
          <a:p>
            <a:pPr>
              <a:defRPr/>
            </a:pPr>
            <a:fld id="{1C2F39FC-F7FC-43A7-985C-4565CF06B74E}" type="slidenum">
              <a:rPr lang="en-US" smtClean="0">
                <a:solidFill>
                  <a:schemeClr val="tx1"/>
                </a:solidFill>
              </a:rPr>
              <a:pPr>
                <a:defRPr/>
              </a:pPr>
              <a:t>31</a:t>
            </a:fld>
            <a:endParaRPr lang="en-US" dirty="0">
              <a:solidFill>
                <a:schemeClr val="tx1"/>
              </a:solidFill>
            </a:endParaRPr>
          </a:p>
        </p:txBody>
      </p:sp>
      <p:graphicFrame>
        <p:nvGraphicFramePr>
          <p:cNvPr id="16"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2178740000"/>
              </p:ext>
            </p:extLst>
          </p:nvPr>
        </p:nvGraphicFramePr>
        <p:xfrm>
          <a:off x="-4763" y="3516536"/>
          <a:ext cx="4078748" cy="2793458"/>
        </p:xfrm>
        <a:graphic>
          <a:graphicData uri="http://schemas.openxmlformats.org/drawingml/2006/chart">
            <c:chart xmlns:c="http://schemas.openxmlformats.org/drawingml/2006/chart" xmlns:r="http://schemas.openxmlformats.org/officeDocument/2006/relationships" r:id="rId4"/>
          </a:graphicData>
        </a:graphic>
      </p:graphicFrame>
      <p:sp>
        <p:nvSpPr>
          <p:cNvPr id="17" name="Овал 16"/>
          <p:cNvSpPr/>
          <p:nvPr/>
        </p:nvSpPr>
        <p:spPr>
          <a:xfrm rot="10800000" flipV="1">
            <a:off x="1518300" y="4050301"/>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7030A0"/>
                </a:solidFill>
                <a:latin typeface="Times New Roman" panose="02020603050405020304" pitchFamily="18" charset="0"/>
                <a:cs typeface="Times New Roman" panose="02020603050405020304" pitchFamily="18" charset="0"/>
              </a:rPr>
              <a:t>106,3</a:t>
            </a:r>
          </a:p>
        </p:txBody>
      </p:sp>
      <p:sp>
        <p:nvSpPr>
          <p:cNvPr id="18" name="Овал 17"/>
          <p:cNvSpPr/>
          <p:nvPr/>
        </p:nvSpPr>
        <p:spPr>
          <a:xfrm rot="10800000" flipV="1">
            <a:off x="902952" y="4168766"/>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7030A0"/>
                </a:solidFill>
                <a:latin typeface="Times New Roman" panose="02020603050405020304" pitchFamily="18" charset="0"/>
                <a:cs typeface="Times New Roman" panose="02020603050405020304" pitchFamily="18" charset="0"/>
              </a:rPr>
              <a:t>110,8</a:t>
            </a:r>
          </a:p>
        </p:txBody>
      </p:sp>
      <p:sp>
        <p:nvSpPr>
          <p:cNvPr id="19" name="Овал 18"/>
          <p:cNvSpPr/>
          <p:nvPr/>
        </p:nvSpPr>
        <p:spPr>
          <a:xfrm rot="10800000" flipV="1">
            <a:off x="2184103" y="4038875"/>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7030A0"/>
                </a:solidFill>
                <a:latin typeface="Times New Roman" panose="02020603050405020304" pitchFamily="18" charset="0"/>
                <a:cs typeface="Times New Roman" panose="02020603050405020304" pitchFamily="18" charset="0"/>
              </a:rPr>
              <a:t>101,6</a:t>
            </a:r>
          </a:p>
        </p:txBody>
      </p:sp>
      <p:sp>
        <p:nvSpPr>
          <p:cNvPr id="20" name="Овал 19"/>
          <p:cNvSpPr/>
          <p:nvPr/>
        </p:nvSpPr>
        <p:spPr>
          <a:xfrm rot="10800000" flipV="1">
            <a:off x="2793463" y="3962614"/>
            <a:ext cx="792088" cy="32647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rgbClr val="7030A0"/>
                </a:solidFill>
                <a:latin typeface="Times New Roman" panose="02020603050405020304" pitchFamily="18" charset="0"/>
                <a:cs typeface="Times New Roman" panose="02020603050405020304" pitchFamily="18" charset="0"/>
              </a:rPr>
              <a:t>103,7</a:t>
            </a:r>
          </a:p>
        </p:txBody>
      </p:sp>
      <p:cxnSp>
        <p:nvCxnSpPr>
          <p:cNvPr id="21" name="Прямая со стрелкой 20"/>
          <p:cNvCxnSpPr/>
          <p:nvPr/>
        </p:nvCxnSpPr>
        <p:spPr>
          <a:xfrm flipV="1">
            <a:off x="2784638" y="4201477"/>
            <a:ext cx="220835" cy="24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2199971" y="4213539"/>
            <a:ext cx="220835" cy="24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4148400" y="2705450"/>
            <a:ext cx="4949627" cy="1631216"/>
          </a:xfrm>
          <a:prstGeom prst="rect">
            <a:avLst/>
          </a:prstGeom>
          <a:solidFill>
            <a:schemeClr val="accent5">
              <a:lumMod val="20000"/>
              <a:lumOff val="8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Мобилизационная и вневойсковая подготовка</a:t>
            </a:r>
            <a:r>
              <a:rPr lang="ru-RU" sz="1100" dirty="0">
                <a:latin typeface="Times New Roman" panose="02020603050405020304" pitchFamily="18" charset="0"/>
                <a:cs typeface="Times New Roman" panose="02020603050405020304" pitchFamily="18" charset="0"/>
              </a:rPr>
              <a:t>: Увеличение расходов в 2018 году по сравнению с 2017 годом на 10,8% по разделу связано с увеличением объема субвенций из федерального бюджета на осуществление первичного воинского учета на территориях, где отсутствуют военные комиссариаты.</a:t>
            </a:r>
          </a:p>
          <a:p>
            <a:pPr algn="just"/>
            <a:endParaRPr lang="ru-RU" sz="1100" dirty="0">
              <a:solidFill>
                <a:srgbClr val="000000"/>
              </a:solidFill>
              <a:latin typeface="Times New Roman" panose="02020603050405020304" pitchFamily="18" charset="0"/>
              <a:cs typeface="Times New Roman" panose="02020603050405020304" pitchFamily="18" charset="0"/>
            </a:endParaRPr>
          </a:p>
          <a:p>
            <a:pPr algn="just"/>
            <a:endParaRPr lang="ru-RU" sz="1100" dirty="0">
              <a:solidFill>
                <a:srgbClr val="000000"/>
              </a:solidFill>
              <a:latin typeface="Times New Roman" panose="02020603050405020304" pitchFamily="18" charset="0"/>
              <a:cs typeface="Times New Roman" panose="02020603050405020304" pitchFamily="18" charset="0"/>
            </a:endParaRPr>
          </a:p>
          <a:p>
            <a:endParaRPr lang="ru-RU" altLang="ru-RU" sz="11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a:extLst>
              <a:ext uri="{FF2B5EF4-FFF2-40B4-BE49-F238E27FC236}">
                <a16:creationId xmlns:a16="http://schemas.microsoft.com/office/drawing/2014/main" id="{003F2D3D-003B-4328-A8C9-CF9FE8CF8462}"/>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7347" name="TextBox 7">
            <a:extLst>
              <a:ext uri="{FF2B5EF4-FFF2-40B4-BE49-F238E27FC236}">
                <a16:creationId xmlns:a16="http://schemas.microsoft.com/office/drawing/2014/main" id="{4EE3181E-E12A-4827-AACF-49A1CF8DF8EB}"/>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a16="http://schemas.microsoft.com/office/drawing/2014/main" id="{24983089-5570-4EFF-B741-F31AFCEBAED1}"/>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7349" name="Заголовок 1">
            <a:extLst>
              <a:ext uri="{FF2B5EF4-FFF2-40B4-BE49-F238E27FC236}">
                <a16:creationId xmlns:a16="http://schemas.microsoft.com/office/drawing/2014/main" id="{CBE19167-B5E2-46A6-A74E-91BA2DB805B4}"/>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7350" name="TextBox 2">
            <a:extLst>
              <a:ext uri="{FF2B5EF4-FFF2-40B4-BE49-F238E27FC236}">
                <a16:creationId xmlns:a16="http://schemas.microsoft.com/office/drawing/2014/main" id="{C87AAC7C-F807-412B-8879-6FD94259D623}"/>
              </a:ext>
            </a:extLst>
          </p:cNvPr>
          <p:cNvSpPr txBox="1">
            <a:spLocks noChangeArrowheads="1"/>
          </p:cNvSpPr>
          <p:nvPr/>
        </p:nvSpPr>
        <p:spPr bwMode="auto">
          <a:xfrm>
            <a:off x="0" y="0"/>
            <a:ext cx="9144000" cy="584775"/>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a:t>
            </a:r>
          </a:p>
          <a:p>
            <a:pPr algn="ctr"/>
            <a:r>
              <a:rPr lang="ru-RU" altLang="ru-RU" sz="1600" dirty="0">
                <a:solidFill>
                  <a:srgbClr val="002060"/>
                </a:solidFill>
                <a:latin typeface="Times New Roman" panose="02020603050405020304" pitchFamily="18" charset="0"/>
                <a:cs typeface="Times New Roman" panose="02020603050405020304" pitchFamily="18" charset="0"/>
              </a:rPr>
              <a:t>           район на н</a:t>
            </a:r>
            <a:r>
              <a:rPr lang="ru-RU" altLang="ru-RU" sz="1600" dirty="0">
                <a:solidFill>
                  <a:srgbClr val="404040"/>
                </a:solidFill>
                <a:latin typeface="Times New Roman" panose="02020603050405020304" pitchFamily="18" charset="0"/>
                <a:cs typeface="Times New Roman" panose="02020603050405020304" pitchFamily="18" charset="0"/>
              </a:rPr>
              <a:t>ациональную безопасность и правоохранительная деятельность </a:t>
            </a:r>
            <a:r>
              <a:rPr lang="ru-RU" altLang="ru-RU" sz="1600" dirty="0">
                <a:solidFill>
                  <a:srgbClr val="002060"/>
                </a:solidFill>
                <a:latin typeface="Times New Roman" panose="02020603050405020304" pitchFamily="18" charset="0"/>
                <a:cs typeface="Times New Roman" panose="02020603050405020304" pitchFamily="18" charset="0"/>
              </a:rPr>
              <a:t>в 2017-2021 годах</a:t>
            </a:r>
            <a:endParaRPr lang="ru-RU" altLang="ru-RU" sz="1600" b="1" dirty="0">
              <a:latin typeface="Times New Roman" panose="02020603050405020304" pitchFamily="18" charset="0"/>
              <a:cs typeface="Times New Roman" panose="02020603050405020304" pitchFamily="18" charset="0"/>
            </a:endParaRPr>
          </a:p>
        </p:txBody>
      </p:sp>
      <p:pic>
        <p:nvPicPr>
          <p:cNvPr id="57351" name="Picture 3">
            <a:extLst>
              <a:ext uri="{FF2B5EF4-FFF2-40B4-BE49-F238E27FC236}">
                <a16:creationId xmlns:a16="http://schemas.microsoft.com/office/drawing/2014/main" id="{CDCA63B8-9CC6-444A-BFB8-16375CF29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DB06F876-D676-4A0F-B81C-E5A906D7876C}"/>
              </a:ext>
            </a:extLst>
          </p:cNvPr>
          <p:cNvGraphicFramePr>
            <a:graphicFrameLocks noGrp="1"/>
          </p:cNvGraphicFramePr>
          <p:nvPr>
            <p:extLst>
              <p:ext uri="{D42A27DB-BD31-4B8C-83A1-F6EECF244321}">
                <p14:modId xmlns:p14="http://schemas.microsoft.com/office/powerpoint/2010/main" val="2022889873"/>
              </p:ext>
            </p:extLst>
          </p:nvPr>
        </p:nvGraphicFramePr>
        <p:xfrm>
          <a:off x="173035" y="731260"/>
          <a:ext cx="8950328" cy="2132015"/>
        </p:xfrm>
        <a:graphic>
          <a:graphicData uri="http://schemas.openxmlformats.org/drawingml/2006/table">
            <a:tbl>
              <a:tblPr firstRow="1" bandRow="1">
                <a:tableStyleId>{F5AB1C69-6EDB-4FF4-983F-18BD219EF322}</a:tableStyleId>
              </a:tblPr>
              <a:tblGrid>
                <a:gridCol w="297729">
                  <a:extLst>
                    <a:ext uri="{9D8B030D-6E8A-4147-A177-3AD203B41FA5}">
                      <a16:colId xmlns:a16="http://schemas.microsoft.com/office/drawing/2014/main" val="20000"/>
                    </a:ext>
                  </a:extLst>
                </a:gridCol>
                <a:gridCol w="4122849">
                  <a:extLst>
                    <a:ext uri="{9D8B030D-6E8A-4147-A177-3AD203B41FA5}">
                      <a16:colId xmlns:a16="http://schemas.microsoft.com/office/drawing/2014/main" val="20001"/>
                    </a:ext>
                  </a:extLst>
                </a:gridCol>
                <a:gridCol w="684424">
                  <a:extLst>
                    <a:ext uri="{9D8B030D-6E8A-4147-A177-3AD203B41FA5}">
                      <a16:colId xmlns:a16="http://schemas.microsoft.com/office/drawing/2014/main" val="20002"/>
                    </a:ext>
                  </a:extLst>
                </a:gridCol>
                <a:gridCol w="912566">
                  <a:extLst>
                    <a:ext uri="{9D8B030D-6E8A-4147-A177-3AD203B41FA5}">
                      <a16:colId xmlns:a16="http://schemas.microsoft.com/office/drawing/2014/main" val="20004"/>
                    </a:ext>
                  </a:extLst>
                </a:gridCol>
                <a:gridCol w="760471">
                  <a:extLst>
                    <a:ext uri="{9D8B030D-6E8A-4147-A177-3AD203B41FA5}">
                      <a16:colId xmlns:a16="http://schemas.microsoft.com/office/drawing/2014/main" val="20005"/>
                    </a:ext>
                  </a:extLst>
                </a:gridCol>
                <a:gridCol w="684424">
                  <a:extLst>
                    <a:ext uri="{9D8B030D-6E8A-4147-A177-3AD203B41FA5}">
                      <a16:colId xmlns:a16="http://schemas.microsoft.com/office/drawing/2014/main" val="20006"/>
                    </a:ext>
                  </a:extLst>
                </a:gridCol>
                <a:gridCol w="727394">
                  <a:extLst>
                    <a:ext uri="{9D8B030D-6E8A-4147-A177-3AD203B41FA5}">
                      <a16:colId xmlns:a16="http://schemas.microsoft.com/office/drawing/2014/main" val="20007"/>
                    </a:ext>
                  </a:extLst>
                </a:gridCol>
                <a:gridCol w="760471">
                  <a:extLst>
                    <a:ext uri="{9D8B030D-6E8A-4147-A177-3AD203B41FA5}">
                      <a16:colId xmlns:a16="http://schemas.microsoft.com/office/drawing/2014/main" val="20008"/>
                    </a:ext>
                  </a:extLst>
                </a:gridCol>
              </a:tblGrid>
              <a:tr h="548572">
                <a:tc>
                  <a:txBody>
                    <a:bodyPr/>
                    <a:lstStyle/>
                    <a:p>
                      <a:endParaRPr lang="ru-RU" sz="1800" dirty="0"/>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2017 год (отчет)</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2018  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2018</a:t>
                      </a:r>
                      <a:r>
                        <a:rPr lang="ru-RU" sz="1000" baseline="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год (отчет)</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2019</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2020</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2021</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687" marB="45687"/>
                </a:tc>
                <a:extLst>
                  <a:ext uri="{0D108BD9-81ED-4DB2-BD59-A6C34878D82A}">
                    <a16:rowId xmlns:a16="http://schemas.microsoft.com/office/drawing/2014/main" val="10000"/>
                  </a:ext>
                </a:extLst>
              </a:tr>
              <a:tr h="375276">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687" marB="4568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Национальная безопасность и правоохранительная деятельность</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r>
                        <a:rPr lang="ru-RU" sz="1000" dirty="0">
                          <a:latin typeface="Times New Roman" panose="02020603050405020304" pitchFamily="18" charset="0"/>
                          <a:cs typeface="Times New Roman" panose="02020603050405020304" pitchFamily="18" charset="0"/>
                        </a:rPr>
                        <a:t>14,01</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21,69</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21,47</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16,64</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17,40</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18,18</a:t>
                      </a:r>
                    </a:p>
                  </a:txBody>
                  <a:tcPr marL="91448" marR="91448" marT="45687" marB="45687"/>
                </a:tc>
                <a:extLst>
                  <a:ext uri="{0D108BD9-81ED-4DB2-BD59-A6C34878D82A}">
                    <a16:rowId xmlns:a16="http://schemas.microsoft.com/office/drawing/2014/main" val="10001"/>
                  </a:ext>
                </a:extLst>
              </a:tr>
              <a:tr h="558156">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687" marB="4568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Защита населения и территории от чрезвычайных ситуаций природного и техногенного характера, гражданская оборона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r>
                        <a:rPr lang="ru-RU" sz="1000" dirty="0">
                          <a:latin typeface="Times New Roman" panose="02020603050405020304" pitchFamily="18" charset="0"/>
                          <a:cs typeface="Times New Roman" panose="02020603050405020304" pitchFamily="18" charset="0"/>
                        </a:rPr>
                        <a:t>2,97</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3,16</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3,06</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3,15</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3,27</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3,40</a:t>
                      </a:r>
                    </a:p>
                  </a:txBody>
                  <a:tcPr marL="91448" marR="91448" marT="45687" marB="45687"/>
                </a:tc>
                <a:extLst>
                  <a:ext uri="{0D108BD9-81ED-4DB2-BD59-A6C34878D82A}">
                    <a16:rowId xmlns:a16="http://schemas.microsoft.com/office/drawing/2014/main" val="10002"/>
                  </a:ext>
                </a:extLst>
              </a:tr>
              <a:tr h="274733">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687" marB="4568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Обеспечение пожарной безопасности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r>
                        <a:rPr lang="ru-RU" sz="1000" dirty="0">
                          <a:latin typeface="Times New Roman" panose="02020603050405020304" pitchFamily="18" charset="0"/>
                          <a:cs typeface="Times New Roman" panose="02020603050405020304" pitchFamily="18" charset="0"/>
                        </a:rPr>
                        <a:t>9,63</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15,20</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15,08</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13,50</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14,13</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14,78</a:t>
                      </a:r>
                    </a:p>
                  </a:txBody>
                  <a:tcPr marL="91448" marR="91448" marT="45687" marB="45687"/>
                </a:tc>
                <a:extLst>
                  <a:ext uri="{0D108BD9-81ED-4DB2-BD59-A6C34878D82A}">
                    <a16:rowId xmlns:a16="http://schemas.microsoft.com/office/drawing/2014/main" val="10003"/>
                  </a:ext>
                </a:extLst>
              </a:tr>
              <a:tr h="375276">
                <a:tc>
                  <a:txBody>
                    <a:bodyPr/>
                    <a:lstStyle/>
                    <a:p>
                      <a:r>
                        <a:rPr lang="ru-RU" sz="1000" dirty="0">
                          <a:latin typeface="Times New Roman" panose="02020603050405020304" pitchFamily="18" charset="0"/>
                          <a:cs typeface="Times New Roman" panose="02020603050405020304" pitchFamily="18" charset="0"/>
                        </a:rPr>
                        <a:t>3</a:t>
                      </a:r>
                    </a:p>
                  </a:txBody>
                  <a:tcPr marL="91448" marR="91448" marT="45687" marB="4568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a:t>
                      </a:r>
                      <a:r>
                        <a:rPr lang="ru-RU" sz="1000" u="none" strike="noStrike" baseline="0" dirty="0">
                          <a:effectLst/>
                          <a:latin typeface="Times New Roman" panose="02020603050405020304" pitchFamily="18" charset="0"/>
                          <a:cs typeface="Times New Roman" panose="02020603050405020304" pitchFamily="18" charset="0"/>
                        </a:rPr>
                        <a:t> национальной безопасности и правоохранительной деятельности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r>
                        <a:rPr lang="ru-RU" sz="1000" dirty="0">
                          <a:latin typeface="Times New Roman" panose="02020603050405020304" pitchFamily="18" charset="0"/>
                          <a:cs typeface="Times New Roman" panose="02020603050405020304" pitchFamily="18" charset="0"/>
                        </a:rPr>
                        <a:t>1,41</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3,34</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3,33</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687" marB="45687"/>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687" marB="45687"/>
                </a:tc>
                <a:extLst>
                  <a:ext uri="{0D108BD9-81ED-4DB2-BD59-A6C34878D82A}">
                    <a16:rowId xmlns:a16="http://schemas.microsoft.com/office/drawing/2014/main" val="10004"/>
                  </a:ext>
                </a:extLst>
              </a:tr>
            </a:tbl>
          </a:graphicData>
        </a:graphic>
      </p:graphicFrame>
      <p:sp>
        <p:nvSpPr>
          <p:cNvPr id="57414" name="TextBox 17">
            <a:extLst>
              <a:ext uri="{FF2B5EF4-FFF2-40B4-BE49-F238E27FC236}">
                <a16:creationId xmlns:a16="http://schemas.microsoft.com/office/drawing/2014/main" id="{6973A29F-4A51-41BB-8B01-85EC0585A642}"/>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57415" name="TextBox 18">
            <a:extLst>
              <a:ext uri="{FF2B5EF4-FFF2-40B4-BE49-F238E27FC236}">
                <a16:creationId xmlns:a16="http://schemas.microsoft.com/office/drawing/2014/main" id="{5B9DF30E-E821-4B76-B694-7F7AF0F04343}"/>
              </a:ext>
            </a:extLst>
          </p:cNvPr>
          <p:cNvSpPr txBox="1">
            <a:spLocks noChangeArrowheads="1"/>
          </p:cNvSpPr>
          <p:nvPr/>
        </p:nvSpPr>
        <p:spPr bwMode="auto">
          <a:xfrm>
            <a:off x="107504" y="2996952"/>
            <a:ext cx="44644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i="1" dirty="0">
                <a:latin typeface="Times New Roman" panose="02020603050405020304" pitchFamily="18" charset="0"/>
                <a:cs typeface="Times New Roman" panose="02020603050405020304" pitchFamily="18" charset="0"/>
              </a:rPr>
              <a:t>  Динамика показателей расходов бюджета муниципального района  Мелеузовский район Республики Башкортостан на национальную безопасность и правоохранительную деятельность, в %</a:t>
            </a:r>
          </a:p>
        </p:txBody>
      </p:sp>
      <p:sp>
        <p:nvSpPr>
          <p:cNvPr id="57416" name="TextBox 19">
            <a:extLst>
              <a:ext uri="{FF2B5EF4-FFF2-40B4-BE49-F238E27FC236}">
                <a16:creationId xmlns:a16="http://schemas.microsoft.com/office/drawing/2014/main" id="{430906C6-9506-4D3C-B920-EF1395839509}"/>
              </a:ext>
            </a:extLst>
          </p:cNvPr>
          <p:cNvSpPr txBox="1">
            <a:spLocks noChangeArrowheads="1"/>
          </p:cNvSpPr>
          <p:nvPr/>
        </p:nvSpPr>
        <p:spPr bwMode="auto">
          <a:xfrm>
            <a:off x="8218035" y="503238"/>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pic>
        <p:nvPicPr>
          <p:cNvPr id="57421" name="Рисунок 1">
            <a:extLst>
              <a:ext uri="{FF2B5EF4-FFF2-40B4-BE49-F238E27FC236}">
                <a16:creationId xmlns:a16="http://schemas.microsoft.com/office/drawing/2014/main" id="{02E9A2A9-D7AD-4FE7-BB1C-5717838351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157192"/>
            <a:ext cx="197971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p:cNvSpPr>
            <a:spLocks noGrp="1"/>
          </p:cNvSpPr>
          <p:nvPr>
            <p:ph type="sldNum" sz="quarter" idx="17"/>
          </p:nvPr>
        </p:nvSpPr>
        <p:spPr>
          <a:xfrm>
            <a:off x="7010400" y="17462"/>
            <a:ext cx="2133600" cy="365125"/>
          </a:xfrm>
        </p:spPr>
        <p:txBody>
          <a:bodyPr/>
          <a:lstStyle/>
          <a:p>
            <a:pPr>
              <a:defRPr/>
            </a:pPr>
            <a:fld id="{1C2F39FC-F7FC-43A7-985C-4565CF06B74E}" type="slidenum">
              <a:rPr lang="en-US" smtClean="0">
                <a:solidFill>
                  <a:schemeClr val="tx1"/>
                </a:solidFill>
              </a:rPr>
              <a:pPr>
                <a:defRPr/>
              </a:pPr>
              <a:t>32</a:t>
            </a:fld>
            <a:endParaRPr lang="en-US">
              <a:solidFill>
                <a:schemeClr val="tx1"/>
              </a:solidFill>
            </a:endParaRPr>
          </a:p>
        </p:txBody>
      </p:sp>
      <p:graphicFrame>
        <p:nvGraphicFramePr>
          <p:cNvPr id="16"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485827950"/>
              </p:ext>
            </p:extLst>
          </p:nvPr>
        </p:nvGraphicFramePr>
        <p:xfrm>
          <a:off x="12614" y="3872961"/>
          <a:ext cx="4122908" cy="258037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4569750" y="2996952"/>
            <a:ext cx="4561366" cy="1800493"/>
          </a:xfrm>
          <a:prstGeom prst="rect">
            <a:avLst/>
          </a:prstGeom>
          <a:solidFill>
            <a:schemeClr val="accent5">
              <a:lumMod val="20000"/>
              <a:lumOff val="8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Обеспечение пожарной безопасности</a:t>
            </a:r>
            <a:r>
              <a:rPr lang="ru-RU" sz="1100" dirty="0">
                <a:latin typeface="Times New Roman" panose="02020603050405020304" pitchFamily="18" charset="0"/>
                <a:cs typeface="Times New Roman" panose="02020603050405020304" pitchFamily="18" charset="0"/>
              </a:rPr>
              <a:t>: Приобретение сельскими поселениями двух пожарных прицепов для пожарных автомашин, увеличение фонда оплаты сотрудников пожарных служб в 2018 году.</a:t>
            </a:r>
          </a:p>
          <a:p>
            <a:pPr algn="just"/>
            <a:r>
              <a:rPr lang="ru-RU" sz="1100" dirty="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Другие вопросы в области национальной безопасности и правоохранительной деятельности: </a:t>
            </a:r>
            <a:r>
              <a:rPr lang="ru-RU" sz="1100" dirty="0">
                <a:latin typeface="Times New Roman" panose="02020603050405020304" pitchFamily="18" charset="0"/>
                <a:cs typeface="Times New Roman" panose="02020603050405020304" pitchFamily="18" charset="0"/>
              </a:rPr>
              <a:t>В 2017 и 2018 годах произведен </a:t>
            </a:r>
            <a:r>
              <a:rPr lang="ru-RU" sz="1100" b="1" dirty="0">
                <a:latin typeface="Times New Roman" panose="02020603050405020304" pitchFamily="18" charset="0"/>
                <a:cs typeface="Times New Roman" panose="02020603050405020304" pitchFamily="18" charset="0"/>
              </a:rPr>
              <a:t>м</a:t>
            </a:r>
            <a:r>
              <a:rPr lang="ru-RU" sz="1100" dirty="0">
                <a:latin typeface="Times New Roman" panose="02020603050405020304" pitchFamily="18" charset="0"/>
                <a:cs typeface="Times New Roman" panose="02020603050405020304" pitchFamily="18" charset="0"/>
              </a:rPr>
              <a:t>онтаж системы видеонаблюдения «Безопасный город» в городе Мелеуз.</a:t>
            </a:r>
            <a:endParaRPr lang="ru-RU" sz="1100" dirty="0">
              <a:solidFill>
                <a:srgbClr val="000000"/>
              </a:solidFill>
              <a:latin typeface="Times New Roman" panose="02020603050405020304" pitchFamily="18" charset="0"/>
              <a:cs typeface="Times New Roman" panose="02020603050405020304" pitchFamily="18" charset="0"/>
            </a:endParaRPr>
          </a:p>
          <a:p>
            <a:endParaRPr lang="ru-RU" altLang="ru-RU" sz="1100" b="1" i="1" dirty="0">
              <a:latin typeface="Times New Roman" panose="02020603050405020304" pitchFamily="18" charset="0"/>
              <a:cs typeface="Times New Roman" panose="02020603050405020304" pitchFamily="18" charset="0"/>
            </a:endParaRPr>
          </a:p>
        </p:txBody>
      </p:sp>
      <p:cxnSp>
        <p:nvCxnSpPr>
          <p:cNvPr id="18" name="Прямая со стрелкой 17"/>
          <p:cNvCxnSpPr/>
          <p:nvPr/>
        </p:nvCxnSpPr>
        <p:spPr>
          <a:xfrm flipV="1">
            <a:off x="2140594" y="4536320"/>
            <a:ext cx="227873" cy="287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2843808" y="4389638"/>
            <a:ext cx="227873" cy="287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Блок-схема: дисплей 2"/>
          <p:cNvSpPr/>
          <p:nvPr/>
        </p:nvSpPr>
        <p:spPr>
          <a:xfrm rot="21138568">
            <a:off x="3391573" y="4861883"/>
            <a:ext cx="4431407" cy="1305915"/>
          </a:xfrm>
          <a:prstGeom prst="flowChartDisplay">
            <a:avLst/>
          </a:prstGeom>
          <a:solidFill>
            <a:schemeClr val="accent6">
              <a:lumMod val="20000"/>
              <a:lumOff val="8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i="1" dirty="0">
                <a:solidFill>
                  <a:schemeClr val="accent2">
                    <a:lumMod val="75000"/>
                  </a:schemeClr>
                </a:solidFill>
                <a:latin typeface="Times New Roman" panose="02020603050405020304" pitchFamily="18" charset="0"/>
                <a:cs typeface="Times New Roman" panose="02020603050405020304" pitchFamily="18" charset="0"/>
              </a:rPr>
              <a:t>В сельских поселениях муниципального района Мелеузовский район расположены 16 пожарных частей с автопарком в 16  единиц техники и численностью 59 человек</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698708"/>
            <a:ext cx="6150645" cy="317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552982061"/>
              </p:ext>
            </p:extLst>
          </p:nvPr>
        </p:nvGraphicFramePr>
        <p:xfrm>
          <a:off x="12614" y="4941169"/>
          <a:ext cx="3839306" cy="180020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69" t="-7967" r="47269" b="20828"/>
          <a:stretch/>
        </p:blipFill>
        <p:spPr bwMode="auto">
          <a:xfrm>
            <a:off x="3724725" y="4234379"/>
            <a:ext cx="5406391" cy="250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0" name="Заголовок 1">
            <a:extLst>
              <a:ext uri="{FF2B5EF4-FFF2-40B4-BE49-F238E27FC236}">
                <a16:creationId xmlns:a16="http://schemas.microsoft.com/office/drawing/2014/main" id="{9F801594-2960-4063-808B-665BCFA44E6E}"/>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8371" name="TextBox 7">
            <a:extLst>
              <a:ext uri="{FF2B5EF4-FFF2-40B4-BE49-F238E27FC236}">
                <a16:creationId xmlns:a16="http://schemas.microsoft.com/office/drawing/2014/main" id="{D5DB325A-FF55-4C50-AF86-F9BABB89855F}"/>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solidFill>
                  <a:srgbClr val="000000"/>
                </a:solidFill>
              </a:rPr>
              <a:t>. </a:t>
            </a:r>
          </a:p>
        </p:txBody>
      </p:sp>
      <p:sp>
        <p:nvSpPr>
          <p:cNvPr id="10" name="Заголовок 1">
            <a:extLst>
              <a:ext uri="{FF2B5EF4-FFF2-40B4-BE49-F238E27FC236}">
                <a16:creationId xmlns:a16="http://schemas.microsoft.com/office/drawing/2014/main" id="{5BC673BC-97DF-4DD5-A37E-7A678BE105CF}"/>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8373" name="Заголовок 1">
            <a:extLst>
              <a:ext uri="{FF2B5EF4-FFF2-40B4-BE49-F238E27FC236}">
                <a16:creationId xmlns:a16="http://schemas.microsoft.com/office/drawing/2014/main" id="{846EC0D1-C740-487E-960A-649A376431CA}"/>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8374" name="TextBox 2">
            <a:extLst>
              <a:ext uri="{FF2B5EF4-FFF2-40B4-BE49-F238E27FC236}">
                <a16:creationId xmlns:a16="http://schemas.microsoft.com/office/drawing/2014/main" id="{8A752D9B-6305-44FE-9468-F405CE2E1391}"/>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национальную экономику в 2017-2021 годах</a:t>
            </a:r>
            <a:endParaRPr lang="ru-RU" altLang="ru-RU" sz="1600" b="1" dirty="0">
              <a:solidFill>
                <a:srgbClr val="000000"/>
              </a:solidFill>
              <a:latin typeface="Times New Roman" panose="02020603050405020304" pitchFamily="18" charset="0"/>
              <a:cs typeface="Times New Roman" panose="02020603050405020304" pitchFamily="18" charset="0"/>
            </a:endParaRPr>
          </a:p>
        </p:txBody>
      </p:sp>
      <p:pic>
        <p:nvPicPr>
          <p:cNvPr id="58375" name="Picture 3">
            <a:extLst>
              <a:ext uri="{FF2B5EF4-FFF2-40B4-BE49-F238E27FC236}">
                <a16:creationId xmlns:a16="http://schemas.microsoft.com/office/drawing/2014/main" id="{A092A920-9DD0-4F54-8EE2-6EA7D3768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A9E2B495-1975-4D4C-AEE9-50DEF916BBA5}"/>
              </a:ext>
            </a:extLst>
          </p:cNvPr>
          <p:cNvGraphicFramePr>
            <a:graphicFrameLocks noGrp="1"/>
          </p:cNvGraphicFramePr>
          <p:nvPr>
            <p:extLst>
              <p:ext uri="{D42A27DB-BD31-4B8C-83A1-F6EECF244321}">
                <p14:modId xmlns:p14="http://schemas.microsoft.com/office/powerpoint/2010/main" val="3719483672"/>
              </p:ext>
            </p:extLst>
          </p:nvPr>
        </p:nvGraphicFramePr>
        <p:xfrm>
          <a:off x="-4763" y="736600"/>
          <a:ext cx="9148762" cy="2116336"/>
        </p:xfrm>
        <a:graphic>
          <a:graphicData uri="http://schemas.openxmlformats.org/drawingml/2006/table">
            <a:tbl>
              <a:tblPr firstRow="1" bandRow="1">
                <a:tableStyleId>{F5AB1C69-6EDB-4FF4-983F-18BD219EF322}</a:tableStyleId>
              </a:tblPr>
              <a:tblGrid>
                <a:gridCol w="304330">
                  <a:extLst>
                    <a:ext uri="{9D8B030D-6E8A-4147-A177-3AD203B41FA5}">
                      <a16:colId xmlns:a16="http://schemas.microsoft.com/office/drawing/2014/main" val="20000"/>
                    </a:ext>
                  </a:extLst>
                </a:gridCol>
                <a:gridCol w="4214255">
                  <a:extLst>
                    <a:ext uri="{9D8B030D-6E8A-4147-A177-3AD203B41FA5}">
                      <a16:colId xmlns:a16="http://schemas.microsoft.com/office/drawing/2014/main" val="20001"/>
                    </a:ext>
                  </a:extLst>
                </a:gridCol>
                <a:gridCol w="699598">
                  <a:extLst>
                    <a:ext uri="{9D8B030D-6E8A-4147-A177-3AD203B41FA5}">
                      <a16:colId xmlns:a16="http://schemas.microsoft.com/office/drawing/2014/main" val="20002"/>
                    </a:ext>
                  </a:extLst>
                </a:gridCol>
                <a:gridCol w="932798">
                  <a:extLst>
                    <a:ext uri="{9D8B030D-6E8A-4147-A177-3AD203B41FA5}">
                      <a16:colId xmlns:a16="http://schemas.microsoft.com/office/drawing/2014/main" val="20004"/>
                    </a:ext>
                  </a:extLst>
                </a:gridCol>
                <a:gridCol w="777331">
                  <a:extLst>
                    <a:ext uri="{9D8B030D-6E8A-4147-A177-3AD203B41FA5}">
                      <a16:colId xmlns:a16="http://schemas.microsoft.com/office/drawing/2014/main" val="20005"/>
                    </a:ext>
                  </a:extLst>
                </a:gridCol>
                <a:gridCol w="699598">
                  <a:extLst>
                    <a:ext uri="{9D8B030D-6E8A-4147-A177-3AD203B41FA5}">
                      <a16:colId xmlns:a16="http://schemas.microsoft.com/office/drawing/2014/main" val="20006"/>
                    </a:ext>
                  </a:extLst>
                </a:gridCol>
                <a:gridCol w="743521">
                  <a:extLst>
                    <a:ext uri="{9D8B030D-6E8A-4147-A177-3AD203B41FA5}">
                      <a16:colId xmlns:a16="http://schemas.microsoft.com/office/drawing/2014/main" val="20007"/>
                    </a:ext>
                  </a:extLst>
                </a:gridCol>
                <a:gridCol w="777331">
                  <a:extLst>
                    <a:ext uri="{9D8B030D-6E8A-4147-A177-3AD203B41FA5}">
                      <a16:colId xmlns:a16="http://schemas.microsoft.com/office/drawing/2014/main" val="20008"/>
                    </a:ext>
                  </a:extLst>
                </a:gridCol>
              </a:tblGrid>
              <a:tr h="548580">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690" marB="45690"/>
                </a:tc>
                <a:tc>
                  <a:txBody>
                    <a:bodyPr/>
                    <a:lstStyle/>
                    <a:p>
                      <a:r>
                        <a:rPr lang="ru-RU" sz="1000" dirty="0">
                          <a:latin typeface="Times New Roman" panose="02020603050405020304" pitchFamily="18" charset="0"/>
                          <a:cs typeface="Times New Roman" panose="02020603050405020304" pitchFamily="18" charset="0"/>
                        </a:rPr>
                        <a:t>2017 год (отчет)</a:t>
                      </a:r>
                    </a:p>
                  </a:txBody>
                  <a:tcPr marL="91448" marR="91448" marT="45690" marB="45690"/>
                </a:tc>
                <a:tc>
                  <a:txBody>
                    <a:bodyPr/>
                    <a:lstStyle/>
                    <a:p>
                      <a:r>
                        <a:rPr lang="ru-RU" sz="1000" dirty="0">
                          <a:latin typeface="Times New Roman" panose="02020603050405020304" pitchFamily="18" charset="0"/>
                          <a:cs typeface="Times New Roman" panose="02020603050405020304" pitchFamily="18" charset="0"/>
                        </a:rPr>
                        <a:t>2018  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690" marB="45690"/>
                </a:tc>
                <a:tc>
                  <a:txBody>
                    <a:bodyPr/>
                    <a:lstStyle/>
                    <a:p>
                      <a:r>
                        <a:rPr lang="ru-RU" sz="1000" dirty="0">
                          <a:latin typeface="Times New Roman" panose="02020603050405020304" pitchFamily="18" charset="0"/>
                          <a:cs typeface="Times New Roman" panose="02020603050405020304" pitchFamily="18" charset="0"/>
                        </a:rPr>
                        <a:t>2018</a:t>
                      </a:r>
                      <a:r>
                        <a:rPr lang="ru-RU" sz="1000" baseline="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год (отчет)</a:t>
                      </a:r>
                    </a:p>
                  </a:txBody>
                  <a:tcPr marL="91448" marR="91448" marT="45690" marB="45690"/>
                </a:tc>
                <a:tc>
                  <a:txBody>
                    <a:bodyPr/>
                    <a:lstStyle/>
                    <a:p>
                      <a:r>
                        <a:rPr lang="ru-RU" sz="1000" dirty="0">
                          <a:latin typeface="Times New Roman" panose="02020603050405020304" pitchFamily="18" charset="0"/>
                          <a:cs typeface="Times New Roman" panose="02020603050405020304" pitchFamily="18" charset="0"/>
                        </a:rPr>
                        <a:t>2019</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r>
                        <a:rPr lang="ru-RU" sz="1000" dirty="0">
                          <a:latin typeface="Times New Roman" panose="02020603050405020304" pitchFamily="18" charset="0"/>
                          <a:cs typeface="Times New Roman" panose="02020603050405020304" pitchFamily="18" charset="0"/>
                        </a:rPr>
                        <a:t>2020</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r>
                        <a:rPr lang="ru-RU" sz="1000" dirty="0">
                          <a:latin typeface="Times New Roman" panose="02020603050405020304" pitchFamily="18" charset="0"/>
                          <a:cs typeface="Times New Roman" panose="02020603050405020304" pitchFamily="18" charset="0"/>
                        </a:rPr>
                        <a:t>2021</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690" marB="45690"/>
                </a:tc>
                <a:extLst>
                  <a:ext uri="{0D108BD9-81ED-4DB2-BD59-A6C34878D82A}">
                    <a16:rowId xmlns:a16="http://schemas.microsoft.com/office/drawing/2014/main" val="10000"/>
                  </a:ext>
                </a:extLst>
              </a:tr>
              <a:tr h="243780">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Национальная экономика</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dirty="0">
                          <a:latin typeface="Times New Roman" panose="02020603050405020304" pitchFamily="18" charset="0"/>
                          <a:cs typeface="Times New Roman" panose="02020603050405020304" pitchFamily="18" charset="0"/>
                        </a:rPr>
                        <a:t>179,68</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207,99</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187,19</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149,28</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151,77</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152,93</a:t>
                      </a:r>
                    </a:p>
                  </a:txBody>
                  <a:tcPr marL="91448" marR="91448" marT="45690" marB="45690"/>
                </a:tc>
                <a:extLst>
                  <a:ext uri="{0D108BD9-81ED-4DB2-BD59-A6C34878D82A}">
                    <a16:rowId xmlns:a16="http://schemas.microsoft.com/office/drawing/2014/main" val="10001"/>
                  </a:ext>
                </a:extLst>
              </a:tr>
              <a:tr h="243856">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Общеэкономические вопросы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dirty="0">
                          <a:latin typeface="Times New Roman" panose="02020603050405020304" pitchFamily="18" charset="0"/>
                          <a:cs typeface="Times New Roman" panose="02020603050405020304" pitchFamily="18" charset="0"/>
                        </a:rPr>
                        <a:t>0,23</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0,25</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0,12</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0,00</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0,00</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0,00</a:t>
                      </a:r>
                    </a:p>
                  </a:txBody>
                  <a:tcPr marL="91448" marR="91448" marT="45690" marB="45690"/>
                </a:tc>
                <a:extLst>
                  <a:ext uri="{0D108BD9-81ED-4DB2-BD59-A6C34878D82A}">
                    <a16:rowId xmlns:a16="http://schemas.microsoft.com/office/drawing/2014/main" val="10002"/>
                  </a:ext>
                </a:extLst>
              </a:tr>
              <a:tr h="252157">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Сельское хозяйство и рыболовство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dirty="0">
                          <a:latin typeface="Times New Roman" panose="02020603050405020304" pitchFamily="18" charset="0"/>
                          <a:cs typeface="Times New Roman" panose="02020603050405020304" pitchFamily="18" charset="0"/>
                        </a:rPr>
                        <a:t>6,66</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10,95</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7,70</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8,74</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8,86</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8,97</a:t>
                      </a:r>
                    </a:p>
                  </a:txBody>
                  <a:tcPr marL="91448" marR="91448" marT="45690" marB="45690"/>
                </a:tc>
                <a:extLst>
                  <a:ext uri="{0D108BD9-81ED-4DB2-BD59-A6C34878D82A}">
                    <a16:rowId xmlns:a16="http://schemas.microsoft.com/office/drawing/2014/main" val="10003"/>
                  </a:ext>
                </a:extLst>
              </a:tr>
              <a:tr h="243780">
                <a:tc>
                  <a:txBody>
                    <a:bodyPr/>
                    <a:lstStyle/>
                    <a:p>
                      <a:r>
                        <a:rPr lang="ru-RU" sz="1000" dirty="0">
                          <a:latin typeface="Times New Roman" panose="02020603050405020304" pitchFamily="18" charset="0"/>
                          <a:cs typeface="Times New Roman" panose="02020603050405020304" pitchFamily="18" charset="0"/>
                        </a:rPr>
                        <a:t>3</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Транспорт</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baseline="0" dirty="0">
                          <a:latin typeface="Times New Roman" panose="02020603050405020304" pitchFamily="18" charset="0"/>
                          <a:cs typeface="Times New Roman" panose="02020603050405020304" pitchFamily="18" charset="0"/>
                        </a:rPr>
                        <a:t> 0,00</a:t>
                      </a:r>
                      <a:endParaRPr lang="ru-RU" sz="1000" dirty="0">
                        <a:latin typeface="Times New Roman" panose="02020603050405020304" pitchFamily="18" charset="0"/>
                        <a:cs typeface="Times New Roman" panose="02020603050405020304" pitchFamily="18" charset="0"/>
                      </a:endParaRP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0,27</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0,27</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0,27</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0,28</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0,28</a:t>
                      </a:r>
                    </a:p>
                  </a:txBody>
                  <a:tcPr marL="91448" marR="91448" marT="45690" marB="45690"/>
                </a:tc>
                <a:extLst>
                  <a:ext uri="{0D108BD9-81ED-4DB2-BD59-A6C34878D82A}">
                    <a16:rowId xmlns:a16="http://schemas.microsoft.com/office/drawing/2014/main" val="10004"/>
                  </a:ext>
                </a:extLst>
              </a:tr>
              <a:tr h="243780">
                <a:tc>
                  <a:txBody>
                    <a:bodyPr/>
                    <a:lstStyle/>
                    <a:p>
                      <a:r>
                        <a:rPr lang="ru-RU" sz="1000" dirty="0">
                          <a:latin typeface="Times New Roman" panose="02020603050405020304" pitchFamily="18" charset="0"/>
                          <a:cs typeface="Times New Roman" panose="02020603050405020304" pitchFamily="18" charset="0"/>
                        </a:rPr>
                        <a:t>4</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Дорожное хозяйство (дорожные фонды)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b"/>
                </a:tc>
                <a:tc>
                  <a:txBody>
                    <a:bodyPr/>
                    <a:lstStyle/>
                    <a:p>
                      <a:pPr algn="l"/>
                      <a:r>
                        <a:rPr lang="ru-RU" sz="1000" dirty="0">
                          <a:latin typeface="Times New Roman" panose="02020603050405020304" pitchFamily="18" charset="0"/>
                          <a:cs typeface="Times New Roman" panose="02020603050405020304" pitchFamily="18" charset="0"/>
                        </a:rPr>
                        <a:t>161,14</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169,85</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153,76</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126,05</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128,31</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129,26</a:t>
                      </a:r>
                    </a:p>
                  </a:txBody>
                  <a:tcPr marL="91448" marR="91448" marT="45690" marB="45690"/>
                </a:tc>
                <a:extLst>
                  <a:ext uri="{0D108BD9-81ED-4DB2-BD59-A6C34878D82A}">
                    <a16:rowId xmlns:a16="http://schemas.microsoft.com/office/drawing/2014/main" val="10005"/>
                  </a:ext>
                </a:extLst>
              </a:tr>
              <a:tr h="340403">
                <a:tc>
                  <a:txBody>
                    <a:bodyPr/>
                    <a:lstStyle/>
                    <a:p>
                      <a:r>
                        <a:rPr lang="ru-RU" sz="1000" dirty="0">
                          <a:latin typeface="Times New Roman" panose="02020603050405020304" pitchFamily="18" charset="0"/>
                          <a:cs typeface="Times New Roman" panose="02020603050405020304" pitchFamily="18" charset="0"/>
                        </a:rPr>
                        <a:t>5</a:t>
                      </a:r>
                    </a:p>
                  </a:txBody>
                  <a:tcPr marL="91448" marR="91448" marT="45690" marB="4569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 национальной экономики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8" marB="0" anchor="ctr"/>
                </a:tc>
                <a:tc>
                  <a:txBody>
                    <a:bodyPr/>
                    <a:lstStyle/>
                    <a:p>
                      <a:pPr algn="l"/>
                      <a:r>
                        <a:rPr lang="ru-RU" sz="1000" dirty="0">
                          <a:latin typeface="Times New Roman" panose="02020603050405020304" pitchFamily="18" charset="0"/>
                          <a:cs typeface="Times New Roman" panose="02020603050405020304" pitchFamily="18" charset="0"/>
                        </a:rPr>
                        <a:t>11,66</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26,67</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25,34</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14,22</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14,32</a:t>
                      </a:r>
                    </a:p>
                  </a:txBody>
                  <a:tcPr marL="91448" marR="91448" marT="45690" marB="45690"/>
                </a:tc>
                <a:tc>
                  <a:txBody>
                    <a:bodyPr/>
                    <a:lstStyle/>
                    <a:p>
                      <a:pPr algn="l"/>
                      <a:r>
                        <a:rPr lang="ru-RU" sz="1000" dirty="0">
                          <a:latin typeface="Times New Roman" panose="02020603050405020304" pitchFamily="18" charset="0"/>
                          <a:cs typeface="Times New Roman" panose="02020603050405020304" pitchFamily="18" charset="0"/>
                        </a:rPr>
                        <a:t>14,42</a:t>
                      </a:r>
                    </a:p>
                  </a:txBody>
                  <a:tcPr marL="91448" marR="91448" marT="45690" marB="45690"/>
                </a:tc>
                <a:extLst>
                  <a:ext uri="{0D108BD9-81ED-4DB2-BD59-A6C34878D82A}">
                    <a16:rowId xmlns:a16="http://schemas.microsoft.com/office/drawing/2014/main" val="10006"/>
                  </a:ext>
                </a:extLst>
              </a:tr>
            </a:tbl>
          </a:graphicData>
        </a:graphic>
      </p:graphicFrame>
      <p:sp>
        <p:nvSpPr>
          <p:cNvPr id="58458" name="TextBox 17">
            <a:extLst>
              <a:ext uri="{FF2B5EF4-FFF2-40B4-BE49-F238E27FC236}">
                <a16:creationId xmlns:a16="http://schemas.microsoft.com/office/drawing/2014/main" id="{FAAE3085-FE7F-45A6-8340-E8DEC95C96D4}"/>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solidFill>
                <a:srgbClr val="000000"/>
              </a:solidFill>
              <a:latin typeface="Times New Roman" panose="02020603050405020304" pitchFamily="18" charset="0"/>
              <a:cs typeface="Times New Roman" panose="02020603050405020304" pitchFamily="18" charset="0"/>
            </a:endParaRPr>
          </a:p>
        </p:txBody>
      </p:sp>
      <p:sp>
        <p:nvSpPr>
          <p:cNvPr id="58459" name="TextBox 18">
            <a:extLst>
              <a:ext uri="{FF2B5EF4-FFF2-40B4-BE49-F238E27FC236}">
                <a16:creationId xmlns:a16="http://schemas.microsoft.com/office/drawing/2014/main" id="{C336282E-8DB4-417A-8F25-FDA62F6448D1}"/>
              </a:ext>
            </a:extLst>
          </p:cNvPr>
          <p:cNvSpPr txBox="1">
            <a:spLocks noChangeArrowheads="1"/>
          </p:cNvSpPr>
          <p:nvPr/>
        </p:nvSpPr>
        <p:spPr bwMode="auto">
          <a:xfrm>
            <a:off x="35693" y="4316045"/>
            <a:ext cx="42156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i="1" dirty="0">
                <a:solidFill>
                  <a:srgbClr val="000000"/>
                </a:solidFill>
                <a:latin typeface="Times New Roman" panose="02020603050405020304" pitchFamily="18" charset="0"/>
                <a:cs typeface="Times New Roman" panose="02020603050405020304" pitchFamily="18" charset="0"/>
              </a:rPr>
              <a:t> Динамика показателей расходов бюджета муниципального района Мелеузовский район   Республики Башкортостан по разделу национальная экономика, в %</a:t>
            </a:r>
          </a:p>
        </p:txBody>
      </p:sp>
      <p:sp>
        <p:nvSpPr>
          <p:cNvPr id="58460" name="TextBox 19">
            <a:extLst>
              <a:ext uri="{FF2B5EF4-FFF2-40B4-BE49-F238E27FC236}">
                <a16:creationId xmlns:a16="http://schemas.microsoft.com/office/drawing/2014/main" id="{9D804B69-8DA7-4A3B-9586-3DFC2CAE701B}"/>
              </a:ext>
            </a:extLst>
          </p:cNvPr>
          <p:cNvSpPr txBox="1">
            <a:spLocks noChangeArrowheads="1"/>
          </p:cNvSpPr>
          <p:nvPr/>
        </p:nvSpPr>
        <p:spPr bwMode="auto">
          <a:xfrm>
            <a:off x="8326438" y="503238"/>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solidFill>
                  <a:srgbClr val="000000"/>
                </a:solidFill>
                <a:latin typeface="Times New Roman" panose="02020603050405020304" pitchFamily="18" charset="0"/>
                <a:cs typeface="Times New Roman" panose="02020603050405020304" pitchFamily="18" charset="0"/>
              </a:rPr>
              <a:t>млн.рублей</a:t>
            </a:r>
            <a:endParaRPr lang="ru-RU" altLang="ru-RU" sz="1100" dirty="0">
              <a:solidFill>
                <a:srgbClr val="000000"/>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7"/>
          </p:nvPr>
        </p:nvSpPr>
        <p:spPr>
          <a:xfrm>
            <a:off x="7010400" y="0"/>
            <a:ext cx="2133600" cy="365125"/>
          </a:xfrm>
        </p:spPr>
        <p:txBody>
          <a:bodyPr/>
          <a:lstStyle/>
          <a:p>
            <a:pPr>
              <a:defRPr/>
            </a:pPr>
            <a:fld id="{1C2F39FC-F7FC-43A7-985C-4565CF06B74E}" type="slidenum">
              <a:rPr lang="en-US" smtClean="0">
                <a:solidFill>
                  <a:schemeClr val="tx1"/>
                </a:solidFill>
              </a:rPr>
              <a:pPr>
                <a:defRPr/>
              </a:pPr>
              <a:t>33</a:t>
            </a:fld>
            <a:endParaRPr lang="en-US" dirty="0">
              <a:solidFill>
                <a:schemeClr val="tx1"/>
              </a:solidFill>
            </a:endParaRPr>
          </a:p>
        </p:txBody>
      </p:sp>
      <p:cxnSp>
        <p:nvCxnSpPr>
          <p:cNvPr id="17" name="Прямая со стрелкой 16"/>
          <p:cNvCxnSpPr/>
          <p:nvPr/>
        </p:nvCxnSpPr>
        <p:spPr>
          <a:xfrm flipV="1">
            <a:off x="742949" y="5153697"/>
            <a:ext cx="227873" cy="287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555776" y="5473700"/>
            <a:ext cx="227873" cy="287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V="1">
            <a:off x="1960131" y="5445125"/>
            <a:ext cx="227873" cy="287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3877320" y="2766467"/>
            <a:ext cx="5279196" cy="1800493"/>
          </a:xfrm>
          <a:prstGeom prst="rect">
            <a:avLst/>
          </a:prstGeom>
          <a:solidFill>
            <a:schemeClr val="accent5">
              <a:lumMod val="20000"/>
              <a:lumOff val="8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pPr algn="just"/>
            <a:r>
              <a:rPr lang="ru-RU" sz="1100" b="1" dirty="0">
                <a:latin typeface="Times New Roman" panose="02020603050405020304" pitchFamily="18" charset="0"/>
                <a:cs typeface="Times New Roman" panose="02020603050405020304" pitchFamily="18" charset="0"/>
              </a:rPr>
              <a:t> Сельское хозяйство и рыболовство</a:t>
            </a:r>
            <a:r>
              <a:rPr lang="ru-RU" sz="1100" dirty="0">
                <a:latin typeface="Times New Roman" panose="02020603050405020304" pitchFamily="18" charset="0"/>
                <a:cs typeface="Times New Roman" panose="02020603050405020304" pitchFamily="18" charset="0"/>
              </a:rPr>
              <a:t>: Дополнительное выделение бюджетных ассигнований в 2018 году на проектирование комплексной компактной застройки в </a:t>
            </a:r>
            <a:r>
              <a:rPr lang="ru-RU" sz="1100" dirty="0" err="1">
                <a:latin typeface="Times New Roman" panose="02020603050405020304" pitchFamily="18" charset="0"/>
                <a:cs typeface="Times New Roman" panose="02020603050405020304" pitchFamily="18" charset="0"/>
              </a:rPr>
              <a:t>д.Самойловка</a:t>
            </a:r>
            <a:r>
              <a:rPr lang="ru-RU" sz="1100" dirty="0">
                <a:latin typeface="Times New Roman" panose="02020603050405020304" pitchFamily="18" charset="0"/>
                <a:cs typeface="Times New Roman" panose="02020603050405020304" pitchFamily="18" charset="0"/>
              </a:rPr>
              <a:t>.</a:t>
            </a:r>
          </a:p>
          <a:p>
            <a:pPr algn="just"/>
            <a:r>
              <a:rPr lang="ru-RU" sz="1100" b="1" dirty="0">
                <a:latin typeface="Times New Roman" panose="02020603050405020304" pitchFamily="18" charset="0"/>
                <a:cs typeface="Times New Roman" panose="02020603050405020304" pitchFamily="18" charset="0"/>
              </a:rPr>
              <a:t>Дорожное хозяйство</a:t>
            </a:r>
            <a:r>
              <a:rPr lang="ru-RU" sz="1100" dirty="0">
                <a:latin typeface="Times New Roman" panose="02020603050405020304" pitchFamily="18" charset="0"/>
                <a:cs typeface="Times New Roman" panose="02020603050405020304" pitchFamily="18" charset="0"/>
              </a:rPr>
              <a:t>: Снижение объема расходов в 2019-2021 годах связано с тем, что в 2017-2018 годах на дорожное хозяйство были выделены дополнительные средства за счет резерва в течение года.</a:t>
            </a:r>
          </a:p>
          <a:p>
            <a:pPr algn="just"/>
            <a:r>
              <a:rPr lang="ru-RU" sz="1100" dirty="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Другие вопросы в области национальной экономики: </a:t>
            </a:r>
            <a:r>
              <a:rPr lang="ru-RU" sz="1100" dirty="0">
                <a:latin typeface="Times New Roman" panose="02020603050405020304" pitchFamily="18" charset="0"/>
                <a:cs typeface="Times New Roman" panose="02020603050405020304" pitchFamily="18" charset="0"/>
              </a:rPr>
              <a:t>Увеличение бюджетных ассигнований на проведение мероприятий в сфере архитектуры и градостроительства в 2018 году.</a:t>
            </a:r>
            <a:endParaRPr lang="ru-RU" altLang="ru-RU" sz="1100" b="1" i="1" dirty="0">
              <a:latin typeface="Times New Roman" panose="02020603050405020304" pitchFamily="18" charset="0"/>
              <a:cs typeface="Times New Roman" panose="02020603050405020304" pitchFamily="18" charset="0"/>
            </a:endParaRPr>
          </a:p>
        </p:txBody>
      </p:sp>
      <p:pic>
        <p:nvPicPr>
          <p:cNvPr id="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1290" y="5877272"/>
            <a:ext cx="2988866" cy="864096"/>
          </a:xfrm>
          <a:prstGeom prst="rect">
            <a:avLst/>
          </a:prstGeom>
          <a:solidFill>
            <a:schemeClr val="bg1"/>
          </a:solidFill>
          <a:ln>
            <a:noFill/>
          </a:ln>
          <a:effectLs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1" y="2852936"/>
            <a:ext cx="3471504" cy="139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72" name="Picture 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 y="2199678"/>
            <a:ext cx="2368715" cy="194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4" name="Заголовок 1">
            <a:extLst>
              <a:ext uri="{FF2B5EF4-FFF2-40B4-BE49-F238E27FC236}">
                <a16:creationId xmlns:a16="http://schemas.microsoft.com/office/drawing/2014/main" id="{4A3A8FD7-5375-4ADE-9580-F4074A2F0E4D}"/>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59395" name="TextBox 7">
            <a:extLst>
              <a:ext uri="{FF2B5EF4-FFF2-40B4-BE49-F238E27FC236}">
                <a16:creationId xmlns:a16="http://schemas.microsoft.com/office/drawing/2014/main" id="{AFB879C6-624A-4BDA-834E-8A45820FDCCA}"/>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solidFill>
                  <a:srgbClr val="000000"/>
                </a:solidFill>
              </a:rPr>
              <a:t>. </a:t>
            </a:r>
          </a:p>
        </p:txBody>
      </p:sp>
      <p:sp>
        <p:nvSpPr>
          <p:cNvPr id="10" name="Заголовок 1">
            <a:extLst>
              <a:ext uri="{FF2B5EF4-FFF2-40B4-BE49-F238E27FC236}">
                <a16:creationId xmlns:a16="http://schemas.microsoft.com/office/drawing/2014/main" id="{9E2CCD56-55D0-4105-9A99-3A8F97D7A4BA}"/>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59397" name="Заголовок 1">
            <a:extLst>
              <a:ext uri="{FF2B5EF4-FFF2-40B4-BE49-F238E27FC236}">
                <a16:creationId xmlns:a16="http://schemas.microsoft.com/office/drawing/2014/main" id="{2FDB0758-BADA-4A4D-8D37-AB9ED9B6150E}"/>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59398" name="TextBox 2">
            <a:extLst>
              <a:ext uri="{FF2B5EF4-FFF2-40B4-BE49-F238E27FC236}">
                <a16:creationId xmlns:a16="http://schemas.microsoft.com/office/drawing/2014/main" id="{211E7E13-E2AB-48F5-8150-12B5DFB72703}"/>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жилищно-коммунальное хозяйство в 2017-2021 годах</a:t>
            </a:r>
            <a:endParaRPr lang="ru-RU" altLang="ru-RU" sz="1600" b="1" dirty="0">
              <a:solidFill>
                <a:srgbClr val="000000"/>
              </a:solidFill>
              <a:latin typeface="Times New Roman" panose="02020603050405020304" pitchFamily="18" charset="0"/>
              <a:cs typeface="Times New Roman" panose="02020603050405020304" pitchFamily="18" charset="0"/>
            </a:endParaRPr>
          </a:p>
        </p:txBody>
      </p:sp>
      <p:pic>
        <p:nvPicPr>
          <p:cNvPr id="59399" name="Picture 3">
            <a:extLst>
              <a:ext uri="{FF2B5EF4-FFF2-40B4-BE49-F238E27FC236}">
                <a16:creationId xmlns:a16="http://schemas.microsoft.com/office/drawing/2014/main" id="{9CBADA3D-CDFC-4981-B548-377073208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24E36092-E4D5-4327-A22D-43434B860AB1}"/>
              </a:ext>
            </a:extLst>
          </p:cNvPr>
          <p:cNvGraphicFramePr>
            <a:graphicFrameLocks noGrp="1"/>
          </p:cNvGraphicFramePr>
          <p:nvPr>
            <p:extLst>
              <p:ext uri="{D42A27DB-BD31-4B8C-83A1-F6EECF244321}">
                <p14:modId xmlns:p14="http://schemas.microsoft.com/office/powerpoint/2010/main" val="1622175504"/>
              </p:ext>
            </p:extLst>
          </p:nvPr>
        </p:nvGraphicFramePr>
        <p:xfrm>
          <a:off x="51370" y="688912"/>
          <a:ext cx="9041259" cy="1767708"/>
        </p:xfrm>
        <a:graphic>
          <a:graphicData uri="http://schemas.openxmlformats.org/drawingml/2006/table">
            <a:tbl>
              <a:tblPr firstRow="1" bandRow="1">
                <a:tableStyleId>{F5AB1C69-6EDB-4FF4-983F-18BD219EF322}</a:tableStyleId>
              </a:tblPr>
              <a:tblGrid>
                <a:gridCol w="300754">
                  <a:extLst>
                    <a:ext uri="{9D8B030D-6E8A-4147-A177-3AD203B41FA5}">
                      <a16:colId xmlns:a16="http://schemas.microsoft.com/office/drawing/2014/main" val="20000"/>
                    </a:ext>
                  </a:extLst>
                </a:gridCol>
                <a:gridCol w="4164736">
                  <a:extLst>
                    <a:ext uri="{9D8B030D-6E8A-4147-A177-3AD203B41FA5}">
                      <a16:colId xmlns:a16="http://schemas.microsoft.com/office/drawing/2014/main" val="20001"/>
                    </a:ext>
                  </a:extLst>
                </a:gridCol>
                <a:gridCol w="691377">
                  <a:extLst>
                    <a:ext uri="{9D8B030D-6E8A-4147-A177-3AD203B41FA5}">
                      <a16:colId xmlns:a16="http://schemas.microsoft.com/office/drawing/2014/main" val="20002"/>
                    </a:ext>
                  </a:extLst>
                </a:gridCol>
                <a:gridCol w="921837">
                  <a:extLst>
                    <a:ext uri="{9D8B030D-6E8A-4147-A177-3AD203B41FA5}">
                      <a16:colId xmlns:a16="http://schemas.microsoft.com/office/drawing/2014/main" val="20004"/>
                    </a:ext>
                  </a:extLst>
                </a:gridCol>
                <a:gridCol w="768197">
                  <a:extLst>
                    <a:ext uri="{9D8B030D-6E8A-4147-A177-3AD203B41FA5}">
                      <a16:colId xmlns:a16="http://schemas.microsoft.com/office/drawing/2014/main" val="20005"/>
                    </a:ext>
                  </a:extLst>
                </a:gridCol>
                <a:gridCol w="691377">
                  <a:extLst>
                    <a:ext uri="{9D8B030D-6E8A-4147-A177-3AD203B41FA5}">
                      <a16:colId xmlns:a16="http://schemas.microsoft.com/office/drawing/2014/main" val="20006"/>
                    </a:ext>
                  </a:extLst>
                </a:gridCol>
                <a:gridCol w="734784">
                  <a:extLst>
                    <a:ext uri="{9D8B030D-6E8A-4147-A177-3AD203B41FA5}">
                      <a16:colId xmlns:a16="http://schemas.microsoft.com/office/drawing/2014/main" val="20007"/>
                    </a:ext>
                  </a:extLst>
                </a:gridCol>
                <a:gridCol w="768197">
                  <a:extLst>
                    <a:ext uri="{9D8B030D-6E8A-4147-A177-3AD203B41FA5}">
                      <a16:colId xmlns:a16="http://schemas.microsoft.com/office/drawing/2014/main" val="20008"/>
                    </a:ext>
                  </a:extLst>
                </a:gridCol>
              </a:tblGrid>
              <a:tr h="548617">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2017 год (отчет)</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2018 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2018 год (отчет)</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2019</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2020</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2021</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709" marB="45709"/>
                </a:tc>
                <a:extLst>
                  <a:ext uri="{0D108BD9-81ED-4DB2-BD59-A6C34878D82A}">
                    <a16:rowId xmlns:a16="http://schemas.microsoft.com/office/drawing/2014/main" val="10000"/>
                  </a:ext>
                </a:extLst>
              </a:tr>
              <a:tr h="243818">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Жилищно-коммунальное хозяйство</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155,73</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174,46</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160,06</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101,86</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120,27</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115,29</a:t>
                      </a:r>
                    </a:p>
                  </a:txBody>
                  <a:tcPr marL="91448" marR="91448" marT="45709" marB="45709"/>
                </a:tc>
                <a:extLst>
                  <a:ext uri="{0D108BD9-81ED-4DB2-BD59-A6C34878D82A}">
                    <a16:rowId xmlns:a16="http://schemas.microsoft.com/office/drawing/2014/main" val="10001"/>
                  </a:ext>
                </a:extLst>
              </a:tr>
              <a:tr h="219461">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 Жилищное хозяйство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52,98</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8,85</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8,30</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3,56</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3,56</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3,56</a:t>
                      </a:r>
                    </a:p>
                  </a:txBody>
                  <a:tcPr marL="91448" marR="91448" marT="45709" marB="45709"/>
                </a:tc>
                <a:extLst>
                  <a:ext uri="{0D108BD9-81ED-4DB2-BD59-A6C34878D82A}">
                    <a16:rowId xmlns:a16="http://schemas.microsoft.com/office/drawing/2014/main" val="10002"/>
                  </a:ext>
                </a:extLst>
              </a:tr>
              <a:tr h="208133">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Коммунальное хозяйство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10,78</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58,68</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48,42</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9,76</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27,53</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21,56</a:t>
                      </a:r>
                    </a:p>
                  </a:txBody>
                  <a:tcPr marL="91448" marR="91448" marT="45709" marB="45709"/>
                </a:tc>
                <a:extLst>
                  <a:ext uri="{0D108BD9-81ED-4DB2-BD59-A6C34878D82A}">
                    <a16:rowId xmlns:a16="http://schemas.microsoft.com/office/drawing/2014/main" val="10003"/>
                  </a:ext>
                </a:extLst>
              </a:tr>
              <a:tr h="180339">
                <a:tc>
                  <a:txBody>
                    <a:bodyPr/>
                    <a:lstStyle/>
                    <a:p>
                      <a:r>
                        <a:rPr lang="ru-RU" sz="1000" dirty="0">
                          <a:latin typeface="Times New Roman" panose="02020603050405020304" pitchFamily="18" charset="0"/>
                          <a:cs typeface="Times New Roman" panose="02020603050405020304" pitchFamily="18" charset="0"/>
                        </a:rPr>
                        <a:t>3</a:t>
                      </a: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Благоустройство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91,87</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105,07</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101,63</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77,30</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77,81</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78,67</a:t>
                      </a:r>
                    </a:p>
                  </a:txBody>
                  <a:tcPr marL="91448" marR="91448" marT="45709" marB="45709"/>
                </a:tc>
                <a:extLst>
                  <a:ext uri="{0D108BD9-81ED-4DB2-BD59-A6C34878D82A}">
                    <a16:rowId xmlns:a16="http://schemas.microsoft.com/office/drawing/2014/main" val="10004"/>
                  </a:ext>
                </a:extLst>
              </a:tr>
              <a:tr h="224553">
                <a:tc>
                  <a:txBody>
                    <a:bodyPr/>
                    <a:lstStyle/>
                    <a:p>
                      <a:r>
                        <a:rPr lang="ru-RU" sz="1000" dirty="0">
                          <a:latin typeface="Times New Roman" panose="02020603050405020304" pitchFamily="18" charset="0"/>
                          <a:cs typeface="Times New Roman" panose="02020603050405020304" pitchFamily="18" charset="0"/>
                        </a:rPr>
                        <a:t>4</a:t>
                      </a:r>
                    </a:p>
                  </a:txBody>
                  <a:tcPr marL="91448" marR="91448" marT="45709" marB="45709"/>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 жилищно-коммунального хозяйства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3" marB="0" anchor="b"/>
                </a:tc>
                <a:tc>
                  <a:txBody>
                    <a:bodyPr/>
                    <a:lstStyle/>
                    <a:p>
                      <a:r>
                        <a:rPr lang="ru-RU" sz="1000" dirty="0">
                          <a:latin typeface="Times New Roman" panose="02020603050405020304" pitchFamily="18" charset="0"/>
                          <a:cs typeface="Times New Roman" panose="02020603050405020304" pitchFamily="18" charset="0"/>
                        </a:rPr>
                        <a:t>0,10</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1,86</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1,71</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11,24</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11,37</a:t>
                      </a:r>
                    </a:p>
                  </a:txBody>
                  <a:tcPr marL="91448" marR="91448" marT="45709" marB="45709"/>
                </a:tc>
                <a:tc>
                  <a:txBody>
                    <a:bodyPr/>
                    <a:lstStyle/>
                    <a:p>
                      <a:r>
                        <a:rPr lang="ru-RU" sz="1000" dirty="0">
                          <a:latin typeface="Times New Roman" panose="02020603050405020304" pitchFamily="18" charset="0"/>
                          <a:cs typeface="Times New Roman" panose="02020603050405020304" pitchFamily="18" charset="0"/>
                        </a:rPr>
                        <a:t>11,50</a:t>
                      </a:r>
                    </a:p>
                  </a:txBody>
                  <a:tcPr marL="91448" marR="91448" marT="45709" marB="45709"/>
                </a:tc>
                <a:extLst>
                  <a:ext uri="{0D108BD9-81ED-4DB2-BD59-A6C34878D82A}">
                    <a16:rowId xmlns:a16="http://schemas.microsoft.com/office/drawing/2014/main" val="10005"/>
                  </a:ext>
                </a:extLst>
              </a:tr>
            </a:tbl>
          </a:graphicData>
        </a:graphic>
      </p:graphicFrame>
      <p:sp>
        <p:nvSpPr>
          <p:cNvPr id="59472" name="TextBox 17">
            <a:extLst>
              <a:ext uri="{FF2B5EF4-FFF2-40B4-BE49-F238E27FC236}">
                <a16:creationId xmlns:a16="http://schemas.microsoft.com/office/drawing/2014/main" id="{20CC3045-9585-45B2-A9B8-D2D7AEC1F3EA}"/>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solidFill>
                <a:srgbClr val="000000"/>
              </a:solidFill>
              <a:latin typeface="Times New Roman" panose="02020603050405020304" pitchFamily="18" charset="0"/>
              <a:cs typeface="Times New Roman" panose="02020603050405020304" pitchFamily="18" charset="0"/>
            </a:endParaRPr>
          </a:p>
        </p:txBody>
      </p:sp>
      <p:sp>
        <p:nvSpPr>
          <p:cNvPr id="59473" name="TextBox 19">
            <a:extLst>
              <a:ext uri="{FF2B5EF4-FFF2-40B4-BE49-F238E27FC236}">
                <a16:creationId xmlns:a16="http://schemas.microsoft.com/office/drawing/2014/main" id="{18B74017-2EEC-4793-ACC7-5EE1345047F6}"/>
              </a:ext>
            </a:extLst>
          </p:cNvPr>
          <p:cNvSpPr txBox="1">
            <a:spLocks noChangeArrowheads="1"/>
          </p:cNvSpPr>
          <p:nvPr/>
        </p:nvSpPr>
        <p:spPr bwMode="auto">
          <a:xfrm>
            <a:off x="8326438" y="503238"/>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solidFill>
                  <a:srgbClr val="000000"/>
                </a:solidFill>
                <a:latin typeface="Times New Roman" panose="02020603050405020304" pitchFamily="18" charset="0"/>
                <a:cs typeface="Times New Roman" panose="02020603050405020304" pitchFamily="18" charset="0"/>
              </a:rPr>
              <a:t>млн.рублей</a:t>
            </a:r>
            <a:endParaRPr lang="ru-RU" altLang="ru-RU" sz="1100" dirty="0">
              <a:solidFill>
                <a:srgbClr val="000000"/>
              </a:solidFill>
              <a:latin typeface="Times New Roman" panose="02020603050405020304" pitchFamily="18" charset="0"/>
              <a:cs typeface="Times New Roman" panose="02020603050405020304" pitchFamily="18" charset="0"/>
            </a:endParaRPr>
          </a:p>
        </p:txBody>
      </p:sp>
      <p:sp>
        <p:nvSpPr>
          <p:cNvPr id="22" name="TextBox 18">
            <a:extLst>
              <a:ext uri="{FF2B5EF4-FFF2-40B4-BE49-F238E27FC236}">
                <a16:creationId xmlns:a16="http://schemas.microsoft.com/office/drawing/2014/main" id="{5B9DF30E-E821-4B76-B694-7F7AF0F04343}"/>
              </a:ext>
            </a:extLst>
          </p:cNvPr>
          <p:cNvSpPr txBox="1">
            <a:spLocks noChangeArrowheads="1"/>
          </p:cNvSpPr>
          <p:nvPr/>
        </p:nvSpPr>
        <p:spPr bwMode="auto">
          <a:xfrm>
            <a:off x="0" y="4202113"/>
            <a:ext cx="35583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i="1" dirty="0">
                <a:latin typeface="Times New Roman" panose="02020603050405020304" pitchFamily="18" charset="0"/>
                <a:cs typeface="Times New Roman" panose="02020603050405020304" pitchFamily="18" charset="0"/>
              </a:rPr>
              <a:t>  Динамика показателей расходов бюджета   </a:t>
            </a:r>
          </a:p>
          <a:p>
            <a:r>
              <a:rPr lang="ru-RU" altLang="ru-RU" sz="1200" b="1" i="1" dirty="0">
                <a:latin typeface="Times New Roman" panose="02020603050405020304" pitchFamily="18" charset="0"/>
                <a:cs typeface="Times New Roman" panose="02020603050405020304" pitchFamily="18" charset="0"/>
              </a:rPr>
              <a:t>  муниципального района Мелеузовский район Республики Башкортостан на жилищно-коммунальное хозяйство, в %</a:t>
            </a:r>
          </a:p>
        </p:txBody>
      </p:sp>
      <p:pic>
        <p:nvPicPr>
          <p:cNvPr id="17668" name="Picture 2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0703" y="2638789"/>
            <a:ext cx="1440160" cy="146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Скругленный прямоугольник 3"/>
          <p:cNvSpPr/>
          <p:nvPr/>
        </p:nvSpPr>
        <p:spPr>
          <a:xfrm>
            <a:off x="1892415" y="2536272"/>
            <a:ext cx="1286389" cy="230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latin typeface="Times New Roman" panose="02020603050405020304" pitchFamily="18" charset="0"/>
                <a:cs typeface="Times New Roman" panose="02020603050405020304" pitchFamily="18" charset="0"/>
              </a:rPr>
              <a:t>Система теплоснабжения</a:t>
            </a:r>
          </a:p>
        </p:txBody>
      </p:sp>
      <p:sp>
        <p:nvSpPr>
          <p:cNvPr id="6" name="Скругленный прямоугольник 5"/>
          <p:cNvSpPr/>
          <p:nvPr/>
        </p:nvSpPr>
        <p:spPr>
          <a:xfrm>
            <a:off x="42068" y="2494270"/>
            <a:ext cx="1966564" cy="16201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dirty="0">
                <a:solidFill>
                  <a:srgbClr val="7030A0"/>
                </a:solidFill>
                <a:latin typeface="Times New Roman" panose="02020603050405020304" pitchFamily="18" charset="0"/>
                <a:cs typeface="Times New Roman" panose="02020603050405020304" pitchFamily="18" charset="0"/>
              </a:rPr>
              <a:t>Жилищно-коммунальное хозяйство</a:t>
            </a:r>
          </a:p>
        </p:txBody>
      </p:sp>
      <p:sp>
        <p:nvSpPr>
          <p:cNvPr id="7" name="Номер слайда 6"/>
          <p:cNvSpPr>
            <a:spLocks noGrp="1"/>
          </p:cNvSpPr>
          <p:nvPr>
            <p:ph type="sldNum" sz="quarter" idx="17"/>
          </p:nvPr>
        </p:nvSpPr>
        <p:spPr>
          <a:xfrm>
            <a:off x="7010400" y="0"/>
            <a:ext cx="2133600" cy="365125"/>
          </a:xfrm>
        </p:spPr>
        <p:txBody>
          <a:bodyPr/>
          <a:lstStyle/>
          <a:p>
            <a:pPr>
              <a:defRPr/>
            </a:pPr>
            <a:fld id="{1C2F39FC-F7FC-43A7-985C-4565CF06B74E}" type="slidenum">
              <a:rPr lang="en-US" smtClean="0">
                <a:solidFill>
                  <a:schemeClr val="tx1"/>
                </a:solidFill>
              </a:rPr>
              <a:pPr>
                <a:defRPr/>
              </a:pPr>
              <a:t>34</a:t>
            </a:fld>
            <a:endParaRPr lang="en-US" dirty="0">
              <a:solidFill>
                <a:schemeClr val="tx1"/>
              </a:solidFill>
            </a:endParaRPr>
          </a:p>
        </p:txBody>
      </p:sp>
      <p:graphicFrame>
        <p:nvGraphicFramePr>
          <p:cNvPr id="20"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555311729"/>
              </p:ext>
            </p:extLst>
          </p:nvPr>
        </p:nvGraphicFramePr>
        <p:xfrm>
          <a:off x="-4763" y="5105814"/>
          <a:ext cx="3369750" cy="1563546"/>
        </p:xfrm>
        <a:graphic>
          <a:graphicData uri="http://schemas.openxmlformats.org/drawingml/2006/chart">
            <c:chart xmlns:c="http://schemas.openxmlformats.org/drawingml/2006/chart" xmlns:r="http://schemas.openxmlformats.org/officeDocument/2006/relationships" r:id="rId5"/>
          </a:graphicData>
        </a:graphic>
      </p:graphicFrame>
      <p:cxnSp>
        <p:nvCxnSpPr>
          <p:cNvPr id="21" name="Прямая со стрелкой 20"/>
          <p:cNvCxnSpPr/>
          <p:nvPr/>
        </p:nvCxnSpPr>
        <p:spPr>
          <a:xfrm flipV="1">
            <a:off x="1678021" y="5503350"/>
            <a:ext cx="185037" cy="208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2136757" y="5379720"/>
            <a:ext cx="284509" cy="2472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rot="10800000" flipV="1">
            <a:off x="1192635" y="533440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63,6</a:t>
            </a:r>
          </a:p>
        </p:txBody>
      </p:sp>
      <p:sp>
        <p:nvSpPr>
          <p:cNvPr id="27" name="Овал 26"/>
          <p:cNvSpPr/>
          <p:nvPr/>
        </p:nvSpPr>
        <p:spPr>
          <a:xfrm rot="10800000" flipV="1">
            <a:off x="629301" y="5014252"/>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102,8</a:t>
            </a:r>
          </a:p>
        </p:txBody>
      </p:sp>
      <p:sp>
        <p:nvSpPr>
          <p:cNvPr id="28" name="Овал 27"/>
          <p:cNvSpPr/>
          <p:nvPr/>
        </p:nvSpPr>
        <p:spPr>
          <a:xfrm rot="10800000" flipV="1">
            <a:off x="1612585" y="522518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118,1</a:t>
            </a:r>
          </a:p>
        </p:txBody>
      </p:sp>
      <p:sp>
        <p:nvSpPr>
          <p:cNvPr id="29" name="Овал 28"/>
          <p:cNvSpPr/>
          <p:nvPr/>
        </p:nvSpPr>
        <p:spPr>
          <a:xfrm rot="10800000" flipV="1">
            <a:off x="2272974" y="523788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95,92</a:t>
            </a:r>
          </a:p>
        </p:txBody>
      </p:sp>
      <p:sp>
        <p:nvSpPr>
          <p:cNvPr id="2" name="Прямоугольник 1"/>
          <p:cNvSpPr/>
          <p:nvPr/>
        </p:nvSpPr>
        <p:spPr>
          <a:xfrm>
            <a:off x="75308" y="3999724"/>
            <a:ext cx="1595898" cy="185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accent5">
                    <a:lumMod val="50000"/>
                  </a:schemeClr>
                </a:solidFill>
                <a:latin typeface="Times New Roman" panose="02020603050405020304" pitchFamily="18" charset="0"/>
                <a:cs typeface="Times New Roman" panose="02020603050405020304" pitchFamily="18" charset="0"/>
              </a:rPr>
              <a:t>За счет средств регионального оператора</a:t>
            </a:r>
          </a:p>
        </p:txBody>
      </p:sp>
      <p:sp>
        <p:nvSpPr>
          <p:cNvPr id="3" name="Прямоугольник 2"/>
          <p:cNvSpPr/>
          <p:nvPr/>
        </p:nvSpPr>
        <p:spPr>
          <a:xfrm rot="20827460">
            <a:off x="2617830" y="2924944"/>
            <a:ext cx="69649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 dirty="0">
                <a:solidFill>
                  <a:schemeClr val="accent5">
                    <a:lumMod val="50000"/>
                  </a:schemeClr>
                </a:solidFill>
                <a:latin typeface="Times New Roman" panose="02020603050405020304" pitchFamily="18" charset="0"/>
                <a:cs typeface="Times New Roman" panose="02020603050405020304" pitchFamily="18" charset="0"/>
              </a:rPr>
              <a:t>За счет внебюджетных источников</a:t>
            </a:r>
          </a:p>
        </p:txBody>
      </p:sp>
      <p:pic>
        <p:nvPicPr>
          <p:cNvPr id="512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4" t="-23519" r="2756" b="23161"/>
          <a:stretch/>
        </p:blipFill>
        <p:spPr bwMode="auto">
          <a:xfrm>
            <a:off x="4860032" y="3600000"/>
            <a:ext cx="4283967" cy="30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763" t="1401" r="59702" b="16967"/>
          <a:stretch/>
        </p:blipFill>
        <p:spPr bwMode="auto">
          <a:xfrm>
            <a:off x="3065067" y="3172717"/>
            <a:ext cx="2947093" cy="349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3314321" y="2538727"/>
            <a:ext cx="5855079" cy="1800493"/>
          </a:xfrm>
          <a:prstGeom prst="rect">
            <a:avLst/>
          </a:prstGeom>
          <a:solidFill>
            <a:schemeClr val="accent5">
              <a:lumMod val="20000"/>
              <a:lumOff val="8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Жилищное хозяйство</a:t>
            </a:r>
            <a:r>
              <a:rPr lang="ru-RU" sz="1100" dirty="0">
                <a:latin typeface="Times New Roman" panose="02020603050405020304" pitchFamily="18" charset="0"/>
                <a:cs typeface="Times New Roman" panose="02020603050405020304" pitchFamily="18" charset="0"/>
              </a:rPr>
              <a:t>: Дополнительное выделение средств из бюджета РБ в 2017-2018 годах на программу переселения граждан из аварийного жилья.</a:t>
            </a:r>
          </a:p>
          <a:p>
            <a:pPr algn="just"/>
            <a:r>
              <a:rPr lang="ru-RU" sz="1100" dirty="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Коммунальное хозяйство </a:t>
            </a:r>
            <a:r>
              <a:rPr lang="ru-RU" sz="1100" dirty="0">
                <a:latin typeface="Times New Roman" panose="02020603050405020304" pitchFamily="18" charset="0"/>
                <a:cs typeface="Times New Roman" panose="02020603050405020304" pitchFamily="18" charset="0"/>
              </a:rPr>
              <a:t>Дополнительное выделение средств из бюджета РБ на осуществление мероприятий по переходу на поквартирные системы отопления и установке блочных котельных в 2018 году.</a:t>
            </a:r>
          </a:p>
          <a:p>
            <a:pPr algn="just"/>
            <a:r>
              <a:rPr lang="ru-RU" sz="1100" b="1" dirty="0">
                <a:latin typeface="Times New Roman" panose="02020603050405020304" pitchFamily="18" charset="0"/>
                <a:cs typeface="Times New Roman" panose="02020603050405020304" pitchFamily="18" charset="0"/>
              </a:rPr>
              <a:t>Благоустройство: </a:t>
            </a:r>
            <a:r>
              <a:rPr lang="ru-RU" sz="1100" dirty="0">
                <a:latin typeface="Times New Roman" panose="02020603050405020304" pitchFamily="18" charset="0"/>
                <a:cs typeface="Times New Roman" panose="02020603050405020304" pitchFamily="18" charset="0"/>
              </a:rPr>
              <a:t>Снижение объема на благоустройство в 2019-2021 годах связано с тем, что в 2017-2018 годах в течении года были выделены дополнительные средства по программе «Городская среда», исполнение наказов депутатов, благоустройство.</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кругленный прямоугольник 23"/>
          <p:cNvSpPr/>
          <p:nvPr/>
        </p:nvSpPr>
        <p:spPr>
          <a:xfrm>
            <a:off x="0" y="5687558"/>
            <a:ext cx="9135243" cy="79467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 Box 2">
            <a:extLst>
              <a:ext uri="{FF2B5EF4-FFF2-40B4-BE49-F238E27FC236}">
                <a16:creationId xmlns:a16="http://schemas.microsoft.com/office/drawing/2014/main" id="{F6D6C1C8-0C4C-4E60-86A6-8776B118D876}"/>
              </a:ext>
            </a:extLst>
          </p:cNvPr>
          <p:cNvSpPr txBox="1">
            <a:spLocks noChangeArrowheads="1"/>
          </p:cNvSpPr>
          <p:nvPr/>
        </p:nvSpPr>
        <p:spPr bwMode="auto">
          <a:xfrm>
            <a:off x="0" y="0"/>
            <a:ext cx="9144000" cy="584775"/>
          </a:xfrm>
          <a:prstGeom prst="rect">
            <a:avLst/>
          </a:prstGeom>
          <a:solidFill>
            <a:schemeClr val="bg2">
              <a:lumMod val="90000"/>
            </a:schemeClr>
          </a:solidFill>
          <a:ln>
            <a:noFill/>
          </a:ln>
          <a:effectLs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defRPr/>
            </a:pPr>
            <a:r>
              <a:rPr lang="ru-RU" sz="1600" dirty="0">
                <a:latin typeface="Times New Roman" panose="02020603050405020304" pitchFamily="18" charset="0"/>
                <a:cs typeface="Times New Roman" panose="02020603050405020304" pitchFamily="18" charset="0"/>
              </a:rPr>
              <a:t>Мероприятия в рамках государственной программы </a:t>
            </a:r>
          </a:p>
          <a:p>
            <a:pPr algn="ctr" eaLnBrk="1" hangingPunct="1">
              <a:defRPr/>
            </a:pPr>
            <a:r>
              <a:rPr lang="ru-RU" sz="1600" dirty="0">
                <a:latin typeface="Times New Roman" panose="02020603050405020304" pitchFamily="18" charset="0"/>
                <a:cs typeface="Times New Roman" panose="02020603050405020304" pitchFamily="18" charset="0"/>
              </a:rPr>
              <a:t>«Формирование современной городской среды»</a:t>
            </a:r>
          </a:p>
        </p:txBody>
      </p:sp>
      <p:pic>
        <p:nvPicPr>
          <p:cNvPr id="3" name="Picture 3">
            <a:extLst>
              <a:ext uri="{FF2B5EF4-FFF2-40B4-BE49-F238E27FC236}">
                <a16:creationId xmlns:a16="http://schemas.microsoft.com/office/drawing/2014/main" id="{5940820F-F1AE-49E4-A410-942CB7A1A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ÐÐ¾ÑÐ¾Ð´ÑÐºÐ°Ñ ÑÑÐµÐ´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986" y="745898"/>
            <a:ext cx="3131863" cy="17293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5" name="Объект 3"/>
          <p:cNvPicPr>
            <a:picLocks noChangeAspect="1"/>
          </p:cNvPicPr>
          <p:nvPr/>
        </p:nvPicPr>
        <p:blipFill rotWithShape="1">
          <a:blip r:embed="rId4"/>
          <a:srcRect l="1" r="536" b="25402"/>
          <a:stretch/>
        </p:blipFill>
        <p:spPr>
          <a:xfrm>
            <a:off x="3461273" y="3954817"/>
            <a:ext cx="2294578" cy="13463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6"/>
          <p:cNvSpPr txBox="1">
            <a:spLocks noChangeArrowheads="1"/>
          </p:cNvSpPr>
          <p:nvPr/>
        </p:nvSpPr>
        <p:spPr bwMode="auto">
          <a:xfrm>
            <a:off x="3116043" y="5343458"/>
            <a:ext cx="290315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dirty="0"/>
          </a:p>
          <a:p>
            <a:pPr algn="ctr"/>
            <a:r>
              <a:rPr lang="ru-RU" altLang="ru-RU" sz="1400" dirty="0">
                <a:latin typeface="Times New Roman" panose="02020603050405020304" pitchFamily="18" charset="0"/>
                <a:cs typeface="Times New Roman" panose="02020603050405020304" pitchFamily="18" charset="0"/>
              </a:rPr>
              <a:t>Установлена 1 детская спортивная площадка в </a:t>
            </a:r>
            <a:r>
              <a:rPr lang="ru-RU" altLang="ru-RU" sz="1400" dirty="0" err="1">
                <a:latin typeface="Times New Roman" panose="02020603050405020304" pitchFamily="18" charset="0"/>
                <a:cs typeface="Times New Roman" panose="02020603050405020304" pitchFamily="18" charset="0"/>
              </a:rPr>
              <a:t>с.Воскресенское</a:t>
            </a:r>
            <a:r>
              <a:rPr lang="ru-RU" altLang="ru-RU" sz="1400" dirty="0">
                <a:latin typeface="Times New Roman" panose="02020603050405020304" pitchFamily="18" charset="0"/>
                <a:cs typeface="Times New Roman" panose="02020603050405020304" pitchFamily="18" charset="0"/>
              </a:rPr>
              <a:t>, благоустроено 3 общественных территории 1,16 </a:t>
            </a:r>
            <a:r>
              <a:rPr lang="ru-RU" altLang="ru-RU" sz="1400" dirty="0" err="1">
                <a:latin typeface="Times New Roman" panose="02020603050405020304" pitchFamily="18" charset="0"/>
                <a:cs typeface="Times New Roman" panose="02020603050405020304" pitchFamily="18" charset="0"/>
              </a:rPr>
              <a:t>млн.рублей</a:t>
            </a:r>
            <a:endParaRPr lang="ru-RU" altLang="ru-RU" sz="1400" dirty="0">
              <a:latin typeface="Times New Roman" panose="02020603050405020304" pitchFamily="18" charset="0"/>
              <a:cs typeface="Times New Roman" panose="02020603050405020304" pitchFamily="18" charset="0"/>
            </a:endParaRPr>
          </a:p>
        </p:txBody>
      </p:sp>
      <p:sp>
        <p:nvSpPr>
          <p:cNvPr id="7" name="Блок-схема: магнитный диск 6"/>
          <p:cNvSpPr/>
          <p:nvPr/>
        </p:nvSpPr>
        <p:spPr>
          <a:xfrm>
            <a:off x="4369863" y="3183679"/>
            <a:ext cx="1156708" cy="557261"/>
          </a:xfrm>
          <a:prstGeom prst="flowChartMagneticDisk">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Black" panose="020B0A04020102020204" pitchFamily="34" charset="0"/>
              </a:rPr>
              <a:t>26,75</a:t>
            </a:r>
          </a:p>
          <a:p>
            <a:pPr algn="ctr">
              <a:defRPr/>
            </a:pPr>
            <a:r>
              <a:rPr lang="ru-RU" sz="1050" dirty="0" err="1">
                <a:solidFill>
                  <a:schemeClr val="tx1"/>
                </a:solidFill>
                <a:latin typeface="Arial Black" panose="020B0A04020102020204" pitchFamily="34" charset="0"/>
              </a:rPr>
              <a:t>млн.руб</a:t>
            </a:r>
            <a:r>
              <a:rPr lang="ru-RU" sz="1050" dirty="0">
                <a:solidFill>
                  <a:schemeClr val="tx1"/>
                </a:solidFill>
                <a:latin typeface="Arial Black" panose="020B0A04020102020204" pitchFamily="34" charset="0"/>
              </a:rPr>
              <a:t>.</a:t>
            </a:r>
            <a:endParaRPr lang="ru-RU" dirty="0">
              <a:solidFill>
                <a:schemeClr val="tx1"/>
              </a:solidFill>
              <a:latin typeface="Arial Black" panose="020B0A04020102020204" pitchFamily="34" charset="0"/>
            </a:endParaRPr>
          </a:p>
        </p:txBody>
      </p:sp>
      <p:sp>
        <p:nvSpPr>
          <p:cNvPr id="8" name="Стрелка вниз 7"/>
          <p:cNvSpPr/>
          <p:nvPr/>
        </p:nvSpPr>
        <p:spPr>
          <a:xfrm rot="17996916">
            <a:off x="3518450" y="2451827"/>
            <a:ext cx="456644" cy="117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endParaRPr lang="ru-RU" sz="1400" dirty="0"/>
          </a:p>
        </p:txBody>
      </p:sp>
      <p:pic>
        <p:nvPicPr>
          <p:cNvPr id="9" name="Picture 4" descr="http://delovoysaratov.ru/wp-content/uploads/2016/09/dvory.jpg"/>
          <p:cNvPicPr>
            <a:picLocks noChangeAspect="1" noChangeArrowheads="1"/>
          </p:cNvPicPr>
          <p:nvPr/>
        </p:nvPicPr>
        <p:blipFill>
          <a:blip r:embed="rId5"/>
          <a:srcRect/>
          <a:stretch>
            <a:fillRect/>
          </a:stretch>
        </p:blipFill>
        <p:spPr bwMode="auto">
          <a:xfrm>
            <a:off x="259708" y="3705432"/>
            <a:ext cx="2502700" cy="14784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Прямоугольник 19"/>
          <p:cNvSpPr>
            <a:spLocks noChangeArrowheads="1"/>
          </p:cNvSpPr>
          <p:nvPr/>
        </p:nvSpPr>
        <p:spPr bwMode="auto">
          <a:xfrm>
            <a:off x="17635" y="5435791"/>
            <a:ext cx="29868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400" dirty="0">
                <a:latin typeface="Times New Roman" panose="02020603050405020304" pitchFamily="18" charset="0"/>
                <a:cs typeface="Times New Roman" panose="02020603050405020304" pitchFamily="18" charset="0"/>
              </a:rPr>
              <a:t>Отремонтировано 50 дворовых территории у 36 многоквартирных домов в городе и 14 на селе</a:t>
            </a:r>
          </a:p>
          <a:p>
            <a:pPr algn="ctr"/>
            <a:r>
              <a:rPr lang="ru-RU" altLang="ru-RU" sz="1400" dirty="0">
                <a:latin typeface="Times New Roman" panose="02020603050405020304" pitchFamily="18" charset="0"/>
                <a:cs typeface="Times New Roman" panose="02020603050405020304" pitchFamily="18" charset="0"/>
              </a:rPr>
              <a:t>16,79 </a:t>
            </a:r>
            <a:r>
              <a:rPr lang="ru-RU" altLang="ru-RU" sz="1400" dirty="0" err="1">
                <a:latin typeface="Times New Roman" panose="02020603050405020304" pitchFamily="18" charset="0"/>
                <a:cs typeface="Times New Roman" panose="02020603050405020304" pitchFamily="18" charset="0"/>
              </a:rPr>
              <a:t>млн.рублей</a:t>
            </a:r>
            <a:endParaRPr lang="ru-RU" altLang="ru-RU" sz="1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20460" y="1369045"/>
            <a:ext cx="2438664" cy="584775"/>
          </a:xfrm>
          <a:prstGeom prst="rect">
            <a:avLst/>
          </a:prstGeom>
          <a:solidFill>
            <a:schemeClr val="accent2">
              <a:lumMod val="40000"/>
              <a:lumOff val="60000"/>
            </a:schemeClr>
          </a:solidFill>
          <a:effectLst>
            <a:glow rad="228600">
              <a:schemeClr val="accent2">
                <a:satMod val="175000"/>
                <a:alpha val="40000"/>
              </a:schemeClr>
            </a:glow>
          </a:effectLst>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Благоустройство городских дворов</a:t>
            </a:r>
          </a:p>
        </p:txBody>
      </p:sp>
      <p:sp>
        <p:nvSpPr>
          <p:cNvPr id="12" name="Стрелка вниз 11"/>
          <p:cNvSpPr/>
          <p:nvPr/>
        </p:nvSpPr>
        <p:spPr>
          <a:xfrm rot="2954835">
            <a:off x="5813173" y="2455342"/>
            <a:ext cx="427329" cy="11546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endParaRPr lang="ru-RU" sz="1100" dirty="0"/>
          </a:p>
        </p:txBody>
      </p:sp>
      <p:sp>
        <p:nvSpPr>
          <p:cNvPr id="13" name="TextBox 12"/>
          <p:cNvSpPr txBox="1"/>
          <p:nvPr/>
        </p:nvSpPr>
        <p:spPr>
          <a:xfrm>
            <a:off x="6599306" y="1290577"/>
            <a:ext cx="2408308" cy="584775"/>
          </a:xfrm>
          <a:prstGeom prst="rect">
            <a:avLst/>
          </a:prstGeom>
          <a:solidFill>
            <a:schemeClr val="accent2">
              <a:lumMod val="40000"/>
              <a:lumOff val="60000"/>
            </a:schemeClr>
          </a:solidFill>
          <a:effectLst>
            <a:glow rad="228600">
              <a:schemeClr val="accent2">
                <a:satMod val="175000"/>
                <a:alpha val="40000"/>
              </a:schemeClr>
            </a:glow>
          </a:effectLst>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Благоустройство парка </a:t>
            </a:r>
            <a:r>
              <a:rPr lang="ru-RU" sz="1600" dirty="0" err="1">
                <a:latin typeface="Times New Roman" panose="02020603050405020304" pitchFamily="18" charset="0"/>
                <a:cs typeface="Times New Roman" panose="02020603050405020304" pitchFamily="18" charset="0"/>
              </a:rPr>
              <a:t>парка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КиО</a:t>
            </a:r>
            <a:r>
              <a:rPr lang="ru-RU" sz="1600" dirty="0">
                <a:latin typeface="Times New Roman" panose="02020603050405020304" pitchFamily="18" charset="0"/>
                <a:cs typeface="Times New Roman" panose="02020603050405020304" pitchFamily="18" charset="0"/>
              </a:rPr>
              <a:t> «Слава»</a:t>
            </a:r>
          </a:p>
        </p:txBody>
      </p:sp>
      <p:cxnSp>
        <p:nvCxnSpPr>
          <p:cNvPr id="15" name="Соединительная линия уступом 14"/>
          <p:cNvCxnSpPr/>
          <p:nvPr/>
        </p:nvCxnSpPr>
        <p:spPr>
          <a:xfrm rot="10800000" flipV="1">
            <a:off x="1682985" y="745898"/>
            <a:ext cx="1346872" cy="4927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Соединительная линия уступом 15"/>
          <p:cNvCxnSpPr/>
          <p:nvPr/>
        </p:nvCxnSpPr>
        <p:spPr>
          <a:xfrm>
            <a:off x="6590058" y="696675"/>
            <a:ext cx="1346336" cy="55466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1304" y="3705432"/>
            <a:ext cx="2796309" cy="1523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p:nvPr/>
        </p:nvSpPr>
        <p:spPr>
          <a:xfrm>
            <a:off x="6042849" y="5643765"/>
            <a:ext cx="2980777" cy="738664"/>
          </a:xfrm>
          <a:prstGeom prst="rect">
            <a:avLst/>
          </a:prstGeom>
          <a:noFill/>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Благоустройство территории парка культуры и отдыха «Слава» и парка </a:t>
            </a:r>
            <a:r>
              <a:rPr lang="ru-RU" sz="1400" dirty="0" err="1">
                <a:latin typeface="Times New Roman" panose="02020603050405020304" pitchFamily="18" charset="0"/>
                <a:cs typeface="Times New Roman" panose="02020603050405020304" pitchFamily="18" charset="0"/>
              </a:rPr>
              <a:t>им.Гагарина</a:t>
            </a:r>
            <a:r>
              <a:rPr lang="ru-RU" sz="1400" dirty="0">
                <a:latin typeface="Times New Roman" panose="02020603050405020304" pitchFamily="18" charset="0"/>
                <a:cs typeface="Times New Roman" panose="02020603050405020304" pitchFamily="18" charset="0"/>
              </a:rPr>
              <a:t> 8,80 </a:t>
            </a:r>
            <a:r>
              <a:rPr lang="ru-RU" sz="1400" dirty="0" err="1">
                <a:latin typeface="Times New Roman" panose="02020603050405020304" pitchFamily="18" charset="0"/>
                <a:cs typeface="Times New Roman" panose="02020603050405020304" pitchFamily="18" charset="0"/>
              </a:rPr>
              <a:t>млн.рублей</a:t>
            </a:r>
            <a:endParaRPr lang="ru-RU" sz="1400" dirty="0">
              <a:latin typeface="Times New Roman" panose="02020603050405020304" pitchFamily="18" charset="0"/>
              <a:cs typeface="Times New Roman" panose="02020603050405020304" pitchFamily="18" charset="0"/>
            </a:endParaRPr>
          </a:p>
        </p:txBody>
      </p:sp>
      <p:cxnSp>
        <p:nvCxnSpPr>
          <p:cNvPr id="20" name="Соединительная линия уступом 19"/>
          <p:cNvCxnSpPr/>
          <p:nvPr/>
        </p:nvCxnSpPr>
        <p:spPr>
          <a:xfrm rot="10800000" flipV="1">
            <a:off x="1664771" y="2167804"/>
            <a:ext cx="1346872" cy="4927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1193" y="2618445"/>
            <a:ext cx="2438664" cy="584775"/>
          </a:xfrm>
          <a:prstGeom prst="rect">
            <a:avLst/>
          </a:prstGeom>
          <a:solidFill>
            <a:schemeClr val="accent2">
              <a:lumMod val="40000"/>
              <a:lumOff val="60000"/>
            </a:schemeClr>
          </a:solidFill>
          <a:effectLst>
            <a:glow rad="228600">
              <a:schemeClr val="accent2">
                <a:satMod val="175000"/>
                <a:alpha val="40000"/>
              </a:schemeClr>
            </a:glow>
          </a:effectLst>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Благоустройство сельских дворов</a:t>
            </a:r>
          </a:p>
        </p:txBody>
      </p:sp>
      <p:cxnSp>
        <p:nvCxnSpPr>
          <p:cNvPr id="22" name="Соединительная линия уступом 21"/>
          <p:cNvCxnSpPr/>
          <p:nvPr/>
        </p:nvCxnSpPr>
        <p:spPr>
          <a:xfrm>
            <a:off x="6457124" y="2063778"/>
            <a:ext cx="1346336" cy="55466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26935" y="2618444"/>
            <a:ext cx="2280679" cy="584775"/>
          </a:xfrm>
          <a:prstGeom prst="rect">
            <a:avLst/>
          </a:prstGeom>
          <a:solidFill>
            <a:schemeClr val="accent2">
              <a:lumMod val="40000"/>
              <a:lumOff val="60000"/>
            </a:schemeClr>
          </a:solidFill>
          <a:effectLst>
            <a:glow rad="228600">
              <a:schemeClr val="accent2">
                <a:satMod val="175000"/>
                <a:alpha val="40000"/>
              </a:schemeClr>
            </a:glow>
          </a:effectLst>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Установка детской спортивной площадки</a:t>
            </a:r>
          </a:p>
        </p:txBody>
      </p:sp>
      <p:sp>
        <p:nvSpPr>
          <p:cNvPr id="14" name="Номер слайда 13"/>
          <p:cNvSpPr>
            <a:spLocks noGrp="1"/>
          </p:cNvSpPr>
          <p:nvPr>
            <p:ph type="sldNum" sz="quarter" idx="12"/>
          </p:nvPr>
        </p:nvSpPr>
        <p:spPr>
          <a:xfrm>
            <a:off x="7025207" y="0"/>
            <a:ext cx="2133600" cy="365125"/>
          </a:xfrm>
        </p:spPr>
        <p:txBody>
          <a:bodyPr/>
          <a:lstStyle/>
          <a:p>
            <a:fld id="{434A3D7E-C280-4DCD-A7E1-93BBC7758E8E}" type="slidenum">
              <a:rPr lang="ru-RU" smtClean="0">
                <a:solidFill>
                  <a:schemeClr val="tx1"/>
                </a:solidFill>
              </a:rPr>
              <a:t>35</a:t>
            </a:fld>
            <a:endParaRPr lang="ru-RU" dirty="0">
              <a:solidFill>
                <a:schemeClr val="tx1"/>
              </a:solidFill>
            </a:endParaRPr>
          </a:p>
        </p:txBody>
      </p:sp>
    </p:spTree>
    <p:extLst>
      <p:ext uri="{BB962C8B-B14F-4D97-AF65-F5344CB8AC3E}">
        <p14:creationId xmlns:p14="http://schemas.microsoft.com/office/powerpoint/2010/main" val="14285628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750"/>
                                  </p:stCondLst>
                                  <p:childTnLst>
                                    <p:animClr clrSpc="hsl" dir="cw">
                                      <p:cBhvr override="childStyle">
                                        <p:cTn id="6" dur="1000" fill="hold"/>
                                        <p:tgtEl>
                                          <p:spTgt spid="8"/>
                                        </p:tgtEl>
                                        <p:attrNameLst>
                                          <p:attrName>style.color</p:attrName>
                                        </p:attrNameLst>
                                      </p:cBhvr>
                                      <p:by>
                                        <p:hsl h="7200000" s="0" l="0"/>
                                      </p:by>
                                    </p:animClr>
                                    <p:animClr clrSpc="hsl" dir="cw">
                                      <p:cBhvr>
                                        <p:cTn id="7" dur="1000" fill="hold"/>
                                        <p:tgtEl>
                                          <p:spTgt spid="8"/>
                                        </p:tgtEl>
                                        <p:attrNameLst>
                                          <p:attrName>fillcolor</p:attrName>
                                        </p:attrNameLst>
                                      </p:cBhvr>
                                      <p:by>
                                        <p:hsl h="7200000" s="0" l="0"/>
                                      </p:by>
                                    </p:animClr>
                                    <p:animClr clrSpc="hsl" dir="cw">
                                      <p:cBhvr>
                                        <p:cTn id="8" dur="1000" fill="hold"/>
                                        <p:tgtEl>
                                          <p:spTgt spid="8"/>
                                        </p:tgtEl>
                                        <p:attrNameLst>
                                          <p:attrName>stroke.color</p:attrName>
                                        </p:attrNameLst>
                                      </p:cBhvr>
                                      <p:by>
                                        <p:hsl h="7200000" s="0" l="0"/>
                                      </p:by>
                                    </p:animClr>
                                    <p:set>
                                      <p:cBhvr>
                                        <p:cTn id="9" dur="1000" fill="hold"/>
                                        <p:tgtEl>
                                          <p:spTgt spid="8"/>
                                        </p:tgtEl>
                                        <p:attrNameLst>
                                          <p:attrName>fill.type</p:attrName>
                                        </p:attrNameLst>
                                      </p:cBhvr>
                                      <p:to>
                                        <p:strVal val="solid"/>
                                      </p:to>
                                    </p:set>
                                  </p:childTnLst>
                                </p:cTn>
                              </p:par>
                            </p:childTnLst>
                          </p:cTn>
                        </p:par>
                        <p:par>
                          <p:cTn id="10" fill="hold">
                            <p:stCondLst>
                              <p:cond delay="1750"/>
                            </p:stCondLst>
                            <p:childTnLst>
                              <p:par>
                                <p:cTn id="11" presetID="21" presetClass="emph" presetSubtype="0" fill="hold" grpId="0" nodeType="afterEffect">
                                  <p:stCondLst>
                                    <p:cond delay="750"/>
                                  </p:stCondLst>
                                  <p:childTnLst>
                                    <p:animClr clrSpc="hsl" dir="cw">
                                      <p:cBhvr override="childStyle">
                                        <p:cTn id="12" dur="1000" fill="hold"/>
                                        <p:tgtEl>
                                          <p:spTgt spid="12"/>
                                        </p:tgtEl>
                                        <p:attrNameLst>
                                          <p:attrName>style.color</p:attrName>
                                        </p:attrNameLst>
                                      </p:cBhvr>
                                      <p:by>
                                        <p:hsl h="7200000" s="0" l="0"/>
                                      </p:by>
                                    </p:animClr>
                                    <p:animClr clrSpc="hsl" dir="cw">
                                      <p:cBhvr>
                                        <p:cTn id="13" dur="1000" fill="hold"/>
                                        <p:tgtEl>
                                          <p:spTgt spid="12"/>
                                        </p:tgtEl>
                                        <p:attrNameLst>
                                          <p:attrName>fillcolor</p:attrName>
                                        </p:attrNameLst>
                                      </p:cBhvr>
                                      <p:by>
                                        <p:hsl h="7200000" s="0" l="0"/>
                                      </p:by>
                                    </p:animClr>
                                    <p:animClr clrSpc="hsl" dir="cw">
                                      <p:cBhvr>
                                        <p:cTn id="14" dur="1000" fill="hold"/>
                                        <p:tgtEl>
                                          <p:spTgt spid="12"/>
                                        </p:tgtEl>
                                        <p:attrNameLst>
                                          <p:attrName>stroke.color</p:attrName>
                                        </p:attrNameLst>
                                      </p:cBhvr>
                                      <p:by>
                                        <p:hsl h="7200000" s="0" l="0"/>
                                      </p:by>
                                    </p:animClr>
                                    <p:set>
                                      <p:cBhvr>
                                        <p:cTn id="15" dur="1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60" name="Picture 3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2407" y="4574730"/>
            <a:ext cx="5161593" cy="209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8" name="Заголовок 1">
            <a:extLst>
              <a:ext uri="{FF2B5EF4-FFF2-40B4-BE49-F238E27FC236}">
                <a16:creationId xmlns:a16="http://schemas.microsoft.com/office/drawing/2014/main" id="{CAE23253-2AED-403C-BFBF-9E13407A9895}"/>
              </a:ext>
            </a:extLst>
          </p:cNvPr>
          <p:cNvSpPr txBox="1">
            <a:spLocks/>
          </p:cNvSpPr>
          <p:nvPr/>
        </p:nvSpPr>
        <p:spPr bwMode="auto">
          <a:xfrm>
            <a:off x="4319588" y="5483225"/>
            <a:ext cx="4157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60419" name="TextBox 7">
            <a:extLst>
              <a:ext uri="{FF2B5EF4-FFF2-40B4-BE49-F238E27FC236}">
                <a16:creationId xmlns:a16="http://schemas.microsoft.com/office/drawing/2014/main" id="{8D5EA0BF-7792-45D5-9467-8A5283FB69EB}"/>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solidFill>
                  <a:srgbClr val="000000"/>
                </a:solidFill>
              </a:rPr>
              <a:t>. </a:t>
            </a:r>
          </a:p>
        </p:txBody>
      </p:sp>
      <p:sp>
        <p:nvSpPr>
          <p:cNvPr id="10" name="Заголовок 1">
            <a:extLst>
              <a:ext uri="{FF2B5EF4-FFF2-40B4-BE49-F238E27FC236}">
                <a16:creationId xmlns:a16="http://schemas.microsoft.com/office/drawing/2014/main" id="{6DBBA02D-C6E1-419A-87C3-4CACF1C76B83}"/>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0421" name="Заголовок 1">
            <a:extLst>
              <a:ext uri="{FF2B5EF4-FFF2-40B4-BE49-F238E27FC236}">
                <a16:creationId xmlns:a16="http://schemas.microsoft.com/office/drawing/2014/main" id="{DFBF3504-76C8-452C-810E-B9A8DC0966B2}"/>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0422" name="TextBox 2">
            <a:extLst>
              <a:ext uri="{FF2B5EF4-FFF2-40B4-BE49-F238E27FC236}">
                <a16:creationId xmlns:a16="http://schemas.microsoft.com/office/drawing/2014/main" id="{ABBE1B7B-3628-4443-8FA8-FF48D5F38398}"/>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образование в 2017-2021 годах</a:t>
            </a:r>
            <a:endParaRPr lang="ru-RU" altLang="ru-RU" sz="1600" b="1" dirty="0">
              <a:solidFill>
                <a:srgbClr val="000000"/>
              </a:solidFill>
              <a:latin typeface="Times New Roman" panose="02020603050405020304" pitchFamily="18" charset="0"/>
              <a:cs typeface="Times New Roman" panose="02020603050405020304" pitchFamily="18" charset="0"/>
            </a:endParaRPr>
          </a:p>
        </p:txBody>
      </p:sp>
      <p:pic>
        <p:nvPicPr>
          <p:cNvPr id="60423" name="Picture 3">
            <a:extLst>
              <a:ext uri="{FF2B5EF4-FFF2-40B4-BE49-F238E27FC236}">
                <a16:creationId xmlns:a16="http://schemas.microsoft.com/office/drawing/2014/main" id="{8EEF1D2E-02E6-4616-94D4-ED47B6134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AB04B078-9BD5-4313-BD06-53423D39D481}"/>
              </a:ext>
            </a:extLst>
          </p:cNvPr>
          <p:cNvGraphicFramePr>
            <a:graphicFrameLocks noGrp="1"/>
          </p:cNvGraphicFramePr>
          <p:nvPr>
            <p:extLst>
              <p:ext uri="{D42A27DB-BD31-4B8C-83A1-F6EECF244321}">
                <p14:modId xmlns:p14="http://schemas.microsoft.com/office/powerpoint/2010/main" val="1750608175"/>
              </p:ext>
            </p:extLst>
          </p:nvPr>
        </p:nvGraphicFramePr>
        <p:xfrm>
          <a:off x="115094" y="765175"/>
          <a:ext cx="8921402" cy="2064684"/>
        </p:xfrm>
        <a:graphic>
          <a:graphicData uri="http://schemas.openxmlformats.org/drawingml/2006/table">
            <a:tbl>
              <a:tblPr firstRow="1" bandRow="1">
                <a:tableStyleId>{F5AB1C69-6EDB-4FF4-983F-18BD219EF322}</a:tableStyleId>
              </a:tblPr>
              <a:tblGrid>
                <a:gridCol w="296767">
                  <a:extLst>
                    <a:ext uri="{9D8B030D-6E8A-4147-A177-3AD203B41FA5}">
                      <a16:colId xmlns:a16="http://schemas.microsoft.com/office/drawing/2014/main" val="20000"/>
                    </a:ext>
                  </a:extLst>
                </a:gridCol>
                <a:gridCol w="4109525">
                  <a:extLst>
                    <a:ext uri="{9D8B030D-6E8A-4147-A177-3AD203B41FA5}">
                      <a16:colId xmlns:a16="http://schemas.microsoft.com/office/drawing/2014/main" val="20001"/>
                    </a:ext>
                  </a:extLst>
                </a:gridCol>
                <a:gridCol w="682212">
                  <a:extLst>
                    <a:ext uri="{9D8B030D-6E8A-4147-A177-3AD203B41FA5}">
                      <a16:colId xmlns:a16="http://schemas.microsoft.com/office/drawing/2014/main" val="20002"/>
                    </a:ext>
                  </a:extLst>
                </a:gridCol>
                <a:gridCol w="909617">
                  <a:extLst>
                    <a:ext uri="{9D8B030D-6E8A-4147-A177-3AD203B41FA5}">
                      <a16:colId xmlns:a16="http://schemas.microsoft.com/office/drawing/2014/main" val="20004"/>
                    </a:ext>
                  </a:extLst>
                </a:gridCol>
                <a:gridCol w="758013">
                  <a:extLst>
                    <a:ext uri="{9D8B030D-6E8A-4147-A177-3AD203B41FA5}">
                      <a16:colId xmlns:a16="http://schemas.microsoft.com/office/drawing/2014/main" val="20005"/>
                    </a:ext>
                  </a:extLst>
                </a:gridCol>
                <a:gridCol w="682212">
                  <a:extLst>
                    <a:ext uri="{9D8B030D-6E8A-4147-A177-3AD203B41FA5}">
                      <a16:colId xmlns:a16="http://schemas.microsoft.com/office/drawing/2014/main" val="20006"/>
                    </a:ext>
                  </a:extLst>
                </a:gridCol>
                <a:gridCol w="725043">
                  <a:extLst>
                    <a:ext uri="{9D8B030D-6E8A-4147-A177-3AD203B41FA5}">
                      <a16:colId xmlns:a16="http://schemas.microsoft.com/office/drawing/2014/main" val="20007"/>
                    </a:ext>
                  </a:extLst>
                </a:gridCol>
                <a:gridCol w="758013">
                  <a:extLst>
                    <a:ext uri="{9D8B030D-6E8A-4147-A177-3AD203B41FA5}">
                      <a16:colId xmlns:a16="http://schemas.microsoft.com/office/drawing/2014/main" val="20008"/>
                    </a:ext>
                  </a:extLst>
                </a:gridCol>
              </a:tblGrid>
              <a:tr h="548640">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2017 год (отчет)</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2018  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2018 год (отчет)</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2019</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2020</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2021</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706" marB="45706"/>
                </a:tc>
                <a:extLst>
                  <a:ext uri="{0D108BD9-81ED-4DB2-BD59-A6C34878D82A}">
                    <a16:rowId xmlns:a16="http://schemas.microsoft.com/office/drawing/2014/main" val="10000"/>
                  </a:ext>
                </a:extLst>
              </a:tr>
              <a:tr h="243821">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Образование</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962,43</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1 089,74</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1 076,13</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1 063,99</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1 108,77</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1 144,30</a:t>
                      </a:r>
                    </a:p>
                  </a:txBody>
                  <a:tcPr marL="91448" marR="91448" marT="45706" marB="45706"/>
                </a:tc>
                <a:extLst>
                  <a:ext uri="{0D108BD9-81ED-4DB2-BD59-A6C34878D82A}">
                    <a16:rowId xmlns:a16="http://schemas.microsoft.com/office/drawing/2014/main" val="10001"/>
                  </a:ext>
                </a:extLst>
              </a:tr>
              <a:tr h="280079">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Дошкольное образование</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322,06</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381,90</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374,76</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361,65</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376,42</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387,42</a:t>
                      </a:r>
                    </a:p>
                  </a:txBody>
                  <a:tcPr marL="91448" marR="91448" marT="45706" marB="45706"/>
                </a:tc>
                <a:extLst>
                  <a:ext uri="{0D108BD9-81ED-4DB2-BD59-A6C34878D82A}">
                    <a16:rowId xmlns:a16="http://schemas.microsoft.com/office/drawing/2014/main" val="10002"/>
                  </a:ext>
                </a:extLst>
              </a:tr>
              <a:tr h="252251">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 Общее образование</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488,02</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543,01</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539,48</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535,87</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560,98</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582,68</a:t>
                      </a:r>
                    </a:p>
                  </a:txBody>
                  <a:tcPr marL="91448" marR="91448" marT="45706" marB="45706"/>
                </a:tc>
                <a:extLst>
                  <a:ext uri="{0D108BD9-81ED-4DB2-BD59-A6C34878D82A}">
                    <a16:rowId xmlns:a16="http://schemas.microsoft.com/office/drawing/2014/main" val="10003"/>
                  </a:ext>
                </a:extLst>
              </a:tr>
              <a:tr h="252251">
                <a:tc>
                  <a:txBody>
                    <a:bodyPr/>
                    <a:lstStyle/>
                    <a:p>
                      <a:r>
                        <a:rPr lang="ru-RU" sz="1000" dirty="0">
                          <a:latin typeface="Times New Roman" panose="02020603050405020304" pitchFamily="18" charset="0"/>
                          <a:cs typeface="Times New Roman" panose="02020603050405020304" pitchFamily="18" charset="0"/>
                        </a:rPr>
                        <a:t>3</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Дополнительное образование детей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91,77</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98,94</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98,67</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98,95</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101,41</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102,79</a:t>
                      </a:r>
                    </a:p>
                  </a:txBody>
                  <a:tcPr marL="91448" marR="91448" marT="45706" marB="45706"/>
                </a:tc>
                <a:extLst>
                  <a:ext uri="{0D108BD9-81ED-4DB2-BD59-A6C34878D82A}">
                    <a16:rowId xmlns:a16="http://schemas.microsoft.com/office/drawing/2014/main" val="10004"/>
                  </a:ext>
                </a:extLst>
              </a:tr>
              <a:tr h="243821">
                <a:tc>
                  <a:txBody>
                    <a:bodyPr/>
                    <a:lstStyle/>
                    <a:p>
                      <a:r>
                        <a:rPr lang="ru-RU" sz="1000" dirty="0">
                          <a:latin typeface="Times New Roman" panose="02020603050405020304" pitchFamily="18" charset="0"/>
                          <a:cs typeface="Times New Roman" panose="02020603050405020304" pitchFamily="18" charset="0"/>
                        </a:rPr>
                        <a:t>4</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Молодежная политика и оздоровление детей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32,58</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31,04</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30,98</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31,39</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33,52</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34,82</a:t>
                      </a:r>
                    </a:p>
                  </a:txBody>
                  <a:tcPr marL="91448" marR="91448" marT="45706" marB="45706"/>
                </a:tc>
                <a:extLst>
                  <a:ext uri="{0D108BD9-81ED-4DB2-BD59-A6C34878D82A}">
                    <a16:rowId xmlns:a16="http://schemas.microsoft.com/office/drawing/2014/main" val="10006"/>
                  </a:ext>
                </a:extLst>
              </a:tr>
              <a:tr h="243821">
                <a:tc>
                  <a:txBody>
                    <a:bodyPr/>
                    <a:lstStyle/>
                    <a:p>
                      <a:r>
                        <a:rPr lang="ru-RU" sz="1000" dirty="0">
                          <a:latin typeface="Times New Roman" panose="02020603050405020304" pitchFamily="18" charset="0"/>
                          <a:cs typeface="Times New Roman" panose="02020603050405020304" pitchFamily="18" charset="0"/>
                        </a:rPr>
                        <a:t>5</a:t>
                      </a:r>
                    </a:p>
                  </a:txBody>
                  <a:tcPr marL="91448" marR="91448" marT="45706" marB="45706"/>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 образования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2" marB="0" anchor="b"/>
                </a:tc>
                <a:tc>
                  <a:txBody>
                    <a:bodyPr/>
                    <a:lstStyle/>
                    <a:p>
                      <a:r>
                        <a:rPr lang="ru-RU" sz="1000" dirty="0">
                          <a:latin typeface="Times New Roman" panose="02020603050405020304" pitchFamily="18" charset="0"/>
                          <a:cs typeface="Times New Roman" panose="02020603050405020304" pitchFamily="18" charset="0"/>
                        </a:rPr>
                        <a:t>28,00</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34,85</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32,24</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36,13</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36,44</a:t>
                      </a:r>
                    </a:p>
                  </a:txBody>
                  <a:tcPr marL="91448" marR="91448" marT="45706" marB="45706"/>
                </a:tc>
                <a:tc>
                  <a:txBody>
                    <a:bodyPr/>
                    <a:lstStyle/>
                    <a:p>
                      <a:r>
                        <a:rPr lang="ru-RU" sz="1000" dirty="0">
                          <a:latin typeface="Times New Roman" panose="02020603050405020304" pitchFamily="18" charset="0"/>
                          <a:cs typeface="Times New Roman" panose="02020603050405020304" pitchFamily="18" charset="0"/>
                        </a:rPr>
                        <a:t>36,59</a:t>
                      </a:r>
                    </a:p>
                  </a:txBody>
                  <a:tcPr marL="91448" marR="91448" marT="45706" marB="45706"/>
                </a:tc>
                <a:extLst>
                  <a:ext uri="{0D108BD9-81ED-4DB2-BD59-A6C34878D82A}">
                    <a16:rowId xmlns:a16="http://schemas.microsoft.com/office/drawing/2014/main" val="10007"/>
                  </a:ext>
                </a:extLst>
              </a:tr>
            </a:tbl>
          </a:graphicData>
        </a:graphic>
      </p:graphicFrame>
      <p:sp>
        <p:nvSpPr>
          <p:cNvPr id="60516" name="TextBox 17">
            <a:extLst>
              <a:ext uri="{FF2B5EF4-FFF2-40B4-BE49-F238E27FC236}">
                <a16:creationId xmlns:a16="http://schemas.microsoft.com/office/drawing/2014/main" id="{C9A00C5E-469F-4663-B9C1-CB10EE896844}"/>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solidFill>
                <a:srgbClr val="000000"/>
              </a:solidFill>
              <a:latin typeface="Times New Roman" panose="02020603050405020304" pitchFamily="18" charset="0"/>
              <a:cs typeface="Times New Roman" panose="02020603050405020304" pitchFamily="18" charset="0"/>
            </a:endParaRPr>
          </a:p>
        </p:txBody>
      </p:sp>
      <p:sp>
        <p:nvSpPr>
          <p:cNvPr id="60518" name="TextBox 19">
            <a:extLst>
              <a:ext uri="{FF2B5EF4-FFF2-40B4-BE49-F238E27FC236}">
                <a16:creationId xmlns:a16="http://schemas.microsoft.com/office/drawing/2014/main" id="{FE6BB3DE-AA08-45A3-A6EF-86DAA5CB233B}"/>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solidFill>
                  <a:srgbClr val="000000"/>
                </a:solidFill>
                <a:latin typeface="Times New Roman" panose="02020603050405020304" pitchFamily="18" charset="0"/>
                <a:cs typeface="Times New Roman" panose="02020603050405020304" pitchFamily="18" charset="0"/>
              </a:rPr>
              <a:t>млн.рублей</a:t>
            </a:r>
          </a:p>
        </p:txBody>
      </p:sp>
      <p:sp>
        <p:nvSpPr>
          <p:cNvPr id="3" name="Горизонтальный свиток 2"/>
          <p:cNvSpPr/>
          <p:nvPr/>
        </p:nvSpPr>
        <p:spPr>
          <a:xfrm>
            <a:off x="123107" y="2863850"/>
            <a:ext cx="2687101" cy="1098550"/>
          </a:xfrm>
          <a:prstGeom prst="horizontalScroll">
            <a:avLst>
              <a:gd name="adj" fmla="val 25000"/>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7030A0"/>
                </a:solidFill>
                <a:latin typeface="Times New Roman" panose="02020603050405020304" pitchFamily="18" charset="0"/>
                <a:cs typeface="Times New Roman" panose="02020603050405020304" pitchFamily="18" charset="0"/>
              </a:rPr>
              <a:t>Доля детей в возрасте от 1 года до 6 лет, получающих дошкольную образовательную услугу в общей численности  детей от 1 года до 6 лет -   99,3 % </a:t>
            </a:r>
          </a:p>
        </p:txBody>
      </p:sp>
      <p:sp>
        <p:nvSpPr>
          <p:cNvPr id="4" name="Номер слайда 3"/>
          <p:cNvSpPr>
            <a:spLocks noGrp="1"/>
          </p:cNvSpPr>
          <p:nvPr>
            <p:ph type="sldNum" sz="quarter" idx="17"/>
          </p:nvPr>
        </p:nvSpPr>
        <p:spPr>
          <a:xfrm>
            <a:off x="7033964" y="17462"/>
            <a:ext cx="2133600" cy="365125"/>
          </a:xfrm>
        </p:spPr>
        <p:txBody>
          <a:bodyPr/>
          <a:lstStyle/>
          <a:p>
            <a:pPr>
              <a:defRPr/>
            </a:pPr>
            <a:fld id="{1C2F39FC-F7FC-43A7-985C-4565CF06B74E}" type="slidenum">
              <a:rPr lang="en-US" smtClean="0">
                <a:solidFill>
                  <a:schemeClr val="tx1"/>
                </a:solidFill>
              </a:rPr>
              <a:pPr>
                <a:defRPr/>
              </a:pPr>
              <a:t>36</a:t>
            </a:fld>
            <a:endParaRPr lang="en-US" dirty="0">
              <a:solidFill>
                <a:schemeClr val="tx1"/>
              </a:solidFill>
            </a:endParaRPr>
          </a:p>
        </p:txBody>
      </p:sp>
      <p:graphicFrame>
        <p:nvGraphicFramePr>
          <p:cNvPr id="16"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645722267"/>
              </p:ext>
            </p:extLst>
          </p:nvPr>
        </p:nvGraphicFramePr>
        <p:xfrm>
          <a:off x="0" y="4451717"/>
          <a:ext cx="3995556" cy="2217643"/>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Прямая со стрелкой 16"/>
          <p:cNvCxnSpPr/>
          <p:nvPr/>
        </p:nvCxnSpPr>
        <p:spPr>
          <a:xfrm flipV="1">
            <a:off x="2074067" y="4941168"/>
            <a:ext cx="220835" cy="24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699792" y="4833156"/>
            <a:ext cx="220835" cy="24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rot="10800000" flipV="1">
            <a:off x="730250" y="4811223"/>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111,8</a:t>
            </a:r>
          </a:p>
        </p:txBody>
      </p:sp>
      <p:sp>
        <p:nvSpPr>
          <p:cNvPr id="20" name="Овал 19"/>
          <p:cNvSpPr/>
          <p:nvPr/>
        </p:nvSpPr>
        <p:spPr>
          <a:xfrm rot="10800000" flipV="1">
            <a:off x="2128534" y="4739805"/>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104,2</a:t>
            </a:r>
          </a:p>
        </p:txBody>
      </p:sp>
      <p:sp>
        <p:nvSpPr>
          <p:cNvPr id="21" name="Овал 20"/>
          <p:cNvSpPr/>
          <p:nvPr/>
        </p:nvSpPr>
        <p:spPr>
          <a:xfrm rot="10800000" flipV="1">
            <a:off x="1392391" y="486051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98,87</a:t>
            </a:r>
          </a:p>
        </p:txBody>
      </p:sp>
      <p:sp>
        <p:nvSpPr>
          <p:cNvPr id="22" name="Овал 21"/>
          <p:cNvSpPr/>
          <p:nvPr/>
        </p:nvSpPr>
        <p:spPr>
          <a:xfrm rot="10800000" flipV="1">
            <a:off x="2720694" y="464590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103,2</a:t>
            </a:r>
          </a:p>
        </p:txBody>
      </p:sp>
      <p:sp>
        <p:nvSpPr>
          <p:cNvPr id="60517" name="TextBox 18">
            <a:extLst>
              <a:ext uri="{FF2B5EF4-FFF2-40B4-BE49-F238E27FC236}">
                <a16:creationId xmlns:a16="http://schemas.microsoft.com/office/drawing/2014/main" id="{E63DAB48-26CE-4AFD-8D8F-BE776AA13C8A}"/>
              </a:ext>
            </a:extLst>
          </p:cNvPr>
          <p:cNvSpPr txBox="1">
            <a:spLocks noChangeArrowheads="1"/>
          </p:cNvSpPr>
          <p:nvPr/>
        </p:nvSpPr>
        <p:spPr bwMode="auto">
          <a:xfrm>
            <a:off x="-4763" y="3928399"/>
            <a:ext cx="32936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solidFill>
                  <a:srgbClr val="000000"/>
                </a:solidFill>
                <a:latin typeface="Times New Roman" panose="02020603050405020304" pitchFamily="18" charset="0"/>
                <a:cs typeface="Times New Roman" panose="02020603050405020304" pitchFamily="18" charset="0"/>
              </a:rPr>
              <a:t>  </a:t>
            </a:r>
            <a:r>
              <a:rPr lang="ru-RU" altLang="ru-RU" sz="1200" b="1" i="1" dirty="0">
                <a:solidFill>
                  <a:srgbClr val="000000"/>
                </a:solidFill>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образование,%</a:t>
            </a:r>
          </a:p>
        </p:txBody>
      </p:sp>
      <p:sp>
        <p:nvSpPr>
          <p:cNvPr id="23"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3288921" y="2859962"/>
            <a:ext cx="5855079" cy="1969770"/>
          </a:xfrm>
          <a:prstGeom prst="rect">
            <a:avLst/>
          </a:prstGeom>
          <a:solidFill>
            <a:schemeClr val="accent5">
              <a:lumMod val="20000"/>
              <a:lumOff val="8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Дошкольное образование</a:t>
            </a:r>
            <a:r>
              <a:rPr lang="ru-RU" sz="1100" dirty="0">
                <a:latin typeface="Times New Roman" panose="02020603050405020304" pitchFamily="18" charset="0"/>
                <a:cs typeface="Times New Roman" panose="02020603050405020304" pitchFamily="18" charset="0"/>
              </a:rPr>
              <a:t>: Дополнительное выделение средств из бюджета РБ на заработную плату педагогических работников дошкольных  образовательных учреждений в 2018 году, а также текущий и капитальный ремонт зданий за счет средств местного бюджета.</a:t>
            </a:r>
          </a:p>
          <a:p>
            <a:pPr algn="just"/>
            <a:r>
              <a:rPr lang="ru-RU" sz="1100" dirty="0">
                <a:latin typeface="Times New Roman" panose="02020603050405020304" pitchFamily="18" charset="0"/>
                <a:cs typeface="Times New Roman" panose="02020603050405020304" pitchFamily="18" charset="0"/>
              </a:rPr>
              <a:t> </a:t>
            </a:r>
            <a:r>
              <a:rPr lang="ru-RU" sz="1100" b="1" dirty="0">
                <a:latin typeface="Times New Roman" panose="02020603050405020304" pitchFamily="18" charset="0"/>
                <a:cs typeface="Times New Roman" panose="02020603050405020304" pitchFamily="18" charset="0"/>
              </a:rPr>
              <a:t>Общее образование: </a:t>
            </a:r>
            <a:r>
              <a:rPr lang="ru-RU" sz="1100" dirty="0">
                <a:latin typeface="Times New Roman" panose="02020603050405020304" pitchFamily="18" charset="0"/>
                <a:cs typeface="Times New Roman" panose="02020603050405020304" pitchFamily="18" charset="0"/>
              </a:rPr>
              <a:t>Дополнительное выделение средств из бюджета РБ на заработную плату педагогических работников общеобразовательных учреждений в 2018 году, а также текущий и капитальный ремонт зданий за счет средств местного бюджета.</a:t>
            </a:r>
          </a:p>
          <a:p>
            <a:pPr algn="just"/>
            <a:r>
              <a:rPr lang="ru-RU" sz="1100" b="1" dirty="0">
                <a:latin typeface="Times New Roman" panose="02020603050405020304" pitchFamily="18" charset="0"/>
                <a:cs typeface="Times New Roman" panose="02020603050405020304" pitchFamily="18" charset="0"/>
              </a:rPr>
              <a:t>Дополнительное образование детей: </a:t>
            </a:r>
            <a:r>
              <a:rPr lang="ru-RU" sz="1100" dirty="0">
                <a:latin typeface="Times New Roman" panose="02020603050405020304" pitchFamily="18" charset="0"/>
                <a:cs typeface="Times New Roman" panose="02020603050405020304" pitchFamily="18" charset="0"/>
              </a:rPr>
              <a:t>Дополнительное выделение средств из бюджета РБ на заработную плату педагогических работников учреждений  дополнительного образования детей в 2018 году.</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a:extLst>
              <a:ext uri="{FF2B5EF4-FFF2-40B4-BE49-F238E27FC236}">
                <a16:creationId xmlns:a16="http://schemas.microsoft.com/office/drawing/2014/main" id="{25BCCDDB-41B1-4053-BD70-8A8FD1E210B2}"/>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61443" name="TextBox 7">
            <a:extLst>
              <a:ext uri="{FF2B5EF4-FFF2-40B4-BE49-F238E27FC236}">
                <a16:creationId xmlns:a16="http://schemas.microsoft.com/office/drawing/2014/main" id="{53B421E3-5A36-4876-908A-115CE6201D1E}"/>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a16="http://schemas.microsoft.com/office/drawing/2014/main" id="{0DA933CF-EB95-4F59-A5E9-1AB5D16BCF7A}"/>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1445" name="Заголовок 1">
            <a:extLst>
              <a:ext uri="{FF2B5EF4-FFF2-40B4-BE49-F238E27FC236}">
                <a16:creationId xmlns:a16="http://schemas.microsoft.com/office/drawing/2014/main" id="{B798FA42-F4C5-4B3B-B354-55ED130CD3B3}"/>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1446" name="TextBox 2">
            <a:extLst>
              <a:ext uri="{FF2B5EF4-FFF2-40B4-BE49-F238E27FC236}">
                <a16:creationId xmlns:a16="http://schemas.microsoft.com/office/drawing/2014/main" id="{DD56A469-4C2E-4219-A10E-E016C593ADB0}"/>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a:t>
            </a:r>
          </a:p>
          <a:p>
            <a:pPr algn="ctr"/>
            <a:r>
              <a:rPr lang="ru-RU" altLang="ru-RU" sz="1600" dirty="0">
                <a:solidFill>
                  <a:srgbClr val="002060"/>
                </a:solidFill>
                <a:latin typeface="Times New Roman" panose="02020603050405020304" pitchFamily="18" charset="0"/>
                <a:cs typeface="Times New Roman" panose="02020603050405020304" pitchFamily="18" charset="0"/>
              </a:rPr>
              <a:t> на культуру в 2017-2021 годах</a:t>
            </a:r>
            <a:endParaRPr lang="ru-RU" altLang="ru-RU" sz="1600" b="1" dirty="0">
              <a:latin typeface="Times New Roman" panose="02020603050405020304" pitchFamily="18" charset="0"/>
              <a:cs typeface="Times New Roman" panose="02020603050405020304" pitchFamily="18" charset="0"/>
            </a:endParaRPr>
          </a:p>
        </p:txBody>
      </p:sp>
      <p:pic>
        <p:nvPicPr>
          <p:cNvPr id="61447" name="Picture 3">
            <a:extLst>
              <a:ext uri="{FF2B5EF4-FFF2-40B4-BE49-F238E27FC236}">
                <a16:creationId xmlns:a16="http://schemas.microsoft.com/office/drawing/2014/main" id="{81DC2DDE-E441-4983-8029-3168666DA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4C19F05A-4822-4F56-A697-32A7787BB60D}"/>
              </a:ext>
            </a:extLst>
          </p:cNvPr>
          <p:cNvGraphicFramePr>
            <a:graphicFrameLocks noGrp="1"/>
          </p:cNvGraphicFramePr>
          <p:nvPr>
            <p:extLst>
              <p:ext uri="{D42A27DB-BD31-4B8C-83A1-F6EECF244321}">
                <p14:modId xmlns:p14="http://schemas.microsoft.com/office/powerpoint/2010/main" val="1403966193"/>
              </p:ext>
            </p:extLst>
          </p:nvPr>
        </p:nvGraphicFramePr>
        <p:xfrm>
          <a:off x="-4763" y="838200"/>
          <a:ext cx="8950328" cy="1858963"/>
        </p:xfrm>
        <a:graphic>
          <a:graphicData uri="http://schemas.openxmlformats.org/drawingml/2006/table">
            <a:tbl>
              <a:tblPr firstRow="1" bandRow="1">
                <a:tableStyleId>{F5AB1C69-6EDB-4FF4-983F-18BD219EF322}</a:tableStyleId>
              </a:tblPr>
              <a:tblGrid>
                <a:gridCol w="297729">
                  <a:extLst>
                    <a:ext uri="{9D8B030D-6E8A-4147-A177-3AD203B41FA5}">
                      <a16:colId xmlns:a16="http://schemas.microsoft.com/office/drawing/2014/main" val="20000"/>
                    </a:ext>
                  </a:extLst>
                </a:gridCol>
                <a:gridCol w="4122849">
                  <a:extLst>
                    <a:ext uri="{9D8B030D-6E8A-4147-A177-3AD203B41FA5}">
                      <a16:colId xmlns:a16="http://schemas.microsoft.com/office/drawing/2014/main" val="20001"/>
                    </a:ext>
                  </a:extLst>
                </a:gridCol>
                <a:gridCol w="684424">
                  <a:extLst>
                    <a:ext uri="{9D8B030D-6E8A-4147-A177-3AD203B41FA5}">
                      <a16:colId xmlns:a16="http://schemas.microsoft.com/office/drawing/2014/main" val="20002"/>
                    </a:ext>
                  </a:extLst>
                </a:gridCol>
                <a:gridCol w="912566">
                  <a:extLst>
                    <a:ext uri="{9D8B030D-6E8A-4147-A177-3AD203B41FA5}">
                      <a16:colId xmlns:a16="http://schemas.microsoft.com/office/drawing/2014/main" val="20004"/>
                    </a:ext>
                  </a:extLst>
                </a:gridCol>
                <a:gridCol w="760471">
                  <a:extLst>
                    <a:ext uri="{9D8B030D-6E8A-4147-A177-3AD203B41FA5}">
                      <a16:colId xmlns:a16="http://schemas.microsoft.com/office/drawing/2014/main" val="20005"/>
                    </a:ext>
                  </a:extLst>
                </a:gridCol>
                <a:gridCol w="684424">
                  <a:extLst>
                    <a:ext uri="{9D8B030D-6E8A-4147-A177-3AD203B41FA5}">
                      <a16:colId xmlns:a16="http://schemas.microsoft.com/office/drawing/2014/main" val="20006"/>
                    </a:ext>
                  </a:extLst>
                </a:gridCol>
                <a:gridCol w="727394">
                  <a:extLst>
                    <a:ext uri="{9D8B030D-6E8A-4147-A177-3AD203B41FA5}">
                      <a16:colId xmlns:a16="http://schemas.microsoft.com/office/drawing/2014/main" val="20007"/>
                    </a:ext>
                  </a:extLst>
                </a:gridCol>
                <a:gridCol w="760471">
                  <a:extLst>
                    <a:ext uri="{9D8B030D-6E8A-4147-A177-3AD203B41FA5}">
                      <a16:colId xmlns:a16="http://schemas.microsoft.com/office/drawing/2014/main" val="20008"/>
                    </a:ext>
                  </a:extLst>
                </a:gridCol>
              </a:tblGrid>
              <a:tr h="685118">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2017 год (отчет)</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2018  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2018 год (отчет)</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2019</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2020</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2021</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727" marB="45727"/>
                </a:tc>
                <a:extLst>
                  <a:ext uri="{0D108BD9-81ED-4DB2-BD59-A6C34878D82A}">
                    <a16:rowId xmlns:a16="http://schemas.microsoft.com/office/drawing/2014/main" val="10000"/>
                  </a:ext>
                </a:extLst>
              </a:tr>
              <a:tr h="304497">
                <a:tc>
                  <a:txBody>
                    <a:bodyPr/>
                    <a:lstStyle/>
                    <a:p>
                      <a:endParaRPr lang="ru-RU" sz="1000" dirty="0">
                        <a:latin typeface="Times New Roman" panose="02020603050405020304" pitchFamily="18" charset="0"/>
                        <a:cs typeface="Times New Roman" panose="02020603050405020304" pitchFamily="18" charset="0"/>
                      </a:endParaRPr>
                    </a:p>
                  </a:txBody>
                  <a:tcPr marL="91448" marR="91448" marT="45727" marB="45727"/>
                </a:tc>
                <a:tc>
                  <a:txBody>
                    <a:bodyPr/>
                    <a:lstStyle/>
                    <a:p>
                      <a:pPr algn="l" fontAlgn="b"/>
                      <a:r>
                        <a:rPr lang="ru-RU" sz="1000" u="none" strike="noStrike">
                          <a:effectLst/>
                          <a:latin typeface="Times New Roman" panose="02020603050405020304" pitchFamily="18" charset="0"/>
                          <a:cs typeface="Times New Roman" panose="02020603050405020304" pitchFamily="18" charset="0"/>
                        </a:rPr>
                        <a:t>Культура, кинемотография</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6" marB="0" anchor="b"/>
                </a:tc>
                <a:tc>
                  <a:txBody>
                    <a:bodyPr/>
                    <a:lstStyle/>
                    <a:p>
                      <a:r>
                        <a:rPr lang="ru-RU" sz="1000" dirty="0">
                          <a:latin typeface="Times New Roman" panose="02020603050405020304" pitchFamily="18" charset="0"/>
                          <a:cs typeface="Times New Roman" panose="02020603050405020304" pitchFamily="18" charset="0"/>
                        </a:rPr>
                        <a:t>96,93</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128,50</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128,03</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114,83</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118,30</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121,75</a:t>
                      </a:r>
                    </a:p>
                  </a:txBody>
                  <a:tcPr marL="91448" marR="91448" marT="45727" marB="45727"/>
                </a:tc>
                <a:extLst>
                  <a:ext uri="{0D108BD9-81ED-4DB2-BD59-A6C34878D82A}">
                    <a16:rowId xmlns:a16="http://schemas.microsoft.com/office/drawing/2014/main" val="10001"/>
                  </a:ext>
                </a:extLst>
              </a:tr>
              <a:tr h="349859">
                <a:tc>
                  <a:txBody>
                    <a:bodyPr/>
                    <a:lstStyle/>
                    <a:p>
                      <a:r>
                        <a:rPr lang="ru-RU" sz="1000" dirty="0">
                          <a:latin typeface="Times New Roman" panose="02020603050405020304" pitchFamily="18" charset="0"/>
                          <a:cs typeface="Times New Roman" panose="02020603050405020304" pitchFamily="18" charset="0"/>
                        </a:rPr>
                        <a:t>1</a:t>
                      </a:r>
                    </a:p>
                  </a:txBody>
                  <a:tcPr marL="91448" marR="91448" marT="45727" marB="4572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Культура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6" marB="0" anchor="b"/>
                </a:tc>
                <a:tc>
                  <a:txBody>
                    <a:bodyPr/>
                    <a:lstStyle/>
                    <a:p>
                      <a:r>
                        <a:rPr lang="ru-RU" sz="1000" dirty="0">
                          <a:latin typeface="Times New Roman" panose="02020603050405020304" pitchFamily="18" charset="0"/>
                          <a:cs typeface="Times New Roman" panose="02020603050405020304" pitchFamily="18" charset="0"/>
                        </a:rPr>
                        <a:t>94,42</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128,04</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127,59</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114,83</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118,3</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121,75</a:t>
                      </a:r>
                    </a:p>
                  </a:txBody>
                  <a:tcPr marL="91448" marR="91448" marT="45727" marB="45727"/>
                </a:tc>
                <a:extLst>
                  <a:ext uri="{0D108BD9-81ED-4DB2-BD59-A6C34878D82A}">
                    <a16:rowId xmlns:a16="http://schemas.microsoft.com/office/drawing/2014/main" val="10002"/>
                  </a:ext>
                </a:extLst>
              </a:tr>
              <a:tr h="519489">
                <a:tc>
                  <a:txBody>
                    <a:bodyPr/>
                    <a:lstStyle/>
                    <a:p>
                      <a:r>
                        <a:rPr lang="ru-RU" sz="1000" dirty="0">
                          <a:latin typeface="Times New Roman" panose="02020603050405020304" pitchFamily="18" charset="0"/>
                          <a:cs typeface="Times New Roman" panose="02020603050405020304" pitchFamily="18" charset="0"/>
                        </a:rPr>
                        <a:t>2</a:t>
                      </a:r>
                    </a:p>
                  </a:txBody>
                  <a:tcPr marL="91448" marR="91448" marT="45727" marB="45727"/>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Другие вопросы в области культуры, кинематографии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6" marB="0" anchor="ctr"/>
                </a:tc>
                <a:tc>
                  <a:txBody>
                    <a:bodyPr/>
                    <a:lstStyle/>
                    <a:p>
                      <a:r>
                        <a:rPr lang="ru-RU" sz="1000" dirty="0">
                          <a:latin typeface="Times New Roman" panose="02020603050405020304" pitchFamily="18" charset="0"/>
                          <a:cs typeface="Times New Roman" panose="02020603050405020304" pitchFamily="18" charset="0"/>
                        </a:rPr>
                        <a:t>0,51</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0,53</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0,44</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727" marB="45727"/>
                </a:tc>
                <a:tc>
                  <a:txBody>
                    <a:bodyPr/>
                    <a:lstStyle/>
                    <a:p>
                      <a:r>
                        <a:rPr lang="ru-RU" sz="1000" dirty="0">
                          <a:latin typeface="Times New Roman" panose="02020603050405020304" pitchFamily="18" charset="0"/>
                          <a:cs typeface="Times New Roman" panose="02020603050405020304" pitchFamily="18" charset="0"/>
                        </a:rPr>
                        <a:t>0,00</a:t>
                      </a:r>
                    </a:p>
                  </a:txBody>
                  <a:tcPr marL="91448" marR="91448" marT="45727" marB="45727"/>
                </a:tc>
                <a:extLst>
                  <a:ext uri="{0D108BD9-81ED-4DB2-BD59-A6C34878D82A}">
                    <a16:rowId xmlns:a16="http://schemas.microsoft.com/office/drawing/2014/main" val="10003"/>
                  </a:ext>
                </a:extLst>
              </a:tr>
            </a:tbl>
          </a:graphicData>
        </a:graphic>
      </p:graphicFrame>
      <p:sp>
        <p:nvSpPr>
          <p:cNvPr id="61500" name="TextBox 17">
            <a:extLst>
              <a:ext uri="{FF2B5EF4-FFF2-40B4-BE49-F238E27FC236}">
                <a16:creationId xmlns:a16="http://schemas.microsoft.com/office/drawing/2014/main" id="{37717E71-00AD-47FE-B279-8733C4FE791F}"/>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61501" name="TextBox 19">
            <a:extLst>
              <a:ext uri="{FF2B5EF4-FFF2-40B4-BE49-F238E27FC236}">
                <a16:creationId xmlns:a16="http://schemas.microsoft.com/office/drawing/2014/main" id="{63EDE9D5-0157-4FD7-932C-F3C3CCECA027}"/>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sp>
        <p:nvSpPr>
          <p:cNvPr id="61506" name="Прямоугольник 1">
            <a:extLst>
              <a:ext uri="{FF2B5EF4-FFF2-40B4-BE49-F238E27FC236}">
                <a16:creationId xmlns:a16="http://schemas.microsoft.com/office/drawing/2014/main" id="{3F00EF8F-D287-4D04-ADAC-7590224AF4C4}"/>
              </a:ext>
            </a:extLst>
          </p:cNvPr>
          <p:cNvSpPr>
            <a:spLocks noChangeArrowheads="1"/>
          </p:cNvSpPr>
          <p:nvPr/>
        </p:nvSpPr>
        <p:spPr bwMode="auto">
          <a:xfrm>
            <a:off x="7144" y="3786078"/>
            <a:ext cx="34780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i="1" dirty="0">
                <a:solidFill>
                  <a:srgbClr val="000000"/>
                </a:solidFill>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культуру, в %</a:t>
            </a:r>
          </a:p>
        </p:txBody>
      </p:sp>
      <p:pic>
        <p:nvPicPr>
          <p:cNvPr id="19594" name="Picture 1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93" y="2889054"/>
            <a:ext cx="976303" cy="87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7"/>
          </p:nvPr>
        </p:nvSpPr>
        <p:spPr>
          <a:xfrm>
            <a:off x="7010400" y="-9224"/>
            <a:ext cx="2133600" cy="365125"/>
          </a:xfrm>
        </p:spPr>
        <p:txBody>
          <a:bodyPr/>
          <a:lstStyle/>
          <a:p>
            <a:pPr>
              <a:defRPr/>
            </a:pPr>
            <a:fld id="{1C2F39FC-F7FC-43A7-985C-4565CF06B74E}" type="slidenum">
              <a:rPr lang="en-US" smtClean="0">
                <a:solidFill>
                  <a:schemeClr val="tx1"/>
                </a:solidFill>
              </a:rPr>
              <a:pPr>
                <a:defRPr/>
              </a:pPr>
              <a:t>37</a:t>
            </a:fld>
            <a:endParaRPr lang="en-US" dirty="0">
              <a:solidFill>
                <a:schemeClr val="tx1"/>
              </a:solidFill>
            </a:endParaRPr>
          </a:p>
        </p:txBody>
      </p:sp>
      <p:graphicFrame>
        <p:nvGraphicFramePr>
          <p:cNvPr id="16"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3912841648"/>
              </p:ext>
            </p:extLst>
          </p:nvPr>
        </p:nvGraphicFramePr>
        <p:xfrm>
          <a:off x="-4763" y="4471189"/>
          <a:ext cx="3995556" cy="2054155"/>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Прямая со стрелкой 16"/>
          <p:cNvCxnSpPr/>
          <p:nvPr/>
        </p:nvCxnSpPr>
        <p:spPr>
          <a:xfrm flipV="1">
            <a:off x="2086853" y="4848171"/>
            <a:ext cx="220834" cy="229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2699792" y="4848171"/>
            <a:ext cx="220834" cy="229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Овал 18"/>
          <p:cNvSpPr/>
          <p:nvPr/>
        </p:nvSpPr>
        <p:spPr>
          <a:xfrm rot="10800000" flipV="1">
            <a:off x="2810209" y="459948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102,9</a:t>
            </a:r>
          </a:p>
        </p:txBody>
      </p:sp>
      <p:sp>
        <p:nvSpPr>
          <p:cNvPr id="20" name="Овал 19"/>
          <p:cNvSpPr/>
          <p:nvPr/>
        </p:nvSpPr>
        <p:spPr>
          <a:xfrm rot="10800000" flipV="1">
            <a:off x="2158796" y="4586082"/>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103,0</a:t>
            </a:r>
          </a:p>
        </p:txBody>
      </p:sp>
      <p:sp>
        <p:nvSpPr>
          <p:cNvPr id="21" name="Овал 20"/>
          <p:cNvSpPr/>
          <p:nvPr/>
        </p:nvSpPr>
        <p:spPr>
          <a:xfrm rot="10800000" flipV="1">
            <a:off x="1522343" y="4604798"/>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89,7</a:t>
            </a:r>
          </a:p>
        </p:txBody>
      </p:sp>
      <p:sp>
        <p:nvSpPr>
          <p:cNvPr id="22" name="Овал 21"/>
          <p:cNvSpPr/>
          <p:nvPr/>
        </p:nvSpPr>
        <p:spPr>
          <a:xfrm rot="10800000" flipV="1">
            <a:off x="730250" y="4464878"/>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132,1</a:t>
            </a:r>
          </a:p>
        </p:txBody>
      </p:sp>
      <p:sp>
        <p:nvSpPr>
          <p:cNvPr id="23"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3288921" y="2575818"/>
            <a:ext cx="5855079" cy="784830"/>
          </a:xfrm>
          <a:prstGeom prst="rect">
            <a:avLst/>
          </a:prstGeom>
          <a:solidFill>
            <a:schemeClr val="accent5">
              <a:lumMod val="20000"/>
              <a:lumOff val="8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Культура:</a:t>
            </a:r>
            <a:r>
              <a:rPr lang="ru-RU" sz="1100" dirty="0">
                <a:latin typeface="Times New Roman" panose="02020603050405020304" pitchFamily="18" charset="0"/>
                <a:cs typeface="Times New Roman" panose="02020603050405020304" pitchFamily="18" charset="0"/>
              </a:rPr>
              <a:t> Дополнительное выделение средств из бюджета РБ на оплату труда работников учреждений культуры в 2018 году.</a:t>
            </a:r>
          </a:p>
        </p:txBody>
      </p:sp>
      <p:pic>
        <p:nvPicPr>
          <p:cNvPr id="25" name="Рисунок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5331" y="3692500"/>
            <a:ext cx="792738" cy="833486"/>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1475" y="4631237"/>
            <a:ext cx="4919398" cy="188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978349" y="3326718"/>
            <a:ext cx="5165651" cy="1323439"/>
          </a:xfrm>
          <a:prstGeom prst="rect">
            <a:avLst/>
          </a:prstGeom>
          <a:noFill/>
          <a:ln>
            <a:solidFill>
              <a:schemeClr val="accent3">
                <a:lumMod val="75000"/>
              </a:schemeClr>
            </a:solidFill>
          </a:ln>
        </p:spPr>
        <p:txBody>
          <a:bodyPr wrap="square" rtlCol="0">
            <a:spAutoFit/>
          </a:bodyPr>
          <a:lstStyle/>
          <a:p>
            <a:r>
              <a:rPr lang="ru-RU" sz="1000" dirty="0">
                <a:latin typeface="Times New Roman" panose="02020603050405020304" pitchFamily="18" charset="0"/>
                <a:cs typeface="Times New Roman" panose="02020603050405020304" pitchFamily="18" charset="0"/>
              </a:rPr>
              <a:t>В Мелеузовском районе функционируют:</a:t>
            </a:r>
          </a:p>
          <a:p>
            <a:r>
              <a:rPr lang="ru-RU" sz="1000" dirty="0">
                <a:latin typeface="Times New Roman" panose="02020603050405020304" pitchFamily="18" charset="0"/>
                <a:cs typeface="Times New Roman" panose="02020603050405020304" pitchFamily="18" charset="0"/>
              </a:rPr>
              <a:t> МАУ «Городской Дворец культуры», </a:t>
            </a:r>
          </a:p>
          <a:p>
            <a:r>
              <a:rPr lang="ru-RU" sz="1000" dirty="0">
                <a:latin typeface="Times New Roman" panose="02020603050405020304" pitchFamily="18" charset="0"/>
                <a:cs typeface="Times New Roman" panose="02020603050405020304" pitchFamily="18" charset="0"/>
              </a:rPr>
              <a:t>МБУ «Культурно-досуговый центр» с 47 филиалами, </a:t>
            </a:r>
          </a:p>
          <a:p>
            <a:r>
              <a:rPr lang="ru-RU" sz="1000" dirty="0">
                <a:latin typeface="Times New Roman" panose="02020603050405020304" pitchFamily="18" charset="0"/>
                <a:cs typeface="Times New Roman" panose="02020603050405020304" pitchFamily="18" charset="0"/>
              </a:rPr>
              <a:t>МАУК «Централизованная библиотечная система» с 30 библиотеками,</a:t>
            </a:r>
          </a:p>
          <a:p>
            <a:r>
              <a:rPr lang="ru-RU" sz="1000" dirty="0">
                <a:latin typeface="Times New Roman" panose="02020603050405020304" pitchFamily="18" charset="0"/>
                <a:cs typeface="Times New Roman" panose="02020603050405020304" pitchFamily="18" charset="0"/>
              </a:rPr>
              <a:t> МАУ ДО «</a:t>
            </a:r>
            <a:r>
              <a:rPr lang="ru-RU" sz="1000" dirty="0" err="1">
                <a:latin typeface="Times New Roman" panose="02020603050405020304" pitchFamily="18" charset="0"/>
                <a:cs typeface="Times New Roman" panose="02020603050405020304" pitchFamily="18" charset="0"/>
              </a:rPr>
              <a:t>Мелеузовская</a:t>
            </a:r>
            <a:r>
              <a:rPr lang="ru-RU" sz="1000" dirty="0">
                <a:latin typeface="Times New Roman" panose="02020603050405020304" pitchFamily="18" charset="0"/>
                <a:cs typeface="Times New Roman" panose="02020603050405020304" pitchFamily="18" charset="0"/>
              </a:rPr>
              <a:t>  Детская школа искусств  №1», </a:t>
            </a:r>
          </a:p>
          <a:p>
            <a:r>
              <a:rPr lang="ru-RU" sz="1000" dirty="0">
                <a:latin typeface="Times New Roman" panose="02020603050405020304" pitchFamily="18" charset="0"/>
                <a:cs typeface="Times New Roman" panose="02020603050405020304" pitchFamily="18" charset="0"/>
              </a:rPr>
              <a:t>МАУ ДО «Детская школа искусств с. </a:t>
            </a:r>
            <a:r>
              <a:rPr lang="ru-RU" sz="1000" dirty="0" err="1">
                <a:latin typeface="Times New Roman" panose="02020603050405020304" pitchFamily="18" charset="0"/>
                <a:cs typeface="Times New Roman" panose="02020603050405020304" pitchFamily="18" charset="0"/>
              </a:rPr>
              <a:t>Зирган</a:t>
            </a:r>
            <a:r>
              <a:rPr lang="ru-RU" sz="1000" dirty="0">
                <a:latin typeface="Times New Roman" panose="02020603050405020304" pitchFamily="18" charset="0"/>
                <a:cs typeface="Times New Roman" panose="02020603050405020304" pitchFamily="18" charset="0"/>
              </a:rPr>
              <a:t>»,</a:t>
            </a:r>
          </a:p>
          <a:p>
            <a:r>
              <a:rPr lang="ru-RU" sz="1000" dirty="0">
                <a:latin typeface="Times New Roman" panose="02020603050405020304" pitchFamily="18" charset="0"/>
                <a:cs typeface="Times New Roman" panose="02020603050405020304" pitchFamily="18" charset="0"/>
              </a:rPr>
              <a:t> МАУКИ «Мелеузовский историко-краеведческий музей» с филиалом «Партизанский историко-краеведческий музей»</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1516417372"/>
              </p:ext>
            </p:extLst>
          </p:nvPr>
        </p:nvGraphicFramePr>
        <p:xfrm>
          <a:off x="-4763" y="4471189"/>
          <a:ext cx="3995556" cy="2126163"/>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693209"/>
            <a:ext cx="5460121" cy="2976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6" name="Заголовок 1">
            <a:extLst>
              <a:ext uri="{FF2B5EF4-FFF2-40B4-BE49-F238E27FC236}">
                <a16:creationId xmlns:a16="http://schemas.microsoft.com/office/drawing/2014/main" id="{E6504F1E-8E5F-4BDC-9B1B-647E8558B30A}"/>
              </a:ext>
            </a:extLst>
          </p:cNvPr>
          <p:cNvSpPr txBox="1">
            <a:spLocks/>
          </p:cNvSpPr>
          <p:nvPr/>
        </p:nvSpPr>
        <p:spPr bwMode="auto">
          <a:xfrm>
            <a:off x="4218781" y="5402262"/>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62467" name="TextBox 7">
            <a:extLst>
              <a:ext uri="{FF2B5EF4-FFF2-40B4-BE49-F238E27FC236}">
                <a16:creationId xmlns:a16="http://schemas.microsoft.com/office/drawing/2014/main" id="{2C44D4C3-FEF1-4AF9-89AC-C14C5F58CEEA}"/>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a16="http://schemas.microsoft.com/office/drawing/2014/main" id="{2D550CA6-F631-410E-BD4A-331C2590646E}"/>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2469" name="Заголовок 1">
            <a:extLst>
              <a:ext uri="{FF2B5EF4-FFF2-40B4-BE49-F238E27FC236}">
                <a16:creationId xmlns:a16="http://schemas.microsoft.com/office/drawing/2014/main" id="{5354C702-F9D6-4283-9DAB-DA8A1259ABD5}"/>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2470" name="TextBox 2">
            <a:extLst>
              <a:ext uri="{FF2B5EF4-FFF2-40B4-BE49-F238E27FC236}">
                <a16:creationId xmlns:a16="http://schemas.microsoft.com/office/drawing/2014/main" id="{39B6552C-CF31-499B-961C-C26EF0F2EC20}"/>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rebuchet MS" panose="020B0603020202020204" pitchFamily="34" charset="0"/>
              </a:rPr>
              <a:t>                </a:t>
            </a:r>
            <a:r>
              <a:rPr lang="ru-RU" altLang="ru-RU" sz="1600" dirty="0">
                <a:solidFill>
                  <a:srgbClr val="002060"/>
                </a:solidFill>
                <a:latin typeface="Times New Roman" panose="02020603050405020304" pitchFamily="18" charset="0"/>
                <a:cs typeface="Times New Roman" panose="02020603050405020304" pitchFamily="18" charset="0"/>
              </a:rPr>
              <a:t>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социальную политику в 2017-2021 годах</a:t>
            </a:r>
            <a:endParaRPr lang="ru-RU" altLang="ru-RU" sz="1600" b="1" dirty="0">
              <a:latin typeface="Times New Roman" panose="02020603050405020304" pitchFamily="18" charset="0"/>
              <a:cs typeface="Times New Roman" panose="02020603050405020304" pitchFamily="18" charset="0"/>
            </a:endParaRPr>
          </a:p>
        </p:txBody>
      </p:sp>
      <p:pic>
        <p:nvPicPr>
          <p:cNvPr id="62471" name="Picture 3">
            <a:extLst>
              <a:ext uri="{FF2B5EF4-FFF2-40B4-BE49-F238E27FC236}">
                <a16:creationId xmlns:a16="http://schemas.microsoft.com/office/drawing/2014/main" id="{D23B9732-BB0C-41D5-8175-8CBEA9A656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59CD34EA-A4FF-4F68-8608-51C711A55786}"/>
              </a:ext>
            </a:extLst>
          </p:cNvPr>
          <p:cNvGraphicFramePr>
            <a:graphicFrameLocks noGrp="1"/>
          </p:cNvGraphicFramePr>
          <p:nvPr>
            <p:extLst>
              <p:ext uri="{D42A27DB-BD31-4B8C-83A1-F6EECF244321}">
                <p14:modId xmlns:p14="http://schemas.microsoft.com/office/powerpoint/2010/main" val="3749736999"/>
              </p:ext>
            </p:extLst>
          </p:nvPr>
        </p:nvGraphicFramePr>
        <p:xfrm>
          <a:off x="-4764" y="736600"/>
          <a:ext cx="9041259" cy="1964375"/>
        </p:xfrm>
        <a:graphic>
          <a:graphicData uri="http://schemas.openxmlformats.org/drawingml/2006/table">
            <a:tbl>
              <a:tblPr firstRow="1" bandRow="1">
                <a:tableStyleId>{F5AB1C69-6EDB-4FF4-983F-18BD219EF322}</a:tableStyleId>
              </a:tblPr>
              <a:tblGrid>
                <a:gridCol w="300754">
                  <a:extLst>
                    <a:ext uri="{9D8B030D-6E8A-4147-A177-3AD203B41FA5}">
                      <a16:colId xmlns:a16="http://schemas.microsoft.com/office/drawing/2014/main" val="20000"/>
                    </a:ext>
                  </a:extLst>
                </a:gridCol>
                <a:gridCol w="4164736">
                  <a:extLst>
                    <a:ext uri="{9D8B030D-6E8A-4147-A177-3AD203B41FA5}">
                      <a16:colId xmlns:a16="http://schemas.microsoft.com/office/drawing/2014/main" val="20001"/>
                    </a:ext>
                  </a:extLst>
                </a:gridCol>
                <a:gridCol w="691377">
                  <a:extLst>
                    <a:ext uri="{9D8B030D-6E8A-4147-A177-3AD203B41FA5}">
                      <a16:colId xmlns:a16="http://schemas.microsoft.com/office/drawing/2014/main" val="20002"/>
                    </a:ext>
                  </a:extLst>
                </a:gridCol>
                <a:gridCol w="921837">
                  <a:extLst>
                    <a:ext uri="{9D8B030D-6E8A-4147-A177-3AD203B41FA5}">
                      <a16:colId xmlns:a16="http://schemas.microsoft.com/office/drawing/2014/main" val="20004"/>
                    </a:ext>
                  </a:extLst>
                </a:gridCol>
                <a:gridCol w="768197">
                  <a:extLst>
                    <a:ext uri="{9D8B030D-6E8A-4147-A177-3AD203B41FA5}">
                      <a16:colId xmlns:a16="http://schemas.microsoft.com/office/drawing/2014/main" val="20005"/>
                    </a:ext>
                  </a:extLst>
                </a:gridCol>
                <a:gridCol w="691377">
                  <a:extLst>
                    <a:ext uri="{9D8B030D-6E8A-4147-A177-3AD203B41FA5}">
                      <a16:colId xmlns:a16="http://schemas.microsoft.com/office/drawing/2014/main" val="20006"/>
                    </a:ext>
                  </a:extLst>
                </a:gridCol>
                <a:gridCol w="734784">
                  <a:extLst>
                    <a:ext uri="{9D8B030D-6E8A-4147-A177-3AD203B41FA5}">
                      <a16:colId xmlns:a16="http://schemas.microsoft.com/office/drawing/2014/main" val="20007"/>
                    </a:ext>
                  </a:extLst>
                </a:gridCol>
                <a:gridCol w="768197">
                  <a:extLst>
                    <a:ext uri="{9D8B030D-6E8A-4147-A177-3AD203B41FA5}">
                      <a16:colId xmlns:a16="http://schemas.microsoft.com/office/drawing/2014/main" val="20008"/>
                    </a:ext>
                  </a:extLst>
                </a:gridCol>
              </a:tblGrid>
              <a:tr h="548551">
                <a:tc>
                  <a:txBody>
                    <a:bodyPr/>
                    <a:lstStyle/>
                    <a:p>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Наименование показателя</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2017</a:t>
                      </a:r>
                      <a:r>
                        <a:rPr lang="ru-RU" sz="1100" baseline="0" dirty="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год (отчет)</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2018  год (</a:t>
                      </a:r>
                      <a:r>
                        <a:rPr lang="ru-RU" sz="1100" dirty="0" err="1">
                          <a:latin typeface="Times New Roman" panose="02020603050405020304" pitchFamily="18" charset="0"/>
                          <a:cs typeface="Times New Roman" panose="02020603050405020304" pitchFamily="18" charset="0"/>
                        </a:rPr>
                        <a:t>уточн</a:t>
                      </a:r>
                      <a:r>
                        <a:rPr lang="ru-RU" sz="1100" dirty="0">
                          <a:latin typeface="Times New Roman" panose="02020603050405020304" pitchFamily="18" charset="0"/>
                          <a:cs typeface="Times New Roman" panose="02020603050405020304" pitchFamily="18" charset="0"/>
                        </a:rPr>
                        <a:t>. план)</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2018 год (отчет)</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2019</a:t>
                      </a:r>
                      <a:r>
                        <a:rPr lang="ru-RU" sz="1100" baseline="0" dirty="0">
                          <a:latin typeface="Times New Roman" panose="02020603050405020304" pitchFamily="18" charset="0"/>
                          <a:cs typeface="Times New Roman" panose="02020603050405020304" pitchFamily="18" charset="0"/>
                        </a:rPr>
                        <a:t> год (план)</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2020</a:t>
                      </a:r>
                      <a:r>
                        <a:rPr lang="ru-RU" sz="1100" baseline="0" dirty="0">
                          <a:latin typeface="Times New Roman" panose="02020603050405020304" pitchFamily="18" charset="0"/>
                          <a:cs typeface="Times New Roman" panose="02020603050405020304" pitchFamily="18" charset="0"/>
                        </a:rPr>
                        <a:t> год (план)</a:t>
                      </a:r>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2021</a:t>
                      </a:r>
                      <a:r>
                        <a:rPr lang="ru-RU" sz="1100" baseline="0" dirty="0">
                          <a:latin typeface="Times New Roman" panose="02020603050405020304" pitchFamily="18" charset="0"/>
                          <a:cs typeface="Times New Roman" panose="02020603050405020304" pitchFamily="18" charset="0"/>
                        </a:rPr>
                        <a:t> год (план)</a:t>
                      </a:r>
                      <a:endParaRPr lang="ru-RU" sz="1100" dirty="0">
                        <a:latin typeface="Times New Roman" panose="02020603050405020304" pitchFamily="18" charset="0"/>
                        <a:cs typeface="Times New Roman" panose="02020603050405020304" pitchFamily="18" charset="0"/>
                      </a:endParaRPr>
                    </a:p>
                  </a:txBody>
                  <a:tcPr marL="91448" marR="91448" marT="45676" marB="45676"/>
                </a:tc>
                <a:extLst>
                  <a:ext uri="{0D108BD9-81ED-4DB2-BD59-A6C34878D82A}">
                    <a16:rowId xmlns:a16="http://schemas.microsoft.com/office/drawing/2014/main" val="10000"/>
                  </a:ext>
                </a:extLst>
              </a:tr>
              <a:tr h="243752">
                <a:tc>
                  <a:txBody>
                    <a:bodyPr/>
                    <a:lstStyle/>
                    <a:p>
                      <a:endParaRPr lang="ru-RU" sz="1100" dirty="0">
                        <a:latin typeface="Times New Roman" panose="02020603050405020304" pitchFamily="18" charset="0"/>
                        <a:cs typeface="Times New Roman" panose="02020603050405020304" pitchFamily="18" charset="0"/>
                      </a:endParaRPr>
                    </a:p>
                  </a:txBody>
                  <a:tcPr marL="91448" marR="91448" marT="45676" marB="45676"/>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Социальная политика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6" marB="0" anchor="b"/>
                </a:tc>
                <a:tc>
                  <a:txBody>
                    <a:bodyPr/>
                    <a:lstStyle/>
                    <a:p>
                      <a:r>
                        <a:rPr lang="ru-RU" sz="1100" dirty="0">
                          <a:latin typeface="Times New Roman" panose="02020603050405020304" pitchFamily="18" charset="0"/>
                          <a:cs typeface="Times New Roman" panose="02020603050405020304" pitchFamily="18" charset="0"/>
                        </a:rPr>
                        <a:t>96,14</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115,43</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103,97</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114,19</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114,64</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116,09</a:t>
                      </a:r>
                    </a:p>
                  </a:txBody>
                  <a:tcPr marL="91448" marR="91448" marT="45676" marB="45676"/>
                </a:tc>
                <a:extLst>
                  <a:ext uri="{0D108BD9-81ED-4DB2-BD59-A6C34878D82A}">
                    <a16:rowId xmlns:a16="http://schemas.microsoft.com/office/drawing/2014/main" val="10001"/>
                  </a:ext>
                </a:extLst>
              </a:tr>
              <a:tr h="279899">
                <a:tc>
                  <a:txBody>
                    <a:bodyPr/>
                    <a:lstStyle/>
                    <a:p>
                      <a:r>
                        <a:rPr lang="ru-RU" sz="1100" dirty="0">
                          <a:latin typeface="Times New Roman" panose="02020603050405020304" pitchFamily="18" charset="0"/>
                          <a:cs typeface="Times New Roman" panose="02020603050405020304" pitchFamily="18" charset="0"/>
                        </a:rPr>
                        <a:t>1</a:t>
                      </a:r>
                    </a:p>
                  </a:txBody>
                  <a:tcPr marL="91448" marR="91448" marT="45676" marB="45676"/>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Пенсионное обеспечение</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6" marB="0" anchor="ctr"/>
                </a:tc>
                <a:tc>
                  <a:txBody>
                    <a:bodyPr/>
                    <a:lstStyle/>
                    <a:p>
                      <a:r>
                        <a:rPr lang="ru-RU" sz="1100" dirty="0">
                          <a:latin typeface="Times New Roman" panose="02020603050405020304" pitchFamily="18" charset="0"/>
                          <a:cs typeface="Times New Roman" panose="02020603050405020304" pitchFamily="18" charset="0"/>
                        </a:rPr>
                        <a:t>0,52</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0,81</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0,77</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0,58</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0,60</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0,62</a:t>
                      </a:r>
                    </a:p>
                  </a:txBody>
                  <a:tcPr marL="91448" marR="91448" marT="45676" marB="45676"/>
                </a:tc>
                <a:extLst>
                  <a:ext uri="{0D108BD9-81ED-4DB2-BD59-A6C34878D82A}">
                    <a16:rowId xmlns:a16="http://schemas.microsoft.com/office/drawing/2014/main" val="10002"/>
                  </a:ext>
                </a:extLst>
              </a:tr>
              <a:tr h="415606">
                <a:tc>
                  <a:txBody>
                    <a:bodyPr/>
                    <a:lstStyle/>
                    <a:p>
                      <a:r>
                        <a:rPr lang="ru-RU" sz="1100" dirty="0">
                          <a:latin typeface="Times New Roman" panose="02020603050405020304" pitchFamily="18" charset="0"/>
                          <a:cs typeface="Times New Roman" panose="02020603050405020304" pitchFamily="18" charset="0"/>
                        </a:rPr>
                        <a:t>2</a:t>
                      </a:r>
                    </a:p>
                  </a:txBody>
                  <a:tcPr marL="91448" marR="91448" marT="45676" marB="45676"/>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Социальное обеспечение населения</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6" marB="0" anchor="ctr"/>
                </a:tc>
                <a:tc>
                  <a:txBody>
                    <a:bodyPr/>
                    <a:lstStyle/>
                    <a:p>
                      <a:r>
                        <a:rPr lang="ru-RU" sz="1100" dirty="0">
                          <a:latin typeface="Times New Roman" panose="02020603050405020304" pitchFamily="18" charset="0"/>
                          <a:cs typeface="Times New Roman" panose="02020603050405020304" pitchFamily="18" charset="0"/>
                        </a:rPr>
                        <a:t>33,71</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35,96</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26,09</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19,93</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17,82</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16,59</a:t>
                      </a:r>
                    </a:p>
                  </a:txBody>
                  <a:tcPr marL="91448" marR="91448" marT="45676" marB="45676"/>
                </a:tc>
                <a:extLst>
                  <a:ext uri="{0D108BD9-81ED-4DB2-BD59-A6C34878D82A}">
                    <a16:rowId xmlns:a16="http://schemas.microsoft.com/office/drawing/2014/main" val="10003"/>
                  </a:ext>
                </a:extLst>
              </a:tr>
              <a:tr h="415606">
                <a:tc>
                  <a:txBody>
                    <a:bodyPr/>
                    <a:lstStyle/>
                    <a:p>
                      <a:r>
                        <a:rPr lang="ru-RU" sz="1100" dirty="0">
                          <a:latin typeface="Times New Roman" panose="02020603050405020304" pitchFamily="18" charset="0"/>
                          <a:cs typeface="Times New Roman" panose="02020603050405020304" pitchFamily="18" charset="0"/>
                        </a:rPr>
                        <a:t>3</a:t>
                      </a:r>
                    </a:p>
                  </a:txBody>
                  <a:tcPr marL="91448" marR="91448" marT="45676" marB="45676"/>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Охрана семьи и детства</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6" marB="0" anchor="ctr"/>
                </a:tc>
                <a:tc>
                  <a:txBody>
                    <a:bodyPr/>
                    <a:lstStyle/>
                    <a:p>
                      <a:r>
                        <a:rPr lang="ru-RU" sz="1100" dirty="0">
                          <a:latin typeface="Times New Roman" panose="02020603050405020304" pitchFamily="18" charset="0"/>
                          <a:cs typeface="Times New Roman" panose="02020603050405020304" pitchFamily="18" charset="0"/>
                        </a:rPr>
                        <a:t>61,91</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78,66</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77,11</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93,68</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96,22</a:t>
                      </a:r>
                    </a:p>
                  </a:txBody>
                  <a:tcPr marL="91448" marR="91448" marT="45676" marB="45676"/>
                </a:tc>
                <a:tc>
                  <a:txBody>
                    <a:bodyPr/>
                    <a:lstStyle/>
                    <a:p>
                      <a:r>
                        <a:rPr lang="ru-RU" sz="1100" dirty="0">
                          <a:latin typeface="Times New Roman" panose="02020603050405020304" pitchFamily="18" charset="0"/>
                          <a:cs typeface="Times New Roman" panose="02020603050405020304" pitchFamily="18" charset="0"/>
                        </a:rPr>
                        <a:t>98,88</a:t>
                      </a:r>
                    </a:p>
                  </a:txBody>
                  <a:tcPr marL="91448" marR="91448" marT="45676" marB="45676"/>
                </a:tc>
                <a:extLst>
                  <a:ext uri="{0D108BD9-81ED-4DB2-BD59-A6C34878D82A}">
                    <a16:rowId xmlns:a16="http://schemas.microsoft.com/office/drawing/2014/main" val="10004"/>
                  </a:ext>
                </a:extLst>
              </a:tr>
            </a:tbl>
          </a:graphicData>
        </a:graphic>
      </p:graphicFrame>
      <p:sp>
        <p:nvSpPr>
          <p:cNvPr id="62534" name="TextBox 17">
            <a:extLst>
              <a:ext uri="{FF2B5EF4-FFF2-40B4-BE49-F238E27FC236}">
                <a16:creationId xmlns:a16="http://schemas.microsoft.com/office/drawing/2014/main" id="{F5FCDD1D-2935-4593-A4F5-ACC082AEF203}"/>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62535" name="TextBox 18">
            <a:extLst>
              <a:ext uri="{FF2B5EF4-FFF2-40B4-BE49-F238E27FC236}">
                <a16:creationId xmlns:a16="http://schemas.microsoft.com/office/drawing/2014/main" id="{4F2547AC-2FFE-4B33-A409-6846C8E1C3EB}"/>
              </a:ext>
            </a:extLst>
          </p:cNvPr>
          <p:cNvSpPr txBox="1">
            <a:spLocks noChangeArrowheads="1"/>
          </p:cNvSpPr>
          <p:nvPr/>
        </p:nvSpPr>
        <p:spPr bwMode="auto">
          <a:xfrm>
            <a:off x="29281" y="3693209"/>
            <a:ext cx="289134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i="1" dirty="0">
                <a:latin typeface="Times New Roman" panose="02020603050405020304" pitchFamily="18" charset="0"/>
                <a:cs typeface="Times New Roman" panose="02020603050405020304" pitchFamily="18" charset="0"/>
              </a:rPr>
              <a:t>  Динамика показателей расходов бюджета муниципального района Мелеузовский район Республики Башкортостан на социальную политику, в %</a:t>
            </a:r>
          </a:p>
        </p:txBody>
      </p:sp>
      <p:sp>
        <p:nvSpPr>
          <p:cNvPr id="62536" name="TextBox 19">
            <a:extLst>
              <a:ext uri="{FF2B5EF4-FFF2-40B4-BE49-F238E27FC236}">
                <a16:creationId xmlns:a16="http://schemas.microsoft.com/office/drawing/2014/main" id="{91CFCB3D-100F-4E43-BBD9-D8CE57F84631}"/>
              </a:ext>
            </a:extLst>
          </p:cNvPr>
          <p:cNvSpPr txBox="1">
            <a:spLocks noChangeArrowheads="1"/>
          </p:cNvSpPr>
          <p:nvPr/>
        </p:nvSpPr>
        <p:spPr bwMode="auto">
          <a:xfrm>
            <a:off x="8326438" y="51911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dirty="0" err="1">
                <a:latin typeface="Times New Roman" panose="02020603050405020304" pitchFamily="18" charset="0"/>
                <a:cs typeface="Times New Roman" panose="02020603050405020304" pitchFamily="18" charset="0"/>
              </a:rPr>
              <a:t>млн.рублей</a:t>
            </a:r>
            <a:endParaRPr lang="ru-RU" altLang="ru-RU" sz="11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7"/>
          </p:nvPr>
        </p:nvSpPr>
        <p:spPr>
          <a:xfrm>
            <a:off x="7018978" y="17462"/>
            <a:ext cx="2133600" cy="365125"/>
          </a:xfrm>
        </p:spPr>
        <p:txBody>
          <a:bodyPr/>
          <a:lstStyle/>
          <a:p>
            <a:pPr>
              <a:defRPr/>
            </a:pPr>
            <a:fld id="{1C2F39FC-F7FC-43A7-985C-4565CF06B74E}" type="slidenum">
              <a:rPr lang="en-US" smtClean="0">
                <a:solidFill>
                  <a:schemeClr val="tx1"/>
                </a:solidFill>
              </a:rPr>
              <a:pPr>
                <a:defRPr/>
              </a:pPr>
              <a:t>38</a:t>
            </a:fld>
            <a:endParaRPr lang="en-US" dirty="0">
              <a:solidFill>
                <a:schemeClr val="tx1"/>
              </a:solidFill>
            </a:endParaRPr>
          </a:p>
        </p:txBody>
      </p:sp>
      <p:cxnSp>
        <p:nvCxnSpPr>
          <p:cNvPr id="16" name="Прямая со стрелкой 15"/>
          <p:cNvCxnSpPr/>
          <p:nvPr/>
        </p:nvCxnSpPr>
        <p:spPr>
          <a:xfrm flipV="1">
            <a:off x="2699792" y="4818359"/>
            <a:ext cx="220834" cy="229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2074068" y="4869160"/>
            <a:ext cx="220834" cy="2290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rot="10800000" flipV="1">
            <a:off x="730250" y="4869160"/>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108,1</a:t>
            </a:r>
          </a:p>
        </p:txBody>
      </p:sp>
      <p:sp>
        <p:nvSpPr>
          <p:cNvPr id="19" name="Овал 18"/>
          <p:cNvSpPr/>
          <p:nvPr/>
        </p:nvSpPr>
        <p:spPr>
          <a:xfrm rot="10800000" flipV="1">
            <a:off x="1412339" y="4749298"/>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109,8</a:t>
            </a:r>
          </a:p>
        </p:txBody>
      </p:sp>
      <p:sp>
        <p:nvSpPr>
          <p:cNvPr id="20" name="Овал 19"/>
          <p:cNvSpPr/>
          <p:nvPr/>
        </p:nvSpPr>
        <p:spPr>
          <a:xfrm rot="10800000" flipV="1">
            <a:off x="2068542" y="474929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100,4</a:t>
            </a:r>
          </a:p>
        </p:txBody>
      </p:sp>
      <p:sp>
        <p:nvSpPr>
          <p:cNvPr id="21" name="Овал 20"/>
          <p:cNvSpPr/>
          <p:nvPr/>
        </p:nvSpPr>
        <p:spPr>
          <a:xfrm rot="10800000" flipV="1">
            <a:off x="2699792" y="4725980"/>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101,3</a:t>
            </a:r>
          </a:p>
        </p:txBody>
      </p:sp>
      <p:sp>
        <p:nvSpPr>
          <p:cNvPr id="22"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2555776" y="2570897"/>
            <a:ext cx="6588224" cy="1631216"/>
          </a:xfrm>
          <a:prstGeom prst="rect">
            <a:avLst/>
          </a:prstGeom>
          <a:solidFill>
            <a:schemeClr val="accent5">
              <a:lumMod val="20000"/>
              <a:lumOff val="8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Пенсионное обеспечение:</a:t>
            </a:r>
            <a:r>
              <a:rPr lang="ru-RU" sz="1100" dirty="0">
                <a:latin typeface="Times New Roman" panose="02020603050405020304" pitchFamily="18" charset="0"/>
                <a:cs typeface="Times New Roman" panose="02020603050405020304" pitchFamily="18" charset="0"/>
              </a:rPr>
              <a:t> Проведение перерасчета в 2018 году доплаты к пенсии за выслугу лет гражданам, ушедшим на пенсию с муниципальной службы.</a:t>
            </a:r>
          </a:p>
          <a:p>
            <a:pPr algn="just"/>
            <a:r>
              <a:rPr lang="ru-RU" sz="1100" b="1" dirty="0">
                <a:latin typeface="Times New Roman" panose="02020603050405020304" pitchFamily="18" charset="0"/>
                <a:cs typeface="Times New Roman" panose="02020603050405020304" pitchFamily="18" charset="0"/>
              </a:rPr>
              <a:t>Социальное обеспечение населения: </a:t>
            </a:r>
            <a:r>
              <a:rPr lang="ru-RU" sz="1100" dirty="0">
                <a:latin typeface="Times New Roman" panose="02020603050405020304" pitchFamily="18" charset="0"/>
                <a:cs typeface="Times New Roman" panose="02020603050405020304" pitchFamily="18" charset="0"/>
              </a:rPr>
              <a:t>Сокращение субсидий за счет средств РБ в 2019-2021 годах в связи с отражением в разделе «Охрана семьи и детства» расходов на социальную поддержку учащихся из многодетных семей на обеспечение льготным питанием и школьной формой.</a:t>
            </a:r>
          </a:p>
          <a:p>
            <a:pPr algn="just"/>
            <a:r>
              <a:rPr lang="ru-RU" sz="1100" b="1" dirty="0">
                <a:latin typeface="Times New Roman" panose="02020603050405020304" pitchFamily="18" charset="0"/>
                <a:cs typeface="Times New Roman" panose="02020603050405020304" pitchFamily="18" charset="0"/>
              </a:rPr>
              <a:t>Охрана семьи и детства: </a:t>
            </a:r>
            <a:r>
              <a:rPr lang="ru-RU" sz="1100" dirty="0">
                <a:latin typeface="Times New Roman" panose="02020603050405020304" pitchFamily="18" charset="0"/>
                <a:cs typeface="Times New Roman" panose="02020603050405020304" pitchFamily="18" charset="0"/>
              </a:rPr>
              <a:t>Увеличение расходов в связи с отражением расходов по социальной поддержке, ранее планируемых в подразделе «Социальное обеспечение населения».</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7">
            <a:extLst>
              <a:ext uri="{FF2B5EF4-FFF2-40B4-BE49-F238E27FC236}">
                <a16:creationId xmlns:a16="http://schemas.microsoft.com/office/drawing/2014/main" id="{A5BA45F7-3C2E-4549-80C4-C3695C27DEAE}"/>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a16="http://schemas.microsoft.com/office/drawing/2014/main" id="{117DFD20-3343-4E7A-AEC2-D0FD5A427CEE}"/>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3492" name="Заголовок 1">
            <a:extLst>
              <a:ext uri="{FF2B5EF4-FFF2-40B4-BE49-F238E27FC236}">
                <a16:creationId xmlns:a16="http://schemas.microsoft.com/office/drawing/2014/main" id="{E6E899C6-C3B5-4D50-A339-1208851AAAE2}"/>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3493" name="TextBox 2">
            <a:extLst>
              <a:ext uri="{FF2B5EF4-FFF2-40B4-BE49-F238E27FC236}">
                <a16:creationId xmlns:a16="http://schemas.microsoft.com/office/drawing/2014/main" id="{9DF96FF5-78A1-41BD-8336-8B0F95E07938}"/>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физическую культуру и спорт в 2017-2021 годах</a:t>
            </a:r>
            <a:endParaRPr lang="ru-RU" altLang="ru-RU" sz="1600" b="1" dirty="0">
              <a:latin typeface="Times New Roman" panose="02020603050405020304" pitchFamily="18" charset="0"/>
              <a:cs typeface="Times New Roman" panose="02020603050405020304" pitchFamily="18" charset="0"/>
            </a:endParaRPr>
          </a:p>
        </p:txBody>
      </p:sp>
      <p:pic>
        <p:nvPicPr>
          <p:cNvPr id="63494" name="Picture 3">
            <a:extLst>
              <a:ext uri="{FF2B5EF4-FFF2-40B4-BE49-F238E27FC236}">
                <a16:creationId xmlns:a16="http://schemas.microsoft.com/office/drawing/2014/main" id="{6BB9EE9C-591B-4F8F-8F62-BC631FE2F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977B6683-5A80-4248-B4F2-A1AAB0F8D757}"/>
              </a:ext>
            </a:extLst>
          </p:cNvPr>
          <p:cNvGraphicFramePr>
            <a:graphicFrameLocks noGrp="1"/>
          </p:cNvGraphicFramePr>
          <p:nvPr>
            <p:extLst>
              <p:ext uri="{D42A27DB-BD31-4B8C-83A1-F6EECF244321}">
                <p14:modId xmlns:p14="http://schemas.microsoft.com/office/powerpoint/2010/main" val="3637190251"/>
              </p:ext>
            </p:extLst>
          </p:nvPr>
        </p:nvGraphicFramePr>
        <p:xfrm>
          <a:off x="-4764" y="868363"/>
          <a:ext cx="9041259" cy="1397000"/>
        </p:xfrm>
        <a:graphic>
          <a:graphicData uri="http://schemas.openxmlformats.org/drawingml/2006/table">
            <a:tbl>
              <a:tblPr firstRow="1" bandRow="1">
                <a:tableStyleId>{F5AB1C69-6EDB-4FF4-983F-18BD219EF322}</a:tableStyleId>
              </a:tblPr>
              <a:tblGrid>
                <a:gridCol w="273494">
                  <a:extLst>
                    <a:ext uri="{9D8B030D-6E8A-4147-A177-3AD203B41FA5}">
                      <a16:colId xmlns:a16="http://schemas.microsoft.com/office/drawing/2014/main" val="20000"/>
                    </a:ext>
                  </a:extLst>
                </a:gridCol>
                <a:gridCol w="4191996">
                  <a:extLst>
                    <a:ext uri="{9D8B030D-6E8A-4147-A177-3AD203B41FA5}">
                      <a16:colId xmlns:a16="http://schemas.microsoft.com/office/drawing/2014/main" val="20001"/>
                    </a:ext>
                  </a:extLst>
                </a:gridCol>
                <a:gridCol w="691377">
                  <a:extLst>
                    <a:ext uri="{9D8B030D-6E8A-4147-A177-3AD203B41FA5}">
                      <a16:colId xmlns:a16="http://schemas.microsoft.com/office/drawing/2014/main" val="20002"/>
                    </a:ext>
                  </a:extLst>
                </a:gridCol>
                <a:gridCol w="921837">
                  <a:extLst>
                    <a:ext uri="{9D8B030D-6E8A-4147-A177-3AD203B41FA5}">
                      <a16:colId xmlns:a16="http://schemas.microsoft.com/office/drawing/2014/main" val="20004"/>
                    </a:ext>
                  </a:extLst>
                </a:gridCol>
                <a:gridCol w="768197">
                  <a:extLst>
                    <a:ext uri="{9D8B030D-6E8A-4147-A177-3AD203B41FA5}">
                      <a16:colId xmlns:a16="http://schemas.microsoft.com/office/drawing/2014/main" val="20005"/>
                    </a:ext>
                  </a:extLst>
                </a:gridCol>
                <a:gridCol w="691377">
                  <a:extLst>
                    <a:ext uri="{9D8B030D-6E8A-4147-A177-3AD203B41FA5}">
                      <a16:colId xmlns:a16="http://schemas.microsoft.com/office/drawing/2014/main" val="20006"/>
                    </a:ext>
                  </a:extLst>
                </a:gridCol>
                <a:gridCol w="734784">
                  <a:extLst>
                    <a:ext uri="{9D8B030D-6E8A-4147-A177-3AD203B41FA5}">
                      <a16:colId xmlns:a16="http://schemas.microsoft.com/office/drawing/2014/main" val="20007"/>
                    </a:ext>
                  </a:extLst>
                </a:gridCol>
                <a:gridCol w="768197">
                  <a:extLst>
                    <a:ext uri="{9D8B030D-6E8A-4147-A177-3AD203B41FA5}">
                      <a16:colId xmlns:a16="http://schemas.microsoft.com/office/drawing/2014/main" val="20008"/>
                    </a:ext>
                  </a:extLst>
                </a:gridCol>
              </a:tblGrid>
              <a:tr h="714541">
                <a:tc>
                  <a:txBody>
                    <a:bodyPr/>
                    <a:lstStyle/>
                    <a:p>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Наименование показателя</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2017 год (отчет)</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2018  год (</a:t>
                      </a:r>
                      <a:r>
                        <a:rPr lang="ru-RU" sz="1100" dirty="0" err="1">
                          <a:latin typeface="Times New Roman" panose="02020603050405020304" pitchFamily="18" charset="0"/>
                          <a:cs typeface="Times New Roman" panose="02020603050405020304" pitchFamily="18" charset="0"/>
                        </a:rPr>
                        <a:t>уточн</a:t>
                      </a:r>
                      <a:r>
                        <a:rPr lang="ru-RU" sz="1100" dirty="0">
                          <a:latin typeface="Times New Roman" panose="02020603050405020304" pitchFamily="18" charset="0"/>
                          <a:cs typeface="Times New Roman" panose="02020603050405020304" pitchFamily="18" charset="0"/>
                        </a:rPr>
                        <a:t>. план)</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2018 год (отчет)</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2019</a:t>
                      </a:r>
                      <a:r>
                        <a:rPr lang="ru-RU" sz="1100" baseline="0" dirty="0">
                          <a:latin typeface="Times New Roman" panose="02020603050405020304" pitchFamily="18" charset="0"/>
                          <a:cs typeface="Times New Roman" panose="02020603050405020304" pitchFamily="18" charset="0"/>
                        </a:rPr>
                        <a:t> год (план)</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2020</a:t>
                      </a:r>
                      <a:r>
                        <a:rPr lang="ru-RU" sz="1100" baseline="0" dirty="0">
                          <a:latin typeface="Times New Roman" panose="02020603050405020304" pitchFamily="18" charset="0"/>
                          <a:cs typeface="Times New Roman" panose="02020603050405020304" pitchFamily="18" charset="0"/>
                        </a:rPr>
                        <a:t> год (план)</a:t>
                      </a:r>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2021</a:t>
                      </a:r>
                      <a:r>
                        <a:rPr lang="ru-RU" sz="1100" baseline="0" dirty="0">
                          <a:latin typeface="Times New Roman" panose="02020603050405020304" pitchFamily="18" charset="0"/>
                          <a:cs typeface="Times New Roman" panose="02020603050405020304" pitchFamily="18" charset="0"/>
                        </a:rPr>
                        <a:t> год (план)</a:t>
                      </a:r>
                      <a:endParaRPr lang="ru-RU" sz="1100" dirty="0">
                        <a:latin typeface="Times New Roman" panose="02020603050405020304" pitchFamily="18" charset="0"/>
                        <a:cs typeface="Times New Roman" panose="02020603050405020304" pitchFamily="18" charset="0"/>
                      </a:endParaRPr>
                    </a:p>
                  </a:txBody>
                  <a:tcPr marL="91448" marR="91448" marT="45721" marB="45721"/>
                </a:tc>
                <a:extLst>
                  <a:ext uri="{0D108BD9-81ED-4DB2-BD59-A6C34878D82A}">
                    <a16:rowId xmlns:a16="http://schemas.microsoft.com/office/drawing/2014/main" val="10000"/>
                  </a:ext>
                </a:extLst>
              </a:tr>
              <a:tr h="317574">
                <a:tc>
                  <a:txBody>
                    <a:bodyPr/>
                    <a:lstStyle/>
                    <a:p>
                      <a:endParaRPr lang="ru-RU" sz="1100" dirty="0">
                        <a:latin typeface="Times New Roman" panose="02020603050405020304" pitchFamily="18" charset="0"/>
                        <a:cs typeface="Times New Roman" panose="02020603050405020304" pitchFamily="18" charset="0"/>
                      </a:endParaRPr>
                    </a:p>
                  </a:txBody>
                  <a:tcPr marL="91448" marR="91448" marT="45721" marB="45721"/>
                </a:tc>
                <a:tc>
                  <a:txBody>
                    <a:bodyPr/>
                    <a:lstStyle/>
                    <a:p>
                      <a:pPr algn="l" fontAlgn="b"/>
                      <a:r>
                        <a:rPr lang="ru-RU" sz="1100" u="none" strike="noStrike">
                          <a:effectLst/>
                          <a:latin typeface="Times New Roman" panose="02020603050405020304" pitchFamily="18" charset="0"/>
                          <a:cs typeface="Times New Roman" panose="02020603050405020304" pitchFamily="18" charset="0"/>
                        </a:rPr>
                        <a:t>Физическая культура и спорт</a:t>
                      </a:r>
                      <a:endParaRPr lang="ru-RU"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100" dirty="0">
                          <a:latin typeface="Times New Roman" panose="02020603050405020304" pitchFamily="18" charset="0"/>
                          <a:cs typeface="Times New Roman" panose="02020603050405020304" pitchFamily="18" charset="0"/>
                        </a:rPr>
                        <a:t>40,01</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47,04</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46,97</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39,54</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41,04</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42,54</a:t>
                      </a:r>
                    </a:p>
                  </a:txBody>
                  <a:tcPr marL="91448" marR="91448" marT="45721" marB="45721"/>
                </a:tc>
                <a:extLst>
                  <a:ext uri="{0D108BD9-81ED-4DB2-BD59-A6C34878D82A}">
                    <a16:rowId xmlns:a16="http://schemas.microsoft.com/office/drawing/2014/main" val="10001"/>
                  </a:ext>
                </a:extLst>
              </a:tr>
              <a:tr h="364885">
                <a:tc>
                  <a:txBody>
                    <a:bodyPr/>
                    <a:lstStyle/>
                    <a:p>
                      <a:r>
                        <a:rPr lang="ru-RU" sz="1100" dirty="0">
                          <a:latin typeface="Times New Roman" panose="02020603050405020304" pitchFamily="18" charset="0"/>
                          <a:cs typeface="Times New Roman" panose="02020603050405020304" pitchFamily="18" charset="0"/>
                        </a:rPr>
                        <a:t>1</a:t>
                      </a:r>
                    </a:p>
                  </a:txBody>
                  <a:tcPr marL="91448" marR="91448" marT="45721" marB="45721"/>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Физическая культура</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25" marB="0" anchor="b"/>
                </a:tc>
                <a:tc>
                  <a:txBody>
                    <a:bodyPr/>
                    <a:lstStyle/>
                    <a:p>
                      <a:r>
                        <a:rPr lang="ru-RU" sz="1100" dirty="0">
                          <a:latin typeface="Times New Roman" panose="02020603050405020304" pitchFamily="18" charset="0"/>
                          <a:cs typeface="Times New Roman" panose="02020603050405020304" pitchFamily="18" charset="0"/>
                        </a:rPr>
                        <a:t>40,01</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47,04</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46,97</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39,54</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41,04</a:t>
                      </a:r>
                    </a:p>
                  </a:txBody>
                  <a:tcPr marL="91448" marR="91448" marT="45721" marB="45721"/>
                </a:tc>
                <a:tc>
                  <a:txBody>
                    <a:bodyPr/>
                    <a:lstStyle/>
                    <a:p>
                      <a:r>
                        <a:rPr lang="ru-RU" sz="1100" dirty="0">
                          <a:latin typeface="Times New Roman" panose="02020603050405020304" pitchFamily="18" charset="0"/>
                          <a:cs typeface="Times New Roman" panose="02020603050405020304" pitchFamily="18" charset="0"/>
                        </a:rPr>
                        <a:t>42,54</a:t>
                      </a:r>
                    </a:p>
                  </a:txBody>
                  <a:tcPr marL="91448" marR="91448" marT="45721" marB="45721"/>
                </a:tc>
                <a:extLst>
                  <a:ext uri="{0D108BD9-81ED-4DB2-BD59-A6C34878D82A}">
                    <a16:rowId xmlns:a16="http://schemas.microsoft.com/office/drawing/2014/main" val="10002"/>
                  </a:ext>
                </a:extLst>
              </a:tr>
            </a:tbl>
          </a:graphicData>
        </a:graphic>
      </p:graphicFrame>
      <p:sp>
        <p:nvSpPr>
          <p:cNvPr id="63537" name="TextBox 17">
            <a:extLst>
              <a:ext uri="{FF2B5EF4-FFF2-40B4-BE49-F238E27FC236}">
                <a16:creationId xmlns:a16="http://schemas.microsoft.com/office/drawing/2014/main" id="{D98E5091-C699-405E-BAAA-4C5A8F531F2D}"/>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63538" name="TextBox 18">
            <a:extLst>
              <a:ext uri="{FF2B5EF4-FFF2-40B4-BE49-F238E27FC236}">
                <a16:creationId xmlns:a16="http://schemas.microsoft.com/office/drawing/2014/main" id="{E89DA018-4CCB-4FF8-A27F-A12B0F92606F}"/>
              </a:ext>
            </a:extLst>
          </p:cNvPr>
          <p:cNvSpPr txBox="1">
            <a:spLocks noChangeArrowheads="1"/>
          </p:cNvSpPr>
          <p:nvPr/>
        </p:nvSpPr>
        <p:spPr bwMode="auto">
          <a:xfrm>
            <a:off x="123652" y="2996952"/>
            <a:ext cx="3096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200" b="1" i="1" dirty="0">
                <a:latin typeface="Times New Roman" panose="02020603050405020304" pitchFamily="18" charset="0"/>
                <a:cs typeface="Times New Roman" panose="02020603050405020304" pitchFamily="18" charset="0"/>
              </a:rPr>
              <a:t>Динамика показателей расходов бюджета муниципального  района Мелеузовский район Республики Башкортостан на физическую культуру и спорт, в %</a:t>
            </a:r>
          </a:p>
        </p:txBody>
      </p:sp>
      <p:sp>
        <p:nvSpPr>
          <p:cNvPr id="63539" name="TextBox 19">
            <a:extLst>
              <a:ext uri="{FF2B5EF4-FFF2-40B4-BE49-F238E27FC236}">
                <a16:creationId xmlns:a16="http://schemas.microsoft.com/office/drawing/2014/main" id="{DA580D69-06D6-4A2D-9714-048FCED65B63}"/>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graphicFrame>
        <p:nvGraphicFramePr>
          <p:cNvPr id="25" name="Схема 24">
            <a:extLst>
              <a:ext uri="{FF2B5EF4-FFF2-40B4-BE49-F238E27FC236}">
                <a16:creationId xmlns:a16="http://schemas.microsoft.com/office/drawing/2014/main" id="{BB309828-DA8B-494E-A979-FB8E481111CA}"/>
              </a:ext>
            </a:extLst>
          </p:cNvPr>
          <p:cNvGraphicFramePr/>
          <p:nvPr/>
        </p:nvGraphicFramePr>
        <p:xfrm>
          <a:off x="0" y="0"/>
          <a:ext cx="0" cy="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Номер слайда 2"/>
          <p:cNvSpPr>
            <a:spLocks noGrp="1"/>
          </p:cNvSpPr>
          <p:nvPr>
            <p:ph type="sldNum" sz="quarter" idx="17"/>
          </p:nvPr>
        </p:nvSpPr>
        <p:spPr>
          <a:xfrm>
            <a:off x="7010400" y="-22225"/>
            <a:ext cx="2133600" cy="365125"/>
          </a:xfrm>
        </p:spPr>
        <p:txBody>
          <a:bodyPr/>
          <a:lstStyle/>
          <a:p>
            <a:pPr>
              <a:defRPr/>
            </a:pPr>
            <a:fld id="{1C2F39FC-F7FC-43A7-985C-4565CF06B74E}" type="slidenum">
              <a:rPr lang="en-US" smtClean="0">
                <a:solidFill>
                  <a:schemeClr val="tx1"/>
                </a:solidFill>
              </a:rPr>
              <a:pPr>
                <a:defRPr/>
              </a:pPr>
              <a:t>39</a:t>
            </a:fld>
            <a:endParaRPr lang="en-US" dirty="0">
              <a:solidFill>
                <a:schemeClr val="tx1"/>
              </a:solidFill>
            </a:endParaRPr>
          </a:p>
        </p:txBody>
      </p:sp>
      <p:graphicFrame>
        <p:nvGraphicFramePr>
          <p:cNvPr id="15"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2533136461"/>
              </p:ext>
            </p:extLst>
          </p:nvPr>
        </p:nvGraphicFramePr>
        <p:xfrm>
          <a:off x="-4763" y="4109245"/>
          <a:ext cx="3784675" cy="2128067"/>
        </p:xfrm>
        <a:graphic>
          <a:graphicData uri="http://schemas.openxmlformats.org/drawingml/2006/chart">
            <c:chart xmlns:c="http://schemas.openxmlformats.org/drawingml/2006/chart" xmlns:r="http://schemas.openxmlformats.org/officeDocument/2006/relationships" r:id="rId8"/>
          </a:graphicData>
        </a:graphic>
      </p:graphicFrame>
      <p:cxnSp>
        <p:nvCxnSpPr>
          <p:cNvPr id="16" name="Прямая со стрелкой 15"/>
          <p:cNvCxnSpPr/>
          <p:nvPr/>
        </p:nvCxnSpPr>
        <p:spPr>
          <a:xfrm flipV="1">
            <a:off x="1995763" y="4590815"/>
            <a:ext cx="240743" cy="30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2515747" y="4590814"/>
            <a:ext cx="240743" cy="304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Овал 17"/>
          <p:cNvSpPr/>
          <p:nvPr/>
        </p:nvSpPr>
        <p:spPr>
          <a:xfrm rot="10800000" flipV="1">
            <a:off x="753995" y="4167540"/>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117,4</a:t>
            </a:r>
          </a:p>
        </p:txBody>
      </p:sp>
      <p:sp>
        <p:nvSpPr>
          <p:cNvPr id="19" name="Овал 18"/>
          <p:cNvSpPr/>
          <p:nvPr/>
        </p:nvSpPr>
        <p:spPr>
          <a:xfrm rot="10800000" flipV="1">
            <a:off x="1430057" y="4416480"/>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84,2</a:t>
            </a:r>
          </a:p>
        </p:txBody>
      </p:sp>
      <p:sp>
        <p:nvSpPr>
          <p:cNvPr id="20" name="Овал 19"/>
          <p:cNvSpPr/>
          <p:nvPr/>
        </p:nvSpPr>
        <p:spPr>
          <a:xfrm rot="10800000" flipV="1">
            <a:off x="2074068" y="4341616"/>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103,8</a:t>
            </a:r>
          </a:p>
        </p:txBody>
      </p:sp>
      <p:sp>
        <p:nvSpPr>
          <p:cNvPr id="21" name="Овал 20"/>
          <p:cNvSpPr/>
          <p:nvPr/>
        </p:nvSpPr>
        <p:spPr>
          <a:xfrm rot="10800000" flipV="1">
            <a:off x="2754834" y="4341617"/>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103,7</a:t>
            </a: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904" y="3212976"/>
            <a:ext cx="543609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2763286" y="2559050"/>
            <a:ext cx="6298604" cy="784830"/>
          </a:xfrm>
          <a:prstGeom prst="rect">
            <a:avLst/>
          </a:prstGeom>
          <a:solidFill>
            <a:schemeClr val="accent5">
              <a:lumMod val="20000"/>
              <a:lumOff val="8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Физическая культура:</a:t>
            </a:r>
            <a:r>
              <a:rPr lang="ru-RU" sz="1100" dirty="0">
                <a:latin typeface="Times New Roman" panose="02020603050405020304" pitchFamily="18" charset="0"/>
                <a:cs typeface="Times New Roman" panose="02020603050405020304" pitchFamily="18" charset="0"/>
              </a:rPr>
              <a:t> Дополнительное выделение средств из бюджета муниципального района Мелеузовский район  в 2018 году на капитальный ремонт  МАУ «Дворец спорта»</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кругленный прямоугольник 10"/>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12290" name="Содержимое 2"/>
          <p:cNvSpPr>
            <a:spLocks noGrp="1"/>
          </p:cNvSpPr>
          <p:nvPr>
            <p:ph idx="1"/>
          </p:nvPr>
        </p:nvSpPr>
        <p:spPr>
          <a:xfrm>
            <a:off x="0" y="1916832"/>
            <a:ext cx="8820472" cy="804862"/>
          </a:xfrm>
        </p:spPr>
        <p:txBody>
          <a:bodyPr>
            <a:noAutofit/>
          </a:bodyPr>
          <a:lstStyle/>
          <a:p>
            <a:pPr marL="274320" indent="-274320" algn="ctr" eaLnBrk="1" fontAlgn="auto" hangingPunct="1">
              <a:spcAft>
                <a:spcPts val="0"/>
              </a:spcAft>
              <a:buFont typeface="Wingdings 3" pitchFamily="18" charset="2"/>
              <a:buNone/>
              <a:defRPr/>
            </a:pPr>
            <a:r>
              <a:rPr lang="ru-RU" sz="1400" b="1" dirty="0">
                <a:latin typeface="Times New Roman" pitchFamily="18" charset="0"/>
                <a:cs typeface="Times New Roman" pitchFamily="18" charset="0"/>
              </a:rPr>
              <a:t>Основная цель - предоставление гражданам актуальной информации о бюджете </a:t>
            </a:r>
          </a:p>
          <a:p>
            <a:pPr marL="274320" indent="-274320" algn="ctr" eaLnBrk="1" fontAlgn="auto" hangingPunct="1">
              <a:spcAft>
                <a:spcPts val="0"/>
              </a:spcAft>
              <a:buFont typeface="Wingdings 3" pitchFamily="18" charset="2"/>
              <a:buNone/>
              <a:defRPr/>
            </a:pPr>
            <a:r>
              <a:rPr lang="ru-RU" sz="1400" b="1" dirty="0">
                <a:latin typeface="Times New Roman" pitchFamily="18" charset="0"/>
                <a:cs typeface="Times New Roman" pitchFamily="18" charset="0"/>
              </a:rPr>
              <a:t>и отчете, о его исполнении в объективной, заслуживающей доверия, доступной </a:t>
            </a:r>
          </a:p>
          <a:p>
            <a:pPr marL="274320" indent="-274320" algn="ctr" eaLnBrk="1" fontAlgn="auto" hangingPunct="1">
              <a:spcAft>
                <a:spcPts val="0"/>
              </a:spcAft>
              <a:buFont typeface="Wingdings 3" pitchFamily="18" charset="2"/>
              <a:buNone/>
              <a:defRPr/>
            </a:pPr>
            <a:r>
              <a:rPr lang="ru-RU" sz="1400" b="1" dirty="0">
                <a:latin typeface="Times New Roman" pitchFamily="18" charset="0"/>
                <a:cs typeface="Times New Roman" pitchFamily="18" charset="0"/>
              </a:rPr>
              <a:t>для понимания форме.</a:t>
            </a:r>
            <a:endParaRPr lang="ru-RU" sz="1400" dirty="0"/>
          </a:p>
        </p:txBody>
      </p:sp>
      <p:sp>
        <p:nvSpPr>
          <p:cNvPr id="27" name="Скругленный прямоугольник 26"/>
          <p:cNvSpPr/>
          <p:nvPr/>
        </p:nvSpPr>
        <p:spPr>
          <a:xfrm>
            <a:off x="823651" y="764704"/>
            <a:ext cx="7848872" cy="107157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chemeClr val="tx1"/>
                </a:solidFill>
                <a:latin typeface="Times New Roman" pitchFamily="18" charset="0"/>
                <a:cs typeface="Times New Roman" pitchFamily="18" charset="0"/>
              </a:rPr>
              <a:t>Бюджет для граждан – «спутник» проекта (решения) о бюджете, а также отчета о его исполнении</a:t>
            </a:r>
          </a:p>
        </p:txBody>
      </p:sp>
      <p:sp>
        <p:nvSpPr>
          <p:cNvPr id="29" name="Прямоугольник 28"/>
          <p:cNvSpPr/>
          <p:nvPr/>
        </p:nvSpPr>
        <p:spPr>
          <a:xfrm>
            <a:off x="373855" y="2609157"/>
            <a:ext cx="8748464" cy="646331"/>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ru-RU"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rPr>
              <a:t>ПРИНЦИПЫ РЕАЛИЗАЦИИ</a:t>
            </a:r>
          </a:p>
        </p:txBody>
      </p:sp>
      <p:graphicFrame>
        <p:nvGraphicFramePr>
          <p:cNvPr id="30" name="Схема 29"/>
          <p:cNvGraphicFramePr/>
          <p:nvPr>
            <p:extLst>
              <p:ext uri="{D42A27DB-BD31-4B8C-83A1-F6EECF244321}">
                <p14:modId xmlns:p14="http://schemas.microsoft.com/office/powerpoint/2010/main" val="2126039734"/>
              </p:ext>
            </p:extLst>
          </p:nvPr>
        </p:nvGraphicFramePr>
        <p:xfrm>
          <a:off x="-324544" y="3357563"/>
          <a:ext cx="8424936" cy="3095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200" name="Picture 2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3357563"/>
            <a:ext cx="6762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6" descr="24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950" y="5661025"/>
            <a:ext cx="6461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388" y="4724400"/>
            <a:ext cx="571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7" y="0"/>
            <a:ext cx="7064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48736" y="142852"/>
            <a:ext cx="2195264" cy="365125"/>
          </a:xfrm>
        </p:spPr>
        <p:txBody>
          <a:bodyPr/>
          <a:lstStyle/>
          <a:p>
            <a:fld id="{434A3D7E-C280-4DCD-A7E1-93BBC7758E8E}" type="slidenum">
              <a:rPr lang="ru-RU" smtClean="0">
                <a:solidFill>
                  <a:schemeClr val="tx1"/>
                </a:solidFill>
              </a:rPr>
              <a:t>4</a:t>
            </a:fld>
            <a:endParaRPr lang="ru-RU" dirty="0">
              <a:solidFill>
                <a:schemeClr val="tx1"/>
              </a:solidFill>
            </a:endParaRPr>
          </a:p>
        </p:txBody>
      </p:sp>
    </p:spTree>
    <p:extLst>
      <p:ext uri="{BB962C8B-B14F-4D97-AF65-F5344CB8AC3E}">
        <p14:creationId xmlns:p14="http://schemas.microsoft.com/office/powerpoint/2010/main" val="121516629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76" name="Picture 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68817">
            <a:off x="4680865" y="3707254"/>
            <a:ext cx="1831099" cy="856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4" name="Заголовок 1">
            <a:extLst>
              <a:ext uri="{FF2B5EF4-FFF2-40B4-BE49-F238E27FC236}">
                <a16:creationId xmlns:a16="http://schemas.microsoft.com/office/drawing/2014/main" id="{CCC07422-E607-4611-8393-99B32292F7BA}"/>
              </a:ext>
            </a:extLst>
          </p:cNvPr>
          <p:cNvSpPr txBox="1">
            <a:spLocks/>
          </p:cNvSpPr>
          <p:nvPr/>
        </p:nvSpPr>
        <p:spPr bwMode="auto">
          <a:xfrm>
            <a:off x="4251325" y="5445125"/>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100">
              <a:solidFill>
                <a:srgbClr val="002060"/>
              </a:solidFill>
              <a:latin typeface="Times New Roman" panose="02020603050405020304" pitchFamily="18" charset="0"/>
              <a:cs typeface="Times New Roman" panose="02020603050405020304" pitchFamily="18" charset="0"/>
            </a:endParaRPr>
          </a:p>
        </p:txBody>
      </p:sp>
      <p:sp>
        <p:nvSpPr>
          <p:cNvPr id="64515" name="TextBox 7">
            <a:extLst>
              <a:ext uri="{FF2B5EF4-FFF2-40B4-BE49-F238E27FC236}">
                <a16:creationId xmlns:a16="http://schemas.microsoft.com/office/drawing/2014/main" id="{72D3749A-6ED1-4ECE-9F5C-0131C0F66163}"/>
              </a:ext>
            </a:extLst>
          </p:cNvPr>
          <p:cNvSpPr txBox="1">
            <a:spLocks noChangeArrowheads="1"/>
          </p:cNvSpPr>
          <p:nvPr/>
        </p:nvSpPr>
        <p:spPr bwMode="auto">
          <a:xfrm>
            <a:off x="8408988" y="4016375"/>
            <a:ext cx="2254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600" b="1"/>
              <a:t>. </a:t>
            </a:r>
          </a:p>
        </p:txBody>
      </p:sp>
      <p:sp>
        <p:nvSpPr>
          <p:cNvPr id="10" name="Заголовок 1">
            <a:extLst>
              <a:ext uri="{FF2B5EF4-FFF2-40B4-BE49-F238E27FC236}">
                <a16:creationId xmlns:a16="http://schemas.microsoft.com/office/drawing/2014/main" id="{AEA1548B-803D-4EEA-AF5A-C7392D0560E8}"/>
              </a:ext>
            </a:extLst>
          </p:cNvPr>
          <p:cNvSpPr txBox="1">
            <a:spLocks/>
          </p:cNvSpPr>
          <p:nvPr/>
        </p:nvSpPr>
        <p:spPr>
          <a:xfrm>
            <a:off x="4787900" y="1401763"/>
            <a:ext cx="4157663" cy="276225"/>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ru-RU" sz="1050" dirty="0">
              <a:solidFill>
                <a:srgbClr val="002060"/>
              </a:solidFill>
              <a:latin typeface="Times New Roman" panose="02020603050405020304" pitchFamily="18" charset="0"/>
              <a:cs typeface="Times New Roman" panose="02020603050405020304" pitchFamily="18" charset="0"/>
            </a:endParaRPr>
          </a:p>
        </p:txBody>
      </p:sp>
      <p:sp>
        <p:nvSpPr>
          <p:cNvPr id="64517" name="Заголовок 1">
            <a:extLst>
              <a:ext uri="{FF2B5EF4-FFF2-40B4-BE49-F238E27FC236}">
                <a16:creationId xmlns:a16="http://schemas.microsoft.com/office/drawing/2014/main" id="{7A10E8AB-939A-4453-AD94-DF4CC435F252}"/>
              </a:ext>
            </a:extLst>
          </p:cNvPr>
          <p:cNvSpPr txBox="1">
            <a:spLocks/>
          </p:cNvSpPr>
          <p:nvPr/>
        </p:nvSpPr>
        <p:spPr bwMode="auto">
          <a:xfrm>
            <a:off x="-4763" y="2420938"/>
            <a:ext cx="4157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pPr>
            <a:endParaRPr lang="ru-RU" altLang="ru-RU" sz="1200">
              <a:solidFill>
                <a:srgbClr val="002060"/>
              </a:solidFill>
              <a:latin typeface="Times New Roman" panose="02020603050405020304" pitchFamily="18" charset="0"/>
              <a:cs typeface="Times New Roman" panose="02020603050405020304" pitchFamily="18" charset="0"/>
            </a:endParaRPr>
          </a:p>
        </p:txBody>
      </p:sp>
      <p:sp>
        <p:nvSpPr>
          <p:cNvPr id="64518" name="TextBox 2">
            <a:extLst>
              <a:ext uri="{FF2B5EF4-FFF2-40B4-BE49-F238E27FC236}">
                <a16:creationId xmlns:a16="http://schemas.microsoft.com/office/drawing/2014/main" id="{4AD1A66A-403A-4E89-AC73-39798FFE4434}"/>
              </a:ext>
            </a:extLst>
          </p:cNvPr>
          <p:cNvSpPr txBox="1">
            <a:spLocks noChangeArrowheads="1"/>
          </p:cNvSpPr>
          <p:nvPr/>
        </p:nvSpPr>
        <p:spPr bwMode="auto">
          <a:xfrm>
            <a:off x="0" y="0"/>
            <a:ext cx="9144000" cy="584200"/>
          </a:xfrm>
          <a:prstGeom prst="rect">
            <a:avLst/>
          </a:prstGeom>
          <a:solidFill>
            <a:schemeClr val="bg2">
              <a:lumMod val="90000"/>
            </a:schemeClr>
          </a:solidFill>
          <a:ln>
            <a:noFill/>
          </a:ln>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sz="1600" dirty="0">
                <a:solidFill>
                  <a:srgbClr val="002060"/>
                </a:solidFill>
                <a:latin typeface="Times New Roman" panose="02020603050405020304" pitchFamily="18" charset="0"/>
                <a:cs typeface="Times New Roman" panose="02020603050405020304" pitchFamily="18" charset="0"/>
              </a:rPr>
              <a:t>                Расходы консолидированного бюджета муниципального района Мелеузовский район </a:t>
            </a:r>
          </a:p>
          <a:p>
            <a:pPr algn="ctr"/>
            <a:r>
              <a:rPr lang="ru-RU" altLang="ru-RU" sz="1600" dirty="0">
                <a:solidFill>
                  <a:srgbClr val="002060"/>
                </a:solidFill>
                <a:latin typeface="Times New Roman" panose="02020603050405020304" pitchFamily="18" charset="0"/>
                <a:cs typeface="Times New Roman" panose="02020603050405020304" pitchFamily="18" charset="0"/>
              </a:rPr>
              <a:t>на средства массовой информации в 2017-2021 годах</a:t>
            </a:r>
            <a:endParaRPr lang="ru-RU" altLang="ru-RU" sz="1600" b="1" dirty="0">
              <a:latin typeface="Times New Roman" panose="02020603050405020304" pitchFamily="18" charset="0"/>
              <a:cs typeface="Times New Roman" panose="02020603050405020304" pitchFamily="18" charset="0"/>
            </a:endParaRPr>
          </a:p>
        </p:txBody>
      </p:sp>
      <p:pic>
        <p:nvPicPr>
          <p:cNvPr id="64519" name="Picture 3">
            <a:extLst>
              <a:ext uri="{FF2B5EF4-FFF2-40B4-BE49-F238E27FC236}">
                <a16:creationId xmlns:a16="http://schemas.microsoft.com/office/drawing/2014/main" id="{628D157A-7020-43DF-BCEA-4EC084A99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B7CE9E52-7AC7-4C2B-8962-27CD08D5A158}"/>
              </a:ext>
            </a:extLst>
          </p:cNvPr>
          <p:cNvGraphicFramePr>
            <a:graphicFrameLocks noGrp="1"/>
          </p:cNvGraphicFramePr>
          <p:nvPr>
            <p:extLst>
              <p:ext uri="{D42A27DB-BD31-4B8C-83A1-F6EECF244321}">
                <p14:modId xmlns:p14="http://schemas.microsoft.com/office/powerpoint/2010/main" val="944961712"/>
              </p:ext>
            </p:extLst>
          </p:nvPr>
        </p:nvGraphicFramePr>
        <p:xfrm>
          <a:off x="-4764" y="736600"/>
          <a:ext cx="9148763" cy="1487489"/>
        </p:xfrm>
        <a:graphic>
          <a:graphicData uri="http://schemas.openxmlformats.org/drawingml/2006/table">
            <a:tbl>
              <a:tblPr firstRow="1" bandRow="1">
                <a:tableStyleId>{F5AB1C69-6EDB-4FF4-983F-18BD219EF322}</a:tableStyleId>
              </a:tblPr>
              <a:tblGrid>
                <a:gridCol w="304330">
                  <a:extLst>
                    <a:ext uri="{9D8B030D-6E8A-4147-A177-3AD203B41FA5}">
                      <a16:colId xmlns:a16="http://schemas.microsoft.com/office/drawing/2014/main" val="20000"/>
                    </a:ext>
                  </a:extLst>
                </a:gridCol>
                <a:gridCol w="4214256">
                  <a:extLst>
                    <a:ext uri="{9D8B030D-6E8A-4147-A177-3AD203B41FA5}">
                      <a16:colId xmlns:a16="http://schemas.microsoft.com/office/drawing/2014/main" val="20001"/>
                    </a:ext>
                  </a:extLst>
                </a:gridCol>
                <a:gridCol w="699598">
                  <a:extLst>
                    <a:ext uri="{9D8B030D-6E8A-4147-A177-3AD203B41FA5}">
                      <a16:colId xmlns:a16="http://schemas.microsoft.com/office/drawing/2014/main" val="20002"/>
                    </a:ext>
                  </a:extLst>
                </a:gridCol>
                <a:gridCol w="932798">
                  <a:extLst>
                    <a:ext uri="{9D8B030D-6E8A-4147-A177-3AD203B41FA5}">
                      <a16:colId xmlns:a16="http://schemas.microsoft.com/office/drawing/2014/main" val="20004"/>
                    </a:ext>
                  </a:extLst>
                </a:gridCol>
                <a:gridCol w="777331">
                  <a:extLst>
                    <a:ext uri="{9D8B030D-6E8A-4147-A177-3AD203B41FA5}">
                      <a16:colId xmlns:a16="http://schemas.microsoft.com/office/drawing/2014/main" val="20005"/>
                    </a:ext>
                  </a:extLst>
                </a:gridCol>
                <a:gridCol w="699598">
                  <a:extLst>
                    <a:ext uri="{9D8B030D-6E8A-4147-A177-3AD203B41FA5}">
                      <a16:colId xmlns:a16="http://schemas.microsoft.com/office/drawing/2014/main" val="20006"/>
                    </a:ext>
                  </a:extLst>
                </a:gridCol>
                <a:gridCol w="743521">
                  <a:extLst>
                    <a:ext uri="{9D8B030D-6E8A-4147-A177-3AD203B41FA5}">
                      <a16:colId xmlns:a16="http://schemas.microsoft.com/office/drawing/2014/main" val="20007"/>
                    </a:ext>
                  </a:extLst>
                </a:gridCol>
                <a:gridCol w="777331">
                  <a:extLst>
                    <a:ext uri="{9D8B030D-6E8A-4147-A177-3AD203B41FA5}">
                      <a16:colId xmlns:a16="http://schemas.microsoft.com/office/drawing/2014/main" val="20008"/>
                    </a:ext>
                  </a:extLst>
                </a:gridCol>
              </a:tblGrid>
              <a:tr h="548520">
                <a:tc>
                  <a:txBody>
                    <a:bodyPr/>
                    <a:lstStyle/>
                    <a:p>
                      <a:endParaRPr lang="ru-RU" sz="1800" dirty="0"/>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Наименование показателя</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2017 год (отчет)</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2018  год (</a:t>
                      </a:r>
                      <a:r>
                        <a:rPr lang="ru-RU" sz="1000" dirty="0" err="1">
                          <a:latin typeface="Times New Roman" panose="02020603050405020304" pitchFamily="18" charset="0"/>
                          <a:cs typeface="Times New Roman" panose="02020603050405020304" pitchFamily="18" charset="0"/>
                        </a:rPr>
                        <a:t>уточн</a:t>
                      </a:r>
                      <a:r>
                        <a:rPr lang="ru-RU" sz="1000" dirty="0">
                          <a:latin typeface="Times New Roman" panose="02020603050405020304" pitchFamily="18" charset="0"/>
                          <a:cs typeface="Times New Roman" panose="02020603050405020304" pitchFamily="18" charset="0"/>
                        </a:rPr>
                        <a:t>. план)</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2018</a:t>
                      </a:r>
                      <a:r>
                        <a:rPr lang="ru-RU" sz="1000" baseline="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год (отчет)</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2019</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2020</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2021</a:t>
                      </a:r>
                      <a:r>
                        <a:rPr lang="ru-RU" sz="1000" baseline="0" dirty="0">
                          <a:latin typeface="Times New Roman" panose="02020603050405020304" pitchFamily="18" charset="0"/>
                          <a:cs typeface="Times New Roman" panose="02020603050405020304" pitchFamily="18" charset="0"/>
                        </a:rPr>
                        <a:t> год (план)</a:t>
                      </a:r>
                      <a:endParaRPr lang="ru-RU" sz="1000" dirty="0">
                        <a:latin typeface="Times New Roman" panose="02020603050405020304" pitchFamily="18" charset="0"/>
                        <a:cs typeface="Times New Roman" panose="02020603050405020304" pitchFamily="18" charset="0"/>
                      </a:endParaRPr>
                    </a:p>
                  </a:txBody>
                  <a:tcPr marL="91448" marR="91448" marT="45660" marB="45660"/>
                </a:tc>
                <a:extLst>
                  <a:ext uri="{0D108BD9-81ED-4DB2-BD59-A6C34878D82A}">
                    <a16:rowId xmlns:a16="http://schemas.microsoft.com/office/drawing/2014/main" val="10000"/>
                  </a:ext>
                </a:extLst>
              </a:tr>
              <a:tr h="243720">
                <a:tc>
                  <a:txBody>
                    <a:bodyPr/>
                    <a:lstStyle/>
                    <a:p>
                      <a:endParaRPr lang="ru-RU" sz="1000" dirty="0"/>
                    </a:p>
                  </a:txBody>
                  <a:tcPr marL="91448" marR="91448" marT="45660" marB="45660"/>
                </a:tc>
                <a:tc>
                  <a:txBody>
                    <a:bodyPr/>
                    <a:lstStyle/>
                    <a:p>
                      <a:pPr algn="l" fontAlgn="b"/>
                      <a:r>
                        <a:rPr lang="ru-RU" sz="1000" u="none" strike="noStrike">
                          <a:effectLst/>
                          <a:latin typeface="Times New Roman" panose="02020603050405020304" pitchFamily="18" charset="0"/>
                          <a:cs typeface="Times New Roman" panose="02020603050405020304" pitchFamily="18" charset="0"/>
                        </a:rPr>
                        <a:t>Средство массовой информации</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6" marR="9526" marT="9513" marB="0" anchor="b"/>
                </a:tc>
                <a:tc>
                  <a:txBody>
                    <a:bodyPr/>
                    <a:lstStyle/>
                    <a:p>
                      <a:r>
                        <a:rPr lang="ru-RU" sz="1000" dirty="0">
                          <a:latin typeface="Times New Roman" panose="02020603050405020304" pitchFamily="18" charset="0"/>
                          <a:cs typeface="Times New Roman" panose="02020603050405020304" pitchFamily="18" charset="0"/>
                        </a:rPr>
                        <a:t>2,56</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3,87</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3,87</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4,57</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4,81</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5,00</a:t>
                      </a:r>
                    </a:p>
                  </a:txBody>
                  <a:tcPr marL="91448" marR="91448" marT="45660" marB="45660"/>
                </a:tc>
                <a:extLst>
                  <a:ext uri="{0D108BD9-81ED-4DB2-BD59-A6C34878D82A}">
                    <a16:rowId xmlns:a16="http://schemas.microsoft.com/office/drawing/2014/main" val="10001"/>
                  </a:ext>
                </a:extLst>
              </a:tr>
              <a:tr h="279795">
                <a:tc>
                  <a:txBody>
                    <a:bodyPr/>
                    <a:lstStyle/>
                    <a:p>
                      <a:r>
                        <a:rPr lang="ru-RU" sz="1000" dirty="0"/>
                        <a:t>1</a:t>
                      </a:r>
                    </a:p>
                  </a:txBody>
                  <a:tcPr marL="91448" marR="91448" marT="45660" marB="4566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Телевидение и радиовещание</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3" marB="0" anchor="b"/>
                </a:tc>
                <a:tc>
                  <a:txBody>
                    <a:bodyPr/>
                    <a:lstStyle/>
                    <a:p>
                      <a:r>
                        <a:rPr lang="ru-RU" sz="1000" dirty="0">
                          <a:latin typeface="Times New Roman" panose="02020603050405020304" pitchFamily="18" charset="0"/>
                          <a:cs typeface="Times New Roman" panose="02020603050405020304" pitchFamily="18" charset="0"/>
                        </a:rPr>
                        <a:t>1,23</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2,50</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2,50</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3,15</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3,35</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3,50</a:t>
                      </a:r>
                    </a:p>
                  </a:txBody>
                  <a:tcPr marL="91448" marR="91448" marT="45660" marB="45660"/>
                </a:tc>
                <a:extLst>
                  <a:ext uri="{0D108BD9-81ED-4DB2-BD59-A6C34878D82A}">
                    <a16:rowId xmlns:a16="http://schemas.microsoft.com/office/drawing/2014/main" val="10002"/>
                  </a:ext>
                </a:extLst>
              </a:tr>
              <a:tr h="415454">
                <a:tc>
                  <a:txBody>
                    <a:bodyPr/>
                    <a:lstStyle/>
                    <a:p>
                      <a:r>
                        <a:rPr lang="ru-RU" sz="1000" dirty="0"/>
                        <a:t>2</a:t>
                      </a:r>
                    </a:p>
                  </a:txBody>
                  <a:tcPr marL="91448" marR="91448" marT="45660" marB="45660"/>
                </a:tc>
                <a:tc>
                  <a:txBody>
                    <a:bodyPr/>
                    <a:lstStyle/>
                    <a:p>
                      <a:pPr algn="l" fontAlgn="b"/>
                      <a:r>
                        <a:rPr lang="ru-RU" sz="1000" u="none" strike="noStrike" dirty="0">
                          <a:effectLst/>
                          <a:latin typeface="Times New Roman" panose="02020603050405020304" pitchFamily="18" charset="0"/>
                          <a:cs typeface="Times New Roman" panose="02020603050405020304" pitchFamily="18" charset="0"/>
                        </a:rPr>
                        <a:t>Периодическая печать и издательства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6" marR="9526" marT="9513" marB="0" anchor="ctr"/>
                </a:tc>
                <a:tc>
                  <a:txBody>
                    <a:bodyPr/>
                    <a:lstStyle/>
                    <a:p>
                      <a:r>
                        <a:rPr lang="ru-RU" sz="1000" dirty="0">
                          <a:latin typeface="Times New Roman" panose="02020603050405020304" pitchFamily="18" charset="0"/>
                          <a:cs typeface="Times New Roman" panose="02020603050405020304" pitchFamily="18" charset="0"/>
                        </a:rPr>
                        <a:t>1,33</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1,37</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1,37</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1,42</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1,46</a:t>
                      </a:r>
                    </a:p>
                  </a:txBody>
                  <a:tcPr marL="91448" marR="91448" marT="45660" marB="45660"/>
                </a:tc>
                <a:tc>
                  <a:txBody>
                    <a:bodyPr/>
                    <a:lstStyle/>
                    <a:p>
                      <a:r>
                        <a:rPr lang="ru-RU" sz="1000" dirty="0">
                          <a:latin typeface="Times New Roman" panose="02020603050405020304" pitchFamily="18" charset="0"/>
                          <a:cs typeface="Times New Roman" panose="02020603050405020304" pitchFamily="18" charset="0"/>
                        </a:rPr>
                        <a:t>1,50</a:t>
                      </a:r>
                    </a:p>
                  </a:txBody>
                  <a:tcPr marL="91448" marR="91448" marT="45660" marB="45660"/>
                </a:tc>
                <a:extLst>
                  <a:ext uri="{0D108BD9-81ED-4DB2-BD59-A6C34878D82A}">
                    <a16:rowId xmlns:a16="http://schemas.microsoft.com/office/drawing/2014/main" val="10003"/>
                  </a:ext>
                </a:extLst>
              </a:tr>
            </a:tbl>
          </a:graphicData>
        </a:graphic>
      </p:graphicFrame>
      <p:sp>
        <p:nvSpPr>
          <p:cNvPr id="64572" name="TextBox 17">
            <a:extLst>
              <a:ext uri="{FF2B5EF4-FFF2-40B4-BE49-F238E27FC236}">
                <a16:creationId xmlns:a16="http://schemas.microsoft.com/office/drawing/2014/main" id="{A87D8F07-46C4-432E-A47D-A93DCAA21F3B}"/>
              </a:ext>
            </a:extLst>
          </p:cNvPr>
          <p:cNvSpPr txBox="1">
            <a:spLocks noChangeArrowheads="1"/>
          </p:cNvSpPr>
          <p:nvPr/>
        </p:nvSpPr>
        <p:spPr bwMode="auto">
          <a:xfrm>
            <a:off x="546100" y="1038225"/>
            <a:ext cx="184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ru-RU" altLang="ru-RU" sz="1200">
              <a:latin typeface="Times New Roman" panose="02020603050405020304" pitchFamily="18" charset="0"/>
              <a:cs typeface="Times New Roman" panose="02020603050405020304" pitchFamily="18" charset="0"/>
            </a:endParaRPr>
          </a:p>
        </p:txBody>
      </p:sp>
      <p:sp>
        <p:nvSpPr>
          <p:cNvPr id="64573" name="TextBox 18">
            <a:extLst>
              <a:ext uri="{FF2B5EF4-FFF2-40B4-BE49-F238E27FC236}">
                <a16:creationId xmlns:a16="http://schemas.microsoft.com/office/drawing/2014/main" id="{E771E1DC-C0A2-40DF-9DF2-96761B799194}"/>
              </a:ext>
            </a:extLst>
          </p:cNvPr>
          <p:cNvSpPr txBox="1">
            <a:spLocks noChangeArrowheads="1"/>
          </p:cNvSpPr>
          <p:nvPr/>
        </p:nvSpPr>
        <p:spPr bwMode="auto">
          <a:xfrm>
            <a:off x="0" y="2953851"/>
            <a:ext cx="360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b="1" i="1" dirty="0">
                <a:latin typeface="Times New Roman" panose="02020603050405020304" pitchFamily="18" charset="0"/>
                <a:cs typeface="Times New Roman" panose="02020603050405020304" pitchFamily="18" charset="0"/>
              </a:rPr>
              <a:t>  Динамика показателей расходов бюджета муниципального района Мелеузовский район Республики Башкортостан на средства массовой информации, в %</a:t>
            </a:r>
          </a:p>
        </p:txBody>
      </p:sp>
      <p:sp>
        <p:nvSpPr>
          <p:cNvPr id="64574" name="TextBox 19">
            <a:extLst>
              <a:ext uri="{FF2B5EF4-FFF2-40B4-BE49-F238E27FC236}">
                <a16:creationId xmlns:a16="http://schemas.microsoft.com/office/drawing/2014/main" id="{009CCEFF-6BF8-4A5D-B6A9-AD5F8B3584E1}"/>
              </a:ext>
            </a:extLst>
          </p:cNvPr>
          <p:cNvSpPr txBox="1">
            <a:spLocks noChangeArrowheads="1"/>
          </p:cNvSpPr>
          <p:nvPr/>
        </p:nvSpPr>
        <p:spPr bwMode="auto">
          <a:xfrm>
            <a:off x="8326438" y="576263"/>
            <a:ext cx="989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100">
                <a:latin typeface="Times New Roman" panose="02020603050405020304" pitchFamily="18" charset="0"/>
                <a:cs typeface="Times New Roman" panose="02020603050405020304" pitchFamily="18" charset="0"/>
              </a:rPr>
              <a:t>млн.рублей</a:t>
            </a:r>
          </a:p>
        </p:txBody>
      </p:sp>
      <p:pic>
        <p:nvPicPr>
          <p:cNvPr id="22671"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731" y="3459813"/>
            <a:ext cx="2226543" cy="105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672" name="Picture 1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9107" y="4767069"/>
            <a:ext cx="5114893"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7"/>
          </p:nvPr>
        </p:nvSpPr>
        <p:spPr>
          <a:xfrm>
            <a:off x="7011211" y="-1886"/>
            <a:ext cx="2133600" cy="365125"/>
          </a:xfrm>
        </p:spPr>
        <p:txBody>
          <a:bodyPr/>
          <a:lstStyle/>
          <a:p>
            <a:pPr>
              <a:defRPr/>
            </a:pPr>
            <a:fld id="{1C2F39FC-F7FC-43A7-985C-4565CF06B74E}" type="slidenum">
              <a:rPr lang="en-US" smtClean="0">
                <a:solidFill>
                  <a:schemeClr val="tx1"/>
                </a:solidFill>
              </a:rPr>
              <a:pPr>
                <a:defRPr/>
              </a:pPr>
              <a:t>40</a:t>
            </a:fld>
            <a:endParaRPr lang="en-US" dirty="0">
              <a:solidFill>
                <a:schemeClr val="tx1"/>
              </a:solidFill>
            </a:endParaRPr>
          </a:p>
        </p:txBody>
      </p:sp>
      <p:sp>
        <p:nvSpPr>
          <p:cNvPr id="17" name="TextBox 18">
            <a:extLst>
              <a:ext uri="{FF2B5EF4-FFF2-40B4-BE49-F238E27FC236}">
                <a16:creationId xmlns:a16="http://schemas.microsoft.com/office/drawing/2014/main" id="{BE0FEAF8-7FDF-4F54-9FA3-87B730C29815}"/>
              </a:ext>
            </a:extLst>
          </p:cNvPr>
          <p:cNvSpPr txBox="1">
            <a:spLocks noChangeArrowheads="1"/>
          </p:cNvSpPr>
          <p:nvPr/>
        </p:nvSpPr>
        <p:spPr bwMode="auto">
          <a:xfrm>
            <a:off x="3491880" y="2420938"/>
            <a:ext cx="5601394" cy="784830"/>
          </a:xfrm>
          <a:prstGeom prst="rect">
            <a:avLst/>
          </a:prstGeom>
          <a:solidFill>
            <a:schemeClr val="accent5">
              <a:lumMod val="20000"/>
              <a:lumOff val="80000"/>
            </a:schemeClr>
          </a:solidFill>
          <a:ln w="3175">
            <a:solidFill>
              <a:schemeClr val="accent6">
                <a:lumMod val="50000"/>
              </a:schemeClr>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200" dirty="0">
                <a:latin typeface="Times New Roman" panose="02020603050405020304" pitchFamily="18" charset="0"/>
                <a:cs typeface="Times New Roman" panose="02020603050405020304" pitchFamily="18" charset="0"/>
              </a:rPr>
              <a:t> </a:t>
            </a:r>
            <a:r>
              <a:rPr lang="ru-RU" altLang="ru-RU" sz="1100" b="1" i="1" dirty="0">
                <a:latin typeface="Times New Roman" panose="02020603050405020304" pitchFamily="18" charset="0"/>
                <a:cs typeface="Times New Roman" panose="02020603050405020304" pitchFamily="18" charset="0"/>
              </a:rPr>
              <a:t>Причины отклонения фактического выполнения по годам:</a:t>
            </a:r>
          </a:p>
          <a:p>
            <a:endParaRPr lang="ru-RU" altLang="ru-RU" sz="1100" b="1" i="1" dirty="0">
              <a:latin typeface="Times New Roman" panose="02020603050405020304" pitchFamily="18" charset="0"/>
              <a:cs typeface="Times New Roman" panose="02020603050405020304" pitchFamily="18" charset="0"/>
            </a:endParaRPr>
          </a:p>
          <a:p>
            <a:pPr algn="just"/>
            <a:r>
              <a:rPr lang="ru-RU" sz="1100" b="1" dirty="0">
                <a:latin typeface="Times New Roman" panose="02020603050405020304" pitchFamily="18" charset="0"/>
                <a:cs typeface="Times New Roman" panose="02020603050405020304" pitchFamily="18" charset="0"/>
              </a:rPr>
              <a:t> Телевидение и радиовещание:</a:t>
            </a:r>
            <a:r>
              <a:rPr lang="ru-RU" sz="1100" dirty="0">
                <a:latin typeface="Times New Roman" panose="02020603050405020304" pitchFamily="18" charset="0"/>
                <a:cs typeface="Times New Roman" panose="02020603050405020304" pitchFamily="18" charset="0"/>
              </a:rPr>
              <a:t> Увеличение расходов в связи с удорожанием стоимости одной минуты вещания в 2018-2019 годах.</a:t>
            </a:r>
          </a:p>
        </p:txBody>
      </p:sp>
      <p:graphicFrame>
        <p:nvGraphicFramePr>
          <p:cNvPr id="18" name="Диаграмма 27">
            <a:extLst>
              <a:ext uri="{FF2B5EF4-FFF2-40B4-BE49-F238E27FC236}">
                <a16:creationId xmlns:a16="http://schemas.microsoft.com/office/drawing/2014/main" id="{D3921C25-0148-4FE4-B08B-102E32DFEFE0}"/>
              </a:ext>
            </a:extLst>
          </p:cNvPr>
          <p:cNvGraphicFramePr>
            <a:graphicFrameLocks/>
          </p:cNvGraphicFramePr>
          <p:nvPr>
            <p:extLst>
              <p:ext uri="{D42A27DB-BD31-4B8C-83A1-F6EECF244321}">
                <p14:modId xmlns:p14="http://schemas.microsoft.com/office/powerpoint/2010/main" val="841847111"/>
              </p:ext>
            </p:extLst>
          </p:nvPr>
        </p:nvGraphicFramePr>
        <p:xfrm>
          <a:off x="1710" y="3866274"/>
          <a:ext cx="3784675" cy="2128067"/>
        </p:xfrm>
        <a:graphic>
          <a:graphicData uri="http://schemas.openxmlformats.org/drawingml/2006/chart">
            <c:chart xmlns:c="http://schemas.openxmlformats.org/drawingml/2006/chart" xmlns:r="http://schemas.openxmlformats.org/officeDocument/2006/relationships" r:id="rId6"/>
          </a:graphicData>
        </a:graphic>
      </p:graphicFrame>
      <p:cxnSp>
        <p:nvCxnSpPr>
          <p:cNvPr id="19" name="Прямая со стрелкой 18"/>
          <p:cNvCxnSpPr/>
          <p:nvPr/>
        </p:nvCxnSpPr>
        <p:spPr>
          <a:xfrm flipV="1">
            <a:off x="2555776" y="4309182"/>
            <a:ext cx="360040" cy="255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1894048" y="4437112"/>
            <a:ext cx="360040" cy="255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Овал 20"/>
          <p:cNvSpPr/>
          <p:nvPr/>
        </p:nvSpPr>
        <p:spPr>
          <a:xfrm rot="10800000" flipV="1">
            <a:off x="2699787" y="4186670"/>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104,0</a:t>
            </a:r>
          </a:p>
        </p:txBody>
      </p:sp>
      <p:sp>
        <p:nvSpPr>
          <p:cNvPr id="22" name="Овал 21"/>
          <p:cNvSpPr/>
          <p:nvPr/>
        </p:nvSpPr>
        <p:spPr>
          <a:xfrm rot="10800000" flipV="1">
            <a:off x="1991767" y="4219835"/>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103,9</a:t>
            </a:r>
          </a:p>
        </p:txBody>
      </p:sp>
      <p:sp>
        <p:nvSpPr>
          <p:cNvPr id="23" name="Овал 22"/>
          <p:cNvSpPr/>
          <p:nvPr/>
        </p:nvSpPr>
        <p:spPr>
          <a:xfrm rot="10800000" flipV="1">
            <a:off x="1407353" y="4330778"/>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120,9</a:t>
            </a:r>
          </a:p>
        </p:txBody>
      </p:sp>
      <p:sp>
        <p:nvSpPr>
          <p:cNvPr id="24" name="Овал 23"/>
          <p:cNvSpPr/>
          <p:nvPr/>
        </p:nvSpPr>
        <p:spPr>
          <a:xfrm rot="10800000" flipV="1">
            <a:off x="638175" y="4603831"/>
            <a:ext cx="792093" cy="3264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ru-RU" sz="800" dirty="0">
                <a:solidFill>
                  <a:srgbClr val="7030A0"/>
                </a:solidFill>
                <a:latin typeface="Times New Roman" panose="02020603050405020304" pitchFamily="18" charset="0"/>
                <a:cs typeface="Times New Roman" panose="02020603050405020304" pitchFamily="18" charset="0"/>
              </a:rPr>
              <a:t>151,2</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a:extLst>
              <a:ext uri="{FF2B5EF4-FFF2-40B4-BE49-F238E27FC236}">
                <a16:creationId xmlns:a16="http://schemas.microsoft.com/office/drawing/2014/main" id="{FB1107B1-3BAB-49B3-A6EE-353243F7D35A}"/>
              </a:ext>
            </a:extLst>
          </p:cNvPr>
          <p:cNvSpPr/>
          <p:nvPr/>
        </p:nvSpPr>
        <p:spPr>
          <a:xfrm>
            <a:off x="4418013" y="3189288"/>
            <a:ext cx="4681537" cy="863600"/>
          </a:xfrm>
          <a:prstGeom prst="ellipse">
            <a:avLst/>
          </a:prstGeom>
          <a:solidFill>
            <a:srgbClr val="FFFF99"/>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chemeClr val="accent4">
                    <a:lumMod val="75000"/>
                  </a:schemeClr>
                </a:solidFill>
                <a:latin typeface="Times New Roman" panose="02020603050405020304" pitchFamily="18" charset="0"/>
                <a:cs typeface="Times New Roman" panose="02020603050405020304" pitchFamily="18" charset="0"/>
              </a:rPr>
              <a:t>Средства населения и спонсоров 2,56 млн. рублей</a:t>
            </a:r>
          </a:p>
        </p:txBody>
      </p:sp>
      <p:sp>
        <p:nvSpPr>
          <p:cNvPr id="8" name="Овал 7">
            <a:extLst>
              <a:ext uri="{FF2B5EF4-FFF2-40B4-BE49-F238E27FC236}">
                <a16:creationId xmlns:a16="http://schemas.microsoft.com/office/drawing/2014/main" id="{F56388E4-33F6-4EAA-9ECC-812AD5F7CF99}"/>
              </a:ext>
            </a:extLst>
          </p:cNvPr>
          <p:cNvSpPr/>
          <p:nvPr/>
        </p:nvSpPr>
        <p:spPr>
          <a:xfrm>
            <a:off x="4465638" y="2241549"/>
            <a:ext cx="4678362" cy="1038225"/>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400" dirty="0">
                <a:solidFill>
                  <a:schemeClr val="tx1"/>
                </a:solidFill>
                <a:latin typeface="Times New Roman" panose="02020603050405020304" pitchFamily="18" charset="0"/>
                <a:cs typeface="Times New Roman" panose="02020603050405020304" pitchFamily="18" charset="0"/>
              </a:rPr>
              <a:t>Средства местных  бюджетов 3,86 млн. рублей</a:t>
            </a:r>
          </a:p>
        </p:txBody>
      </p:sp>
      <p:sp>
        <p:nvSpPr>
          <p:cNvPr id="2" name="Заголовок 1">
            <a:extLst>
              <a:ext uri="{FF2B5EF4-FFF2-40B4-BE49-F238E27FC236}">
                <a16:creationId xmlns:a16="http://schemas.microsoft.com/office/drawing/2014/main" id="{2413165D-CECF-42F1-88F8-BC0B78596133}"/>
              </a:ext>
            </a:extLst>
          </p:cNvPr>
          <p:cNvSpPr txBox="1">
            <a:spLocks/>
          </p:cNvSpPr>
          <p:nvPr/>
        </p:nvSpPr>
        <p:spPr>
          <a:xfrm>
            <a:off x="7938" y="0"/>
            <a:ext cx="9136062" cy="720725"/>
          </a:xfrm>
          <a:prstGeom prst="rect">
            <a:avLst/>
          </a:prstGeom>
          <a:solidFill>
            <a:schemeClr val="bg2">
              <a:lumMod val="90000"/>
            </a:schemeClr>
          </a:solidFill>
          <a:effectLst/>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ClrTx/>
              <a:buSzTx/>
              <a:buFont typeface="Georgia" pitchFamily="18" charset="0"/>
              <a:buNone/>
              <a:defRPr/>
            </a:pPr>
            <a:r>
              <a:rPr lang="ru-RU" altLang="ru-RU" sz="1600" b="0" dirty="0">
                <a:solidFill>
                  <a:prstClr val="black"/>
                </a:solidFill>
                <a:effectLst/>
                <a:latin typeface="Arial" panose="020B0604020202020204" pitchFamily="34" charset="0"/>
                <a:ea typeface="+mn-ea"/>
                <a:cs typeface="Times New Roman" panose="02020603050405020304" pitchFamily="18" charset="0"/>
              </a:rPr>
              <a:t>         </a:t>
            </a:r>
            <a:r>
              <a:rPr lang="ru-RU" altLang="ru-RU" sz="1600" b="0" dirty="0">
                <a:solidFill>
                  <a:prstClr val="black"/>
                </a:solidFill>
                <a:effectLst/>
                <a:latin typeface="Times New Roman" panose="02020603050405020304" pitchFamily="18" charset="0"/>
                <a:ea typeface="+mn-ea"/>
                <a:cs typeface="Times New Roman" panose="02020603050405020304" pitchFamily="18" charset="0"/>
              </a:rPr>
              <a:t>Мероприятия в рамках программы поддержки местных инициатив (ППМИ) в </a:t>
            </a:r>
          </a:p>
          <a:p>
            <a:pPr marL="0" indent="0" algn="ctr">
              <a:buClrTx/>
              <a:buSzTx/>
              <a:buFont typeface="Georgia" pitchFamily="18" charset="0"/>
              <a:buNone/>
              <a:defRPr/>
            </a:pPr>
            <a:r>
              <a:rPr lang="ru-RU" altLang="ru-RU" sz="1600" b="0" dirty="0">
                <a:solidFill>
                  <a:prstClr val="black"/>
                </a:solidFill>
                <a:effectLst/>
                <a:latin typeface="Times New Roman" panose="02020603050405020304" pitchFamily="18" charset="0"/>
                <a:ea typeface="+mn-ea"/>
                <a:cs typeface="Times New Roman" panose="02020603050405020304" pitchFamily="18" charset="0"/>
              </a:rPr>
              <a:t>муниципальном районе Мелеузовский район Республики Башкортостан за 2018 год</a:t>
            </a:r>
          </a:p>
        </p:txBody>
      </p:sp>
      <p:pic>
        <p:nvPicPr>
          <p:cNvPr id="177157" name="Picture 3">
            <a:extLst>
              <a:ext uri="{FF2B5EF4-FFF2-40B4-BE49-F238E27FC236}">
                <a16:creationId xmlns:a16="http://schemas.microsoft.com/office/drawing/2014/main" id="{7B97BA73-A0C4-46D8-AA11-2D02BB586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704850" cy="87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7158" name="TextBox 3">
            <a:extLst>
              <a:ext uri="{FF2B5EF4-FFF2-40B4-BE49-F238E27FC236}">
                <a16:creationId xmlns:a16="http://schemas.microsoft.com/office/drawing/2014/main" id="{3611BB61-512D-4540-8446-E1744C15C4DB}"/>
              </a:ext>
            </a:extLst>
          </p:cNvPr>
          <p:cNvSpPr txBox="1">
            <a:spLocks noChangeArrowheads="1"/>
          </p:cNvSpPr>
          <p:nvPr/>
        </p:nvSpPr>
        <p:spPr bwMode="auto">
          <a:xfrm>
            <a:off x="0" y="862013"/>
            <a:ext cx="8893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ru-RU" altLang="ru-RU" sz="1600" dirty="0">
                <a:latin typeface="Times New Roman" panose="02020603050405020304" pitchFamily="18" charset="0"/>
                <a:cs typeface="Times New Roman" panose="02020603050405020304" pitchFamily="18" charset="0"/>
              </a:rPr>
              <a:t>       В 2018 году на территории муниципального района Мелеузовский район Республики Башкортостан реализовалось 12 проектов по программе поддержки местных инициатив и 3 проекта, выигравшие в дополнительном отборе 2017 года на сумму 13,61 млн. рублей</a:t>
            </a:r>
            <a:r>
              <a:rPr lang="ru-RU" altLang="ru-RU" dirty="0"/>
              <a:t>.</a:t>
            </a:r>
          </a:p>
        </p:txBody>
      </p:sp>
      <p:sp>
        <p:nvSpPr>
          <p:cNvPr id="7" name="Овал 6">
            <a:extLst>
              <a:ext uri="{FF2B5EF4-FFF2-40B4-BE49-F238E27FC236}">
                <a16:creationId xmlns:a16="http://schemas.microsoft.com/office/drawing/2014/main" id="{D3158C17-70BE-4F7E-87C1-44FE4258CCD9}"/>
              </a:ext>
            </a:extLst>
          </p:cNvPr>
          <p:cNvSpPr/>
          <p:nvPr/>
        </p:nvSpPr>
        <p:spPr>
          <a:xfrm>
            <a:off x="4643438" y="1662113"/>
            <a:ext cx="4681537" cy="7874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1400" dirty="0">
                <a:solidFill>
                  <a:schemeClr val="tx1"/>
                </a:solidFill>
                <a:latin typeface="Times New Roman" panose="02020603050405020304" pitchFamily="18" charset="0"/>
                <a:cs typeface="Times New Roman" panose="02020603050405020304" pitchFamily="18" charset="0"/>
              </a:rPr>
              <a:t>Средства бюджета Республики Башкортостан</a:t>
            </a:r>
          </a:p>
          <a:p>
            <a:pPr algn="ctr">
              <a:defRPr/>
            </a:pPr>
            <a:r>
              <a:rPr lang="ru-RU" sz="1400" dirty="0">
                <a:solidFill>
                  <a:schemeClr val="tx1"/>
                </a:solidFill>
                <a:latin typeface="Times New Roman" panose="02020603050405020304" pitchFamily="18" charset="0"/>
                <a:cs typeface="Times New Roman" panose="02020603050405020304" pitchFamily="18" charset="0"/>
              </a:rPr>
              <a:t>7,19 млн. рублей</a:t>
            </a:r>
          </a:p>
        </p:txBody>
      </p:sp>
      <p:pic>
        <p:nvPicPr>
          <p:cNvPr id="177165" name="Рисунок 27">
            <a:extLst>
              <a:ext uri="{FF2B5EF4-FFF2-40B4-BE49-F238E27FC236}">
                <a16:creationId xmlns:a16="http://schemas.microsoft.com/office/drawing/2014/main" id="{AA5AAD84-4FA5-4F18-A4EB-A93761B524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1185" y="5191273"/>
            <a:ext cx="22447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6" name="Рисунок 29">
            <a:extLst>
              <a:ext uri="{FF2B5EF4-FFF2-40B4-BE49-F238E27FC236}">
                <a16:creationId xmlns:a16="http://schemas.microsoft.com/office/drawing/2014/main" id="{E33B4FBA-612F-48E7-85AC-4B6C9EED8D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9950" y="4005264"/>
            <a:ext cx="1889125" cy="117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7" name="Рисунок 36">
            <a:extLst>
              <a:ext uri="{FF2B5EF4-FFF2-40B4-BE49-F238E27FC236}">
                <a16:creationId xmlns:a16="http://schemas.microsoft.com/office/drawing/2014/main" id="{C6D624E7-86B5-4F81-AB56-6AECBE02F5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5800" y="4169569"/>
            <a:ext cx="1357312"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8" name="Рисунок 38">
            <a:extLst>
              <a:ext uri="{FF2B5EF4-FFF2-40B4-BE49-F238E27FC236}">
                <a16:creationId xmlns:a16="http://schemas.microsoft.com/office/drawing/2014/main" id="{620BDE72-A6E7-4ED5-9703-9F5A9F072F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4522" y="4010025"/>
            <a:ext cx="1558053" cy="116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9" name="Рисунок 40">
            <a:extLst>
              <a:ext uri="{FF2B5EF4-FFF2-40B4-BE49-F238E27FC236}">
                <a16:creationId xmlns:a16="http://schemas.microsoft.com/office/drawing/2014/main" id="{68544129-2E75-4B84-BE8F-1DFFEEB28E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24750" y="5359400"/>
            <a:ext cx="1558925" cy="109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вал 5">
            <a:extLst>
              <a:ext uri="{FF2B5EF4-FFF2-40B4-BE49-F238E27FC236}">
                <a16:creationId xmlns:a16="http://schemas.microsoft.com/office/drawing/2014/main" id="{51432542-C0FE-4A19-AECD-794D790C24B0}"/>
              </a:ext>
            </a:extLst>
          </p:cNvPr>
          <p:cNvSpPr/>
          <p:nvPr/>
        </p:nvSpPr>
        <p:spPr>
          <a:xfrm>
            <a:off x="2520280" y="1755775"/>
            <a:ext cx="2397125" cy="1798638"/>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ru-RU" sz="1600" b="1" dirty="0">
                <a:solidFill>
                  <a:schemeClr val="accent2">
                    <a:lumMod val="75000"/>
                  </a:schemeClr>
                </a:solidFill>
                <a:latin typeface="Times New Roman" panose="02020603050405020304" pitchFamily="18" charset="0"/>
                <a:cs typeface="Times New Roman" panose="02020603050405020304" pitchFamily="18" charset="0"/>
              </a:rPr>
              <a:t>Всего </a:t>
            </a:r>
          </a:p>
          <a:p>
            <a:pPr algn="ctr">
              <a:defRPr/>
            </a:pPr>
            <a:r>
              <a:rPr lang="ru-RU" sz="1600" b="1" dirty="0">
                <a:solidFill>
                  <a:schemeClr val="accent2">
                    <a:lumMod val="75000"/>
                  </a:schemeClr>
                </a:solidFill>
                <a:latin typeface="Times New Roman" panose="02020603050405020304" pitchFamily="18" charset="0"/>
                <a:cs typeface="Times New Roman" panose="02020603050405020304" pitchFamily="18" charset="0"/>
              </a:rPr>
              <a:t>13,61 млн. рублей</a:t>
            </a:r>
          </a:p>
        </p:txBody>
      </p:sp>
      <p:sp>
        <p:nvSpPr>
          <p:cNvPr id="3" name="Номер слайда 2"/>
          <p:cNvSpPr>
            <a:spLocks noGrp="1"/>
          </p:cNvSpPr>
          <p:nvPr>
            <p:ph type="sldNum" sz="quarter" idx="12"/>
          </p:nvPr>
        </p:nvSpPr>
        <p:spPr>
          <a:xfrm>
            <a:off x="6993706" y="6052"/>
            <a:ext cx="2133600" cy="365125"/>
          </a:xfrm>
        </p:spPr>
        <p:txBody>
          <a:bodyPr/>
          <a:lstStyle/>
          <a:p>
            <a:fld id="{434A3D7E-C280-4DCD-A7E1-93BBC7758E8E}" type="slidenum">
              <a:rPr lang="ru-RU" smtClean="0">
                <a:solidFill>
                  <a:schemeClr val="tx1"/>
                </a:solidFill>
              </a:rPr>
              <a:t>41</a:t>
            </a:fld>
            <a:endParaRPr lang="ru-RU" dirty="0">
              <a:solidFill>
                <a:schemeClr val="tx1"/>
              </a:solidFill>
            </a:endParaRPr>
          </a:p>
        </p:txBody>
      </p:sp>
      <p:sp>
        <p:nvSpPr>
          <p:cNvPr id="4" name="Скругленный прямоугольник 3"/>
          <p:cNvSpPr/>
          <p:nvPr/>
        </p:nvSpPr>
        <p:spPr>
          <a:xfrm>
            <a:off x="3942" y="1708944"/>
            <a:ext cx="2352427"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a:solidFill>
                  <a:srgbClr val="7030A0"/>
                </a:solidFill>
                <a:latin typeface="Times New Roman" panose="02020603050405020304" pitchFamily="18" charset="0"/>
                <a:cs typeface="Times New Roman" panose="02020603050405020304" pitchFamily="18" charset="0"/>
              </a:rPr>
              <a:t>Ремонт дорог </a:t>
            </a:r>
          </a:p>
          <a:p>
            <a:pPr algn="ctr">
              <a:defRPr/>
            </a:pPr>
            <a:r>
              <a:rPr lang="ru-RU" sz="1400" dirty="0">
                <a:solidFill>
                  <a:srgbClr val="7030A0"/>
                </a:solidFill>
                <a:latin typeface="Times New Roman" panose="02020603050405020304" pitchFamily="18" charset="0"/>
                <a:cs typeface="Times New Roman" panose="02020603050405020304" pitchFamily="18" charset="0"/>
              </a:rPr>
              <a:t>6,65 </a:t>
            </a:r>
            <a:r>
              <a:rPr lang="ru-RU" sz="1400" dirty="0" err="1">
                <a:solidFill>
                  <a:srgbClr val="7030A0"/>
                </a:solidFill>
                <a:latin typeface="Times New Roman" panose="02020603050405020304" pitchFamily="18" charset="0"/>
                <a:cs typeface="Times New Roman" panose="02020603050405020304" pitchFamily="18" charset="0"/>
              </a:rPr>
              <a:t>млн.рублей</a:t>
            </a:r>
            <a:endParaRPr lang="ru-RU" sz="1400" dirty="0">
              <a:solidFill>
                <a:srgbClr val="7030A0"/>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0" y="2413792"/>
            <a:ext cx="3033167"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err="1">
                <a:solidFill>
                  <a:srgbClr val="7030A0"/>
                </a:solidFill>
                <a:latin typeface="Times New Roman" panose="02020603050405020304" pitchFamily="18" charset="0"/>
                <a:cs typeface="Times New Roman" panose="02020603050405020304" pitchFamily="18" charset="0"/>
              </a:rPr>
              <a:t>Кап.ремонт</a:t>
            </a:r>
            <a:r>
              <a:rPr lang="ru-RU" sz="1400" dirty="0">
                <a:solidFill>
                  <a:srgbClr val="7030A0"/>
                </a:solidFill>
                <a:latin typeface="Times New Roman" panose="02020603050405020304" pitchFamily="18" charset="0"/>
                <a:cs typeface="Times New Roman" panose="02020603050405020304" pitchFamily="18" charset="0"/>
              </a:rPr>
              <a:t> водопровода, приобретение пожарного прицепа 2,69 </a:t>
            </a:r>
            <a:r>
              <a:rPr lang="ru-RU" sz="1400" dirty="0" err="1">
                <a:solidFill>
                  <a:srgbClr val="7030A0"/>
                </a:solidFill>
                <a:latin typeface="Times New Roman" panose="02020603050405020304" pitchFamily="18" charset="0"/>
                <a:cs typeface="Times New Roman" panose="02020603050405020304" pitchFamily="18" charset="0"/>
              </a:rPr>
              <a:t>млн.рублей</a:t>
            </a:r>
            <a:endParaRPr lang="ru-RU" sz="1400" dirty="0">
              <a:solidFill>
                <a:srgbClr val="7030A0"/>
              </a:solidFill>
              <a:latin typeface="Times New Roman" panose="02020603050405020304" pitchFamily="18" charset="0"/>
              <a:cs typeface="Times New Roman" panose="02020603050405020304" pitchFamily="18" charset="0"/>
            </a:endParaRPr>
          </a:p>
        </p:txBody>
      </p:sp>
      <p:sp>
        <p:nvSpPr>
          <p:cNvPr id="22" name="Скругленный прямоугольник 21"/>
          <p:cNvSpPr/>
          <p:nvPr/>
        </p:nvSpPr>
        <p:spPr>
          <a:xfrm>
            <a:off x="-25896" y="4674394"/>
            <a:ext cx="3339926"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a:solidFill>
                  <a:srgbClr val="7030A0"/>
                </a:solidFill>
                <a:latin typeface="Times New Roman" panose="02020603050405020304" pitchFamily="18" charset="0"/>
                <a:cs typeface="Times New Roman" panose="02020603050405020304" pitchFamily="18" charset="0"/>
              </a:rPr>
              <a:t>Приобретение спортивных площадок 1,05 </a:t>
            </a:r>
            <a:r>
              <a:rPr lang="ru-RU" sz="1400" dirty="0" err="1">
                <a:solidFill>
                  <a:srgbClr val="7030A0"/>
                </a:solidFill>
                <a:latin typeface="Times New Roman" panose="02020603050405020304" pitchFamily="18" charset="0"/>
                <a:cs typeface="Times New Roman" panose="02020603050405020304" pitchFamily="18" charset="0"/>
              </a:rPr>
              <a:t>млн.рублей</a:t>
            </a:r>
            <a:endParaRPr lang="ru-RU" sz="1400" dirty="0">
              <a:solidFill>
                <a:srgbClr val="7030A0"/>
              </a:solidFill>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8260" y="3900884"/>
            <a:ext cx="3287291"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a:solidFill>
                  <a:srgbClr val="7030A0"/>
                </a:solidFill>
                <a:latin typeface="Times New Roman" panose="02020603050405020304" pitchFamily="18" charset="0"/>
                <a:cs typeface="Times New Roman" panose="02020603050405020304" pitchFamily="18" charset="0"/>
              </a:rPr>
              <a:t>Благоустройство территорий поселений 1,49 </a:t>
            </a:r>
            <a:r>
              <a:rPr lang="ru-RU" sz="1400" dirty="0" err="1">
                <a:solidFill>
                  <a:srgbClr val="7030A0"/>
                </a:solidFill>
                <a:latin typeface="Times New Roman" panose="02020603050405020304" pitchFamily="18" charset="0"/>
                <a:cs typeface="Times New Roman" panose="02020603050405020304" pitchFamily="18" charset="0"/>
              </a:rPr>
              <a:t>млн.рублей</a:t>
            </a:r>
            <a:endParaRPr lang="ru-RU" sz="1400" dirty="0">
              <a:solidFill>
                <a:srgbClr val="7030A0"/>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2406" y="3157934"/>
            <a:ext cx="3177183" cy="693738"/>
          </a:xfrm>
          <a:prstGeom prst="roundRect">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135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dirty="0">
                <a:solidFill>
                  <a:srgbClr val="7030A0"/>
                </a:solidFill>
                <a:latin typeface="Times New Roman" panose="02020603050405020304" pitchFamily="18" charset="0"/>
                <a:cs typeface="Times New Roman" panose="02020603050405020304" pitchFamily="18" charset="0"/>
              </a:rPr>
              <a:t>Ремонт муниципальных учреждений 1,73 </a:t>
            </a:r>
            <a:r>
              <a:rPr lang="ru-RU" sz="1400" dirty="0" err="1">
                <a:solidFill>
                  <a:srgbClr val="7030A0"/>
                </a:solidFill>
                <a:latin typeface="Times New Roman" panose="02020603050405020304" pitchFamily="18" charset="0"/>
                <a:cs typeface="Times New Roman" panose="02020603050405020304" pitchFamily="18" charset="0"/>
              </a:rPr>
              <a:t>млн.рублей</a:t>
            </a:r>
            <a:endParaRPr lang="ru-RU" sz="14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47" name="Рисунок 5">
            <a:extLst>
              <a:ext uri="{FF2B5EF4-FFF2-40B4-BE49-F238E27FC236}">
                <a16:creationId xmlns:a16="http://schemas.microsoft.com/office/drawing/2014/main" id="{CAA448AD-B590-4D92-B819-6C2D1FA33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92696"/>
            <a:ext cx="1888902" cy="156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1">
            <a:extLst>
              <a:ext uri="{FF2B5EF4-FFF2-40B4-BE49-F238E27FC236}">
                <a16:creationId xmlns:a16="http://schemas.microsoft.com/office/drawing/2014/main" id="{9A82D76A-CB30-49A7-A4C1-1B5E8317AD66}"/>
              </a:ext>
            </a:extLst>
          </p:cNvPr>
          <p:cNvSpPr txBox="1">
            <a:spLocks/>
          </p:cNvSpPr>
          <p:nvPr/>
        </p:nvSpPr>
        <p:spPr>
          <a:xfrm>
            <a:off x="8434" y="-1"/>
            <a:ext cx="9135566" cy="692697"/>
          </a:xfrm>
          <a:prstGeom prst="rect">
            <a:avLst/>
          </a:prstGeom>
          <a:solidFill>
            <a:schemeClr val="bg2">
              <a:lumMod val="90000"/>
            </a:schemeClr>
          </a:solidFill>
          <a:ln>
            <a:noFill/>
          </a:ln>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eaLnBrk="1" fontAlgn="auto" hangingPunct="1">
              <a:spcAft>
                <a:spcPts val="0"/>
              </a:spcAft>
              <a:buFont typeface="Georgia" pitchFamily="18" charset="0"/>
              <a:buNone/>
              <a:defRPr/>
            </a:pPr>
            <a:r>
              <a:rPr lang="ru-RU" sz="1600" dirty="0">
                <a:solidFill>
                  <a:schemeClr val="bg1"/>
                </a:solidFill>
                <a:latin typeface="Times New Roman" panose="02020603050405020304" pitchFamily="18" charset="0"/>
                <a:cs typeface="Times New Roman" panose="02020603050405020304" pitchFamily="18" charset="0"/>
              </a:rPr>
              <a:t>                   </a:t>
            </a:r>
            <a:r>
              <a:rPr lang="ru-RU" sz="1600" b="0" dirty="0">
                <a:ln w="0">
                  <a:no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Исполнение наказов избирателей, адресованных</a:t>
            </a:r>
          </a:p>
          <a:p>
            <a:pPr marL="0" indent="0" algn="ctr" eaLnBrk="1" fontAlgn="auto" hangingPunct="1">
              <a:spcAft>
                <a:spcPts val="0"/>
              </a:spcAft>
              <a:buFont typeface="Georgia" pitchFamily="18" charset="0"/>
              <a:buNone/>
              <a:defRPr/>
            </a:pPr>
            <a:r>
              <a:rPr lang="ru-RU" sz="1600" b="0" dirty="0">
                <a:ln w="0">
                  <a:noFill/>
                </a:ln>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депутатам Госсобрания – Курултая РБ в 2018 году</a:t>
            </a:r>
          </a:p>
        </p:txBody>
      </p:sp>
      <p:pic>
        <p:nvPicPr>
          <p:cNvPr id="179203" name="Picture 3">
            <a:extLst>
              <a:ext uri="{FF2B5EF4-FFF2-40B4-BE49-F238E27FC236}">
                <a16:creationId xmlns:a16="http://schemas.microsoft.com/office/drawing/2014/main" id="{F1D2BEA9-B4D4-4637-82F6-BCF236B57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 y="-15876"/>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Таблица 4">
            <a:extLst>
              <a:ext uri="{FF2B5EF4-FFF2-40B4-BE49-F238E27FC236}">
                <a16:creationId xmlns:a16="http://schemas.microsoft.com/office/drawing/2014/main" id="{48A4A7F2-ED11-4DEE-8BE4-025D1D675655}"/>
              </a:ext>
            </a:extLst>
          </p:cNvPr>
          <p:cNvGraphicFramePr>
            <a:graphicFrameLocks noGrp="1"/>
          </p:cNvGraphicFramePr>
          <p:nvPr>
            <p:extLst>
              <p:ext uri="{D42A27DB-BD31-4B8C-83A1-F6EECF244321}">
                <p14:modId xmlns:p14="http://schemas.microsoft.com/office/powerpoint/2010/main" val="3686667475"/>
              </p:ext>
            </p:extLst>
          </p:nvPr>
        </p:nvGraphicFramePr>
        <p:xfrm>
          <a:off x="2496468" y="959288"/>
          <a:ext cx="6647532" cy="4773968"/>
        </p:xfrm>
        <a:graphic>
          <a:graphicData uri="http://schemas.openxmlformats.org/drawingml/2006/table">
            <a:tbl>
              <a:tblPr firstRow="1" bandRow="1">
                <a:tableStyleId>{C4B1156A-380E-4F78-BDF5-A606A8083BF9}</a:tableStyleId>
              </a:tblPr>
              <a:tblGrid>
                <a:gridCol w="3461726">
                  <a:extLst>
                    <a:ext uri="{9D8B030D-6E8A-4147-A177-3AD203B41FA5}">
                      <a16:colId xmlns:a16="http://schemas.microsoft.com/office/drawing/2014/main" val="20000"/>
                    </a:ext>
                  </a:extLst>
                </a:gridCol>
                <a:gridCol w="944107">
                  <a:extLst>
                    <a:ext uri="{9D8B030D-6E8A-4147-A177-3AD203B41FA5}">
                      <a16:colId xmlns:a16="http://schemas.microsoft.com/office/drawing/2014/main" val="20001"/>
                    </a:ext>
                  </a:extLst>
                </a:gridCol>
                <a:gridCol w="1258809">
                  <a:extLst>
                    <a:ext uri="{9D8B030D-6E8A-4147-A177-3AD203B41FA5}">
                      <a16:colId xmlns:a16="http://schemas.microsoft.com/office/drawing/2014/main" val="20002"/>
                    </a:ext>
                  </a:extLst>
                </a:gridCol>
                <a:gridCol w="982890">
                  <a:extLst>
                    <a:ext uri="{9D8B030D-6E8A-4147-A177-3AD203B41FA5}">
                      <a16:colId xmlns:a16="http://schemas.microsoft.com/office/drawing/2014/main" val="20003"/>
                    </a:ext>
                  </a:extLst>
                </a:gridCol>
              </a:tblGrid>
              <a:tr h="878289">
                <a:tc>
                  <a:txBody>
                    <a:bodyPr/>
                    <a:lstStyle/>
                    <a:p>
                      <a:pPr algn="ctr"/>
                      <a:r>
                        <a:rPr lang="ru-RU" sz="1200" dirty="0">
                          <a:latin typeface="Times New Roman" panose="02020603050405020304" pitchFamily="18" charset="0"/>
                          <a:cs typeface="Times New Roman" panose="02020603050405020304" pitchFamily="18" charset="0"/>
                        </a:rPr>
                        <a:t>   Наименование</a:t>
                      </a:r>
                      <a:r>
                        <a:rPr lang="ru-RU" sz="1200" baseline="0" dirty="0">
                          <a:latin typeface="Times New Roman" panose="02020603050405020304" pitchFamily="18" charset="0"/>
                          <a:cs typeface="Times New Roman" panose="02020603050405020304" pitchFamily="18" charset="0"/>
                        </a:rPr>
                        <a:t> работ</a:t>
                      </a:r>
                      <a:endParaRPr lang="ru-RU" sz="1200" dirty="0">
                        <a:solidFill>
                          <a:schemeClr val="tx1"/>
                        </a:solidFill>
                        <a:latin typeface="Times New Roman" panose="02020603050405020304" pitchFamily="18" charset="0"/>
                        <a:cs typeface="Times New Roman" panose="02020603050405020304" pitchFamily="18" charset="0"/>
                      </a:endParaRPr>
                    </a:p>
                  </a:txBody>
                  <a:tcPr marL="91451" marR="91451" marT="45707" marB="45707"/>
                </a:tc>
                <a:tc>
                  <a:txBody>
                    <a:bodyPr/>
                    <a:lstStyle/>
                    <a:p>
                      <a:pPr algn="ctr"/>
                      <a:r>
                        <a:rPr lang="ru-RU" sz="1200" dirty="0">
                          <a:latin typeface="Times New Roman" panose="02020603050405020304" pitchFamily="18" charset="0"/>
                          <a:cs typeface="Times New Roman" panose="02020603050405020304" pitchFamily="18" charset="0"/>
                        </a:rPr>
                        <a:t>Всего, в  том числе:</a:t>
                      </a:r>
                      <a:endParaRPr lang="ru-RU" sz="1200" dirty="0">
                        <a:solidFill>
                          <a:schemeClr val="tx1"/>
                        </a:solidFill>
                        <a:latin typeface="Times New Roman" panose="02020603050405020304" pitchFamily="18" charset="0"/>
                        <a:cs typeface="Times New Roman" panose="02020603050405020304" pitchFamily="18" charset="0"/>
                      </a:endParaRPr>
                    </a:p>
                  </a:txBody>
                  <a:tcPr marL="91451" marR="91451" marT="45707" marB="45707"/>
                </a:tc>
                <a:tc>
                  <a:txBody>
                    <a:bodyPr/>
                    <a:lstStyle/>
                    <a:p>
                      <a:pPr algn="ctr"/>
                      <a:r>
                        <a:rPr lang="ru-RU" sz="1200" dirty="0">
                          <a:latin typeface="Times New Roman" panose="02020603050405020304" pitchFamily="18" charset="0"/>
                          <a:cs typeface="Times New Roman" panose="02020603050405020304" pitchFamily="18" charset="0"/>
                        </a:rPr>
                        <a:t>бюджет Республики Башкортостан</a:t>
                      </a:r>
                      <a:endParaRPr lang="ru-RU" sz="1200" dirty="0">
                        <a:solidFill>
                          <a:schemeClr val="tx1"/>
                        </a:solidFill>
                        <a:latin typeface="Times New Roman" panose="02020603050405020304" pitchFamily="18" charset="0"/>
                        <a:cs typeface="Times New Roman" panose="02020603050405020304" pitchFamily="18" charset="0"/>
                      </a:endParaRPr>
                    </a:p>
                  </a:txBody>
                  <a:tcPr marL="91451" marR="91451" marT="45707" marB="45707"/>
                </a:tc>
                <a:tc>
                  <a:txBody>
                    <a:bodyPr/>
                    <a:lstStyle/>
                    <a:p>
                      <a:pPr algn="ctr"/>
                      <a:r>
                        <a:rPr lang="ru-RU" sz="1200" dirty="0">
                          <a:latin typeface="Times New Roman" panose="02020603050405020304" pitchFamily="18" charset="0"/>
                          <a:cs typeface="Times New Roman" panose="02020603050405020304" pitchFamily="18" charset="0"/>
                        </a:rPr>
                        <a:t>местные бюджеты</a:t>
                      </a:r>
                      <a:endParaRPr lang="ru-RU" sz="1200" dirty="0">
                        <a:solidFill>
                          <a:schemeClr val="tx1"/>
                        </a:solidFill>
                        <a:latin typeface="Times New Roman" panose="02020603050405020304" pitchFamily="18" charset="0"/>
                        <a:cs typeface="Times New Roman" panose="02020603050405020304" pitchFamily="18" charset="0"/>
                      </a:endParaRPr>
                    </a:p>
                  </a:txBody>
                  <a:tcPr marL="91451" marR="91451" marT="45707" marB="45707"/>
                </a:tc>
                <a:extLst>
                  <a:ext uri="{0D108BD9-81ED-4DB2-BD59-A6C34878D82A}">
                    <a16:rowId xmlns:a16="http://schemas.microsoft.com/office/drawing/2014/main" val="10000"/>
                  </a:ext>
                </a:extLst>
              </a:tr>
              <a:tr h="509352">
                <a:tc>
                  <a:txBody>
                    <a:bodyPr/>
                    <a:lstStyle/>
                    <a:p>
                      <a:r>
                        <a:rPr lang="ru-RU" sz="1400" dirty="0">
                          <a:latin typeface="Times New Roman" panose="02020603050405020304" pitchFamily="18" charset="0"/>
                          <a:cs typeface="Times New Roman" panose="02020603050405020304" pitchFamily="18" charset="0"/>
                        </a:rPr>
                        <a:t>Монтаж уличного освещения в сельских населенных пунктах</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220,0</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200,0</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20,0</a:t>
                      </a:r>
                    </a:p>
                  </a:txBody>
                  <a:tcPr marL="91451" marR="91451" marT="45707" marB="45707"/>
                </a:tc>
                <a:extLst>
                  <a:ext uri="{0D108BD9-81ED-4DB2-BD59-A6C34878D82A}">
                    <a16:rowId xmlns:a16="http://schemas.microsoft.com/office/drawing/2014/main" val="10001"/>
                  </a:ext>
                </a:extLst>
              </a:tr>
              <a:tr h="878289">
                <a:tc>
                  <a:txBody>
                    <a:bodyPr/>
                    <a:lstStyle/>
                    <a:p>
                      <a:r>
                        <a:rPr lang="ru-RU" sz="1400" dirty="0">
                          <a:latin typeface="Times New Roman" panose="02020603050405020304" pitchFamily="18" charset="0"/>
                          <a:cs typeface="Times New Roman" panose="02020603050405020304" pitchFamily="18" charset="0"/>
                        </a:rPr>
                        <a:t>Приобретение и обустройство детских</a:t>
                      </a:r>
                      <a:r>
                        <a:rPr lang="ru-RU" sz="1400" baseline="0" dirty="0">
                          <a:latin typeface="Times New Roman" panose="02020603050405020304" pitchFamily="18" charset="0"/>
                          <a:cs typeface="Times New Roman" panose="02020603050405020304" pitchFamily="18" charset="0"/>
                        </a:rPr>
                        <a:t> игровых и спортивных площадок, спортивных тренажеров и оборудования</a:t>
                      </a:r>
                      <a:endParaRPr lang="ru-RU" sz="1400" dirty="0">
                        <a:latin typeface="Times New Roman" panose="02020603050405020304" pitchFamily="18" charset="0"/>
                        <a:cs typeface="Times New Roman" panose="02020603050405020304" pitchFamily="18" charset="0"/>
                      </a:endParaRP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937,0</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757,9</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179,1</a:t>
                      </a:r>
                    </a:p>
                  </a:txBody>
                  <a:tcPr marL="91451" marR="91451" marT="45707" marB="45707"/>
                </a:tc>
                <a:extLst>
                  <a:ext uri="{0D108BD9-81ED-4DB2-BD59-A6C34878D82A}">
                    <a16:rowId xmlns:a16="http://schemas.microsoft.com/office/drawing/2014/main" val="10002"/>
                  </a:ext>
                </a:extLst>
              </a:tr>
              <a:tr h="719095">
                <a:tc>
                  <a:txBody>
                    <a:bodyPr/>
                    <a:lstStyle/>
                    <a:p>
                      <a:r>
                        <a:rPr lang="ru-RU" sz="1400" dirty="0">
                          <a:latin typeface="Times New Roman" panose="02020603050405020304" pitchFamily="18" charset="0"/>
                          <a:cs typeface="Times New Roman" panose="02020603050405020304" pitchFamily="18" charset="0"/>
                        </a:rPr>
                        <a:t>Ограждение общественной территории, территории кладбища, благоустройство территории родника</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390,6</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360,0</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30,6</a:t>
                      </a:r>
                    </a:p>
                  </a:txBody>
                  <a:tcPr marL="91451" marR="91451" marT="45707" marB="45707"/>
                </a:tc>
                <a:extLst>
                  <a:ext uri="{0D108BD9-81ED-4DB2-BD59-A6C34878D82A}">
                    <a16:rowId xmlns:a16="http://schemas.microsoft.com/office/drawing/2014/main" val="10003"/>
                  </a:ext>
                </a:extLst>
              </a:tr>
              <a:tr h="928839">
                <a:tc>
                  <a:txBody>
                    <a:bodyPr/>
                    <a:lstStyle/>
                    <a:p>
                      <a:r>
                        <a:rPr lang="ru-RU" sz="1400" dirty="0">
                          <a:latin typeface="Times New Roman" panose="02020603050405020304" pitchFamily="18" charset="0"/>
                          <a:cs typeface="Times New Roman" panose="02020603050405020304" pitchFamily="18" charset="0"/>
                        </a:rPr>
                        <a:t>Монтаж теневых навесов, монтаж ограждения территории, приобретение оборудования для пищеблока в учреждениях образования</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595,0</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515,0</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80,0</a:t>
                      </a:r>
                    </a:p>
                  </a:txBody>
                  <a:tcPr marL="91451" marR="91451" marT="45707" marB="45707"/>
                </a:tc>
                <a:extLst>
                  <a:ext uri="{0D108BD9-81ED-4DB2-BD59-A6C34878D82A}">
                    <a16:rowId xmlns:a16="http://schemas.microsoft.com/office/drawing/2014/main" val="10004"/>
                  </a:ext>
                </a:extLst>
              </a:tr>
              <a:tr h="509352">
                <a:tc>
                  <a:txBody>
                    <a:bodyPr/>
                    <a:lstStyle/>
                    <a:p>
                      <a:r>
                        <a:rPr lang="ru-RU" sz="1400" dirty="0">
                          <a:latin typeface="Times New Roman" panose="02020603050405020304" pitchFamily="18" charset="0"/>
                          <a:cs typeface="Times New Roman" panose="02020603050405020304" pitchFamily="18" charset="0"/>
                        </a:rPr>
                        <a:t>Текущий ремонт</a:t>
                      </a:r>
                      <a:r>
                        <a:rPr lang="ru-RU" sz="1400" baseline="0" dirty="0">
                          <a:latin typeface="Times New Roman" panose="02020603050405020304" pitchFamily="18" charset="0"/>
                          <a:cs typeface="Times New Roman" panose="02020603050405020304" pitchFamily="18" charset="0"/>
                        </a:rPr>
                        <a:t> зданий сельских домов культуры</a:t>
                      </a:r>
                      <a:endParaRPr lang="ru-RU" sz="1400" dirty="0">
                        <a:latin typeface="Times New Roman" panose="02020603050405020304" pitchFamily="18" charset="0"/>
                        <a:cs typeface="Times New Roman" panose="02020603050405020304" pitchFamily="18" charset="0"/>
                      </a:endParaRP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1 680,6</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1 350,0</a:t>
                      </a: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330,6</a:t>
                      </a:r>
                    </a:p>
                  </a:txBody>
                  <a:tcPr marL="91451" marR="91451" marT="45707" marB="45707"/>
                </a:tc>
                <a:extLst>
                  <a:ext uri="{0D108BD9-81ED-4DB2-BD59-A6C34878D82A}">
                    <a16:rowId xmlns:a16="http://schemas.microsoft.com/office/drawing/2014/main" val="10005"/>
                  </a:ext>
                </a:extLst>
              </a:tr>
              <a:tr h="126639">
                <a:tc>
                  <a:txBody>
                    <a:bodyPr/>
                    <a:lstStyle/>
                    <a:p>
                      <a:r>
                        <a:rPr lang="ru-RU" sz="1400" dirty="0">
                          <a:latin typeface="Times New Roman" panose="02020603050405020304" pitchFamily="18" charset="0"/>
                          <a:cs typeface="Times New Roman" panose="02020603050405020304" pitchFamily="18" charset="0"/>
                        </a:rPr>
                        <a:t>Всего</a:t>
                      </a:r>
                      <a:endParaRPr lang="ru-RU" sz="1400" b="1" dirty="0">
                        <a:latin typeface="Times New Roman" panose="02020603050405020304" pitchFamily="18" charset="0"/>
                        <a:cs typeface="Times New Roman" panose="02020603050405020304" pitchFamily="18" charset="0"/>
                      </a:endParaRP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3 823,2</a:t>
                      </a:r>
                      <a:endParaRPr lang="ru-RU" sz="1400" b="1" dirty="0">
                        <a:latin typeface="Times New Roman" panose="02020603050405020304" pitchFamily="18" charset="0"/>
                        <a:cs typeface="Times New Roman" panose="02020603050405020304" pitchFamily="18" charset="0"/>
                      </a:endParaRP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3 182,9</a:t>
                      </a:r>
                      <a:endParaRPr lang="ru-RU" sz="1400" b="1" dirty="0">
                        <a:latin typeface="Times New Roman" panose="02020603050405020304" pitchFamily="18" charset="0"/>
                        <a:cs typeface="Times New Roman" panose="02020603050405020304" pitchFamily="18" charset="0"/>
                      </a:endParaRPr>
                    </a:p>
                  </a:txBody>
                  <a:tcPr marL="91451" marR="91451" marT="45707" marB="45707"/>
                </a:tc>
                <a:tc>
                  <a:txBody>
                    <a:bodyPr/>
                    <a:lstStyle/>
                    <a:p>
                      <a:pPr algn="ctr"/>
                      <a:r>
                        <a:rPr lang="ru-RU" sz="1400" dirty="0">
                          <a:latin typeface="Times New Roman" panose="02020603050405020304" pitchFamily="18" charset="0"/>
                          <a:cs typeface="Times New Roman" panose="02020603050405020304" pitchFamily="18" charset="0"/>
                        </a:rPr>
                        <a:t>640,3</a:t>
                      </a:r>
                      <a:endParaRPr lang="ru-RU" sz="1400" b="1" dirty="0">
                        <a:latin typeface="Times New Roman" panose="02020603050405020304" pitchFamily="18" charset="0"/>
                        <a:cs typeface="Times New Roman" panose="02020603050405020304" pitchFamily="18" charset="0"/>
                      </a:endParaRPr>
                    </a:p>
                  </a:txBody>
                  <a:tcPr marL="91451" marR="91451" marT="45707" marB="45707"/>
                </a:tc>
                <a:extLst>
                  <a:ext uri="{0D108BD9-81ED-4DB2-BD59-A6C34878D82A}">
                    <a16:rowId xmlns:a16="http://schemas.microsoft.com/office/drawing/2014/main" val="10007"/>
                  </a:ext>
                </a:extLst>
              </a:tr>
            </a:tbl>
          </a:graphicData>
        </a:graphic>
      </p:graphicFrame>
      <p:sp>
        <p:nvSpPr>
          <p:cNvPr id="179246" name="TextBox 1">
            <a:extLst>
              <a:ext uri="{FF2B5EF4-FFF2-40B4-BE49-F238E27FC236}">
                <a16:creationId xmlns:a16="http://schemas.microsoft.com/office/drawing/2014/main" id="{CDCCDA1D-84CC-4400-97C1-29CD19BB082A}"/>
              </a:ext>
            </a:extLst>
          </p:cNvPr>
          <p:cNvSpPr txBox="1">
            <a:spLocks noChangeArrowheads="1"/>
          </p:cNvSpPr>
          <p:nvPr/>
        </p:nvSpPr>
        <p:spPr bwMode="auto">
          <a:xfrm>
            <a:off x="7920042" y="860424"/>
            <a:ext cx="15827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ru-RU" altLang="ru-RU" sz="1000" dirty="0">
                <a:latin typeface="Times New Roman" panose="02020603050405020304" pitchFamily="18" charset="0"/>
                <a:cs typeface="Times New Roman" panose="02020603050405020304" pitchFamily="18" charset="0"/>
              </a:rPr>
              <a:t>в тыс. руб</a:t>
            </a:r>
            <a:r>
              <a:rPr lang="ru-RU" altLang="ru-RU" sz="1200" dirty="0"/>
              <a:t>.</a:t>
            </a:r>
          </a:p>
        </p:txBody>
      </p:sp>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312" y="4663019"/>
            <a:ext cx="1775826" cy="1254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245" y="3365263"/>
            <a:ext cx="216254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1" y="1988840"/>
            <a:ext cx="2209157" cy="137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7010400" y="-6649"/>
            <a:ext cx="2133600" cy="365125"/>
          </a:xfrm>
        </p:spPr>
        <p:txBody>
          <a:bodyPr/>
          <a:lstStyle/>
          <a:p>
            <a:fld id="{434A3D7E-C280-4DCD-A7E1-93BBC7758E8E}" type="slidenum">
              <a:rPr lang="ru-RU" smtClean="0">
                <a:solidFill>
                  <a:schemeClr val="tx1"/>
                </a:solidFill>
              </a:rPr>
              <a:t>42</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0E64AB-AC05-42FA-AE9D-5D765768E41B}"/>
              </a:ext>
            </a:extLst>
          </p:cNvPr>
          <p:cNvSpPr>
            <a:spLocks noGrp="1" noRot="1" noChangeArrowheads="1"/>
          </p:cNvSpPr>
          <p:nvPr>
            <p:ph type="title"/>
          </p:nvPr>
        </p:nvSpPr>
        <p:spPr>
          <a:xfrm>
            <a:off x="0" y="0"/>
            <a:ext cx="9144000" cy="692696"/>
          </a:xfrm>
          <a:solidFill>
            <a:schemeClr val="bg2">
              <a:lumMod val="90000"/>
            </a:schemeClr>
          </a:solidFill>
          <a:ln>
            <a:noFill/>
          </a:ln>
        </p:spPr>
        <p:txBody>
          <a:bodyPr/>
          <a:lstStyle/>
          <a:p>
            <a:pPr algn="ctr" eaLnBrk="1" fontAlgn="auto" hangingPunct="1">
              <a:spcAft>
                <a:spcPts val="0"/>
              </a:spcAft>
              <a:buFont typeface="Georgia" panose="02040502050405020303" pitchFamily="18" charset="0"/>
              <a:buNone/>
              <a:defRPr/>
            </a:pPr>
            <a:r>
              <a:rPr lang="ru-RU" altLang="ru-RU" sz="1600" dirty="0">
                <a:solidFill>
                  <a:schemeClr val="tx1">
                    <a:lumMod val="95000"/>
                    <a:lumOff val="5000"/>
                  </a:schemeClr>
                </a:solidFill>
                <a:latin typeface="+mn-lt"/>
              </a:rPr>
              <a:t>                  </a:t>
            </a:r>
            <a:r>
              <a:rPr lang="ru-RU" altLang="ru-RU" sz="1600" dirty="0">
                <a:solidFill>
                  <a:schemeClr val="tx1"/>
                </a:solidFill>
                <a:latin typeface="Times New Roman" panose="02020603050405020304" pitchFamily="18" charset="0"/>
                <a:cs typeface="Times New Roman" panose="02020603050405020304" pitchFamily="18" charset="0"/>
              </a:rPr>
              <a:t>Перечень муниципальных программ муниципального района Мелеузовский </a:t>
            </a:r>
            <a:br>
              <a:rPr lang="ru-RU" altLang="ru-RU" sz="1600" dirty="0">
                <a:solidFill>
                  <a:schemeClr val="tx1"/>
                </a:solidFill>
                <a:latin typeface="Times New Roman" panose="02020603050405020304" pitchFamily="18" charset="0"/>
                <a:cs typeface="Times New Roman" panose="02020603050405020304" pitchFamily="18" charset="0"/>
              </a:rPr>
            </a:br>
            <a:r>
              <a:rPr lang="ru-RU" altLang="ru-RU" sz="1600" dirty="0">
                <a:solidFill>
                  <a:schemeClr val="tx1"/>
                </a:solidFill>
                <a:latin typeface="Times New Roman" panose="02020603050405020304" pitchFamily="18" charset="0"/>
                <a:cs typeface="Times New Roman" panose="02020603050405020304" pitchFamily="18" charset="0"/>
              </a:rPr>
              <a:t>              район Республики Башкортостан на 2018 год</a:t>
            </a:r>
          </a:p>
        </p:txBody>
      </p:sp>
      <p:pic>
        <p:nvPicPr>
          <p:cNvPr id="66638" name="Picture 3">
            <a:extLst>
              <a:ext uri="{FF2B5EF4-FFF2-40B4-BE49-F238E27FC236}">
                <a16:creationId xmlns:a16="http://schemas.microsoft.com/office/drawing/2014/main" id="{D6DBCFD5-F1EB-4441-98FC-DEA5FBCD3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2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Скругленный прямоугольник 4"/>
          <p:cNvSpPr/>
          <p:nvPr/>
        </p:nvSpPr>
        <p:spPr>
          <a:xfrm rot="10800000" flipV="1">
            <a:off x="7164288" y="726606"/>
            <a:ext cx="1979712" cy="1115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solidFill>
                <a:latin typeface="Times New Roman" panose="02020603050405020304" pitchFamily="18" charset="0"/>
                <a:cs typeface="Times New Roman" panose="02020603050405020304" pitchFamily="18" charset="0"/>
              </a:rPr>
              <a:t>в </a:t>
            </a:r>
            <a:r>
              <a:rPr lang="ru-RU" sz="1000" dirty="0" err="1">
                <a:solidFill>
                  <a:schemeClr val="tx1"/>
                </a:solidFill>
                <a:latin typeface="Times New Roman" panose="02020603050405020304" pitchFamily="18" charset="0"/>
                <a:cs typeface="Times New Roman" panose="02020603050405020304" pitchFamily="18" charset="0"/>
              </a:rPr>
              <a:t>тыс.рублей</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6"/>
          </p:nvPr>
        </p:nvSpPr>
        <p:spPr>
          <a:xfrm>
            <a:off x="7010400" y="0"/>
            <a:ext cx="2133600" cy="365125"/>
          </a:xfrm>
        </p:spPr>
        <p:txBody>
          <a:bodyPr/>
          <a:lstStyle/>
          <a:p>
            <a:pPr>
              <a:defRPr/>
            </a:pPr>
            <a:fld id="{2D8E93F0-7722-4565-A6A6-DA02C6FE3922}" type="slidenum">
              <a:rPr lang="en-US" smtClean="0">
                <a:solidFill>
                  <a:schemeClr val="tx1"/>
                </a:solidFill>
              </a:rPr>
              <a:pPr>
                <a:defRPr/>
              </a:pPr>
              <a:t>43</a:t>
            </a:fld>
            <a:endParaRPr lang="en-US" dirty="0">
              <a:solidFill>
                <a:schemeClr val="tx1"/>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85444585"/>
              </p:ext>
            </p:extLst>
          </p:nvPr>
        </p:nvGraphicFramePr>
        <p:xfrm>
          <a:off x="539552" y="872359"/>
          <a:ext cx="8504557" cy="5300217"/>
        </p:xfrm>
        <a:graphic>
          <a:graphicData uri="http://schemas.openxmlformats.org/drawingml/2006/table">
            <a:tbl>
              <a:tblPr>
                <a:tableStyleId>{69CF1AB2-1976-4502-BF36-3FF5EA218861}</a:tableStyleId>
              </a:tblPr>
              <a:tblGrid>
                <a:gridCol w="3813254">
                  <a:extLst>
                    <a:ext uri="{9D8B030D-6E8A-4147-A177-3AD203B41FA5}">
                      <a16:colId xmlns:a16="http://schemas.microsoft.com/office/drawing/2014/main" val="20000"/>
                    </a:ext>
                  </a:extLst>
                </a:gridCol>
                <a:gridCol w="1347541">
                  <a:extLst>
                    <a:ext uri="{9D8B030D-6E8A-4147-A177-3AD203B41FA5}">
                      <a16:colId xmlns:a16="http://schemas.microsoft.com/office/drawing/2014/main" val="20001"/>
                    </a:ext>
                  </a:extLst>
                </a:gridCol>
                <a:gridCol w="1193432">
                  <a:extLst>
                    <a:ext uri="{9D8B030D-6E8A-4147-A177-3AD203B41FA5}">
                      <a16:colId xmlns:a16="http://schemas.microsoft.com/office/drawing/2014/main" val="20002"/>
                    </a:ext>
                  </a:extLst>
                </a:gridCol>
                <a:gridCol w="1046493">
                  <a:extLst>
                    <a:ext uri="{9D8B030D-6E8A-4147-A177-3AD203B41FA5}">
                      <a16:colId xmlns:a16="http://schemas.microsoft.com/office/drawing/2014/main" val="20003"/>
                    </a:ext>
                  </a:extLst>
                </a:gridCol>
                <a:gridCol w="1103837">
                  <a:extLst>
                    <a:ext uri="{9D8B030D-6E8A-4147-A177-3AD203B41FA5}">
                      <a16:colId xmlns:a16="http://schemas.microsoft.com/office/drawing/2014/main" val="20004"/>
                    </a:ext>
                  </a:extLst>
                </a:gridCol>
              </a:tblGrid>
              <a:tr h="463816">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Наименование муниципальной программы</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nchor="ctr"/>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Утвержденный план</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Уточненный план </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Исполнено </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 исполнения уточненного плана </a:t>
                      </a:r>
                      <a:endParaRPr lang="ru-RU" sz="11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6627" marR="6627" marT="6627" marB="0"/>
                </a:tc>
                <a:extLst>
                  <a:ext uri="{0D108BD9-81ED-4DB2-BD59-A6C34878D82A}">
                    <a16:rowId xmlns:a16="http://schemas.microsoft.com/office/drawing/2014/main" val="10000"/>
                  </a:ext>
                </a:extLst>
              </a:tr>
              <a:tr h="422200">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системы образования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969 875,60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1 123 415,54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1 106 359,64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98,5</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01"/>
                  </a:ext>
                </a:extLst>
              </a:tr>
              <a:tr h="422200">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"Управление муниципальными финансами и муниципальным долгом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61 788,00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81 169,80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80 953,98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99,7</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02"/>
                  </a:ext>
                </a:extLst>
              </a:tr>
              <a:tr h="422200">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молодежной политики, физкультуры и спорта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47 872,00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57 796,50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57 792,39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100,0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03"/>
                  </a:ext>
                </a:extLst>
              </a:tr>
              <a:tr h="422200">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"Социальная поддержка граждан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1 501,00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1 765,59</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1 628,93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92,3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04"/>
                  </a:ext>
                </a:extLst>
              </a:tr>
              <a:tr h="422200">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и поддержка малого и среднего предпринимательства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2 100,00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4 661,48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4 661,48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100,0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05"/>
                  </a:ext>
                </a:extLst>
              </a:tr>
              <a:tr h="560922">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сельского хозяйства и регулирование рынков сельскохозяйственной продукции, сырья и продовольствия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17 617,30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19 868,20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18 851,46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94,9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06"/>
                  </a:ext>
                </a:extLst>
              </a:tr>
              <a:tr h="283477">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культуры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77 560,90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135 281,89</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134 740,99</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99,6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07"/>
                  </a:ext>
                </a:extLst>
              </a:tr>
              <a:tr h="422200">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муниципальной службы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57 184,30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75 306,75</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73 784,72</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98,0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08"/>
                  </a:ext>
                </a:extLst>
              </a:tr>
              <a:tr h="560922">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"Развитие системы жилищно-коммунального хозяйства, строительного комплекса и управления муниципальной собственностью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87 272,20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165 832,57</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142 330,80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85,8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09"/>
                  </a:ext>
                </a:extLst>
              </a:tr>
              <a:tr h="422200">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"Дорожное хозяйство и транспортное обслуживание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73 716,00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101 562,92</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99 139,21</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97,6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7" marR="6627" marT="6627" marB="0" anchor="b"/>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0E64AB-AC05-42FA-AE9D-5D765768E41B}"/>
              </a:ext>
            </a:extLst>
          </p:cNvPr>
          <p:cNvSpPr>
            <a:spLocks noGrp="1" noRot="1" noChangeArrowheads="1"/>
          </p:cNvSpPr>
          <p:nvPr>
            <p:ph type="title"/>
          </p:nvPr>
        </p:nvSpPr>
        <p:spPr>
          <a:xfrm>
            <a:off x="0" y="0"/>
            <a:ext cx="9144000" cy="692696"/>
          </a:xfrm>
          <a:solidFill>
            <a:schemeClr val="bg2">
              <a:lumMod val="90000"/>
            </a:schemeClr>
          </a:solidFill>
          <a:ln>
            <a:noFill/>
          </a:ln>
        </p:spPr>
        <p:txBody>
          <a:bodyPr/>
          <a:lstStyle/>
          <a:p>
            <a:pPr algn="ctr" eaLnBrk="1" fontAlgn="auto" hangingPunct="1">
              <a:spcAft>
                <a:spcPts val="0"/>
              </a:spcAft>
              <a:buFont typeface="Georgia" panose="02040502050405020303" pitchFamily="18" charset="0"/>
              <a:buNone/>
              <a:defRPr/>
            </a:pPr>
            <a:r>
              <a:rPr lang="ru-RU" altLang="ru-RU" sz="1600" dirty="0">
                <a:solidFill>
                  <a:schemeClr val="tx1">
                    <a:lumMod val="95000"/>
                    <a:lumOff val="5000"/>
                  </a:schemeClr>
                </a:solidFill>
                <a:latin typeface="+mn-lt"/>
              </a:rPr>
              <a:t>                  </a:t>
            </a:r>
            <a:r>
              <a:rPr lang="ru-RU" altLang="ru-RU" sz="1600" dirty="0">
                <a:solidFill>
                  <a:schemeClr val="tx1"/>
                </a:solidFill>
                <a:latin typeface="Times New Roman" panose="02020603050405020304" pitchFamily="18" charset="0"/>
                <a:cs typeface="Times New Roman" panose="02020603050405020304" pitchFamily="18" charset="0"/>
              </a:rPr>
              <a:t>Перечень муниципальных программ муниципального района Мелеузовский </a:t>
            </a:r>
            <a:br>
              <a:rPr lang="ru-RU" altLang="ru-RU" sz="1600" dirty="0">
                <a:solidFill>
                  <a:schemeClr val="tx1"/>
                </a:solidFill>
                <a:latin typeface="Times New Roman" panose="02020603050405020304" pitchFamily="18" charset="0"/>
                <a:cs typeface="Times New Roman" panose="02020603050405020304" pitchFamily="18" charset="0"/>
              </a:rPr>
            </a:br>
            <a:r>
              <a:rPr lang="ru-RU" altLang="ru-RU" sz="1600" dirty="0">
                <a:solidFill>
                  <a:schemeClr val="tx1"/>
                </a:solidFill>
                <a:latin typeface="Times New Roman" panose="02020603050405020304" pitchFamily="18" charset="0"/>
                <a:cs typeface="Times New Roman" panose="02020603050405020304" pitchFamily="18" charset="0"/>
              </a:rPr>
              <a:t>              район Республики Башкортостан на 2018 год (продолжение)</a:t>
            </a:r>
          </a:p>
        </p:txBody>
      </p:sp>
      <p:pic>
        <p:nvPicPr>
          <p:cNvPr id="66638" name="Picture 3">
            <a:extLst>
              <a:ext uri="{FF2B5EF4-FFF2-40B4-BE49-F238E27FC236}">
                <a16:creationId xmlns:a16="http://schemas.microsoft.com/office/drawing/2014/main" id="{D6DBCFD5-F1EB-4441-98FC-DEA5FBCD3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Скругленный прямоугольник 1"/>
          <p:cNvSpPr/>
          <p:nvPr/>
        </p:nvSpPr>
        <p:spPr>
          <a:xfrm>
            <a:off x="352425" y="4365104"/>
            <a:ext cx="5659735" cy="7200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p:cNvSpPr>
            <a:spLocks noGrp="1"/>
          </p:cNvSpPr>
          <p:nvPr>
            <p:ph type="sldNum" sz="quarter" idx="16"/>
          </p:nvPr>
        </p:nvSpPr>
        <p:spPr>
          <a:xfrm>
            <a:off x="7000055" y="17227"/>
            <a:ext cx="2133600" cy="365125"/>
          </a:xfrm>
        </p:spPr>
        <p:txBody>
          <a:bodyPr/>
          <a:lstStyle/>
          <a:p>
            <a:pPr>
              <a:defRPr/>
            </a:pPr>
            <a:fld id="{2D8E93F0-7722-4565-A6A6-DA02C6FE3922}" type="slidenum">
              <a:rPr lang="en-US" smtClean="0">
                <a:solidFill>
                  <a:schemeClr val="tx1"/>
                </a:solidFill>
              </a:rPr>
              <a:pPr>
                <a:defRPr/>
              </a:pPr>
              <a:t>44</a:t>
            </a:fld>
            <a:endParaRPr lang="en-US" dirty="0">
              <a:solidFill>
                <a:schemeClr val="tx1"/>
              </a:solidFill>
            </a:endParaRPr>
          </a:p>
        </p:txBody>
      </p:sp>
      <p:sp>
        <p:nvSpPr>
          <p:cNvPr id="5" name="Скругленный прямоугольник 4"/>
          <p:cNvSpPr/>
          <p:nvPr/>
        </p:nvSpPr>
        <p:spPr>
          <a:xfrm>
            <a:off x="7956376" y="764704"/>
            <a:ext cx="864096"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Times New Roman" panose="02020603050405020304" pitchFamily="18" charset="0"/>
                <a:cs typeface="Times New Roman" panose="02020603050405020304" pitchFamily="18" charset="0"/>
              </a:rPr>
              <a:t>в </a:t>
            </a:r>
            <a:r>
              <a:rPr lang="ru-RU" sz="900" dirty="0" err="1">
                <a:solidFill>
                  <a:schemeClr val="tx1"/>
                </a:solidFill>
                <a:latin typeface="Times New Roman" panose="02020603050405020304" pitchFamily="18" charset="0"/>
                <a:cs typeface="Times New Roman" panose="02020603050405020304" pitchFamily="18" charset="0"/>
              </a:rPr>
              <a:t>тыс.рублей</a:t>
            </a:r>
            <a:endParaRPr lang="ru-RU" sz="9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887269738"/>
              </p:ext>
            </p:extLst>
          </p:nvPr>
        </p:nvGraphicFramePr>
        <p:xfrm>
          <a:off x="179512" y="1052736"/>
          <a:ext cx="8828087" cy="4104455"/>
        </p:xfrm>
        <a:graphic>
          <a:graphicData uri="http://schemas.openxmlformats.org/drawingml/2006/table">
            <a:tbl>
              <a:tblPr>
                <a:tableStyleId>{69CF1AB2-1976-4502-BF36-3FF5EA218861}</a:tableStyleId>
              </a:tblPr>
              <a:tblGrid>
                <a:gridCol w="3958316">
                  <a:extLst>
                    <a:ext uri="{9D8B030D-6E8A-4147-A177-3AD203B41FA5}">
                      <a16:colId xmlns:a16="http://schemas.microsoft.com/office/drawing/2014/main" val="20000"/>
                    </a:ext>
                  </a:extLst>
                </a:gridCol>
                <a:gridCol w="1398804">
                  <a:extLst>
                    <a:ext uri="{9D8B030D-6E8A-4147-A177-3AD203B41FA5}">
                      <a16:colId xmlns:a16="http://schemas.microsoft.com/office/drawing/2014/main" val="20001"/>
                    </a:ext>
                  </a:extLst>
                </a:gridCol>
                <a:gridCol w="1238834">
                  <a:extLst>
                    <a:ext uri="{9D8B030D-6E8A-4147-A177-3AD203B41FA5}">
                      <a16:colId xmlns:a16="http://schemas.microsoft.com/office/drawing/2014/main" val="20002"/>
                    </a:ext>
                  </a:extLst>
                </a:gridCol>
                <a:gridCol w="1086304">
                  <a:extLst>
                    <a:ext uri="{9D8B030D-6E8A-4147-A177-3AD203B41FA5}">
                      <a16:colId xmlns:a16="http://schemas.microsoft.com/office/drawing/2014/main" val="20003"/>
                    </a:ext>
                  </a:extLst>
                </a:gridCol>
                <a:gridCol w="1145829">
                  <a:extLst>
                    <a:ext uri="{9D8B030D-6E8A-4147-A177-3AD203B41FA5}">
                      <a16:colId xmlns:a16="http://schemas.microsoft.com/office/drawing/2014/main" val="20004"/>
                    </a:ext>
                  </a:extLst>
                </a:gridCol>
              </a:tblGrid>
              <a:tr h="737444">
                <a:tc>
                  <a:txBody>
                    <a:bodyPr/>
                    <a:lstStyle/>
                    <a:p>
                      <a:pPr algn="ctr" fontAlgn="ctr"/>
                      <a:r>
                        <a:rPr lang="ru-RU" sz="1000" u="none" strike="noStrike" dirty="0">
                          <a:effectLst/>
                          <a:latin typeface="Times New Roman" panose="02020603050405020304" pitchFamily="18" charset="0"/>
                          <a:cs typeface="Times New Roman" panose="02020603050405020304" pitchFamily="18" charset="0"/>
                        </a:rPr>
                        <a:t>Наименование муниципальной программы</a:t>
                      </a:r>
                      <a:endParaRPr lang="ru-RU" sz="10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t"/>
                      <a:r>
                        <a:rPr lang="ru-RU" sz="1000" u="none" strike="noStrike" dirty="0">
                          <a:effectLst/>
                          <a:latin typeface="Times New Roman" panose="02020603050405020304" pitchFamily="18" charset="0"/>
                          <a:cs typeface="Times New Roman" panose="02020603050405020304" pitchFamily="18" charset="0"/>
                        </a:rPr>
                        <a:t>Утвержденный план</a:t>
                      </a:r>
                      <a:endParaRPr lang="ru-RU" sz="10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ru-RU" sz="1000" u="none" strike="noStrike" dirty="0">
                          <a:effectLst/>
                          <a:latin typeface="Times New Roman" panose="02020603050405020304" pitchFamily="18" charset="0"/>
                          <a:cs typeface="Times New Roman" panose="02020603050405020304" pitchFamily="18" charset="0"/>
                        </a:rPr>
                        <a:t>Уточненный план </a:t>
                      </a:r>
                      <a:endParaRPr lang="ru-RU" sz="10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ru-RU" sz="1000" u="none" strike="noStrike" dirty="0">
                          <a:effectLst/>
                          <a:latin typeface="Times New Roman" panose="02020603050405020304" pitchFamily="18" charset="0"/>
                          <a:cs typeface="Times New Roman" panose="02020603050405020304" pitchFamily="18" charset="0"/>
                        </a:rPr>
                        <a:t>Исполнено </a:t>
                      </a:r>
                      <a:endParaRPr lang="ru-RU" sz="1000" b="1" i="0" u="none" strike="noStrike" dirty="0">
                        <a:solidFill>
                          <a:srgbClr val="212745"/>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ru-RU" sz="1000" u="none" strike="noStrike">
                          <a:effectLst/>
                          <a:latin typeface="Times New Roman" panose="02020603050405020304" pitchFamily="18" charset="0"/>
                          <a:cs typeface="Times New Roman" panose="02020603050405020304" pitchFamily="18" charset="0"/>
                        </a:rPr>
                        <a:t>% исполнения уточненного плана </a:t>
                      </a:r>
                      <a:endParaRPr lang="ru-RU" sz="1000" b="1" i="0" u="none" strike="noStrike">
                        <a:solidFill>
                          <a:srgbClr val="212745"/>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000"/>
                  </a:ext>
                </a:extLst>
              </a:tr>
              <a:tr h="494863">
                <a:tc>
                  <a:txBody>
                    <a:bodyPr/>
                    <a:lstStyle/>
                    <a:p>
                      <a:pPr algn="l" fontAlgn="t"/>
                      <a:r>
                        <a:rPr lang="ru-RU" sz="1000" u="none" strike="noStrike" dirty="0">
                          <a:effectLst/>
                          <a:latin typeface="Times New Roman" panose="02020603050405020304" pitchFamily="18" charset="0"/>
                          <a:cs typeface="Times New Roman" panose="02020603050405020304" pitchFamily="18" charset="0"/>
                        </a:rPr>
                        <a:t>Муниципальная программа "Развитие торговли в муниципальном районе  Мелеузовский район Республики Башкортостан"</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0,00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0,00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1"/>
                  </a:ext>
                </a:extLst>
              </a:tr>
              <a:tr h="698631">
                <a:tc>
                  <a:txBody>
                    <a:bodyPr/>
                    <a:lstStyle/>
                    <a:p>
                      <a:pPr algn="l" fontAlgn="t"/>
                      <a:r>
                        <a:rPr lang="ru-RU" sz="1000" u="none" strike="noStrike" dirty="0">
                          <a:effectLst/>
                          <a:latin typeface="Times New Roman" panose="02020603050405020304" pitchFamily="18" charset="0"/>
                          <a:cs typeface="Times New Roman" panose="02020603050405020304" pitchFamily="18" charset="0"/>
                        </a:rPr>
                        <a:t>Муниципальная программа "Снижение рисков и смягчение последствий чрезвычайных ситуаций природного и техногенного характера в муниципальном районе Мелеузовский район Республики Башкортостан"</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3 201,00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4 431,58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3 529,49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79,6</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2"/>
                  </a:ext>
                </a:extLst>
              </a:tr>
              <a:tr h="533676">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Муниципальная программа "Обеспечение общественной безопасности в муниципальном районе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960,00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4 245,38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4 234,69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99,7</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3"/>
                  </a:ext>
                </a:extLst>
              </a:tr>
              <a:tr h="659818">
                <a:tc>
                  <a:txBody>
                    <a:bodyPr/>
                    <a:lstStyle/>
                    <a:p>
                      <a:pPr algn="l" rtl="0" fontAlgn="t"/>
                      <a:r>
                        <a:rPr lang="ru-RU" sz="1000" u="none" strike="noStrike">
                          <a:effectLst/>
                          <a:latin typeface="Times New Roman" panose="02020603050405020304" pitchFamily="18" charset="0"/>
                          <a:cs typeface="Times New Roman" panose="02020603050405020304" pitchFamily="18" charset="0"/>
                        </a:rPr>
                        <a:t>Муниципальная программа «Укрепление единства российской нации и этнокультурное развитие народов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0,00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0,00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4"/>
                  </a:ext>
                </a:extLst>
              </a:tr>
              <a:tr h="242580">
                <a:tc>
                  <a:txBody>
                    <a:bodyPr/>
                    <a:lstStyle/>
                    <a:p>
                      <a:pPr algn="l" fontAlgn="t"/>
                      <a:r>
                        <a:rPr lang="ru-RU" sz="1000" u="none" strike="noStrike">
                          <a:effectLst/>
                          <a:latin typeface="Times New Roman" panose="02020603050405020304" pitchFamily="18" charset="0"/>
                          <a:cs typeface="Times New Roman" panose="02020603050405020304" pitchFamily="18" charset="0"/>
                        </a:rPr>
                        <a:t>Итого по муниципальному району</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1 400 648,30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1 775 338,20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1 728 007,78</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97,3</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5"/>
                  </a:ext>
                </a:extLst>
              </a:tr>
              <a:tr h="494863">
                <a:tc>
                  <a:txBody>
                    <a:bodyPr/>
                    <a:lstStyle/>
                    <a:p>
                      <a:pPr algn="l" fontAlgn="t"/>
                      <a:r>
                        <a:rPr lang="ru-RU" sz="1000" u="none" strike="noStrike">
                          <a:effectLst/>
                          <a:latin typeface="Times New Roman" panose="02020603050405020304" pitchFamily="18" charset="0"/>
                          <a:cs typeface="Times New Roman" panose="02020603050405020304" pitchFamily="18" charset="0"/>
                        </a:rPr>
                        <a:t>Муниципальные программы городского и сельских поселений муниципального района Мелеузовский район Республики Башкортостан</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199 809,40</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345 253,93</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326 470,71</a:t>
                      </a:r>
                      <a:endParaRPr lang="ru-RU" sz="10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94,6</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6"/>
                  </a:ext>
                </a:extLst>
              </a:tr>
              <a:tr h="242580">
                <a:tc>
                  <a:txBody>
                    <a:bodyPr/>
                    <a:lstStyle/>
                    <a:p>
                      <a:pPr algn="l" fontAlgn="b"/>
                      <a:r>
                        <a:rPr lang="ru-RU" sz="1000" u="none" strike="noStrike">
                          <a:effectLst/>
                          <a:latin typeface="Times New Roman" panose="02020603050405020304" pitchFamily="18" charset="0"/>
                          <a:cs typeface="Times New Roman" panose="02020603050405020304" pitchFamily="18" charset="0"/>
                        </a:rPr>
                        <a:t>Всего расходов по муниципальным программам</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1 600 457,70</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2 120 592,13</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a:effectLst/>
                          <a:latin typeface="Times New Roman" panose="02020603050405020304" pitchFamily="18" charset="0"/>
                          <a:cs typeface="Times New Roman" panose="02020603050405020304" pitchFamily="18" charset="0"/>
                        </a:rPr>
                        <a:t>2 054 478,49</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ru-RU" sz="1000" u="none" strike="noStrike" dirty="0">
                          <a:effectLst/>
                          <a:latin typeface="Times New Roman" panose="02020603050405020304" pitchFamily="18" charset="0"/>
                          <a:cs typeface="Times New Roman" panose="02020603050405020304" pitchFamily="18" charset="0"/>
                        </a:rPr>
                        <a:t>96,9</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007"/>
                  </a:ext>
                </a:extLst>
              </a:tr>
            </a:tbl>
          </a:graphicData>
        </a:graphic>
      </p:graphicFrame>
      <p:sp>
        <p:nvSpPr>
          <p:cNvPr id="8" name="Блок-схема: память с посл. доступом 7"/>
          <p:cNvSpPr/>
          <p:nvPr/>
        </p:nvSpPr>
        <p:spPr>
          <a:xfrm rot="21018035">
            <a:off x="4108710" y="5296602"/>
            <a:ext cx="3985182" cy="1465746"/>
          </a:xfrm>
          <a:prstGeom prst="flowChartMagneticTap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i="1" dirty="0">
                <a:solidFill>
                  <a:srgbClr val="002060"/>
                </a:solidFill>
                <a:latin typeface="Times New Roman" panose="02020603050405020304" pitchFamily="18" charset="0"/>
                <a:cs typeface="Times New Roman" panose="02020603050405020304" pitchFamily="18" charset="0"/>
              </a:rPr>
              <a:t>Нажить много денег – храбрость; сохранить их – мудрость, а умело расходовать – искусство.</a:t>
            </a:r>
          </a:p>
          <a:p>
            <a:pPr algn="ctr"/>
            <a:endParaRPr lang="ru-RU" sz="1000" b="1" i="1" dirty="0">
              <a:solidFill>
                <a:srgbClr val="002060"/>
              </a:solidFill>
              <a:latin typeface="Times New Roman" panose="02020603050405020304" pitchFamily="18" charset="0"/>
              <a:cs typeface="Times New Roman" panose="02020603050405020304" pitchFamily="18" charset="0"/>
            </a:endParaRPr>
          </a:p>
          <a:p>
            <a:pPr algn="ctr"/>
            <a:r>
              <a:rPr lang="ru-RU" sz="1000" b="1" i="1" dirty="0">
                <a:solidFill>
                  <a:srgbClr val="002060"/>
                </a:solidFill>
                <a:latin typeface="Times New Roman" panose="02020603050405020304" pitchFamily="18" charset="0"/>
                <a:cs typeface="Times New Roman" panose="02020603050405020304" pitchFamily="18" charset="0"/>
              </a:rPr>
              <a:t>Бертольд Авербах</a:t>
            </a:r>
          </a:p>
        </p:txBody>
      </p:sp>
    </p:spTree>
    <p:extLst>
      <p:ext uri="{BB962C8B-B14F-4D97-AF65-F5344CB8AC3E}">
        <p14:creationId xmlns:p14="http://schemas.microsoft.com/office/powerpoint/2010/main" val="223686437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19963" y="22149"/>
            <a:ext cx="8784976" cy="735088"/>
          </a:xfrm>
        </p:spPr>
        <p:txBody>
          <a:bodyPr>
            <a:noAutofit/>
          </a:bodyPr>
          <a:lstStyle/>
          <a:p>
            <a:pPr algn="ctr"/>
            <a:r>
              <a:rPr lang="ru-RU" sz="15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системы образования муниципального района Мелеузовский район республики Башкортостан на 2016-2021 годы»</a:t>
            </a:r>
            <a:endParaRPr lang="ru-RU" sz="1500" dirty="0">
              <a:solidFill>
                <a:schemeClr val="accent1">
                  <a:lumMod val="60000"/>
                  <a:lumOff val="40000"/>
                </a:schemeClr>
              </a:solidFill>
              <a:latin typeface="Cambria" panose="02040503050406030204" pitchFamily="18" charset="0"/>
            </a:endParaRPr>
          </a:p>
        </p:txBody>
      </p:sp>
      <p:sp>
        <p:nvSpPr>
          <p:cNvPr id="4" name="Овал 3"/>
          <p:cNvSpPr/>
          <p:nvPr/>
        </p:nvSpPr>
        <p:spPr>
          <a:xfrm>
            <a:off x="101138" y="836713"/>
            <a:ext cx="8796972" cy="9173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ru-RU" sz="1400" b="1" dirty="0">
                <a:solidFill>
                  <a:prstClr val="black"/>
                </a:solidFill>
              </a:rPr>
              <a:t>ЦЕЛИ</a:t>
            </a:r>
            <a:r>
              <a:rPr lang="ru-RU" sz="1000" b="1" dirty="0">
                <a:solidFill>
                  <a:prstClr val="black"/>
                </a:solidFill>
              </a:rPr>
              <a:t> </a:t>
            </a:r>
            <a:r>
              <a:rPr lang="ru-RU" sz="1200" b="1" dirty="0">
                <a:solidFill>
                  <a:prstClr val="black"/>
                </a:solidFill>
              </a:rPr>
              <a:t>– </a:t>
            </a:r>
            <a:r>
              <a:rPr lang="ru-RU" sz="1200" b="1" i="1" dirty="0">
                <a:solidFill>
                  <a:schemeClr val="tx1"/>
                </a:solidFill>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1.обеспечение качества и доступности образования, соответствующего     </a:t>
            </a:r>
          </a:p>
          <a:p>
            <a:pPr>
              <a:defRPr/>
            </a:pPr>
            <a:r>
              <a:rPr lang="ru-RU" sz="1200" b="1" i="1" dirty="0">
                <a:solidFill>
                  <a:schemeClr val="tx1"/>
                </a:solidFill>
                <a:latin typeface="Times New Roman" panose="02020603050405020304" pitchFamily="18" charset="0"/>
                <a:cs typeface="Times New Roman" panose="02020603050405020304" pitchFamily="18" charset="0"/>
              </a:rPr>
              <a:t>                     требованиям инновационного развития экономики, современным </a:t>
            </a:r>
          </a:p>
          <a:p>
            <a:pPr>
              <a:defRPr/>
            </a:pPr>
            <a:r>
              <a:rPr lang="ru-RU" sz="1200" b="1" i="1" dirty="0">
                <a:solidFill>
                  <a:schemeClr val="tx1"/>
                </a:solidFill>
                <a:latin typeface="Times New Roman" panose="02020603050405020304" pitchFamily="18" charset="0"/>
                <a:cs typeface="Times New Roman" panose="02020603050405020304" pitchFamily="18" charset="0"/>
              </a:rPr>
              <a:t>                    потребностям граждан Мелеузовского района, Республики Башкортостан;</a:t>
            </a:r>
          </a:p>
          <a:p>
            <a:pPr>
              <a:defRPr/>
            </a:pPr>
            <a:r>
              <a:rPr lang="ru-RU" sz="1200" b="1" i="1" dirty="0">
                <a:solidFill>
                  <a:schemeClr val="tx1"/>
                </a:solidFill>
                <a:latin typeface="Times New Roman" panose="02020603050405020304" pitchFamily="18" charset="0"/>
                <a:cs typeface="Times New Roman" panose="02020603050405020304" pitchFamily="18" charset="0"/>
              </a:rPr>
              <a:t>                2. развитие института замещающей семьи. </a:t>
            </a:r>
          </a:p>
        </p:txBody>
      </p:sp>
      <p:sp>
        <p:nvSpPr>
          <p:cNvPr id="7" name="TextBox 6"/>
          <p:cNvSpPr txBox="1"/>
          <p:nvPr/>
        </p:nvSpPr>
        <p:spPr>
          <a:xfrm>
            <a:off x="399039" y="1757899"/>
            <a:ext cx="1988621" cy="323165"/>
          </a:xfrm>
          <a:prstGeom prst="rect">
            <a:avLst/>
          </a:prstGeom>
          <a:noFill/>
        </p:spPr>
        <p:txBody>
          <a:bodyPr wrap="none" rtlCol="0">
            <a:spAutoFit/>
          </a:bodyPr>
          <a:lstStyle/>
          <a:p>
            <a:r>
              <a:rPr lang="ru-RU" sz="1500" b="1" dirty="0">
                <a:solidFill>
                  <a:prstClr val="black"/>
                </a:solidFill>
              </a:rPr>
              <a:t>ЗАДАЧИ ПРОГАММЫ:</a:t>
            </a:r>
          </a:p>
        </p:txBody>
      </p:sp>
      <p:sp>
        <p:nvSpPr>
          <p:cNvPr id="8" name="Скругленный прямоугольник 7"/>
          <p:cNvSpPr/>
          <p:nvPr/>
        </p:nvSpPr>
        <p:spPr>
          <a:xfrm>
            <a:off x="140255" y="2132856"/>
            <a:ext cx="8757855" cy="4248472"/>
          </a:xfrm>
          <a:prstGeom prst="roundRect">
            <a:avLst>
              <a:gd name="adj" fmla="val 12275"/>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создать и развивать инфраструктуру учреждений дошкольного образования, обеспечивающей доступность образования независимо от места проживания обучающихся;</a:t>
            </a:r>
          </a:p>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создать условия для полноценного включения в образовательное пространство и успешной социализации и самореализации всех категорий обучающихся учреждений общего образования;</a:t>
            </a:r>
          </a:p>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развить эффективную систему дополнительного образования обучающихся;</a:t>
            </a:r>
          </a:p>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реализовать меры по развитию информационно-образовательной и творческой среды в образовательных учреждениях;</a:t>
            </a:r>
          </a:p>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развить систему отдыха, оздоровления и дополнительной занятости детей, подростков и учащейся молодёжи в каникулярное время;</a:t>
            </a:r>
          </a:p>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обеспечить полноценное психофизическое, социальное, культурное развитие обучающихся;</a:t>
            </a:r>
          </a:p>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развить кадровый потенциал, повышать престиж профессии педагога в муниципальном районе Мелеузовский район Республики Башкортостан;</a:t>
            </a:r>
          </a:p>
          <a:p>
            <a:pPr marL="285750" indent="-285750" algn="just">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обеспечивать современные, качественные условия обучения и воспитания;</a:t>
            </a:r>
          </a:p>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оказать помощь семьям, оказавшимся в трудной жизненной ситуации, а также гражданам имеющих право на поддержку государством в соответствии с законодательством;</a:t>
            </a:r>
          </a:p>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обеспечить государственную поддержку детям-сиротам, и детям, оставшихся без попечения родителей, находящихся под опекой лил попечительством;</a:t>
            </a:r>
          </a:p>
          <a:p>
            <a:pPr marL="285750" indent="-285750">
              <a:buFontTx/>
              <a:buChar char="-"/>
              <a:defRPr/>
            </a:pPr>
            <a:r>
              <a:rPr lang="ru-RU" sz="1200" b="1" i="1" dirty="0">
                <a:solidFill>
                  <a:schemeClr val="accent6">
                    <a:lumMod val="50000"/>
                  </a:schemeClr>
                </a:solidFill>
                <a:latin typeface="Times New Roman" panose="02020603050405020304" pitchFamily="18" charset="0"/>
                <a:cs typeface="Times New Roman" panose="02020603050405020304" pitchFamily="18" charset="0"/>
              </a:rPr>
              <a:t>обеспечить государственную поддержку граждан,  исполняющих обязанности опекунов и попечителей.</a:t>
            </a:r>
          </a:p>
        </p:txBody>
      </p:sp>
      <p:sp>
        <p:nvSpPr>
          <p:cNvPr id="2" name="Номер слайда 1"/>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chemeClr val="tx1"/>
                </a:solidFill>
              </a:rPr>
              <a:pPr>
                <a:defRPr/>
              </a:pPr>
              <a:t>45</a:t>
            </a:fld>
            <a:endParaRPr lang="ru-RU" altLang="ru-RU" dirty="0">
              <a:solidFill>
                <a:schemeClr val="tx1"/>
              </a:solidFill>
            </a:endParaRPr>
          </a:p>
        </p:txBody>
      </p:sp>
    </p:spTree>
    <p:extLst>
      <p:ext uri="{BB962C8B-B14F-4D97-AF65-F5344CB8AC3E}">
        <p14:creationId xmlns:p14="http://schemas.microsoft.com/office/powerpoint/2010/main" val="42446867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457992"/>
            <a:ext cx="792210" cy="82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2" name="Line 7">
            <a:extLst>
              <a:ext uri="{FF2B5EF4-FFF2-40B4-BE49-F238E27FC236}">
                <a16:creationId xmlns:a16="http://schemas.microsoft.com/office/drawing/2014/main" id="{46CA2FF8-76E5-4654-9536-9CCF4E65766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83" name="Rectangle 8">
            <a:extLst>
              <a:ext uri="{FF2B5EF4-FFF2-40B4-BE49-F238E27FC236}">
                <a16:creationId xmlns:a16="http://schemas.microsoft.com/office/drawing/2014/main" id="{A927D567-1608-4A87-98C0-C87918B54740}"/>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graphicFrame>
        <p:nvGraphicFramePr>
          <p:cNvPr id="2" name="Таблица 1">
            <a:extLst>
              <a:ext uri="{FF2B5EF4-FFF2-40B4-BE49-F238E27FC236}">
                <a16:creationId xmlns:a16="http://schemas.microsoft.com/office/drawing/2014/main" id="{2E648489-E80A-4006-9069-9BE20837F4B6}"/>
              </a:ext>
            </a:extLst>
          </p:cNvPr>
          <p:cNvGraphicFramePr>
            <a:graphicFrameLocks noGrp="1"/>
          </p:cNvGraphicFramePr>
          <p:nvPr>
            <p:extLst>
              <p:ext uri="{D42A27DB-BD31-4B8C-83A1-F6EECF244321}">
                <p14:modId xmlns:p14="http://schemas.microsoft.com/office/powerpoint/2010/main" val="4246882514"/>
              </p:ext>
            </p:extLst>
          </p:nvPr>
        </p:nvGraphicFramePr>
        <p:xfrm>
          <a:off x="0" y="999473"/>
          <a:ext cx="9144000" cy="5718804"/>
        </p:xfrm>
        <a:graphic>
          <a:graphicData uri="http://schemas.openxmlformats.org/drawingml/2006/table">
            <a:tbl>
              <a:tblPr>
                <a:tableStyleId>{0505E3EF-67EA-436B-97B2-0124C06EBD24}</a:tableStyleId>
              </a:tblPr>
              <a:tblGrid>
                <a:gridCol w="365760">
                  <a:extLst>
                    <a:ext uri="{9D8B030D-6E8A-4147-A177-3AD203B41FA5}">
                      <a16:colId xmlns:a16="http://schemas.microsoft.com/office/drawing/2014/main" val="20004"/>
                    </a:ext>
                  </a:extLst>
                </a:gridCol>
                <a:gridCol w="7095744">
                  <a:extLst>
                    <a:ext uri="{9D8B030D-6E8A-4147-A177-3AD203B41FA5}">
                      <a16:colId xmlns:a16="http://schemas.microsoft.com/office/drawing/2014/main" val="20000"/>
                    </a:ext>
                  </a:extLst>
                </a:gridCol>
                <a:gridCol w="585216">
                  <a:extLst>
                    <a:ext uri="{9D8B030D-6E8A-4147-A177-3AD203B41FA5}">
                      <a16:colId xmlns:a16="http://schemas.microsoft.com/office/drawing/2014/main" val="20001"/>
                    </a:ext>
                  </a:extLst>
                </a:gridCol>
                <a:gridCol w="585216">
                  <a:extLst>
                    <a:ext uri="{9D8B030D-6E8A-4147-A177-3AD203B41FA5}">
                      <a16:colId xmlns:a16="http://schemas.microsoft.com/office/drawing/2014/main" val="20002"/>
                    </a:ext>
                  </a:extLst>
                </a:gridCol>
                <a:gridCol w="512064">
                  <a:extLst>
                    <a:ext uri="{9D8B030D-6E8A-4147-A177-3AD203B41FA5}">
                      <a16:colId xmlns:a16="http://schemas.microsoft.com/office/drawing/2014/main" val="20003"/>
                    </a:ext>
                  </a:extLst>
                </a:gridCol>
              </a:tblGrid>
              <a:tr h="363776">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0"/>
                  </a:ext>
                </a:extLst>
              </a:tr>
              <a:tr h="195865">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a16="http://schemas.microsoft.com/office/drawing/2014/main" val="10001"/>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детей в возрасте от трех до семи лет, получающих услугу дошкольного образования, в общем количестве детей этого возраста, нуждающихся в данной услуге,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2"/>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детей в возрасте от трех до семи лет, получающих услугу дошкольного образования, в общем количестве детей этого возраста, нуждающихся в данной услуге,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3"/>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обучающихся в муниципальных общеобразовательных организациях, занимающихся в одну смену, в общей численности обучающихся в муниципальных общеобразовательных организациях,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95,1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103,4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4"/>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учреждений реализующих программы дошкольного образования,  оснащенных в соответствии с современными требованиями,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5"/>
                  </a:ext>
                </a:extLst>
              </a:tr>
              <a:tr h="30280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Соотношение средней заработной платы педагогических работников общеобразовательных организаций и средней заработной платы в Республике Башкортостан, %</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6"/>
                  </a:ext>
                </a:extLst>
              </a:tr>
              <a:tr h="30280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Соотношение средней заработной платы педагогических работников дошкольных образовательных организаций и средней заработной платы в сфере общего образования в Республике Башкортостан, %</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7"/>
                  </a:ext>
                </a:extLst>
              </a:tr>
              <a:tr h="22385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детей, подростков,  охваченных основными формами отдыха и оздоровления в общем количестве детей, подростков,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95,7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8"/>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детей-сирот, охваченных отдыхом и оздоровлением, в общем количестве детей-сирот, подлежащих отдыху и оздоровлению,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9"/>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детей в возрасте от пяти  до восемнадцати лет, обучающихся по дополнительным программам, в  общей  численности детей этого возраста,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92,6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92,6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0"/>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обучающихся из многодетных семей, получивших компенсацию на приобретение школьной формы (1 раз в 2 года), в общем количестве обучающихся, имеющих право получать компенсацию,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2"/>
                  </a:ext>
                </a:extLst>
              </a:tr>
              <a:tr h="50370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детей, охваченных бесплатным питанием, из многодетных семей, средний душевой доход которых не превышает величины прожиточного минимума в среднем на душу населения, установленной в Республике Башкортостан, в общем количестве детей указанной категории,%</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3"/>
                  </a:ext>
                </a:extLst>
              </a:tr>
              <a:tr h="36377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детей-сирот обеспеченных бесплатным проездом к общеобразовательным учреждениям, от общего количества детей-сирот, нуждающихся в данной услуге,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1"/>
                  </a:ext>
                </a:extLst>
              </a:tr>
              <a:tr h="22385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общеобразовательных организаций в которых созданы условия для инклюзивного образования детей-инвалидов,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4"/>
                  </a:ext>
                </a:extLst>
              </a:tr>
              <a:tr h="22385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Доля дошкольных учреждений в которых созданы условия для инклюзивного образования детей-инвалидов,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5"/>
                  </a:ext>
                </a:extLst>
              </a:tr>
            </a:tbl>
          </a:graphicData>
        </a:graphic>
      </p:graphicFrame>
      <p:sp>
        <p:nvSpPr>
          <p:cNvPr id="71753" name="TextBox 2">
            <a:extLst>
              <a:ext uri="{FF2B5EF4-FFF2-40B4-BE49-F238E27FC236}">
                <a16:creationId xmlns:a16="http://schemas.microsoft.com/office/drawing/2014/main" id="{8BEB8FFE-15B9-41F1-8B61-144B0EE20387}"/>
              </a:ext>
            </a:extLst>
          </p:cNvPr>
          <p:cNvSpPr txBox="1">
            <a:spLocks noChangeArrowheads="1"/>
          </p:cNvSpPr>
          <p:nvPr/>
        </p:nvSpPr>
        <p:spPr bwMode="auto">
          <a:xfrm>
            <a:off x="827584" y="641656"/>
            <a:ext cx="68259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a:solidFill>
                  <a:srgbClr val="0070C0"/>
                </a:solidFill>
              </a:rPr>
              <a:t>Достигнутые значения целевых индикаторов за 2018 год</a:t>
            </a:r>
          </a:p>
          <a:p>
            <a:pPr eaLnBrk="1" hangingPunct="1"/>
            <a:endParaRPr lang="ru-RU" altLang="ru-RU" dirty="0"/>
          </a:p>
        </p:txBody>
      </p:sp>
      <p:sp>
        <p:nvSpPr>
          <p:cNvPr id="11" name="Заголовок 4"/>
          <p:cNvSpPr txBox="1">
            <a:spLocks/>
          </p:cNvSpPr>
          <p:nvPr/>
        </p:nvSpPr>
        <p:spPr>
          <a:xfrm>
            <a:off x="319963" y="172962"/>
            <a:ext cx="8784976" cy="735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5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системы образования муниципального района Мелеузовский район республики Башкортостан на 2016-2021 годы»</a:t>
            </a:r>
            <a:endParaRPr lang="ru-RU" sz="1500" dirty="0">
              <a:solidFill>
                <a:schemeClr val="accent1">
                  <a:lumMod val="60000"/>
                  <a:lumOff val="40000"/>
                </a:schemeClr>
              </a:solidFill>
              <a:latin typeface="Cambria" panose="02040503050406030204" pitchFamily="18" charset="0"/>
            </a:endParaRPr>
          </a:p>
        </p:txBody>
      </p:sp>
      <p:sp>
        <p:nvSpPr>
          <p:cNvPr id="3" name="Номер слайда 2"/>
          <p:cNvSpPr>
            <a:spLocks noGrp="1"/>
          </p:cNvSpPr>
          <p:nvPr>
            <p:ph type="sldNum" sz="quarter" idx="12"/>
          </p:nvPr>
        </p:nvSpPr>
        <p:spPr>
          <a:xfrm>
            <a:off x="7010400" y="175381"/>
            <a:ext cx="2133600" cy="365125"/>
          </a:xfrm>
        </p:spPr>
        <p:txBody>
          <a:bodyPr/>
          <a:lstStyle/>
          <a:p>
            <a:fld id="{434A3D7E-C280-4DCD-A7E1-93BBC7758E8E}" type="slidenum">
              <a:rPr lang="ru-RU" smtClean="0">
                <a:solidFill>
                  <a:schemeClr val="tx1"/>
                </a:solidFill>
              </a:rPr>
              <a:t>46</a:t>
            </a:fld>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188640"/>
            <a:ext cx="8568952" cy="735088"/>
          </a:xfrm>
        </p:spPr>
        <p:txBody>
          <a:bodyPr>
            <a:noAutofit/>
          </a:bodyPr>
          <a:lstStyle/>
          <a:p>
            <a:pPr algn="ctr"/>
            <a:r>
              <a:rPr lang="ru-RU" sz="15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«Управление  муниципальными финансами и муниципальным долгом муниципального района Мелеузовский район республики Башкортостан                  на 2016-2021 годы»</a:t>
            </a:r>
            <a:endParaRPr lang="ru-RU" sz="1500" dirty="0">
              <a:solidFill>
                <a:schemeClr val="accent1">
                  <a:lumMod val="60000"/>
                  <a:lumOff val="40000"/>
                </a:schemeClr>
              </a:solidFill>
              <a:latin typeface="Cambria" panose="02040503050406030204" pitchFamily="18" charset="0"/>
            </a:endParaRPr>
          </a:p>
        </p:txBody>
      </p:sp>
      <p:sp>
        <p:nvSpPr>
          <p:cNvPr id="4" name="Овал 3"/>
          <p:cNvSpPr/>
          <p:nvPr/>
        </p:nvSpPr>
        <p:spPr>
          <a:xfrm>
            <a:off x="0" y="980727"/>
            <a:ext cx="9036496" cy="218117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ru-RU" sz="1200" b="1" dirty="0">
                <a:solidFill>
                  <a:prstClr val="black"/>
                </a:solidFill>
              </a:rPr>
              <a:t>ЦЕЛИ</a:t>
            </a:r>
            <a:r>
              <a:rPr lang="ru-RU" sz="1000" b="1" dirty="0">
                <a:solidFill>
                  <a:prstClr val="black"/>
                </a:solidFill>
              </a:rPr>
              <a:t> </a:t>
            </a:r>
            <a:r>
              <a:rPr lang="ru-RU" sz="1000" dirty="0">
                <a:solidFill>
                  <a:prstClr val="black"/>
                </a:solidFill>
                <a:latin typeface="Times New Roman" panose="02020603050405020304" pitchFamily="18" charset="0"/>
                <a:cs typeface="Times New Roman" panose="02020603050405020304" pitchFamily="18" charset="0"/>
              </a:rPr>
              <a:t>– </a:t>
            </a:r>
            <a:r>
              <a:rPr lang="ru-RU" sz="1200" b="1" i="1" dirty="0">
                <a:solidFill>
                  <a:prstClr val="black"/>
                </a:solidFill>
                <a:latin typeface="Times New Roman" panose="02020603050405020304" pitchFamily="18" charset="0"/>
                <a:cs typeface="Times New Roman" panose="02020603050405020304" pitchFamily="18" charset="0"/>
              </a:rPr>
              <a:t>1.</a:t>
            </a:r>
            <a:r>
              <a:rPr lang="ru-RU" sz="1200" b="1" i="1" dirty="0">
                <a:solidFill>
                  <a:srgbClr val="216D57"/>
                </a:solidFill>
                <a:latin typeface="Times New Roman" panose="02020603050405020304" pitchFamily="18" charset="0"/>
                <a:cs typeface="Times New Roman" panose="02020603050405020304" pitchFamily="18" charset="0"/>
              </a:rPr>
              <a:t>увеличить налоговые и неналоговые доходы консолидированного бюджета муниципального района Мелеузовский район РБ до 2021 года в 1,2 раза к уровню 2015 года;</a:t>
            </a:r>
          </a:p>
          <a:p>
            <a:pPr>
              <a:defRPr/>
            </a:pPr>
            <a:r>
              <a:rPr lang="ru-RU" sz="1200" b="1" i="1" dirty="0">
                <a:solidFill>
                  <a:srgbClr val="216D57"/>
                </a:solidFill>
                <a:latin typeface="Times New Roman" panose="02020603050405020304" pitchFamily="18" charset="0"/>
                <a:cs typeface="Times New Roman" panose="02020603050405020304" pitchFamily="18" charset="0"/>
              </a:rPr>
              <a:t>2. обеспечить качество управления муниципальными финансами на уровне не ниже </a:t>
            </a:r>
            <a:r>
              <a:rPr lang="en-US" sz="1200" b="1" i="1" dirty="0">
                <a:solidFill>
                  <a:srgbClr val="216D57"/>
                </a:solidFill>
                <a:latin typeface="Times New Roman" panose="02020603050405020304" pitchFamily="18" charset="0"/>
                <a:cs typeface="Times New Roman" panose="02020603050405020304" pitchFamily="18" charset="0"/>
              </a:rPr>
              <a:t>II </a:t>
            </a:r>
            <a:r>
              <a:rPr lang="ru-RU" sz="1200" b="1" i="1" dirty="0">
                <a:solidFill>
                  <a:srgbClr val="216D57"/>
                </a:solidFill>
                <a:latin typeface="Times New Roman" panose="02020603050405020304" pitchFamily="18" charset="0"/>
                <a:cs typeface="Times New Roman" panose="02020603050405020304" pitchFamily="18" charset="0"/>
              </a:rPr>
              <a:t>степени качества (по оценке Министерства финансов Республики Башкортостан);</a:t>
            </a:r>
          </a:p>
          <a:p>
            <a:pPr>
              <a:defRPr/>
            </a:pPr>
            <a:r>
              <a:rPr lang="ru-RU" sz="1200" b="1" i="1" dirty="0">
                <a:solidFill>
                  <a:srgbClr val="216D57"/>
                </a:solidFill>
                <a:latin typeface="Times New Roman" panose="02020603050405020304" pitchFamily="18" charset="0"/>
                <a:cs typeface="Times New Roman" panose="02020603050405020304" pitchFamily="18" charset="0"/>
              </a:rPr>
              <a:t>3. обеспечить уровень долговой нагрузки в пределах 10% доходов бюджета муниципального района Мелеузовский район РБ без учета безвозмездных поступлений</a:t>
            </a:r>
          </a:p>
        </p:txBody>
      </p:sp>
      <p:sp>
        <p:nvSpPr>
          <p:cNvPr id="7" name="TextBox 6"/>
          <p:cNvSpPr txBox="1"/>
          <p:nvPr/>
        </p:nvSpPr>
        <p:spPr>
          <a:xfrm>
            <a:off x="144240" y="316189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15" name="Скругленный прямоугольник 14"/>
          <p:cNvSpPr/>
          <p:nvPr/>
        </p:nvSpPr>
        <p:spPr>
          <a:xfrm>
            <a:off x="2123728" y="3196921"/>
            <a:ext cx="6259625" cy="3107726"/>
          </a:xfrm>
          <a:prstGeom prst="roundRect">
            <a:avLst>
              <a:gd name="adj" fmla="val 12275"/>
            </a:avLst>
          </a:prstGeom>
        </p:spPr>
        <p:style>
          <a:lnRef idx="1">
            <a:schemeClr val="accent4"/>
          </a:lnRef>
          <a:fillRef idx="2">
            <a:schemeClr val="accent4"/>
          </a:fillRef>
          <a:effectRef idx="1">
            <a:schemeClr val="accent4"/>
          </a:effectRef>
          <a:fontRef idx="minor">
            <a:schemeClr val="dk1"/>
          </a:fontRef>
        </p:style>
        <p:txBody>
          <a:bodyPr rtlCol="0" anchor="ctr"/>
          <a:lstStyle/>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организовать работу по повышению качества администрирования доходов бюджета и совершенствованию налогового законодательства муниципального района Мелеузовский район Республики Башкортостан;</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обеспечить качество организации бюджетного процесса;</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совершенствовать межбюджетные отношения, повысить эффективность оказания финансовой помощи бюджетам сельских и городского поселений муниципального района Мелеузовский район Республики Башкортостан;</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обеспечить организацию и осуществление контроля в финансово-бюджетной сфере и в сфере закупок;</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обеспечить эффективное управление муниципальным долгом муниципального района Мелеузовский район Республики Башкортостан </a:t>
            </a:r>
          </a:p>
          <a:p>
            <a:pPr marL="171450" indent="-171450">
              <a:buFontTx/>
              <a:buChar char="-"/>
              <a:defRPr/>
            </a:pPr>
            <a:r>
              <a:rPr lang="ru-RU" sz="1200" b="1" i="1" dirty="0">
                <a:solidFill>
                  <a:schemeClr val="accent3">
                    <a:lumMod val="50000"/>
                  </a:schemeClr>
                </a:solidFill>
                <a:latin typeface="Times New Roman" panose="02020603050405020304" pitchFamily="18" charset="0"/>
                <a:cs typeface="Times New Roman" panose="02020603050405020304" pitchFamily="18" charset="0"/>
              </a:rPr>
              <a:t>организовать централизацию бухгалтерского учета муниципальных учреждений</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216" y="836712"/>
            <a:ext cx="14382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7012756" y="183555"/>
            <a:ext cx="2133600" cy="365125"/>
          </a:xfrm>
        </p:spPr>
        <p:txBody>
          <a:bodyPr/>
          <a:lstStyle/>
          <a:p>
            <a:pPr>
              <a:defRPr/>
            </a:pPr>
            <a:fld id="{1B7666BA-D9CA-4185-806B-0FC1DED90D94}" type="slidenum">
              <a:rPr lang="ru-RU" altLang="ru-RU" smtClean="0">
                <a:solidFill>
                  <a:schemeClr val="tx1"/>
                </a:solidFill>
              </a:rPr>
              <a:pPr>
                <a:defRPr/>
              </a:pPr>
              <a:t>47</a:t>
            </a:fld>
            <a:endParaRPr lang="ru-RU" altLang="ru-RU" dirty="0">
              <a:solidFill>
                <a:schemeClr val="tx1"/>
              </a:solidFill>
            </a:endParaRPr>
          </a:p>
        </p:txBody>
      </p:sp>
    </p:spTree>
    <p:extLst>
      <p:ext uri="{BB962C8B-B14F-4D97-AF65-F5344CB8AC3E}">
        <p14:creationId xmlns:p14="http://schemas.microsoft.com/office/powerpoint/2010/main" val="111565237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7">
            <a:extLst>
              <a:ext uri="{FF2B5EF4-FFF2-40B4-BE49-F238E27FC236}">
                <a16:creationId xmlns:a16="http://schemas.microsoft.com/office/drawing/2014/main" id="{46CA2FF8-76E5-4654-9536-9CCF4E65766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83" name="Rectangle 8">
            <a:extLst>
              <a:ext uri="{FF2B5EF4-FFF2-40B4-BE49-F238E27FC236}">
                <a16:creationId xmlns:a16="http://schemas.microsoft.com/office/drawing/2014/main" id="{A927D567-1608-4A87-98C0-C87918B54740}"/>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graphicFrame>
        <p:nvGraphicFramePr>
          <p:cNvPr id="2" name="Таблица 1">
            <a:extLst>
              <a:ext uri="{FF2B5EF4-FFF2-40B4-BE49-F238E27FC236}">
                <a16:creationId xmlns:a16="http://schemas.microsoft.com/office/drawing/2014/main" id="{2E648489-E80A-4006-9069-9BE20837F4B6}"/>
              </a:ext>
            </a:extLst>
          </p:cNvPr>
          <p:cNvGraphicFramePr>
            <a:graphicFrameLocks noGrp="1"/>
          </p:cNvGraphicFramePr>
          <p:nvPr>
            <p:extLst>
              <p:ext uri="{D42A27DB-BD31-4B8C-83A1-F6EECF244321}">
                <p14:modId xmlns:p14="http://schemas.microsoft.com/office/powerpoint/2010/main" val="451986848"/>
              </p:ext>
            </p:extLst>
          </p:nvPr>
        </p:nvGraphicFramePr>
        <p:xfrm>
          <a:off x="39061" y="1372190"/>
          <a:ext cx="9104939" cy="5253924"/>
        </p:xfrm>
        <a:graphic>
          <a:graphicData uri="http://schemas.openxmlformats.org/drawingml/2006/table">
            <a:tbl>
              <a:tblPr>
                <a:tableStyleId>{0505E3EF-67EA-436B-97B2-0124C06EBD24}</a:tableStyleId>
              </a:tblPr>
              <a:tblGrid>
                <a:gridCol w="364197">
                  <a:extLst>
                    <a:ext uri="{9D8B030D-6E8A-4147-A177-3AD203B41FA5}">
                      <a16:colId xmlns:a16="http://schemas.microsoft.com/office/drawing/2014/main" val="20004"/>
                    </a:ext>
                  </a:extLst>
                </a:gridCol>
                <a:gridCol w="7065434">
                  <a:extLst>
                    <a:ext uri="{9D8B030D-6E8A-4147-A177-3AD203B41FA5}">
                      <a16:colId xmlns:a16="http://schemas.microsoft.com/office/drawing/2014/main" val="20000"/>
                    </a:ext>
                  </a:extLst>
                </a:gridCol>
                <a:gridCol w="582716">
                  <a:extLst>
                    <a:ext uri="{9D8B030D-6E8A-4147-A177-3AD203B41FA5}">
                      <a16:colId xmlns:a16="http://schemas.microsoft.com/office/drawing/2014/main" val="20001"/>
                    </a:ext>
                  </a:extLst>
                </a:gridCol>
                <a:gridCol w="582716">
                  <a:extLst>
                    <a:ext uri="{9D8B030D-6E8A-4147-A177-3AD203B41FA5}">
                      <a16:colId xmlns:a16="http://schemas.microsoft.com/office/drawing/2014/main" val="20002"/>
                    </a:ext>
                  </a:extLst>
                </a:gridCol>
                <a:gridCol w="509876">
                  <a:extLst>
                    <a:ext uri="{9D8B030D-6E8A-4147-A177-3AD203B41FA5}">
                      <a16:colId xmlns:a16="http://schemas.microsoft.com/office/drawing/2014/main" val="20003"/>
                    </a:ext>
                  </a:extLst>
                </a:gridCol>
              </a:tblGrid>
              <a:tr h="37112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0"/>
                  </a:ext>
                </a:extLst>
              </a:tr>
              <a:tr h="199819">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a16="http://schemas.microsoft.com/office/drawing/2014/main" val="10001"/>
                  </a:ext>
                </a:extLst>
              </a:tr>
              <a:tr h="36601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lang="ru-RU" sz="1000" kern="1200" dirty="0">
                          <a:effectLst/>
                          <a:latin typeface="Times New Roman" panose="02020603050405020304" pitchFamily="18" charset="0"/>
                          <a:cs typeface="Times New Roman" panose="02020603050405020304" pitchFamily="18" charset="0"/>
                        </a:rPr>
                        <a:t>Объем налоговых и неналоговых доходов консолидированного бюджета муниципального района Мелеузовский район Республики Башкортостан, млн. рублей</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680,0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788,2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115,9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2"/>
                  </a:ext>
                </a:extLst>
              </a:tr>
              <a:tr h="36601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lang="ru-RU" sz="1000" kern="1200" dirty="0">
                          <a:effectLst/>
                          <a:latin typeface="Times New Roman" panose="02020603050405020304" pitchFamily="18" charset="0"/>
                          <a:cs typeface="Times New Roman" panose="02020603050405020304" pitchFamily="18" charset="0"/>
                        </a:rPr>
                        <a:t>Выполнение плана по налоговым и неналоговым доходам консолидированного бюджета муниципального района Мелеузовский район Республики Башкортостан,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115,7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115,7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3"/>
                  </a:ext>
                </a:extLst>
              </a:tr>
              <a:tr h="5087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lang="ru-RU" sz="1000" kern="1200" dirty="0">
                          <a:effectLst/>
                          <a:latin typeface="Times New Roman" panose="02020603050405020304" pitchFamily="18" charset="0"/>
                          <a:cs typeface="Times New Roman" panose="02020603050405020304" pitchFamily="18" charset="0"/>
                        </a:rPr>
                        <a:t>Отношение недополученных доходов по местным налогам в результате налоговых льгот, установленных нормативно - правовыми актами муниципального района Мелеузовский район Республики Башкортостан, к общему объему налоговых доходов бюджета муниципального района Мелеузовский район Республики Башкортостан,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000" u="none" strike="noStrike" cap="none" normalizeH="0" baseline="0" dirty="0">
                          <a:ln>
                            <a:noFill/>
                          </a:ln>
                          <a:effectLst/>
                          <a:latin typeface="Times New Roman" panose="02020603050405020304" pitchFamily="18" charset="0"/>
                          <a:cs typeface="Times New Roman" panose="02020603050405020304" pitchFamily="18" charset="0"/>
                        </a:rPr>
                        <a:t>&lt;</a:t>
                      </a: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0,11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4"/>
                  </a:ext>
                </a:extLst>
              </a:tr>
              <a:tr h="454391">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Рейтинг муниципального района Мелеузовский район Республики Башкортостан среди муниципальных районов Республики Башкортостан по качеству управления муниципальными финансами (по оценке Министерства финансов Республики Башкортостан), степень качества</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en-US" sz="1000" dirty="0">
                          <a:effectLst/>
                          <a:latin typeface="Times New Roman" panose="02020603050405020304" pitchFamily="18" charset="0"/>
                          <a:cs typeface="Times New Roman" panose="02020603050405020304" pitchFamily="18" charset="0"/>
                        </a:rPr>
                        <a:t>=&gt; II</a:t>
                      </a:r>
                      <a:endParaRPr lang="ru-RU" sz="1000" dirty="0">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en-US" sz="1000" u="none" strike="noStrike" cap="none" normalizeH="0" baseline="0" dirty="0">
                          <a:ln>
                            <a:noFill/>
                          </a:ln>
                          <a:effectLst/>
                          <a:latin typeface="Times New Roman" panose="02020603050405020304" pitchFamily="18" charset="0"/>
                          <a:cs typeface="Times New Roman" panose="02020603050405020304" pitchFamily="18" charset="0"/>
                        </a:rPr>
                        <a:t>I</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5"/>
                  </a:ext>
                </a:extLst>
              </a:tr>
              <a:tr h="285501">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Соблюдение установленных законодательством Российской Федерации требований к бюджету муниципального района Мелеузовский район Республики Башкортостан и отчетности о его исполнении, да/нет (1/0)</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6"/>
                  </a:ext>
                </a:extLst>
              </a:tr>
              <a:tr h="42825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Доля расходов бюджета муниципального района Мелеузовский район Республики Башкортостан, формируемых в рамках муниципальных программ, в общем объеме расходов бюджета муниципального района Мелеузовский район Республики Башкортостан,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7"/>
                  </a:ext>
                </a:extLst>
              </a:tr>
              <a:tr h="285501">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Доля бюджетов муниципальных образований муниципального района Мелеузовский район Республики Башкортостан с уровнем бюджетной обеспеченности выше среднего по муниципальному району</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35,3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35,3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8"/>
                  </a:ext>
                </a:extLst>
              </a:tr>
              <a:tr h="285501">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Количество бюджетов муниципальных образований муниципального района Мелеузовский район Республики Башкортостан с уровнем бюджетной обеспеченности выше среднего по муниципальному району, единицы</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9"/>
                  </a:ext>
                </a:extLst>
              </a:tr>
              <a:tr h="42825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Соотношение объема проверенных средств бюджета муниципального района Мелеузовский район Республики Башкортостан и общей суммы расходов бюджета муниципального района Мелеузовский район Республики Башкортостан года, предшествующего отчетному,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48,9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349,3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0"/>
                  </a:ext>
                </a:extLst>
              </a:tr>
              <a:tr h="2283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Выполнение планов контрольных мероприятий,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2"/>
                  </a:ext>
                </a:extLst>
              </a:tr>
              <a:tr h="285501">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Просроченная задолженность по долговым обязательствам муниципального района </a:t>
                      </a:r>
                      <a:r>
                        <a:rPr lang="ru-RU" sz="1000" dirty="0" err="1">
                          <a:effectLst/>
                          <a:latin typeface="Times New Roman" panose="02020603050405020304" pitchFamily="18" charset="0"/>
                          <a:cs typeface="Times New Roman" panose="02020603050405020304" pitchFamily="18" charset="0"/>
                        </a:rPr>
                        <a:t>Мелеузовский</a:t>
                      </a:r>
                      <a:r>
                        <a:rPr lang="ru-RU" sz="1000" dirty="0">
                          <a:effectLst/>
                          <a:latin typeface="Times New Roman" panose="02020603050405020304" pitchFamily="18" charset="0"/>
                          <a:cs typeface="Times New Roman" panose="02020603050405020304" pitchFamily="18" charset="0"/>
                        </a:rPr>
                        <a:t> район Республики Башкортостан, </a:t>
                      </a:r>
                      <a:r>
                        <a:rPr lang="ru-RU" sz="1000" dirty="0" err="1">
                          <a:effectLst/>
                          <a:latin typeface="Times New Roman" panose="02020603050405020304" pitchFamily="18" charset="0"/>
                          <a:cs typeface="Times New Roman" panose="02020603050405020304" pitchFamily="18" charset="0"/>
                        </a:rPr>
                        <a:t>тыс.руб</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1"/>
                  </a:ext>
                </a:extLst>
              </a:tr>
              <a:tr h="42825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Доля муниципальных учреждений (за исключением учреждений сферы образования), обслуживаемых МКУ Централизованная бухгалтерия муниципального района </a:t>
                      </a:r>
                      <a:r>
                        <a:rPr lang="ru-RU" sz="1000" dirty="0" err="1">
                          <a:effectLst/>
                          <a:latin typeface="Times New Roman" panose="02020603050405020304" pitchFamily="18" charset="0"/>
                          <a:cs typeface="Times New Roman" panose="02020603050405020304" pitchFamily="18" charset="0"/>
                        </a:rPr>
                        <a:t>Мелеузовский</a:t>
                      </a:r>
                      <a:r>
                        <a:rPr lang="ru-RU" sz="1000" dirty="0">
                          <a:effectLst/>
                          <a:latin typeface="Times New Roman" panose="02020603050405020304" pitchFamily="18" charset="0"/>
                          <a:cs typeface="Times New Roman" panose="02020603050405020304" pitchFamily="18" charset="0"/>
                        </a:rPr>
                        <a:t> район Республики Башкортостан от общего количества муниципальных учреждений,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92,3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92,3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3"/>
                  </a:ext>
                </a:extLst>
              </a:tr>
            </a:tbl>
          </a:graphicData>
        </a:graphic>
      </p:graphicFrame>
      <p:sp>
        <p:nvSpPr>
          <p:cNvPr id="71753" name="TextBox 2">
            <a:extLst>
              <a:ext uri="{FF2B5EF4-FFF2-40B4-BE49-F238E27FC236}">
                <a16:creationId xmlns:a16="http://schemas.microsoft.com/office/drawing/2014/main" id="{8BEB8FFE-15B9-41F1-8B61-144B0EE20387}"/>
              </a:ext>
            </a:extLst>
          </p:cNvPr>
          <p:cNvSpPr txBox="1">
            <a:spLocks noChangeArrowheads="1"/>
          </p:cNvSpPr>
          <p:nvPr/>
        </p:nvSpPr>
        <p:spPr bwMode="auto">
          <a:xfrm>
            <a:off x="835685" y="1065421"/>
            <a:ext cx="68259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a:solidFill>
                  <a:srgbClr val="0070C0"/>
                </a:solidFill>
              </a:rPr>
              <a:t>Достигнутые значения целевых индикаторов за 2018 год</a:t>
            </a:r>
          </a:p>
          <a:p>
            <a:pPr eaLnBrk="1" hangingPunct="1"/>
            <a:endParaRPr lang="ru-RU" altLang="ru-RU" dirty="0"/>
          </a:p>
        </p:txBody>
      </p:sp>
      <p:sp>
        <p:nvSpPr>
          <p:cNvPr id="11" name="Заголовок 4"/>
          <p:cNvSpPr txBox="1">
            <a:spLocks/>
          </p:cNvSpPr>
          <p:nvPr/>
        </p:nvSpPr>
        <p:spPr>
          <a:xfrm>
            <a:off x="319963" y="204712"/>
            <a:ext cx="8784976" cy="4369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5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«Управление  муниципальными финансами и муниципальным долгом муниципального района Мелеузовский район республики Башкортостан                                на 2016-2021 годы»</a:t>
            </a:r>
            <a:endParaRPr lang="ru-RU" sz="1500" dirty="0">
              <a:solidFill>
                <a:schemeClr val="accent1">
                  <a:lumMod val="60000"/>
                  <a:lumOff val="40000"/>
                </a:schemeClr>
              </a:solidFill>
              <a:latin typeface="Cambria" panose="02040503050406030204" pitchFamily="18" charset="0"/>
            </a:endParaRPr>
          </a:p>
        </p:txBody>
      </p:sp>
      <p:sp>
        <p:nvSpPr>
          <p:cNvPr id="3" name="Номер слайда 2"/>
          <p:cNvSpPr>
            <a:spLocks noGrp="1"/>
          </p:cNvSpPr>
          <p:nvPr>
            <p:ph type="sldNum" sz="quarter" idx="12"/>
          </p:nvPr>
        </p:nvSpPr>
        <p:spPr>
          <a:xfrm>
            <a:off x="7010400" y="175381"/>
            <a:ext cx="2133600" cy="365125"/>
          </a:xfrm>
        </p:spPr>
        <p:txBody>
          <a:bodyPr/>
          <a:lstStyle/>
          <a:p>
            <a:fld id="{434A3D7E-C280-4DCD-A7E1-93BBC7758E8E}" type="slidenum">
              <a:rPr lang="ru-RU" smtClean="0">
                <a:solidFill>
                  <a:schemeClr val="tx1"/>
                </a:solidFill>
              </a:rPr>
              <a:t>48</a:t>
            </a:fld>
            <a:endParaRPr lang="ru-RU" dirty="0">
              <a:solidFill>
                <a:schemeClr val="tx1"/>
              </a:solidFill>
            </a:endParaRPr>
          </a:p>
        </p:txBody>
      </p:sp>
    </p:spTree>
    <p:extLst>
      <p:ext uri="{BB962C8B-B14F-4D97-AF65-F5344CB8AC3E}">
        <p14:creationId xmlns:p14="http://schemas.microsoft.com/office/powerpoint/2010/main" val="147004171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2069" y="260648"/>
            <a:ext cx="8784976" cy="576064"/>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молодежной политики, физкультуры и спорта в муниципальном районе Мелеузовский район Республики Башкортостан </a:t>
            </a:r>
            <a:br>
              <a:rPr lang="ru-RU" sz="1600" b="1" dirty="0">
                <a:solidFill>
                  <a:schemeClr val="accent1">
                    <a:lumMod val="60000"/>
                    <a:lumOff val="40000"/>
                  </a:schemeClr>
                </a:solidFill>
                <a:latin typeface="Cambria" panose="02040503050406030204" pitchFamily="18" charset="0"/>
                <a:cs typeface="Arial" panose="020B0604020202020204" pitchFamily="34" charset="0"/>
              </a:rPr>
            </a:br>
            <a:r>
              <a:rPr lang="ru-RU" sz="1600" b="1" dirty="0">
                <a:solidFill>
                  <a:schemeClr val="accent1">
                    <a:lumMod val="60000"/>
                    <a:lumOff val="40000"/>
                  </a:schemeClr>
                </a:solidFill>
                <a:latin typeface="Cambria" panose="02040503050406030204" pitchFamily="18" charset="0"/>
                <a:cs typeface="Arial" panose="020B0604020202020204" pitchFamily="34" charset="0"/>
              </a:rPr>
              <a:t>на 2016-2021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89710" y="986714"/>
            <a:ext cx="8995952" cy="1404000"/>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rPr>
              <a:t>ЦЕЛИ</a:t>
            </a:r>
            <a:r>
              <a:rPr lang="ru-RU" sz="1000" b="1" dirty="0">
                <a:solidFill>
                  <a:prstClr val="black"/>
                </a:solidFill>
              </a:rPr>
              <a:t> </a:t>
            </a:r>
            <a:r>
              <a:rPr lang="ru-RU" sz="1000" i="1" dirty="0">
                <a:solidFill>
                  <a:prstClr val="black"/>
                </a:solidFill>
                <a:latin typeface="Times New Roman" panose="02020603050405020304" pitchFamily="18" charset="0"/>
                <a:cs typeface="Times New Roman" panose="02020603050405020304" pitchFamily="18" charset="0"/>
              </a:rPr>
              <a:t>1. создание социально-экономических, организационных, правовых условий и гарантий социального становления и развития молодых граждан, их наиболее полной самореализации в интересах общества;</a:t>
            </a:r>
          </a:p>
          <a:p>
            <a:pPr>
              <a:defRPr/>
            </a:pPr>
            <a:r>
              <a:rPr lang="ru-RU" sz="1000" i="1" dirty="0">
                <a:solidFill>
                  <a:prstClr val="black"/>
                </a:solidFill>
                <a:latin typeface="Times New Roman" panose="02020603050405020304" pitchFamily="18" charset="0"/>
                <a:cs typeface="Times New Roman" panose="02020603050405020304" pitchFamily="18" charset="0"/>
              </a:rPr>
              <a:t>2. Повышение физической активности и подготовленности всех возрастных групп населения;</a:t>
            </a:r>
          </a:p>
          <a:p>
            <a:pPr>
              <a:defRPr/>
            </a:pPr>
            <a:r>
              <a:rPr lang="ru-RU" sz="1000" i="1" dirty="0">
                <a:solidFill>
                  <a:prstClr val="black"/>
                </a:solidFill>
                <a:latin typeface="Times New Roman" panose="02020603050405020304" pitchFamily="18" charset="0"/>
                <a:cs typeface="Times New Roman" panose="02020603050405020304" pitchFamily="18" charset="0"/>
              </a:rPr>
              <a:t>3. Создание условий для подготовки спортивного резерва и успешного выступления спортсменов Мелеузовского района в официальных республиканских, российских и международных соревнованиях</a:t>
            </a:r>
          </a:p>
          <a:p>
            <a:pPr algn="ctr"/>
            <a:endParaRPr lang="ru-RU" sz="1000" b="1" dirty="0">
              <a:solidFill>
                <a:prstClr val="black"/>
              </a:solidFill>
            </a:endParaRPr>
          </a:p>
        </p:txBody>
      </p:sp>
      <p:sp>
        <p:nvSpPr>
          <p:cNvPr id="7" name="TextBox 6"/>
          <p:cNvSpPr txBox="1"/>
          <p:nvPr/>
        </p:nvSpPr>
        <p:spPr>
          <a:xfrm>
            <a:off x="251520" y="2403909"/>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46763" y="2773241"/>
            <a:ext cx="2889269" cy="358281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defRPr/>
            </a:pPr>
            <a:r>
              <a:rPr lang="ru-RU" sz="1100" b="1" i="1" dirty="0">
                <a:ln>
                  <a:noFill/>
                  <a:prstDash val="solid"/>
                  <a:bevel/>
                </a:ln>
                <a:solidFill>
                  <a:schemeClr val="tx1"/>
                </a:solidFill>
                <a:effectLst/>
                <a:cs typeface="Times New Roman" panose="02020603050405020304" pitchFamily="18" charset="0"/>
              </a:rPr>
              <a:t>- создание условий для организации и проведения культурно-досуговых и зрелищных мероприятий с детьми и молодежью муниципального района Мелеузовский район Республики Башкортостан;</a:t>
            </a:r>
          </a:p>
          <a:p>
            <a:pPr algn="just">
              <a:defRPr/>
            </a:pPr>
            <a:r>
              <a:rPr lang="ru-RU" sz="1100" b="1" i="1" dirty="0">
                <a:ln>
                  <a:noFill/>
                  <a:prstDash val="solid"/>
                  <a:bevel/>
                </a:ln>
                <a:solidFill>
                  <a:schemeClr val="tx1"/>
                </a:solidFill>
                <a:effectLst/>
                <a:cs typeface="Times New Roman" panose="02020603050405020304" pitchFamily="18" charset="0"/>
              </a:rPr>
              <a:t>- повышение эффективности мероприятий, направленных на профилактику социальных деструкций и вовлечение молодежи в социально активную деятельность;</a:t>
            </a:r>
          </a:p>
          <a:p>
            <a:pPr algn="just">
              <a:defRPr/>
            </a:pPr>
            <a:r>
              <a:rPr lang="ru-RU" sz="1100" b="1" i="1" dirty="0">
                <a:ln>
                  <a:noFill/>
                  <a:prstDash val="solid"/>
                  <a:bevel/>
                </a:ln>
                <a:solidFill>
                  <a:schemeClr val="tx1"/>
                </a:solidFill>
                <a:effectLst/>
                <a:cs typeface="Times New Roman" panose="02020603050405020304" pitchFamily="18" charset="0"/>
              </a:rPr>
              <a:t>- развитие массовой  физической культуры и спорта среди населения муниципального района Мелеузовский район Республики Башкортостан, в том числе среди лиц с ограниченными возможностями здоровья;</a:t>
            </a:r>
          </a:p>
          <a:p>
            <a:pPr algn="just">
              <a:defRPr/>
            </a:pPr>
            <a:r>
              <a:rPr lang="ru-RU" sz="1100" b="1" i="1" dirty="0">
                <a:ln>
                  <a:noFill/>
                  <a:prstDash val="solid"/>
                  <a:bevel/>
                </a:ln>
                <a:solidFill>
                  <a:schemeClr val="tx1"/>
                </a:solidFill>
                <a:effectLst/>
                <a:cs typeface="Times New Roman" panose="02020603050405020304" pitchFamily="18" charset="0"/>
              </a:rPr>
              <a:t>- развитие системы подготовки спортивного резерва.</a:t>
            </a:r>
          </a:p>
        </p:txBody>
      </p:sp>
      <p:pic>
        <p:nvPicPr>
          <p:cNvPr id="1026" name="Picture 2" descr="Картинки по запросу спорт фото"/>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0446" y="764705"/>
            <a:ext cx="1004830" cy="5760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83329" y="2403909"/>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2018 год</a:t>
            </a:r>
          </a:p>
        </p:txBody>
      </p:sp>
      <p:graphicFrame>
        <p:nvGraphicFramePr>
          <p:cNvPr id="9" name="Таблица 8">
            <a:extLst>
              <a:ext uri="{FF2B5EF4-FFF2-40B4-BE49-F238E27FC236}">
                <a16:creationId xmlns:a16="http://schemas.microsoft.com/office/drawing/2014/main" id="{0A8AA381-B22E-4CF3-9114-B55D1CD2FE5B}"/>
              </a:ext>
            </a:extLst>
          </p:cNvPr>
          <p:cNvGraphicFramePr>
            <a:graphicFrameLocks noGrp="1"/>
          </p:cNvGraphicFramePr>
          <p:nvPr>
            <p:extLst>
              <p:ext uri="{D42A27DB-BD31-4B8C-83A1-F6EECF244321}">
                <p14:modId xmlns:p14="http://schemas.microsoft.com/office/powerpoint/2010/main" val="262673050"/>
              </p:ext>
            </p:extLst>
          </p:nvPr>
        </p:nvGraphicFramePr>
        <p:xfrm>
          <a:off x="2817847" y="2784909"/>
          <a:ext cx="6294105" cy="3962134"/>
        </p:xfrm>
        <a:graphic>
          <a:graphicData uri="http://schemas.openxmlformats.org/drawingml/2006/table">
            <a:tbl>
              <a:tblPr>
                <a:tableStyleId>{0505E3EF-67EA-436B-97B2-0124C06EBD24}</a:tableStyleId>
              </a:tblPr>
              <a:tblGrid>
                <a:gridCol w="386001">
                  <a:extLst>
                    <a:ext uri="{9D8B030D-6E8A-4147-A177-3AD203B41FA5}">
                      <a16:colId xmlns:a16="http://schemas.microsoft.com/office/drawing/2014/main" val="20004"/>
                    </a:ext>
                  </a:extLst>
                </a:gridCol>
                <a:gridCol w="4344519">
                  <a:extLst>
                    <a:ext uri="{9D8B030D-6E8A-4147-A177-3AD203B41FA5}">
                      <a16:colId xmlns:a16="http://schemas.microsoft.com/office/drawing/2014/main" val="20000"/>
                    </a:ext>
                  </a:extLst>
                </a:gridCol>
                <a:gridCol w="548702">
                  <a:extLst>
                    <a:ext uri="{9D8B030D-6E8A-4147-A177-3AD203B41FA5}">
                      <a16:colId xmlns:a16="http://schemas.microsoft.com/office/drawing/2014/main" val="20001"/>
                    </a:ext>
                  </a:extLst>
                </a:gridCol>
                <a:gridCol w="542390">
                  <a:extLst>
                    <a:ext uri="{9D8B030D-6E8A-4147-A177-3AD203B41FA5}">
                      <a16:colId xmlns:a16="http://schemas.microsoft.com/office/drawing/2014/main" val="20002"/>
                    </a:ext>
                  </a:extLst>
                </a:gridCol>
                <a:gridCol w="472493">
                  <a:extLst>
                    <a:ext uri="{9D8B030D-6E8A-4147-A177-3AD203B41FA5}">
                      <a16:colId xmlns:a16="http://schemas.microsoft.com/office/drawing/2014/main" val="20003"/>
                    </a:ext>
                  </a:extLst>
                </a:gridCol>
              </a:tblGrid>
              <a:tr h="35963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9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9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extLst>
                  <a:ext uri="{0D108BD9-81ED-4DB2-BD59-A6C34878D82A}">
                    <a16:rowId xmlns:a16="http://schemas.microsoft.com/office/drawing/2014/main" val="10000"/>
                  </a:ext>
                </a:extLst>
              </a:tr>
              <a:tr h="221297">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anchor="ctr" horzOverflow="overflow"/>
                </a:tc>
                <a:tc vMerge="1">
                  <a:txBody>
                    <a:bodyPr/>
                    <a:lstStyle/>
                    <a:p>
                      <a:endParaRPr lang="ru-RU"/>
                    </a:p>
                  </a:txBody>
                  <a:tcPr/>
                </a:tc>
                <a:extLst>
                  <a:ext uri="{0D108BD9-81ED-4DB2-BD59-A6C34878D82A}">
                    <a16:rowId xmlns:a16="http://schemas.microsoft.com/office/drawing/2014/main" val="10001"/>
                  </a:ext>
                </a:extLst>
              </a:tr>
              <a:tr h="35965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73" marR="91473" marT="45714" marB="45714" horzOverflow="overflow"/>
                </a:tc>
                <a:tc>
                  <a:txBody>
                    <a:bodyPr/>
                    <a:lstStyle/>
                    <a:p>
                      <a:pPr algn="just">
                        <a:spcAft>
                          <a:spcPts val="0"/>
                        </a:spcAft>
                      </a:pPr>
                      <a:r>
                        <a:rPr lang="ru-RU" sz="1000" kern="50" dirty="0">
                          <a:effectLst/>
                          <a:latin typeface="Times New Roman" panose="02020603050405020304" pitchFamily="18" charset="0"/>
                          <a:cs typeface="Times New Roman" panose="02020603050405020304" pitchFamily="18" charset="0"/>
                        </a:rPr>
                        <a:t>Количество молодых людей, посещающих кружки и секции спортивной направленности, чел.</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73" marR="91473" marT="45714" marB="45714"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785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785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a16="http://schemas.microsoft.com/office/drawing/2014/main" val="10002"/>
                  </a:ext>
                </a:extLst>
              </a:tr>
              <a:tr h="49798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73" marR="91473" marT="45714" marB="45714" horzOverflow="overflow"/>
                </a:tc>
                <a:tc>
                  <a:txBody>
                    <a:bodyPr/>
                    <a:lstStyle/>
                    <a:p>
                      <a:pPr algn="just">
                        <a:spcAft>
                          <a:spcPts val="0"/>
                        </a:spcAft>
                      </a:pPr>
                      <a:r>
                        <a:rPr lang="ru-RU" sz="1000" kern="50" dirty="0">
                          <a:effectLst/>
                          <a:latin typeface="Times New Roman" panose="02020603050405020304" pitchFamily="18" charset="0"/>
                          <a:cs typeface="Times New Roman" panose="02020603050405020304" pitchFamily="18" charset="0"/>
                        </a:rPr>
                        <a:t>Доля молодых граждан, с которыми проведены индивидуальные консультации и беседы, направленных на профилактику социальных деструкций,%</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73" marR="91473" marT="45714" marB="45714"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a16="http://schemas.microsoft.com/office/drawing/2014/main" val="10003"/>
                  </a:ext>
                </a:extLst>
              </a:tr>
              <a:tr h="221322">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73" marR="91473" marT="45714" marB="45714" horzOverflow="overflow"/>
                </a:tc>
                <a:tc>
                  <a:txBody>
                    <a:bodyPr/>
                    <a:lstStyle/>
                    <a:p>
                      <a:pPr algn="just">
                        <a:spcAft>
                          <a:spcPts val="0"/>
                        </a:spcAft>
                      </a:pPr>
                      <a:r>
                        <a:rPr lang="ru-RU" sz="1000" kern="50" dirty="0">
                          <a:effectLst/>
                          <a:latin typeface="Times New Roman" panose="02020603050405020304" pitchFamily="18" charset="0"/>
                          <a:cs typeface="Times New Roman" panose="02020603050405020304" pitchFamily="18" charset="0"/>
                        </a:rPr>
                        <a:t>Количество посетителей спортивных объектов ,</a:t>
                      </a:r>
                      <a:r>
                        <a:rPr lang="ru-RU" sz="1000" kern="50" dirty="0" err="1">
                          <a:effectLst/>
                          <a:latin typeface="Times New Roman" panose="02020603050405020304" pitchFamily="18" charset="0"/>
                          <a:cs typeface="Times New Roman" panose="02020603050405020304" pitchFamily="18" charset="0"/>
                        </a:rPr>
                        <a:t>тыс.чел</a:t>
                      </a:r>
                      <a:r>
                        <a:rPr lang="ru-RU" sz="1000" kern="50" dirty="0">
                          <a:effectLst/>
                          <a:latin typeface="Times New Roman" panose="02020603050405020304" pitchFamily="18" charset="0"/>
                          <a:cs typeface="Times New Roman" panose="02020603050405020304" pitchFamily="18" charset="0"/>
                        </a:rPr>
                        <a:t>.</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73" marR="91473" marT="45714" marB="45714"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24,2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24,2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a16="http://schemas.microsoft.com/office/drawing/2014/main" val="10004"/>
                  </a:ext>
                </a:extLst>
              </a:tr>
              <a:tr h="35963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algn="just">
                        <a:spcAft>
                          <a:spcPts val="0"/>
                        </a:spcAft>
                      </a:pPr>
                      <a:r>
                        <a:rPr lang="ru-RU" sz="1000" kern="50" dirty="0">
                          <a:effectLst/>
                          <a:latin typeface="Times New Roman" panose="02020603050405020304" pitchFamily="18" charset="0"/>
                          <a:cs typeface="Times New Roman" panose="02020603050405020304" pitchFamily="18" charset="0"/>
                        </a:rPr>
                        <a:t>Количество посетителей занятий  физкультурно-спортивной направленности, тыс. чел.</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a16="http://schemas.microsoft.com/office/drawing/2014/main" val="10005"/>
                  </a:ext>
                </a:extLst>
              </a:tr>
              <a:tr h="35963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50" dirty="0">
                          <a:effectLst/>
                          <a:latin typeface="Times New Roman" panose="02020603050405020304" pitchFamily="18" charset="0"/>
                          <a:cs typeface="Times New Roman" panose="02020603050405020304" pitchFamily="18" charset="0"/>
                        </a:rPr>
                        <a:t>Количество участников физкультурно-оздоровительных  мероприятий, </a:t>
                      </a:r>
                      <a:r>
                        <a:rPr lang="ru-RU" sz="1000" kern="50" dirty="0" err="1">
                          <a:effectLst/>
                          <a:latin typeface="Times New Roman" panose="02020603050405020304" pitchFamily="18" charset="0"/>
                          <a:cs typeface="Times New Roman" panose="02020603050405020304" pitchFamily="18" charset="0"/>
                        </a:rPr>
                        <a:t>тыс.чел</a:t>
                      </a:r>
                      <a:r>
                        <a:rPr lang="ru-RU" sz="1000" kern="50" dirty="0">
                          <a:effectLst/>
                          <a:latin typeface="Times New Roman" panose="02020603050405020304" pitchFamily="18" charset="0"/>
                          <a:cs typeface="Times New Roman" panose="02020603050405020304" pitchFamily="18" charset="0"/>
                        </a:rPr>
                        <a:t>.</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22,3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22,3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a16="http://schemas.microsoft.com/office/drawing/2014/main" val="10006"/>
                  </a:ext>
                </a:extLst>
              </a:tr>
              <a:tr h="35963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50" dirty="0">
                          <a:effectLst/>
                          <a:latin typeface="Times New Roman" panose="02020603050405020304" pitchFamily="18" charset="0"/>
                          <a:cs typeface="Times New Roman" panose="02020603050405020304" pitchFamily="18" charset="0"/>
                        </a:rPr>
                        <a:t>Доля граждан, систематически занимающихся физической культурой и спортом, %</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33,1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33,1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a16="http://schemas.microsoft.com/office/drawing/2014/main" val="10007"/>
                  </a:ext>
                </a:extLst>
              </a:tr>
              <a:tr h="35963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50" dirty="0">
                          <a:effectLst/>
                          <a:latin typeface="Times New Roman" panose="02020603050405020304" pitchFamily="18" charset="0"/>
                          <a:cs typeface="Times New Roman" panose="02020603050405020304" pitchFamily="18" charset="0"/>
                        </a:rPr>
                        <a:t>Численность спортсменов включенных в состав сборных команд РБ, РФ, чел.</a:t>
                      </a:r>
                      <a:endParaRPr lang="ru-RU" sz="1400" b="0" kern="50" dirty="0">
                        <a:effectLst/>
                        <a:latin typeface="Times New Roman" panose="02020603050405020304" pitchFamily="18" charset="0"/>
                        <a:ea typeface="Times New Roman"/>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a16="http://schemas.microsoft.com/office/drawing/2014/main" val="10008"/>
                  </a:ext>
                </a:extLst>
              </a:tr>
              <a:tr h="49797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50" dirty="0">
                          <a:effectLst/>
                          <a:latin typeface="Times New Roman" panose="02020603050405020304" pitchFamily="18" charset="0"/>
                          <a:cs typeface="Times New Roman" panose="02020603050405020304" pitchFamily="18" charset="0"/>
                        </a:rPr>
                        <a:t>Соотношение участников с ограниченными возможностями, участвующими в физкультурно-оздоровительных</a:t>
                      </a:r>
                      <a:r>
                        <a:rPr lang="ru-RU" sz="1000" kern="50" baseline="0" dirty="0">
                          <a:effectLst/>
                          <a:latin typeface="Times New Roman" panose="02020603050405020304" pitchFamily="18" charset="0"/>
                          <a:cs typeface="Times New Roman" panose="02020603050405020304" pitchFamily="18" charset="0"/>
                        </a:rPr>
                        <a:t> мероприятиях, в </a:t>
                      </a:r>
                      <a:r>
                        <a:rPr lang="ru-RU" sz="1000" kern="50" baseline="0" dirty="0" err="1">
                          <a:effectLst/>
                          <a:latin typeface="Times New Roman" panose="02020603050405020304" pitchFamily="18" charset="0"/>
                          <a:cs typeface="Times New Roman" panose="02020603050405020304" pitchFamily="18" charset="0"/>
                        </a:rPr>
                        <a:t>т.ч</a:t>
                      </a:r>
                      <a:r>
                        <a:rPr lang="ru-RU" sz="1000" kern="50" baseline="0" dirty="0">
                          <a:effectLst/>
                          <a:latin typeface="Times New Roman" panose="02020603050405020304" pitchFamily="18" charset="0"/>
                          <a:cs typeface="Times New Roman" panose="02020603050405020304" pitchFamily="18" charset="0"/>
                        </a:rPr>
                        <a:t>. кружках и секциях, от общего числа лиц с ограниченными возможностями,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6" marR="91466" marT="45705" marB="4570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60" marR="91460" marT="45700" marB="45700" horzOverflow="overflow"/>
                </a:tc>
                <a:extLst>
                  <a:ext uri="{0D108BD9-81ED-4DB2-BD59-A6C34878D82A}">
                    <a16:rowId xmlns:a16="http://schemas.microsoft.com/office/drawing/2014/main" val="10009"/>
                  </a:ext>
                </a:extLst>
              </a:tr>
            </a:tbl>
          </a:graphicData>
        </a:graphic>
      </p:graphicFrame>
      <p:sp>
        <p:nvSpPr>
          <p:cNvPr id="3" name="Номер слайда 2"/>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chemeClr val="tx1"/>
                </a:solidFill>
              </a:rPr>
              <a:pPr>
                <a:defRPr/>
              </a:pPr>
              <a:t>49</a:t>
            </a:fld>
            <a:endParaRPr lang="ru-RU" altLang="ru-RU" dirty="0">
              <a:solidFill>
                <a:schemeClr val="tx1"/>
              </a:solidFill>
            </a:endParaRPr>
          </a:p>
        </p:txBody>
      </p:sp>
    </p:spTree>
    <p:extLst>
      <p:ext uri="{BB962C8B-B14F-4D97-AF65-F5344CB8AC3E}">
        <p14:creationId xmlns:p14="http://schemas.microsoft.com/office/powerpoint/2010/main" val="23352510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3" name="Заголовок 2"/>
          <p:cNvSpPr>
            <a:spLocks noGrp="1"/>
          </p:cNvSpPr>
          <p:nvPr>
            <p:ph type="title"/>
          </p:nvPr>
        </p:nvSpPr>
        <p:spPr>
          <a:xfrm>
            <a:off x="457200" y="764704"/>
            <a:ext cx="8229600" cy="490066"/>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Aft>
                <a:spcPts val="0"/>
              </a:spcAft>
              <a:defRPr/>
            </a:pPr>
            <a:r>
              <a:rPr lang="ru-RU" sz="28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ОЖИДАЕМЫЕ РЕЗУЛЬТАТЫ</a:t>
            </a:r>
          </a:p>
        </p:txBody>
      </p:sp>
      <p:sp>
        <p:nvSpPr>
          <p:cNvPr id="9219" name="Содержимое 1"/>
          <p:cNvSpPr>
            <a:spLocks noGrp="1"/>
          </p:cNvSpPr>
          <p:nvPr>
            <p:ph idx="1"/>
          </p:nvPr>
        </p:nvSpPr>
        <p:spPr>
          <a:xfrm>
            <a:off x="457200" y="1481138"/>
            <a:ext cx="8229600" cy="1090612"/>
          </a:xfrm>
        </p:spPr>
        <p:txBody>
          <a:bodyPr/>
          <a:lstStyle/>
          <a:p>
            <a:pPr eaLnBrk="1" hangingPunct="1">
              <a:buFont typeface="Wingdings 3" pitchFamily="18" charset="2"/>
              <a:buNone/>
            </a:pPr>
            <a:endParaRPr lang="ru-RU" altLang="ru-RU" dirty="0"/>
          </a:p>
          <a:p>
            <a:pPr eaLnBrk="1" hangingPunct="1">
              <a:buFont typeface="Wingdings 3" pitchFamily="18" charset="2"/>
              <a:buNone/>
            </a:pPr>
            <a:endParaRPr lang="ru-RU" altLang="ru-RU" dirty="0"/>
          </a:p>
        </p:txBody>
      </p:sp>
      <p:graphicFrame>
        <p:nvGraphicFramePr>
          <p:cNvPr id="8" name="Схема 7"/>
          <p:cNvGraphicFramePr/>
          <p:nvPr>
            <p:extLst>
              <p:ext uri="{D42A27DB-BD31-4B8C-83A1-F6EECF244321}">
                <p14:modId xmlns:p14="http://schemas.microsoft.com/office/powerpoint/2010/main" val="2806592136"/>
              </p:ext>
            </p:extLst>
          </p:nvPr>
        </p:nvGraphicFramePr>
        <p:xfrm>
          <a:off x="143508" y="1340768"/>
          <a:ext cx="8856984" cy="142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Схема 10"/>
          <p:cNvGraphicFramePr/>
          <p:nvPr>
            <p:extLst>
              <p:ext uri="{D42A27DB-BD31-4B8C-83A1-F6EECF244321}">
                <p14:modId xmlns:p14="http://schemas.microsoft.com/office/powerpoint/2010/main" val="864332693"/>
              </p:ext>
            </p:extLst>
          </p:nvPr>
        </p:nvGraphicFramePr>
        <p:xfrm>
          <a:off x="285720" y="2780928"/>
          <a:ext cx="8572560" cy="35004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3">
            <a:extLst>
              <a:ext uri="{FF2B5EF4-FFF2-40B4-BE49-F238E27FC236}">
                <a16:creationId xmlns:a16="http://schemas.microsoft.com/office/drawing/2014/main" id="{DCD22955-60C6-480E-A896-FFAD181F971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042"/>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7000056" y="70983"/>
            <a:ext cx="2133600" cy="365125"/>
          </a:xfrm>
        </p:spPr>
        <p:txBody>
          <a:bodyPr/>
          <a:lstStyle/>
          <a:p>
            <a:fld id="{434A3D7E-C280-4DCD-A7E1-93BBC7758E8E}" type="slidenum">
              <a:rPr lang="ru-RU" smtClean="0">
                <a:solidFill>
                  <a:schemeClr val="tx1"/>
                </a:solidFill>
              </a:rPr>
              <a:t>5</a:t>
            </a:fld>
            <a:endParaRPr lang="ru-RU" dirty="0">
              <a:solidFill>
                <a:schemeClr val="tx1"/>
              </a:solidFill>
            </a:endParaRPr>
          </a:p>
        </p:txBody>
      </p:sp>
    </p:spTree>
    <p:extLst>
      <p:ext uri="{BB962C8B-B14F-4D97-AF65-F5344CB8AC3E}">
        <p14:creationId xmlns:p14="http://schemas.microsoft.com/office/powerpoint/2010/main" val="41976128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2069" y="260648"/>
            <a:ext cx="8784976" cy="576064"/>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«Социальная поддержка граждан в муниципальном районе Мелеузовский район Республики Башкортостан на 2016-2018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1115616" y="988701"/>
            <a:ext cx="6552728" cy="1188000"/>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scene3d>
              <a:camera prst="orthographicFront"/>
              <a:lightRig rig="threePt" dir="t"/>
            </a:scene3d>
            <a:sp3d contourW="12700">
              <a:contourClr>
                <a:schemeClr val="bg1"/>
              </a:contourClr>
            </a:sp3d>
          </a:bodyPr>
          <a:lstStyle/>
          <a:p>
            <a:pPr algn="ctr"/>
            <a:endParaRPr lang="ru-RU" sz="1000" b="1" dirty="0">
              <a:noFill/>
              <a:effectLst/>
            </a:endParaRPr>
          </a:p>
          <a:p>
            <a:pPr>
              <a:defRPr/>
            </a:pPr>
            <a:r>
              <a:rPr lang="ru-RU" sz="1400" b="1" dirty="0">
                <a:solidFill>
                  <a:schemeClr val="tx1"/>
                </a:solidFill>
                <a:effectLst/>
              </a:rPr>
              <a:t>ЦЕЛЬ: </a:t>
            </a:r>
            <a:r>
              <a:rPr lang="ru-RU" sz="1200" b="1" i="1" dirty="0">
                <a:solidFill>
                  <a:schemeClr val="tx1"/>
                </a:solidFill>
                <a:effectLst/>
                <a:latin typeface="Times New Roman" panose="02020603050405020304" pitchFamily="18" charset="0"/>
                <a:cs typeface="Times New Roman" panose="02020603050405020304" pitchFamily="18" charset="0"/>
              </a:rPr>
              <a:t>реализация государственной и муниципальной политики в области социальной поддержки граждан в муниципальном районе Мелеузовский район Республики Башкортостан</a:t>
            </a:r>
            <a:endParaRPr lang="ru-RU" sz="1200" b="1" i="1" dirty="0">
              <a:noFill/>
              <a:effectLst/>
              <a:latin typeface="Times New Roman" panose="02020603050405020304" pitchFamily="18" charset="0"/>
              <a:cs typeface="Times New Roman" panose="02020603050405020304" pitchFamily="18" charset="0"/>
            </a:endParaRPr>
          </a:p>
          <a:p>
            <a:pPr algn="ctr"/>
            <a:endParaRPr lang="ru-RU" sz="1000" b="1" dirty="0">
              <a:noFill/>
              <a:effectLst/>
            </a:endParaRPr>
          </a:p>
        </p:txBody>
      </p:sp>
      <p:sp>
        <p:nvSpPr>
          <p:cNvPr id="7" name="TextBox 6"/>
          <p:cNvSpPr txBox="1"/>
          <p:nvPr/>
        </p:nvSpPr>
        <p:spPr>
          <a:xfrm>
            <a:off x="459430" y="2361238"/>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5138" y="2780928"/>
            <a:ext cx="2961277" cy="36724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gn="just">
              <a:buFontTx/>
              <a:buChar char="-"/>
              <a:defRPr/>
            </a:pPr>
            <a:r>
              <a:rPr lang="ru-RU" sz="1000" b="1" i="1" dirty="0">
                <a:solidFill>
                  <a:schemeClr val="tx1"/>
                </a:solidFill>
                <a:effectLst/>
                <a:latin typeface="Times New Roman" panose="02020603050405020304" pitchFamily="18" charset="0"/>
                <a:cs typeface="Times New Roman" panose="02020603050405020304" pitchFamily="18" charset="0"/>
              </a:rPr>
              <a:t>оказание дополнительных мер социальной поддержки отдельным категориям граждан муниципального района Мелеузовский район Республики Башкортостан;</a:t>
            </a:r>
          </a:p>
          <a:p>
            <a:pPr marL="285750" indent="-285750" algn="just">
              <a:buFontTx/>
              <a:buChar char="-"/>
              <a:defRPr/>
            </a:pPr>
            <a:r>
              <a:rPr lang="ru-RU" sz="1000" b="1" i="1" dirty="0">
                <a:solidFill>
                  <a:schemeClr val="tx1"/>
                </a:solidFill>
                <a:effectLst/>
                <a:latin typeface="Times New Roman" panose="02020603050405020304" pitchFamily="18" charset="0"/>
                <a:cs typeface="Times New Roman" panose="02020603050405020304" pitchFamily="18" charset="0"/>
              </a:rPr>
              <a:t>повышение уровня доступности объектов и услуг в приоритетных сферах жизнедеятельности инвалидов и маломобильных групп населения в муниципальном районе;</a:t>
            </a:r>
          </a:p>
          <a:p>
            <a:pPr marL="285750" indent="-285750" algn="just">
              <a:buFontTx/>
              <a:buChar char="-"/>
              <a:defRPr/>
            </a:pPr>
            <a:r>
              <a:rPr lang="ru-RU" sz="1000" b="1" i="1" dirty="0">
                <a:solidFill>
                  <a:schemeClr val="tx1"/>
                </a:solidFill>
                <a:effectLst/>
                <a:latin typeface="Times New Roman" panose="02020603050405020304" pitchFamily="18" charset="0"/>
                <a:cs typeface="Times New Roman" panose="02020603050405020304" pitchFamily="18" charset="0"/>
              </a:rPr>
              <a:t>организация информационной поддержки деятельности по созданию условий для преобразования среды жизнедеятельности в доступную для инвалидов и проведения мероприятий по социокультурной их реабилитации;</a:t>
            </a:r>
          </a:p>
          <a:p>
            <a:pPr marL="285750" indent="-285750" algn="just">
              <a:buFontTx/>
              <a:buChar char="-"/>
              <a:defRPr/>
            </a:pPr>
            <a:r>
              <a:rPr lang="ru-RU" sz="1000" b="1" i="1" dirty="0">
                <a:solidFill>
                  <a:schemeClr val="tx1"/>
                </a:solidFill>
                <a:effectLst/>
                <a:latin typeface="Times New Roman" panose="02020603050405020304" pitchFamily="18" charset="0"/>
                <a:cs typeface="Times New Roman" panose="02020603050405020304" pitchFamily="18" charset="0"/>
              </a:rPr>
              <a:t>активизация потенциала социально-ориентированных некоммерческих организаций муниципального района Мелеузовский район для развития гражданского общества</a:t>
            </a:r>
          </a:p>
        </p:txBody>
      </p:sp>
      <p:pic>
        <p:nvPicPr>
          <p:cNvPr id="10" name="Picture 5" descr="C:\Users\1\Desktop\эмблема ассоциации 044F.jpg">
            <a:extLst>
              <a:ext uri="{FF2B5EF4-FFF2-40B4-BE49-F238E27FC236}">
                <a16:creationId xmlns:a16="http://schemas.microsoft.com/office/drawing/2014/main" id="{93149BDC-8646-4F25-B705-32BF8923AD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2550" y="1032407"/>
            <a:ext cx="948358" cy="6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Таблица 10">
            <a:extLst>
              <a:ext uri="{FF2B5EF4-FFF2-40B4-BE49-F238E27FC236}">
                <a16:creationId xmlns:a16="http://schemas.microsoft.com/office/drawing/2014/main" id="{64AF2FF8-FF64-47FF-9A20-B0ED0D8B3D80}"/>
              </a:ext>
            </a:extLst>
          </p:cNvPr>
          <p:cNvGraphicFramePr>
            <a:graphicFrameLocks noGrp="1"/>
          </p:cNvGraphicFramePr>
          <p:nvPr>
            <p:extLst>
              <p:ext uri="{D42A27DB-BD31-4B8C-83A1-F6EECF244321}">
                <p14:modId xmlns:p14="http://schemas.microsoft.com/office/powerpoint/2010/main" val="125536851"/>
              </p:ext>
            </p:extLst>
          </p:nvPr>
        </p:nvGraphicFramePr>
        <p:xfrm>
          <a:off x="3059833" y="2780928"/>
          <a:ext cx="5954184" cy="3509314"/>
        </p:xfrm>
        <a:graphic>
          <a:graphicData uri="http://schemas.openxmlformats.org/drawingml/2006/table">
            <a:tbl>
              <a:tblPr>
                <a:tableStyleId>{0505E3EF-67EA-436B-97B2-0124C06EBD24}</a:tableStyleId>
              </a:tblPr>
              <a:tblGrid>
                <a:gridCol w="367264">
                  <a:extLst>
                    <a:ext uri="{9D8B030D-6E8A-4147-A177-3AD203B41FA5}">
                      <a16:colId xmlns:a16="http://schemas.microsoft.com/office/drawing/2014/main" val="20004"/>
                    </a:ext>
                  </a:extLst>
                </a:gridCol>
                <a:gridCol w="3737191">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64670">
                  <a:extLst>
                    <a:ext uri="{9D8B030D-6E8A-4147-A177-3AD203B41FA5}">
                      <a16:colId xmlns:a16="http://schemas.microsoft.com/office/drawing/2014/main" val="20002"/>
                    </a:ext>
                  </a:extLst>
                </a:gridCol>
                <a:gridCol w="536987">
                  <a:extLst>
                    <a:ext uri="{9D8B030D-6E8A-4147-A177-3AD203B41FA5}">
                      <a16:colId xmlns:a16="http://schemas.microsoft.com/office/drawing/2014/main" val="20003"/>
                    </a:ext>
                  </a:extLst>
                </a:gridCol>
              </a:tblGrid>
              <a:tr h="288032">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0"/>
                  </a:ext>
                </a:extLst>
              </a:tr>
              <a:tr h="251880">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a16="http://schemas.microsoft.com/office/drawing/2014/main" val="10001"/>
                  </a:ext>
                </a:extLst>
              </a:tr>
              <a:tr h="49307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Доля граждан, которым оказана дополнительная мера социальной поддержки от общего количества граждан, которым предусмотрены меры дополнительной социальной поддержки,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2"/>
                  </a:ext>
                </a:extLst>
              </a:tr>
              <a:tr h="523134">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Доля граждан, получивших доплату к пенсии за выслугу лет от общего количества граждан, имеющих право,</a:t>
                      </a:r>
                      <a:r>
                        <a:rPr lang="ru-RU" sz="1000" baseline="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3"/>
                  </a:ext>
                </a:extLst>
              </a:tr>
              <a:tr h="82173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 в муниципальном районе,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5"/>
                  </a:ext>
                </a:extLst>
              </a:tr>
              <a:tr h="32666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a:spcAft>
                          <a:spcPts val="0"/>
                        </a:spcAft>
                      </a:pPr>
                      <a:r>
                        <a:rPr lang="ru-RU" sz="1000" dirty="0">
                          <a:effectLst/>
                          <a:latin typeface="Times New Roman" panose="02020603050405020304" pitchFamily="18" charset="0"/>
                          <a:cs typeface="Times New Roman" panose="02020603050405020304" pitchFamily="18" charset="0"/>
                        </a:rPr>
                        <a:t>Доля социально ориентированных некоммерческих организаций, получающих субсидии муниципалитета, от общего количества обратившихся за получением субсидий и удовлетворяющих требованиям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4"/>
                  </a:ext>
                </a:extLst>
              </a:tr>
            </a:tbl>
          </a:graphicData>
        </a:graphic>
      </p:graphicFrame>
      <p:sp>
        <p:nvSpPr>
          <p:cNvPr id="3" name="Номер слайда 2"/>
          <p:cNvSpPr>
            <a:spLocks noGrp="1"/>
          </p:cNvSpPr>
          <p:nvPr>
            <p:ph type="sldNum" sz="quarter" idx="12"/>
          </p:nvPr>
        </p:nvSpPr>
        <p:spPr>
          <a:xfrm>
            <a:off x="7025750" y="116632"/>
            <a:ext cx="2133600" cy="365125"/>
          </a:xfrm>
        </p:spPr>
        <p:txBody>
          <a:bodyPr/>
          <a:lstStyle/>
          <a:p>
            <a:pPr>
              <a:defRPr/>
            </a:pPr>
            <a:fld id="{1B7666BA-D9CA-4185-806B-0FC1DED90D94}" type="slidenum">
              <a:rPr lang="ru-RU" altLang="ru-RU" smtClean="0">
                <a:solidFill>
                  <a:schemeClr val="tx1"/>
                </a:solidFill>
              </a:rPr>
              <a:pPr>
                <a:defRPr/>
              </a:pPr>
              <a:t>50</a:t>
            </a:fld>
            <a:endParaRPr lang="ru-RU" altLang="ru-RU" dirty="0">
              <a:solidFill>
                <a:schemeClr val="tx1"/>
              </a:solidFill>
            </a:endParaRPr>
          </a:p>
        </p:txBody>
      </p:sp>
      <p:sp>
        <p:nvSpPr>
          <p:cNvPr id="12" name="Прямоугольник 11"/>
          <p:cNvSpPr/>
          <p:nvPr/>
        </p:nvSpPr>
        <p:spPr>
          <a:xfrm>
            <a:off x="2683329" y="2403909"/>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2018 год</a:t>
            </a:r>
          </a:p>
        </p:txBody>
      </p:sp>
    </p:spTree>
    <p:extLst>
      <p:ext uri="{BB962C8B-B14F-4D97-AF65-F5344CB8AC3E}">
        <p14:creationId xmlns:p14="http://schemas.microsoft.com/office/powerpoint/2010/main" val="113905021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62069" y="260648"/>
            <a:ext cx="8784976" cy="576064"/>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и поддержка малого и среднего предпринимательства в муниципальном районе Мелеузовский район Республики Башкортостан на 2014-2021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507435" y="974392"/>
            <a:ext cx="8388000" cy="1656000"/>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scene3d>
              <a:camera prst="orthographicFront"/>
              <a:lightRig rig="threePt" dir="t"/>
            </a:scene3d>
            <a:sp3d contourW="12700">
              <a:contourClr>
                <a:schemeClr val="bg1"/>
              </a:contourClr>
            </a:sp3d>
          </a:bodyPr>
          <a:lstStyle/>
          <a:p>
            <a:pPr algn="ctr"/>
            <a:endParaRPr lang="ru-RU" sz="1000" b="1" dirty="0">
              <a:noFill/>
              <a:effectLst/>
            </a:endParaRPr>
          </a:p>
          <a:p>
            <a:pPr>
              <a:defRPr/>
            </a:pPr>
            <a:r>
              <a:rPr lang="ru-RU" sz="1000" b="1" dirty="0">
                <a:solidFill>
                  <a:schemeClr val="tx1"/>
                </a:solidFill>
                <a:effectLst/>
                <a:latin typeface="Times New Roman" panose="02020603050405020304" pitchFamily="18" charset="0"/>
                <a:cs typeface="Times New Roman" panose="02020603050405020304" pitchFamily="18" charset="0"/>
              </a:rPr>
              <a:t>ЦЕЛИ</a:t>
            </a:r>
            <a:r>
              <a:rPr lang="ru-RU" sz="1000" i="1" dirty="0">
                <a:solidFill>
                  <a:schemeClr val="tx1"/>
                </a:solidFill>
                <a:effectLst/>
                <a:latin typeface="Times New Roman" panose="02020603050405020304" pitchFamily="18" charset="0"/>
                <a:cs typeface="Times New Roman" panose="02020603050405020304" pitchFamily="18" charset="0"/>
              </a:rPr>
              <a:t>:  1</a:t>
            </a:r>
            <a:r>
              <a:rPr lang="ru-RU" sz="1000" b="1" i="1" dirty="0">
                <a:solidFill>
                  <a:schemeClr val="tx1"/>
                </a:solidFill>
                <a:effectLst/>
                <a:latin typeface="Times New Roman" panose="02020603050405020304" pitchFamily="18" charset="0"/>
                <a:cs typeface="Times New Roman" panose="02020603050405020304" pitchFamily="18" charset="0"/>
              </a:rPr>
              <a:t>. создание условий для развития малого и среднего предпринимательства в муниципальном районе Мелеузовский район РБ на основе формирования эффективных механизмов его поддержки, повышение вклада малого и среднего предпринимательства в решении экономических и социальных  задач района;</a:t>
            </a:r>
          </a:p>
          <a:p>
            <a:pPr>
              <a:defRPr/>
            </a:pPr>
            <a:r>
              <a:rPr lang="ru-RU" sz="1000" b="1" i="1" dirty="0">
                <a:solidFill>
                  <a:schemeClr val="tx1"/>
                </a:solidFill>
                <a:effectLst/>
                <a:latin typeface="Times New Roman" panose="02020603050405020304" pitchFamily="18" charset="0"/>
                <a:cs typeface="Times New Roman" panose="02020603050405020304" pitchFamily="18" charset="0"/>
              </a:rPr>
              <a:t>2. Обеспечение устойчивого развития предпринимательства, как важнейшего  компонента формирования оптимальной территориальной и отраслевой экономики, способа создания новых рабочих мест, рационального использования природных, материальных и трудовых ресурсов, одного из источников пополнения бюджетов всех уровней</a:t>
            </a:r>
            <a:endParaRPr lang="ru-RU" sz="1000" b="1" i="1" dirty="0">
              <a:noFill/>
              <a:effectLst/>
              <a:latin typeface="Times New Roman" panose="02020603050405020304" pitchFamily="18" charset="0"/>
              <a:cs typeface="Times New Roman" panose="02020603050405020304" pitchFamily="18" charset="0"/>
            </a:endParaRPr>
          </a:p>
          <a:p>
            <a:pPr algn="ctr"/>
            <a:endParaRPr lang="ru-RU" sz="1000" b="1" dirty="0">
              <a:noFill/>
              <a:effectLst/>
            </a:endParaRPr>
          </a:p>
        </p:txBody>
      </p:sp>
      <p:sp>
        <p:nvSpPr>
          <p:cNvPr id="7" name="TextBox 6"/>
          <p:cNvSpPr txBox="1"/>
          <p:nvPr/>
        </p:nvSpPr>
        <p:spPr>
          <a:xfrm>
            <a:off x="251520" y="2411716"/>
            <a:ext cx="2185799" cy="323165"/>
          </a:xfrm>
          <a:prstGeom prst="rect">
            <a:avLst/>
          </a:prstGeom>
          <a:noFill/>
        </p:spPr>
        <p:txBody>
          <a:bodyPr wrap="squar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5138" y="2734882"/>
            <a:ext cx="3846782" cy="3862470"/>
          </a:xfrm>
          <a:prstGeom prst="roundRect">
            <a:avLst/>
          </a:prstGeom>
          <a:ln>
            <a:solidFill>
              <a:schemeClr val="accent4">
                <a:lumMod val="75000"/>
              </a:schemeClr>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just">
              <a:defRPr/>
            </a:pPr>
            <a:r>
              <a:rPr lang="ru-RU" sz="900" dirty="0">
                <a:ln w="0">
                  <a:noFill/>
                </a:ln>
                <a:solidFill>
                  <a:schemeClr val="tx1"/>
                </a:solidFill>
                <a:effectLst>
                  <a:glow rad="63500">
                    <a:schemeClr val="accent2">
                      <a:lumMod val="20000"/>
                      <a:lumOff val="80000"/>
                    </a:schemeClr>
                  </a:glow>
                </a:effectLst>
                <a:cs typeface="Times New Roman" panose="02020603050405020304" pitchFamily="18" charset="0"/>
              </a:rPr>
              <a:t>  </a:t>
            </a: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увеличить       финансовый      результат  от всех видов</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предпринимательской деятельности;</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увеличить численность населения </a:t>
            </a:r>
            <a:r>
              <a:rPr lang="ru-RU" sz="900" dirty="0" err="1">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Мелеузовкого</a:t>
            </a: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района Республики Башкортостан, осуществляющего предпринимательскую деятельность и работающего в сфере малого и среднего предпринимательства;</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формирование  благоприятного    климата  для развития малого и среднего бизнеса в муниципальном районе Мелеузовский район Республики Башкортостан;</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развитие  прогрессивных  технологий  финансовой  и инвестиционной  поддержки,  повышение  доступности  финансовых ресурсов  для  субъектов  малого  и  среднего  предпринимательства муниципального района Мелеузовский район Республики Башкортостан;</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создание  эффективной  инфраструктуры  поддержки  субъектов малого и среднего предпринимательства; </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развитие системы информационно-консультационной, научной и образовательной  поддержки  субъектов  малого  и  среднего предпринимательства;</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содействие  росту  конкурентоспособности  и  продвижению продукции  субъектов  малого  и  среднего  предпринимательства  на товарные рынки;</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повышение  престижа  предпринимательской  деятельности  в муниципальном районе Мелеузовский район Республики Башкортостан;</a:t>
            </a:r>
          </a:p>
          <a:p>
            <a:pPr algn="just">
              <a:defRPr/>
            </a:pPr>
            <a:r>
              <a:rPr lang="ru-RU" sz="900" dirty="0">
                <a:ln w="0">
                  <a:no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  - развитие малого и среднего предпринимательства во всех отраслях и секторах экономики  муниципального района Мелеузовский район Республики Башкортостан</a:t>
            </a:r>
            <a:r>
              <a:rPr lang="ru-RU" sz="900" dirty="0">
                <a:ln w="0">
                  <a:solidFill>
                    <a:schemeClr val="tx1"/>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rPr>
              <a:t>.</a:t>
            </a:r>
            <a:endParaRPr lang="ru-RU" sz="900" b="1" dirty="0">
              <a:ln w="0">
                <a:solidFill>
                  <a:schemeClr val="tx1"/>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419872" y="2381752"/>
            <a:ext cx="5990607" cy="615553"/>
          </a:xfrm>
          <a:prstGeom prst="rect">
            <a:avLst/>
          </a:prstGeom>
        </p:spPr>
        <p:txBody>
          <a:bodyPr wrap="square">
            <a:spAutoFit/>
          </a:bodyPr>
          <a:lstStyle/>
          <a:p>
            <a:pPr algn="ctr"/>
            <a:endParaRPr lang="ru-RU" altLang="ru-RU" b="1" dirty="0">
              <a:solidFill>
                <a:srgbClr val="0070C0"/>
              </a:solidFill>
              <a:latin typeface="Times New Roman" panose="02020603050405020304" pitchFamily="18" charset="0"/>
              <a:cs typeface="Times New Roman" panose="02020603050405020304" pitchFamily="18" charset="0"/>
            </a:endParaRPr>
          </a:p>
          <a:p>
            <a:pPr algn="ctr"/>
            <a:r>
              <a:rPr lang="ru-RU" altLang="ru-RU" sz="1600"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2018 год</a:t>
            </a:r>
          </a:p>
        </p:txBody>
      </p:sp>
      <p:graphicFrame>
        <p:nvGraphicFramePr>
          <p:cNvPr id="11" name="Таблица 10">
            <a:extLst>
              <a:ext uri="{FF2B5EF4-FFF2-40B4-BE49-F238E27FC236}">
                <a16:creationId xmlns:a16="http://schemas.microsoft.com/office/drawing/2014/main" id="{64AF2FF8-FF64-47FF-9A20-B0ED0D8B3D80}"/>
              </a:ext>
            </a:extLst>
          </p:cNvPr>
          <p:cNvGraphicFramePr>
            <a:graphicFrameLocks noGrp="1"/>
          </p:cNvGraphicFramePr>
          <p:nvPr>
            <p:extLst>
              <p:ext uri="{D42A27DB-BD31-4B8C-83A1-F6EECF244321}">
                <p14:modId xmlns:p14="http://schemas.microsoft.com/office/powerpoint/2010/main" val="1117700757"/>
              </p:ext>
            </p:extLst>
          </p:nvPr>
        </p:nvGraphicFramePr>
        <p:xfrm>
          <a:off x="3918034" y="2983043"/>
          <a:ext cx="5225966" cy="3626796"/>
        </p:xfrm>
        <a:graphic>
          <a:graphicData uri="http://schemas.openxmlformats.org/drawingml/2006/table">
            <a:tbl>
              <a:tblPr>
                <a:tableStyleId>{0505E3EF-67EA-436B-97B2-0124C06EBD24}</a:tableStyleId>
              </a:tblPr>
              <a:tblGrid>
                <a:gridCol w="367708">
                  <a:extLst>
                    <a:ext uri="{9D8B030D-6E8A-4147-A177-3AD203B41FA5}">
                      <a16:colId xmlns:a16="http://schemas.microsoft.com/office/drawing/2014/main" val="20004"/>
                    </a:ext>
                  </a:extLst>
                </a:gridCol>
                <a:gridCol w="3094571">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39551">
                  <a:extLst>
                    <a:ext uri="{9D8B030D-6E8A-4147-A177-3AD203B41FA5}">
                      <a16:colId xmlns:a16="http://schemas.microsoft.com/office/drawing/2014/main" val="20003"/>
                    </a:ext>
                  </a:extLst>
                </a:gridCol>
              </a:tblGrid>
              <a:tr h="363193">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0"/>
                  </a:ext>
                </a:extLst>
              </a:tr>
              <a:tr h="223486">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a16="http://schemas.microsoft.com/office/drawing/2014/main" val="10001"/>
                  </a:ext>
                </a:extLst>
              </a:tr>
              <a:tr h="50290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a:spcAft>
                          <a:spcPts val="0"/>
                        </a:spcAft>
                      </a:pPr>
                      <a:r>
                        <a:rPr lang="ru-RU" sz="1000" dirty="0">
                          <a:effectLst/>
                          <a:latin typeface="Times New Roman" panose="02020603050405020304" pitchFamily="18" charset="0"/>
                          <a:cs typeface="Times New Roman" panose="02020603050405020304" pitchFamily="18" charset="0"/>
                        </a:rPr>
                        <a:t>Доля продукции, произведенной субъектами малого и среднего предпринимательства в общем объеме отгруженной продукции муниципального района,%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29,43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42,4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144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2"/>
                  </a:ext>
                </a:extLst>
              </a:tr>
              <a:tr h="36320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Количество субъектов малого и среднего предпринимательства на 1000 человек населения, ед.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23,2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23,4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3"/>
                  </a:ext>
                </a:extLst>
              </a:tr>
              <a:tr h="36320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Средняя заработная плата в сфере малого и среднего предпринимательства, </a:t>
                      </a:r>
                      <a:r>
                        <a:rPr lang="ru-RU" sz="1000" dirty="0" err="1">
                          <a:effectLst/>
                          <a:latin typeface="Times New Roman" panose="02020603050405020304" pitchFamily="18" charset="0"/>
                          <a:cs typeface="Times New Roman" panose="02020603050405020304" pitchFamily="18" charset="0"/>
                        </a:rPr>
                        <a:t>руб</a:t>
                      </a:r>
                      <a:r>
                        <a:rPr lang="ru-RU" sz="1000" dirty="0">
                          <a:effectLst/>
                          <a:latin typeface="Times New Roman" panose="02020603050405020304" pitchFamily="18" charset="0"/>
                          <a:cs typeface="Times New Roman" panose="02020603050405020304" pitchFamily="18" charset="0"/>
                        </a:rPr>
                        <a:t>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14 702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19 435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132,2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5"/>
                  </a:ext>
                </a:extLst>
              </a:tr>
              <a:tr h="36320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Объем  инвестиций в основной капитал малых и средних предприятий,</a:t>
                      </a:r>
                      <a:r>
                        <a:rPr lang="ru-RU" sz="1000" baseline="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млн.руб</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805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980,4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121,8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6"/>
                  </a:ext>
                </a:extLst>
              </a:tr>
              <a:tr h="50290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a:spcAft>
                          <a:spcPts val="0"/>
                        </a:spcAft>
                      </a:pPr>
                      <a:r>
                        <a:rPr lang="ru-RU" sz="1000" dirty="0">
                          <a:effectLst/>
                          <a:latin typeface="Times New Roman" panose="02020603050405020304" pitchFamily="18" charset="0"/>
                          <a:cs typeface="Times New Roman" panose="02020603050405020304" pitchFamily="18" charset="0"/>
                        </a:rPr>
                        <a:t>Доля налоговых поступлений субъектов малого и среднего предпринимательства в бюджете муниципального района, %</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21,15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18,55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87,7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7"/>
                  </a:ext>
                </a:extLst>
              </a:tr>
              <a:tr h="64261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1" marB="45701" horzOverflow="overflow"/>
                </a:tc>
                <a:tc>
                  <a:txBody>
                    <a:bodyPr/>
                    <a:lstStyle/>
                    <a:p>
                      <a:pPr>
                        <a:spcAft>
                          <a:spcPts val="0"/>
                        </a:spcAft>
                      </a:pPr>
                      <a:r>
                        <a:rPr lang="ru-RU" sz="1000" dirty="0">
                          <a:effectLst/>
                          <a:latin typeface="Times New Roman" panose="02020603050405020304" pitchFamily="18" charset="0"/>
                          <a:cs typeface="Times New Roman" panose="02020603050405020304" pitchFamily="18" charset="0"/>
                        </a:rPr>
                        <a:t>Доля среднесписочной численности работников </a:t>
                      </a:r>
                    </a:p>
                    <a:p>
                      <a:pPr>
                        <a:spcAft>
                          <a:spcPts val="0"/>
                        </a:spcAft>
                      </a:pPr>
                      <a:r>
                        <a:rPr lang="ru-RU" sz="1000" dirty="0">
                          <a:effectLst/>
                          <a:latin typeface="Times New Roman" panose="02020603050405020304" pitchFamily="18" charset="0"/>
                          <a:cs typeface="Times New Roman" panose="02020603050405020304" pitchFamily="18" charset="0"/>
                        </a:rPr>
                        <a:t>субъектов малого и среднего</a:t>
                      </a:r>
                      <a:r>
                        <a:rPr lang="ru-RU" sz="1000" baseline="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предпринимательства </a:t>
                      </a:r>
                    </a:p>
                    <a:p>
                      <a:pPr>
                        <a:spcAft>
                          <a:spcPts val="0"/>
                        </a:spcAft>
                      </a:pPr>
                      <a:r>
                        <a:rPr lang="ru-RU" sz="1000" dirty="0">
                          <a:effectLst/>
                          <a:latin typeface="Times New Roman" panose="02020603050405020304" pitchFamily="18" charset="0"/>
                          <a:cs typeface="Times New Roman" panose="02020603050405020304" pitchFamily="18" charset="0"/>
                        </a:rPr>
                        <a:t>в среднесписочной численности всех предприятий и организаций, %</a:t>
                      </a:r>
                      <a:endParaRPr lang="ru-RU" sz="1000" b="0" dirty="0">
                        <a:effectLst/>
                        <a:latin typeface="Times New Roman" panose="02020603050405020304" pitchFamily="18" charset="0"/>
                        <a:ea typeface="Times New Roman"/>
                        <a:cs typeface="Times New Roman" panose="02020603050405020304" pitchFamily="18" charset="0"/>
                      </a:endParaRPr>
                    </a:p>
                  </a:txBody>
                  <a:tcPr marL="91444" marR="91444" marT="45701" marB="45701"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52,61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60,60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115,2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4"/>
                  </a:ext>
                </a:extLst>
              </a:tr>
            </a:tbl>
          </a:graphicData>
        </a:graphic>
      </p:graphicFrame>
      <p:pic>
        <p:nvPicPr>
          <p:cNvPr id="266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7" y="692696"/>
            <a:ext cx="1596887" cy="67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a:xfrm>
            <a:off x="6987615" y="116632"/>
            <a:ext cx="2133600" cy="365125"/>
          </a:xfrm>
        </p:spPr>
        <p:txBody>
          <a:bodyPr/>
          <a:lstStyle/>
          <a:p>
            <a:pPr>
              <a:defRPr/>
            </a:pPr>
            <a:fld id="{1B7666BA-D9CA-4185-806B-0FC1DED90D94}" type="slidenum">
              <a:rPr lang="ru-RU" altLang="ru-RU" smtClean="0">
                <a:solidFill>
                  <a:srgbClr val="073E87"/>
                </a:solidFill>
              </a:rPr>
              <a:pPr>
                <a:defRPr/>
              </a:pPr>
              <a:t>51</a:t>
            </a:fld>
            <a:endParaRPr lang="ru-RU" altLang="ru-RU" dirty="0">
              <a:solidFill>
                <a:srgbClr val="073E87"/>
              </a:solidFill>
            </a:endParaRPr>
          </a:p>
        </p:txBody>
      </p:sp>
    </p:spTree>
    <p:extLst>
      <p:ext uri="{BB962C8B-B14F-4D97-AF65-F5344CB8AC3E}">
        <p14:creationId xmlns:p14="http://schemas.microsoft.com/office/powerpoint/2010/main" val="11433275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сельского хозяйства и регулирование рынков сельскохозяйственной продукции, сырья и продовольствия в муниципальном районе Мелеузовский район Республики Башкортостан на 2016-2021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0" y="968622"/>
            <a:ext cx="8995952" cy="1428214"/>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ЦЕЛИ</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prstClr val="black"/>
                </a:solidFill>
                <a:latin typeface="Times New Roman" panose="02020603050405020304" pitchFamily="18" charset="0"/>
                <a:cs typeface="Times New Roman" panose="02020603050405020304" pitchFamily="18" charset="0"/>
              </a:rPr>
              <a:t>1.увеличение производства продукции сельского хозяйства и ее переработки;</a:t>
            </a:r>
          </a:p>
          <a:p>
            <a:pPr>
              <a:defRPr/>
            </a:pPr>
            <a:r>
              <a:rPr lang="ru-RU" sz="1200" b="1" i="1" dirty="0">
                <a:solidFill>
                  <a:prstClr val="black"/>
                </a:solidFill>
                <a:latin typeface="Times New Roman" panose="02020603050405020304" pitchFamily="18" charset="0"/>
                <a:cs typeface="Times New Roman" panose="02020603050405020304" pitchFamily="18" charset="0"/>
              </a:rPr>
              <a:t>         2. предупреждение и ликвидация заразных и массовых незаразных заболеваний животных, защита населения от болезней общих для человека и животных;</a:t>
            </a:r>
          </a:p>
          <a:p>
            <a:pPr>
              <a:defRPr/>
            </a:pPr>
            <a:r>
              <a:rPr lang="ru-RU" sz="1200" b="1" i="1" dirty="0">
                <a:solidFill>
                  <a:prstClr val="black"/>
                </a:solidFill>
                <a:latin typeface="Times New Roman" panose="02020603050405020304" pitchFamily="18" charset="0"/>
                <a:cs typeface="Times New Roman" panose="02020603050405020304" pitchFamily="18" charset="0"/>
              </a:rPr>
              <a:t>       3. повышение финансовой устойчивости предприятий агропромышленного комплекса </a:t>
            </a:r>
            <a:endParaRPr lang="ru-RU" sz="1200" b="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007" y="2206624"/>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26547" y="2529789"/>
            <a:ext cx="2961277" cy="3707523"/>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стимулирование увеличения  производства основных видов сельскохозяйственной продукции и производства пищевых продуктов;</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поддержка малых форм хозяйствования;</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повышение уровня рентабельности в сельском хозяйстве для обеспечения его устойчивого развития;</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стимулирование инновационной деятельности и инновационного развития агропромышленного комплекса;</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повышение технической оснащенности в сельском хозяйстве;</a:t>
            </a:r>
          </a:p>
          <a:p>
            <a:pPr marL="171450" indent="-171450">
              <a:buFontTx/>
              <a:buChar char="-"/>
              <a:defRPr/>
            </a:pPr>
            <a:r>
              <a:rPr lang="ru-RU" sz="1200" dirty="0">
                <a:ln w="0">
                  <a:noFill/>
                </a:ln>
                <a:solidFill>
                  <a:schemeClr val="tx1"/>
                </a:solidFill>
                <a:effectLst/>
                <a:latin typeface="Times New Roman" panose="02020603050405020304" pitchFamily="18" charset="0"/>
                <a:cs typeface="Times New Roman" panose="02020603050405020304" pitchFamily="18" charset="0"/>
              </a:rPr>
              <a:t>улучшение ветеринарно-санитарной обстановки в сельском хозяйстве.</a:t>
            </a:r>
            <a:endParaRPr lang="ru-RU" sz="1200" b="1" dirty="0">
              <a:ln w="0">
                <a:noFill/>
              </a:ln>
              <a:solidFill>
                <a:schemeClr val="tx1"/>
              </a:solidFill>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2" name="Прямоугольник 1"/>
          <p:cNvSpPr/>
          <p:nvPr/>
        </p:nvSpPr>
        <p:spPr>
          <a:xfrm>
            <a:off x="2681536" y="2529789"/>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2018 год</a:t>
            </a:r>
          </a:p>
        </p:txBody>
      </p:sp>
      <p:graphicFrame>
        <p:nvGraphicFramePr>
          <p:cNvPr id="10" name="Таблица 9">
            <a:extLst>
              <a:ext uri="{FF2B5EF4-FFF2-40B4-BE49-F238E27FC236}">
                <a16:creationId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1210948131"/>
              </p:ext>
            </p:extLst>
          </p:nvPr>
        </p:nvGraphicFramePr>
        <p:xfrm>
          <a:off x="3046043" y="2885906"/>
          <a:ext cx="5949909" cy="3181311"/>
        </p:xfrm>
        <a:graphic>
          <a:graphicData uri="http://schemas.openxmlformats.org/drawingml/2006/table">
            <a:tbl>
              <a:tblPr>
                <a:tableStyleId>{0505E3EF-67EA-436B-97B2-0124C06EBD24}</a:tableStyleId>
              </a:tblPr>
              <a:tblGrid>
                <a:gridCol w="405293">
                  <a:extLst>
                    <a:ext uri="{9D8B030D-6E8A-4147-A177-3AD203B41FA5}">
                      <a16:colId xmlns:a16="http://schemas.microsoft.com/office/drawing/2014/main" val="20004"/>
                    </a:ext>
                  </a:extLst>
                </a:gridCol>
                <a:gridCol w="388843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tblGrid>
              <a:tr h="386706">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0"/>
                  </a:ext>
                </a:extLst>
              </a:tr>
              <a:tr h="237954">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a16="http://schemas.microsoft.com/office/drawing/2014/main" val="10001"/>
                  </a:ext>
                </a:extLst>
              </a:tr>
              <a:tr h="3881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Индекс производства продукции сельского хозяйства в хозяйствах всех категорий (в сопоставимых ценах),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82,2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81,4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2"/>
                  </a:ext>
                </a:extLst>
              </a:tr>
              <a:tr h="44624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Индекс производства продукции растениеводства (в сопоставимых ценах),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83,9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83,5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4"/>
                  </a:ext>
                </a:extLst>
              </a:tr>
              <a:tr h="386684">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Индекс производства продукции животноводства</a:t>
                      </a:r>
                      <a:r>
                        <a:rPr lang="ru-RU" sz="1000" baseline="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(в сопоставимых ценах),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80,3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79,3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5"/>
                  </a:ext>
                </a:extLst>
              </a:tr>
              <a:tr h="3324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Рентабельность сельскохозяйственных организаций,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6"/>
                  </a:ext>
                </a:extLst>
              </a:tr>
              <a:tr h="42170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Индекс физического объема инвестиций в основной капитал сельского хозяйства,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62,2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114,4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183,9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7"/>
                  </a:ext>
                </a:extLst>
              </a:tr>
              <a:tr h="53543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Среднемесячная номинальная заработная плата в сельском хозяйстве </a:t>
                      </a:r>
                      <a:r>
                        <a:rPr lang="ru-RU" sz="1000" baseline="0" dirty="0">
                          <a:effectLst/>
                          <a:latin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cs typeface="Times New Roman" panose="02020603050405020304" pitchFamily="18" charset="0"/>
                        </a:rPr>
                        <a:t>(по сельскохозяйственным организациям, не относящимся к субъектам малого предпринимательства), рубли</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19 400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20 387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105,1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8"/>
                  </a:ext>
                </a:extLst>
              </a:tr>
            </a:tbl>
          </a:graphicData>
        </a:graphic>
      </p:graphicFrame>
      <p:pic>
        <p:nvPicPr>
          <p:cNvPr id="276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322660"/>
            <a:ext cx="1475656" cy="120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330418" y="2396836"/>
            <a:ext cx="1813582" cy="132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Номер слайда 5"/>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52</a:t>
            </a:fld>
            <a:endParaRPr lang="ru-RU" altLang="ru-RU" dirty="0">
              <a:solidFill>
                <a:srgbClr val="073E87"/>
              </a:solidFill>
            </a:endParaRPr>
          </a:p>
        </p:txBody>
      </p:sp>
    </p:spTree>
    <p:extLst>
      <p:ext uri="{BB962C8B-B14F-4D97-AF65-F5344CB8AC3E}">
        <p14:creationId xmlns:p14="http://schemas.microsoft.com/office/powerpoint/2010/main" val="76296882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культуры в муниципальном районе Мелеузовский район Республики Башкортостан на 2016-2021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0" y="1209499"/>
            <a:ext cx="9085208" cy="1836000"/>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ЦЕЛИ</a:t>
            </a:r>
            <a:r>
              <a:rPr lang="ru-RU" sz="1000" b="1" dirty="0">
                <a:solidFill>
                  <a:prstClr val="black"/>
                </a:solidFill>
                <a:latin typeface="Times New Roman" panose="02020603050405020304" pitchFamily="18" charset="0"/>
                <a:cs typeface="Times New Roman" panose="02020603050405020304" pitchFamily="18" charset="0"/>
              </a:rPr>
              <a:t> 1.</a:t>
            </a:r>
            <a:r>
              <a:rPr lang="ru-RU" sz="1200" b="1" i="1" dirty="0">
                <a:solidFill>
                  <a:schemeClr val="tx1"/>
                </a:solidFill>
                <a:latin typeface="Times New Roman" panose="02020603050405020304" pitchFamily="18" charset="0"/>
                <a:cs typeface="Times New Roman" panose="02020603050405020304" pitchFamily="18" charset="0"/>
              </a:rPr>
              <a:t>формирование единого культурного пространства, создание условий для выравнивания  доступа населения к культурным ценностям, информационным ресурсам и  повышения уровня удовлетворенности населения муниципального района Мелеузовский район Республики Башкортостан качеством предоставляемых услуг в сфере культуры и искусства;</a:t>
            </a:r>
          </a:p>
          <a:p>
            <a:pPr>
              <a:defRPr/>
            </a:pPr>
            <a:r>
              <a:rPr lang="ru-RU" sz="1200" b="1" i="1" dirty="0">
                <a:solidFill>
                  <a:schemeClr val="tx1"/>
                </a:solidFill>
                <a:latin typeface="Times New Roman" panose="02020603050405020304" pitchFamily="18" charset="0"/>
                <a:cs typeface="Times New Roman" panose="02020603050405020304" pitchFamily="18" charset="0"/>
              </a:rPr>
              <a:t>               2.формирование открытого информационного пространства на территории муниципального района  Мелеузовский район.</a:t>
            </a:r>
          </a:p>
        </p:txBody>
      </p:sp>
      <p:sp>
        <p:nvSpPr>
          <p:cNvPr id="7" name="TextBox 6"/>
          <p:cNvSpPr txBox="1"/>
          <p:nvPr/>
        </p:nvSpPr>
        <p:spPr>
          <a:xfrm>
            <a:off x="198250" y="303382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613561" y="3356993"/>
            <a:ext cx="7929829" cy="2376264"/>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lgn="just">
              <a:buFontTx/>
              <a:buChar char="-"/>
              <a:defRPr/>
            </a:pPr>
            <a:r>
              <a:rPr lang="ru-RU" sz="1200"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со</a:t>
            </a:r>
            <a:r>
              <a:rPr lang="ru-RU" sz="1200" dirty="0">
                <a:solidFill>
                  <a:schemeClr val="tx1"/>
                </a:solidFill>
                <a:latin typeface="Times New Roman" panose="02020603050405020304" pitchFamily="18" charset="0"/>
                <a:cs typeface="Times New Roman" panose="02020603050405020304" pitchFamily="18" charset="0"/>
              </a:rPr>
              <a:t>здать благоприятные условия для устойчивого развития сферы культуры и искусства, сохранить культурное и историческое наследие, увеличить доступ населения к культурным ценностям и информации;</a:t>
            </a:r>
          </a:p>
          <a:p>
            <a:pPr marL="285750" indent="-285750" algn="just">
              <a:buFontTx/>
              <a:buChar char="-"/>
              <a:defRPr/>
            </a:pPr>
            <a:r>
              <a:rPr lang="ru-RU" sz="1200" dirty="0">
                <a:solidFill>
                  <a:schemeClr val="tx1"/>
                </a:solidFill>
                <a:latin typeface="Times New Roman" panose="02020603050405020304" pitchFamily="18" charset="0"/>
                <a:cs typeface="Times New Roman" panose="02020603050405020304" pitchFamily="18" charset="0"/>
              </a:rPr>
              <a:t>создать условия для эффективного развития системы дополнительного образования детей  в сфере культуры и искусства;</a:t>
            </a:r>
          </a:p>
          <a:p>
            <a:pPr marL="285750" indent="-285750" algn="just">
              <a:buFontTx/>
              <a:buChar char="-"/>
              <a:defRPr/>
            </a:pPr>
            <a:r>
              <a:rPr lang="ru-RU" sz="1200" dirty="0">
                <a:solidFill>
                  <a:schemeClr val="tx1"/>
                </a:solidFill>
                <a:latin typeface="Times New Roman" panose="02020603050405020304" pitchFamily="18" charset="0"/>
                <a:cs typeface="Times New Roman" panose="02020603050405020304" pitchFamily="18" charset="0"/>
              </a:rPr>
              <a:t>обеспечение прав граждан в сфере информатизации и расширение  информационного пространства на территории муниципального района Мелеузовский район Республики Башкортостан</a:t>
            </a:r>
            <a:endParaRPr lang="ru-RU" sz="1200"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919" y="908720"/>
            <a:ext cx="195489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6987356" y="116632"/>
            <a:ext cx="2133600" cy="365125"/>
          </a:xfrm>
        </p:spPr>
        <p:txBody>
          <a:bodyPr/>
          <a:lstStyle/>
          <a:p>
            <a:pPr>
              <a:defRPr/>
            </a:pPr>
            <a:fld id="{1B7666BA-D9CA-4185-806B-0FC1DED90D94}" type="slidenum">
              <a:rPr lang="ru-RU" altLang="ru-RU" smtClean="0">
                <a:solidFill>
                  <a:srgbClr val="073E87"/>
                </a:solidFill>
              </a:rPr>
              <a:pPr>
                <a:defRPr/>
              </a:pPr>
              <a:t>53</a:t>
            </a:fld>
            <a:endParaRPr lang="ru-RU" altLang="ru-RU" dirty="0">
              <a:solidFill>
                <a:srgbClr val="073E87"/>
              </a:solidFill>
            </a:endParaRPr>
          </a:p>
        </p:txBody>
      </p:sp>
    </p:spTree>
    <p:extLst>
      <p:ext uri="{BB962C8B-B14F-4D97-AF65-F5344CB8AC3E}">
        <p14:creationId xmlns:p14="http://schemas.microsoft.com/office/powerpoint/2010/main" val="363403880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7">
            <a:extLst>
              <a:ext uri="{FF2B5EF4-FFF2-40B4-BE49-F238E27FC236}">
                <a16:creationId xmlns:a16="http://schemas.microsoft.com/office/drawing/2014/main" id="{46CA2FF8-76E5-4654-9536-9CCF4E65766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83" name="Rectangle 8">
            <a:extLst>
              <a:ext uri="{FF2B5EF4-FFF2-40B4-BE49-F238E27FC236}">
                <a16:creationId xmlns:a16="http://schemas.microsoft.com/office/drawing/2014/main" id="{A927D567-1608-4A87-98C0-C87918B54740}"/>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graphicFrame>
        <p:nvGraphicFramePr>
          <p:cNvPr id="2" name="Таблица 1">
            <a:extLst>
              <a:ext uri="{FF2B5EF4-FFF2-40B4-BE49-F238E27FC236}">
                <a16:creationId xmlns:a16="http://schemas.microsoft.com/office/drawing/2014/main" id="{2E648489-E80A-4006-9069-9BE20837F4B6}"/>
              </a:ext>
            </a:extLst>
          </p:cNvPr>
          <p:cNvGraphicFramePr>
            <a:graphicFrameLocks noGrp="1"/>
          </p:cNvGraphicFramePr>
          <p:nvPr>
            <p:extLst>
              <p:ext uri="{D42A27DB-BD31-4B8C-83A1-F6EECF244321}">
                <p14:modId xmlns:p14="http://schemas.microsoft.com/office/powerpoint/2010/main" val="4148907578"/>
              </p:ext>
            </p:extLst>
          </p:nvPr>
        </p:nvGraphicFramePr>
        <p:xfrm>
          <a:off x="12700" y="1604077"/>
          <a:ext cx="9104939" cy="4508416"/>
        </p:xfrm>
        <a:graphic>
          <a:graphicData uri="http://schemas.openxmlformats.org/drawingml/2006/table">
            <a:tbl>
              <a:tblPr>
                <a:tableStyleId>{0505E3EF-67EA-436B-97B2-0124C06EBD24}</a:tableStyleId>
              </a:tblPr>
              <a:tblGrid>
                <a:gridCol w="364197">
                  <a:extLst>
                    <a:ext uri="{9D8B030D-6E8A-4147-A177-3AD203B41FA5}">
                      <a16:colId xmlns:a16="http://schemas.microsoft.com/office/drawing/2014/main" val="20004"/>
                    </a:ext>
                  </a:extLst>
                </a:gridCol>
                <a:gridCol w="7065434">
                  <a:extLst>
                    <a:ext uri="{9D8B030D-6E8A-4147-A177-3AD203B41FA5}">
                      <a16:colId xmlns:a16="http://schemas.microsoft.com/office/drawing/2014/main" val="20000"/>
                    </a:ext>
                  </a:extLst>
                </a:gridCol>
                <a:gridCol w="582716">
                  <a:extLst>
                    <a:ext uri="{9D8B030D-6E8A-4147-A177-3AD203B41FA5}">
                      <a16:colId xmlns:a16="http://schemas.microsoft.com/office/drawing/2014/main" val="20001"/>
                    </a:ext>
                  </a:extLst>
                </a:gridCol>
                <a:gridCol w="582716">
                  <a:extLst>
                    <a:ext uri="{9D8B030D-6E8A-4147-A177-3AD203B41FA5}">
                      <a16:colId xmlns:a16="http://schemas.microsoft.com/office/drawing/2014/main" val="20002"/>
                    </a:ext>
                  </a:extLst>
                </a:gridCol>
                <a:gridCol w="509876">
                  <a:extLst>
                    <a:ext uri="{9D8B030D-6E8A-4147-A177-3AD203B41FA5}">
                      <a16:colId xmlns:a16="http://schemas.microsoft.com/office/drawing/2014/main" val="20003"/>
                    </a:ext>
                  </a:extLst>
                </a:gridCol>
              </a:tblGrid>
              <a:tr h="38708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0"/>
                  </a:ext>
                </a:extLst>
              </a:tr>
              <a:tr h="208412">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a16="http://schemas.microsoft.com/office/drawing/2014/main" val="10001"/>
                  </a:ext>
                </a:extLst>
              </a:tr>
              <a:tr h="238190">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algn="just">
                        <a:lnSpc>
                          <a:spcPct val="115000"/>
                        </a:lnSpc>
                        <a:spcAft>
                          <a:spcPts val="0"/>
                        </a:spcAft>
                      </a:pPr>
                      <a:r>
                        <a:rPr lang="ru-RU" sz="1000" dirty="0" err="1">
                          <a:effectLst/>
                          <a:latin typeface="Times New Roman" panose="02020603050405020304" pitchFamily="18" charset="0"/>
                          <a:cs typeface="Times New Roman" panose="02020603050405020304" pitchFamily="18" charset="0"/>
                        </a:rPr>
                        <a:t>Книгообеспеченность</a:t>
                      </a:r>
                      <a:r>
                        <a:rPr lang="ru-RU" sz="1000" dirty="0">
                          <a:effectLst/>
                          <a:latin typeface="Times New Roman" panose="02020603050405020304" pitchFamily="18" charset="0"/>
                          <a:cs typeface="Times New Roman" panose="02020603050405020304" pitchFamily="18" charset="0"/>
                        </a:rPr>
                        <a:t> на 1 жителя, ед.</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4,68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102,6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2"/>
                  </a:ext>
                </a:extLst>
              </a:tr>
              <a:tr h="238190">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Число посещений библиотек на 1000 чел, чел</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5270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5325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3"/>
                  </a:ext>
                </a:extLst>
              </a:tr>
              <a:tr h="28987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Доля документов из фондов библиотеки, библиографические описания которых отражены в электронном каталоге,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8,5</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000" dirty="0">
                          <a:effectLst/>
                          <a:latin typeface="Times New Roman" panose="02020603050405020304" pitchFamily="18" charset="0"/>
                          <a:cs typeface="Times New Roman" panose="02020603050405020304" pitchFamily="18" charset="0"/>
                        </a:rPr>
                        <a:t>8,8</a:t>
                      </a:r>
                      <a:endParaRPr lang="ru-RU" sz="10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103,5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4"/>
                  </a:ext>
                </a:extLst>
              </a:tr>
              <a:tr h="25888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Охват населения мероприятиями, проведенными учреждениями культуры,%</a:t>
                      </a:r>
                      <a:endParaRPr lang="ru-RU" sz="10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21,6</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21,6</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5"/>
                  </a:ext>
                </a:extLst>
              </a:tr>
              <a:tr h="23819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Количество клубных формирований, </a:t>
                      </a:r>
                      <a:r>
                        <a:rPr lang="ru-RU" sz="1000" dirty="0" err="1">
                          <a:effectLst/>
                          <a:latin typeface="Times New Roman" panose="02020603050405020304" pitchFamily="18" charset="0"/>
                          <a:cs typeface="Times New Roman" panose="02020603050405020304" pitchFamily="18" charset="0"/>
                        </a:rPr>
                        <a:t>ед</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286</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286</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6"/>
                  </a:ext>
                </a:extLst>
              </a:tr>
              <a:tr h="4466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культурно-массовых, просветительских мероприятий, направленных на сохранность и популяризацию культурного наследия народов,  населяющих муниципальный район Мелеузовский район,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22,5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22,5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7"/>
                  </a:ext>
                </a:extLst>
              </a:tr>
              <a:tr h="4466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детей, привлекаемых к участию в творческих мероприятиях в целях выявления и поддержки юных талантов, в общем числе детей республики,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8"/>
                  </a:ext>
                </a:extLst>
              </a:tr>
              <a:tr h="29777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лауреатов, дипломантов конкурсов, фестивалей, смотров, художественных выставках различного уровня,%</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48,7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162,4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9"/>
                  </a:ext>
                </a:extLst>
              </a:tr>
              <a:tr h="4466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выпускников, продолживших обучение по программам среднего и высшего профессионального образования в области культуры и искусства,%</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15,68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95,1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0"/>
                  </a:ext>
                </a:extLst>
              </a:tr>
              <a:tr h="44666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Удовлетворенность населения качеством и доступностью получения информации о социально-экономическом, общественно-политическом и культурном развитии муниципального района,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85,0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85,0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2"/>
                  </a:ext>
                </a:extLst>
              </a:tr>
              <a:tr h="47393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Количество размещенных тематических материалов, ед.</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4000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4000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p>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1"/>
                  </a:ext>
                </a:extLst>
              </a:tr>
            </a:tbl>
          </a:graphicData>
        </a:graphic>
      </p:graphicFrame>
      <p:sp>
        <p:nvSpPr>
          <p:cNvPr id="71753" name="TextBox 2">
            <a:extLst>
              <a:ext uri="{FF2B5EF4-FFF2-40B4-BE49-F238E27FC236}">
                <a16:creationId xmlns:a16="http://schemas.microsoft.com/office/drawing/2014/main" id="{8BEB8FFE-15B9-41F1-8B61-144B0EE20387}"/>
              </a:ext>
            </a:extLst>
          </p:cNvPr>
          <p:cNvSpPr txBox="1">
            <a:spLocks noChangeArrowheads="1"/>
          </p:cNvSpPr>
          <p:nvPr/>
        </p:nvSpPr>
        <p:spPr bwMode="auto">
          <a:xfrm>
            <a:off x="835685" y="1065421"/>
            <a:ext cx="68259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b="1" dirty="0">
                <a:solidFill>
                  <a:srgbClr val="0070C0"/>
                </a:solidFill>
              </a:rPr>
              <a:t>Достигнутые значения целевых индикаторов за 2018 год</a:t>
            </a:r>
          </a:p>
          <a:p>
            <a:pPr eaLnBrk="1" hangingPunct="1"/>
            <a:endParaRPr lang="ru-RU" altLang="ru-RU" dirty="0"/>
          </a:p>
        </p:txBody>
      </p:sp>
      <p:sp>
        <p:nvSpPr>
          <p:cNvPr id="11" name="Заголовок 4"/>
          <p:cNvSpPr txBox="1">
            <a:spLocks/>
          </p:cNvSpPr>
          <p:nvPr/>
        </p:nvSpPr>
        <p:spPr>
          <a:xfrm>
            <a:off x="319963" y="204712"/>
            <a:ext cx="8784976" cy="4369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5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a:t>
            </a:r>
            <a:r>
              <a:rPr lang="ru-RU" sz="1400" b="1" dirty="0">
                <a:solidFill>
                  <a:schemeClr val="accent1">
                    <a:lumMod val="60000"/>
                    <a:lumOff val="40000"/>
                  </a:schemeClr>
                </a:solidFill>
                <a:latin typeface="Cambria" panose="02040503050406030204" pitchFamily="18" charset="0"/>
                <a:cs typeface="Arial" panose="020B0604020202020204" pitchFamily="34" charset="0"/>
              </a:rPr>
              <a:t>Развитие культуры в муниципальном районе Мелеузовский район Республики Башкортостан на 2016-2021 годы</a:t>
            </a:r>
            <a:r>
              <a:rPr lang="ru-RU" sz="1500" b="1" dirty="0">
                <a:solidFill>
                  <a:schemeClr val="accent1">
                    <a:lumMod val="60000"/>
                    <a:lumOff val="40000"/>
                  </a:schemeClr>
                </a:solidFill>
                <a:latin typeface="Cambria" panose="02040503050406030204" pitchFamily="18" charset="0"/>
                <a:cs typeface="Arial" panose="020B0604020202020204" pitchFamily="34" charset="0"/>
              </a:rPr>
              <a:t>»</a:t>
            </a:r>
            <a:endParaRPr lang="ru-RU" sz="1500" dirty="0">
              <a:solidFill>
                <a:schemeClr val="accent1">
                  <a:lumMod val="60000"/>
                  <a:lumOff val="40000"/>
                </a:schemeClr>
              </a:solidFill>
              <a:latin typeface="Cambria" panose="02040503050406030204" pitchFamily="18" charset="0"/>
            </a:endParaRPr>
          </a:p>
        </p:txBody>
      </p:sp>
      <p:sp>
        <p:nvSpPr>
          <p:cNvPr id="3" name="Номер слайда 2"/>
          <p:cNvSpPr>
            <a:spLocks noGrp="1"/>
          </p:cNvSpPr>
          <p:nvPr>
            <p:ph type="sldNum" sz="quarter" idx="12"/>
          </p:nvPr>
        </p:nvSpPr>
        <p:spPr>
          <a:xfrm>
            <a:off x="7010400" y="175381"/>
            <a:ext cx="2133600" cy="365125"/>
          </a:xfrm>
        </p:spPr>
        <p:txBody>
          <a:bodyPr/>
          <a:lstStyle/>
          <a:p>
            <a:fld id="{434A3D7E-C280-4DCD-A7E1-93BBC7758E8E}" type="slidenum">
              <a:rPr lang="ru-RU" smtClean="0">
                <a:solidFill>
                  <a:schemeClr val="tx1"/>
                </a:solidFill>
              </a:rPr>
              <a:t>54</a:t>
            </a:fld>
            <a:endParaRPr lang="ru-RU" dirty="0">
              <a:solidFill>
                <a:schemeClr val="tx1"/>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4879" y="642633"/>
            <a:ext cx="1389734" cy="84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29243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7" y="598579"/>
            <a:ext cx="1033935" cy="76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муниципальной службы в муниципальном районе Мелеузовский район Республики Башкортостан на 2016-2021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15180" y="980728"/>
            <a:ext cx="9085208" cy="1168539"/>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lvl="0">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совершенствование организации муниципальной службы в муниципальном район Мелеузовский район Республики Башкортостан, повышение эффективности муниципального управления</a:t>
            </a:r>
            <a:r>
              <a:rPr lang="ru-RU" sz="1200" b="1" i="1" dirty="0">
                <a:ln>
                  <a:solidFill>
                    <a:srgbClr val="A5D028">
                      <a:lumMod val="50000"/>
                    </a:srgbClr>
                  </a:solidFill>
                </a:ln>
                <a:solidFill>
                  <a:schemeClr val="tx1"/>
                </a:solidFill>
                <a:latin typeface="Times New Roman" panose="02020603050405020304" pitchFamily="18" charset="0"/>
                <a:cs typeface="Times New Roman" panose="02020603050405020304" pitchFamily="18" charset="0"/>
              </a:rPr>
              <a:t>.</a:t>
            </a:r>
            <a:endParaRPr lang="ru-RU" sz="1200" b="1" i="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8250" y="2153270"/>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0" y="2452523"/>
            <a:ext cx="3033285" cy="3797295"/>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стимулирование органов местного самоуправления к наращиванию социально-экономического потенциала муниципального образования;</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повышение профессиональной компетенции муниципальных служащих в </a:t>
            </a:r>
            <a:r>
              <a:rPr lang="ru-RU" sz="1200" b="1" i="1" dirty="0" err="1">
                <a:solidFill>
                  <a:schemeClr val="tx1"/>
                </a:solidFill>
                <a:latin typeface="Times New Roman" panose="02020603050405020304" pitchFamily="18" charset="0"/>
                <a:cs typeface="Times New Roman" panose="02020603050405020304" pitchFamily="18" charset="0"/>
              </a:rPr>
              <a:t>Мелеузовском</a:t>
            </a:r>
            <a:r>
              <a:rPr lang="ru-RU" sz="1200" b="1" i="1" dirty="0">
                <a:solidFill>
                  <a:schemeClr val="tx1"/>
                </a:solidFill>
                <a:latin typeface="Times New Roman" panose="02020603050405020304" pitchFamily="18" charset="0"/>
                <a:cs typeface="Times New Roman" panose="02020603050405020304" pitchFamily="18" charset="0"/>
              </a:rPr>
              <a:t> районе; повышение привлекательности муниципальной службы;</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организовать исполнение полномочий в части первичного воинского учета на территориях сельских поселений;</a:t>
            </a:r>
          </a:p>
          <a:p>
            <a:pPr marL="285750" indent="-285750">
              <a:buFontTx/>
              <a:buChar char="-"/>
              <a:defRPr/>
            </a:pPr>
            <a:r>
              <a:rPr lang="ru-RU" sz="1200" b="1" i="1" dirty="0">
                <a:solidFill>
                  <a:schemeClr val="tx1"/>
                </a:solidFill>
                <a:latin typeface="Times New Roman" panose="02020603050405020304" pitchFamily="18" charset="0"/>
                <a:cs typeface="Times New Roman" panose="02020603050405020304" pitchFamily="18" charset="0"/>
              </a:rPr>
              <a:t>обеспечить проведение выборов в представительный орган местного самоуправления.</a:t>
            </a: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2" name="Прямоугольник 1"/>
          <p:cNvSpPr/>
          <p:nvPr/>
        </p:nvSpPr>
        <p:spPr>
          <a:xfrm>
            <a:off x="2546544" y="2225471"/>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2018 год</a:t>
            </a:r>
          </a:p>
        </p:txBody>
      </p:sp>
      <p:sp>
        <p:nvSpPr>
          <p:cNvPr id="3" name="Номер слайда 2"/>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55</a:t>
            </a:fld>
            <a:endParaRPr lang="ru-RU" altLang="ru-RU" dirty="0">
              <a:solidFill>
                <a:srgbClr val="073E87"/>
              </a:solidFill>
            </a:endParaRPr>
          </a:p>
        </p:txBody>
      </p:sp>
      <p:graphicFrame>
        <p:nvGraphicFramePr>
          <p:cNvPr id="11" name="Таблица 10">
            <a:extLst>
              <a:ext uri="{FF2B5EF4-FFF2-40B4-BE49-F238E27FC236}">
                <a16:creationId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1348598277"/>
              </p:ext>
            </p:extLst>
          </p:nvPr>
        </p:nvGraphicFramePr>
        <p:xfrm>
          <a:off x="3150479" y="2691373"/>
          <a:ext cx="5949909" cy="4020304"/>
        </p:xfrm>
        <a:graphic>
          <a:graphicData uri="http://schemas.openxmlformats.org/drawingml/2006/table">
            <a:tbl>
              <a:tblPr>
                <a:tableStyleId>{0505E3EF-67EA-436B-97B2-0124C06EBD24}</a:tableStyleId>
              </a:tblPr>
              <a:tblGrid>
                <a:gridCol w="405293">
                  <a:extLst>
                    <a:ext uri="{9D8B030D-6E8A-4147-A177-3AD203B41FA5}">
                      <a16:colId xmlns:a16="http://schemas.microsoft.com/office/drawing/2014/main" val="20004"/>
                    </a:ext>
                  </a:extLst>
                </a:gridCol>
                <a:gridCol w="388843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tblGrid>
              <a:tr h="306867">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0"/>
                  </a:ext>
                </a:extLst>
              </a:tr>
              <a:tr h="188827">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a16="http://schemas.microsoft.com/office/drawing/2014/main" val="10001"/>
                  </a:ext>
                </a:extLst>
              </a:tr>
              <a:tr h="42489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algn="just">
                        <a:spcAft>
                          <a:spcPts val="0"/>
                        </a:spcAft>
                      </a:pPr>
                      <a:r>
                        <a:rPr lang="ru-RU" sz="1000" dirty="0">
                          <a:effectLst/>
                          <a:latin typeface="Times New Roman" panose="02020603050405020304" pitchFamily="18" charset="0"/>
                          <a:cs typeface="Times New Roman" panose="02020603050405020304" pitchFamily="18" charset="0"/>
                        </a:rPr>
                        <a:t>Доля муниципальных служащих, прошедших повышение квалификации относительно количества муниципальных служащих, которым подлежит пройти повышение квалификации,%</a:t>
                      </a:r>
                      <a:endParaRPr lang="ru-RU" sz="1000" b="0" dirty="0">
                        <a:effectLst/>
                        <a:latin typeface="Times New Roman" panose="02020603050405020304" pitchFamily="18" charset="0"/>
                        <a:ea typeface="Times New Roman"/>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18,2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2"/>
                  </a:ext>
                </a:extLst>
              </a:tr>
              <a:tr h="30685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Доля муниципальных служащих соблюдающих запреты и ограничения, направленных на предупреждение коррупции,%</a:t>
                      </a:r>
                      <a:endParaRPr lang="ru-RU" sz="1000" b="0" dirty="0">
                        <a:effectLst/>
                        <a:latin typeface="Times New Roman" panose="02020603050405020304" pitchFamily="18" charset="0"/>
                        <a:ea typeface="Times New Roman"/>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4"/>
                  </a:ext>
                </a:extLst>
              </a:tr>
              <a:tr h="42489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Доля участия муниципальных  служащих в проведении семинаров-совещаний, видеоконференций   по актуальным проблемам применения законодательства в сфере   муниципальной службы,%</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5"/>
                  </a:ext>
                </a:extLst>
              </a:tr>
              <a:tr h="54293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Доля размещенных муниципальных нормативно-правовых  </a:t>
                      </a:r>
                      <a:br>
                        <a:rPr lang="ru-RU" sz="1000" dirty="0">
                          <a:effectLst/>
                          <a:latin typeface="Times New Roman" panose="02020603050405020304" pitchFamily="18" charset="0"/>
                          <a:cs typeface="Times New Roman" panose="02020603050405020304" pitchFamily="18" charset="0"/>
                        </a:rPr>
                      </a:br>
                      <a:r>
                        <a:rPr lang="ru-RU" sz="1000" dirty="0">
                          <a:effectLst/>
                          <a:latin typeface="Times New Roman" panose="02020603050405020304" pitchFamily="18" charset="0"/>
                          <a:cs typeface="Times New Roman" panose="02020603050405020304" pitchFamily="18" charset="0"/>
                        </a:rPr>
                        <a:t>актов в сфере муниципальной службы   на    официальном сайте     органа   местного самоуправления от общего количества, подлежащего размещению,%</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6"/>
                  </a:ext>
                </a:extLst>
              </a:tr>
              <a:tr h="42489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Организация первичного воинского учета в сельских поселениях, на территориях которых отсутствуют воинские комиссариаты от общего количества сельских поселений,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7"/>
                  </a:ext>
                </a:extLst>
              </a:tr>
              <a:tr h="493747">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Организация выборов в представительный орган муниципального образования на всех участках избирательных комиссий, %</a:t>
                      </a:r>
                    </a:p>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712484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системы жилищно-коммунального хозяйства, строительного комплекса и управления муниципальной собственностью  муниципального района Мелеузовский район Республики Башкортостан                            на 2016-2021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1" y="1171373"/>
            <a:ext cx="9143999" cy="1944000"/>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ЦЕЛИ:</a:t>
            </a:r>
            <a:r>
              <a:rPr lang="ru-RU" sz="1000" b="1" dirty="0">
                <a:solidFill>
                  <a:prstClr val="black"/>
                </a:solidFill>
                <a:latin typeface="Times New Roman" panose="02020603050405020304" pitchFamily="18" charset="0"/>
                <a:cs typeface="Times New Roman" panose="02020603050405020304" pitchFamily="18" charset="0"/>
              </a:rPr>
              <a:t> 1.</a:t>
            </a:r>
            <a:r>
              <a:rPr lang="ru-RU" sz="1200" b="1" i="1" dirty="0">
                <a:solidFill>
                  <a:schemeClr val="tx1"/>
                </a:solidFill>
                <a:latin typeface="Times New Roman" panose="02020603050405020304" pitchFamily="18" charset="0"/>
                <a:cs typeface="Times New Roman" panose="02020603050405020304" pitchFamily="18" charset="0"/>
              </a:rPr>
              <a:t>создание условий для обеспечения устойчивого роста объектов ввода жилья,   повысить уровень обеспеченности жилыми помещениями до 18 м</a:t>
            </a:r>
            <a:r>
              <a:rPr lang="ru-RU" sz="1200" b="1" i="1" baseline="30000" dirty="0">
                <a:solidFill>
                  <a:schemeClr val="tx1"/>
                </a:solidFill>
                <a:latin typeface="Times New Roman" panose="02020603050405020304" pitchFamily="18" charset="0"/>
                <a:cs typeface="Times New Roman" panose="02020603050405020304" pitchFamily="18" charset="0"/>
              </a:rPr>
              <a:t>2</a:t>
            </a:r>
            <a:r>
              <a:rPr lang="ru-RU" sz="1200" b="1" i="1" dirty="0">
                <a:solidFill>
                  <a:schemeClr val="tx1"/>
                </a:solidFill>
                <a:latin typeface="Times New Roman" panose="02020603050405020304" pitchFamily="18" charset="0"/>
                <a:cs typeface="Times New Roman" panose="02020603050405020304" pitchFamily="18" charset="0"/>
              </a:rPr>
              <a:t> на 1 проживающего; </a:t>
            </a:r>
          </a:p>
          <a:p>
            <a:pPr>
              <a:defRPr/>
            </a:pPr>
            <a:r>
              <a:rPr lang="ru-RU" sz="1200" b="1" i="1" dirty="0">
                <a:solidFill>
                  <a:schemeClr val="tx1"/>
                </a:solidFill>
                <a:latin typeface="Times New Roman" panose="02020603050405020304" pitchFamily="18" charset="0"/>
                <a:cs typeface="Times New Roman" panose="02020603050405020304" pitchFamily="18" charset="0"/>
              </a:rPr>
              <a:t>               2. создание благоприятных и комфортных условий для проживания населения;</a:t>
            </a:r>
          </a:p>
          <a:p>
            <a:pPr>
              <a:defRPr/>
            </a:pPr>
            <a:r>
              <a:rPr lang="ru-RU" sz="1200" b="1" i="1" dirty="0">
                <a:solidFill>
                  <a:schemeClr val="tx1"/>
                </a:solidFill>
                <a:latin typeface="Times New Roman" panose="02020603050405020304" pitchFamily="18" charset="0"/>
                <a:cs typeface="Times New Roman" panose="02020603050405020304" pitchFamily="18" charset="0"/>
              </a:rPr>
              <a:t>               3. повышение качества оказания услуг и эффективности управления в сфере жилищно-коммунального хозяйства;</a:t>
            </a:r>
          </a:p>
          <a:p>
            <a:pPr>
              <a:defRPr/>
            </a:pPr>
            <a:r>
              <a:rPr lang="ru-RU" sz="1200" b="1" i="1" dirty="0">
                <a:solidFill>
                  <a:schemeClr val="tx1"/>
                </a:solidFill>
                <a:latin typeface="Times New Roman" panose="02020603050405020304" pitchFamily="18" charset="0"/>
                <a:cs typeface="Times New Roman" panose="02020603050405020304" pitchFamily="18" charset="0"/>
              </a:rPr>
              <a:t>             4.обеспечение гарантированности  поставок коммунальных ресурсов при минимальных показателях потерь</a:t>
            </a:r>
          </a:p>
        </p:txBody>
      </p:sp>
      <p:sp>
        <p:nvSpPr>
          <p:cNvPr id="7" name="TextBox 6"/>
          <p:cNvSpPr txBox="1"/>
          <p:nvPr/>
        </p:nvSpPr>
        <p:spPr>
          <a:xfrm>
            <a:off x="66320" y="295879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633023" y="3281962"/>
            <a:ext cx="8217861" cy="2976984"/>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spcBef>
                <a:spcPts val="100"/>
              </a:spcBef>
              <a:buFontTx/>
              <a:buChar char="-"/>
              <a:defRPr/>
            </a:pPr>
            <a:r>
              <a:rPr lang="ru-RU" sz="1200" i="1" dirty="0">
                <a:solidFill>
                  <a:schemeClr val="accent4">
                    <a:lumMod val="50000"/>
                  </a:schemeClr>
                </a:solidFill>
                <a:cs typeface="Times New Roman" panose="02020603050405020304" pitchFamily="18" charset="0"/>
              </a:rPr>
              <a:t>обеспечивать инфраструктурой, земельными участками для жилищной застройки;</a:t>
            </a:r>
          </a:p>
          <a:p>
            <a:pPr marL="285750" indent="-285750">
              <a:spcBef>
                <a:spcPts val="100"/>
              </a:spcBef>
              <a:buFontTx/>
              <a:buChar char="-"/>
              <a:defRPr/>
            </a:pPr>
            <a:r>
              <a:rPr lang="ru-RU" sz="1200" i="1" dirty="0">
                <a:solidFill>
                  <a:schemeClr val="accent4">
                    <a:lumMod val="50000"/>
                  </a:schemeClr>
                </a:solidFill>
                <a:cs typeface="Times New Roman" panose="02020603050405020304" pitchFamily="18" charset="0"/>
              </a:rPr>
              <a:t>обеспечить переселение граждан из аварийного жилья;</a:t>
            </a:r>
          </a:p>
          <a:p>
            <a:pPr marL="285750" indent="-285750">
              <a:spcBef>
                <a:spcPts val="100"/>
              </a:spcBef>
              <a:buFontTx/>
              <a:buChar char="-"/>
              <a:defRPr/>
            </a:pPr>
            <a:r>
              <a:rPr lang="ru-RU" sz="1200" i="1" dirty="0">
                <a:solidFill>
                  <a:schemeClr val="accent4">
                    <a:lumMod val="50000"/>
                  </a:schemeClr>
                </a:solidFill>
                <a:cs typeface="Times New Roman" panose="02020603050405020304" pitchFamily="18" charset="0"/>
              </a:rPr>
              <a:t>обеспечить подготовку проектной документации и осуществление надзора в сфере строительства;</a:t>
            </a:r>
          </a:p>
          <a:p>
            <a:pPr marL="285750" indent="-285750">
              <a:spcBef>
                <a:spcPts val="100"/>
              </a:spcBef>
              <a:buFontTx/>
              <a:buChar char="-"/>
              <a:defRPr/>
            </a:pPr>
            <a:r>
              <a:rPr lang="ru-RU" sz="1200" i="1" dirty="0">
                <a:solidFill>
                  <a:schemeClr val="accent4">
                    <a:lumMod val="50000"/>
                  </a:schemeClr>
                </a:solidFill>
                <a:cs typeface="Times New Roman" panose="02020603050405020304" pitchFamily="18" charset="0"/>
              </a:rPr>
              <a:t>повысить уровень благоустройства населенных пунктов муниципального района Мелеузовский район Республики Башкортостан;</a:t>
            </a:r>
          </a:p>
          <a:p>
            <a:pPr marL="285750" indent="-285750">
              <a:spcBef>
                <a:spcPts val="100"/>
              </a:spcBef>
              <a:buFontTx/>
              <a:buChar char="-"/>
              <a:defRPr/>
            </a:pPr>
            <a:r>
              <a:rPr lang="ru-RU" sz="1200" i="1" dirty="0">
                <a:solidFill>
                  <a:schemeClr val="accent4">
                    <a:lumMod val="50000"/>
                  </a:schemeClr>
                </a:solidFill>
                <a:cs typeface="Times New Roman" panose="02020603050405020304" pitchFamily="18" charset="0"/>
              </a:rPr>
              <a:t>обеспечить сферу жилищно-коммунального хозяйства района профессиональными кадрами;</a:t>
            </a:r>
          </a:p>
          <a:p>
            <a:pPr marL="285750" indent="-285750">
              <a:spcBef>
                <a:spcPts val="100"/>
              </a:spcBef>
              <a:buFontTx/>
              <a:buChar char="-"/>
              <a:defRPr/>
            </a:pPr>
            <a:r>
              <a:rPr lang="ru-RU" sz="1200" i="1" dirty="0">
                <a:solidFill>
                  <a:schemeClr val="accent4">
                    <a:lumMod val="50000"/>
                  </a:schemeClr>
                </a:solidFill>
                <a:cs typeface="Times New Roman" panose="02020603050405020304" pitchFamily="18" charset="0"/>
              </a:rPr>
              <a:t>модернизировать инженерные сети, повысить </a:t>
            </a:r>
            <a:r>
              <a:rPr lang="ru-RU" sz="1200" i="1" dirty="0" err="1">
                <a:solidFill>
                  <a:schemeClr val="accent4">
                    <a:lumMod val="50000"/>
                  </a:schemeClr>
                </a:solidFill>
                <a:cs typeface="Times New Roman" panose="02020603050405020304" pitchFamily="18" charset="0"/>
              </a:rPr>
              <a:t>энерго</a:t>
            </a:r>
            <a:r>
              <a:rPr lang="ru-RU" sz="1200" i="1" dirty="0">
                <a:solidFill>
                  <a:schemeClr val="accent4">
                    <a:lumMod val="50000"/>
                  </a:schemeClr>
                </a:solidFill>
                <a:cs typeface="Times New Roman" panose="02020603050405020304" pitchFamily="18" charset="0"/>
              </a:rPr>
              <a:t> и </a:t>
            </a:r>
            <a:r>
              <a:rPr lang="ru-RU" sz="1200" i="1" dirty="0" err="1">
                <a:solidFill>
                  <a:schemeClr val="accent4">
                    <a:lumMod val="50000"/>
                  </a:schemeClr>
                </a:solidFill>
                <a:cs typeface="Times New Roman" panose="02020603050405020304" pitchFamily="18" charset="0"/>
              </a:rPr>
              <a:t>ресурсоэффективность</a:t>
            </a:r>
            <a:r>
              <a:rPr lang="ru-RU" sz="1200" i="1" dirty="0">
                <a:solidFill>
                  <a:schemeClr val="accent4">
                    <a:lumMod val="50000"/>
                  </a:schemeClr>
                </a:solidFill>
                <a:cs typeface="Times New Roman" panose="02020603050405020304" pitchFamily="18" charset="0"/>
              </a:rPr>
              <a:t> жилищно-коммунального хозяйства;</a:t>
            </a:r>
          </a:p>
          <a:p>
            <a:pPr marL="285750" indent="-285750">
              <a:spcBef>
                <a:spcPts val="100"/>
              </a:spcBef>
              <a:buFontTx/>
              <a:buChar char="-"/>
              <a:defRPr/>
            </a:pPr>
            <a:r>
              <a:rPr lang="ru-RU" sz="1200" i="1" dirty="0">
                <a:solidFill>
                  <a:schemeClr val="accent4">
                    <a:lumMod val="50000"/>
                  </a:schemeClr>
                </a:solidFill>
                <a:cs typeface="Times New Roman" panose="02020603050405020304" pitchFamily="18" charset="0"/>
              </a:rPr>
              <a:t>обеспечить жилыми помещениями граждан, перед которыми государство имеет обязательства в соответствии с законодательством;</a:t>
            </a:r>
          </a:p>
          <a:p>
            <a:pPr marL="285750" indent="-285750">
              <a:spcBef>
                <a:spcPts val="100"/>
              </a:spcBef>
              <a:buFontTx/>
              <a:buChar char="-"/>
              <a:defRPr/>
            </a:pPr>
            <a:r>
              <a:rPr lang="ru-RU" sz="1200" i="1" dirty="0">
                <a:solidFill>
                  <a:schemeClr val="accent4">
                    <a:lumMod val="50000"/>
                  </a:schemeClr>
                </a:solidFill>
                <a:cs typeface="Times New Roman" panose="02020603050405020304" pitchFamily="18" charset="0"/>
              </a:rPr>
              <a:t>повышение эффективности управления  объектов муниципальной собственности,  создания условий для обеспечения гарантийной защиты прав муниципальной собственности на объекты недвижимости;</a:t>
            </a:r>
          </a:p>
          <a:p>
            <a:pPr marL="285750" indent="-285750">
              <a:spcBef>
                <a:spcPts val="100"/>
              </a:spcBef>
              <a:buFontTx/>
              <a:buChar char="-"/>
              <a:defRPr/>
            </a:pPr>
            <a:r>
              <a:rPr lang="ru-RU" sz="1200" i="1" dirty="0">
                <a:solidFill>
                  <a:schemeClr val="accent4">
                    <a:lumMod val="50000"/>
                  </a:schemeClr>
                </a:solidFill>
                <a:cs typeface="Times New Roman" panose="02020603050405020304" pitchFamily="18" charset="0"/>
              </a:rPr>
              <a:t>повышение эффективности управления и распоряжения земельными участками.</a:t>
            </a: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6244" y="908721"/>
            <a:ext cx="146501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56</a:t>
            </a:fld>
            <a:endParaRPr lang="ru-RU" altLang="ru-RU" dirty="0">
              <a:solidFill>
                <a:srgbClr val="073E87"/>
              </a:solidFill>
            </a:endParaRPr>
          </a:p>
        </p:txBody>
      </p:sp>
    </p:spTree>
    <p:extLst>
      <p:ext uri="{BB962C8B-B14F-4D97-AF65-F5344CB8AC3E}">
        <p14:creationId xmlns:p14="http://schemas.microsoft.com/office/powerpoint/2010/main" val="22318156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7">
            <a:extLst>
              <a:ext uri="{FF2B5EF4-FFF2-40B4-BE49-F238E27FC236}">
                <a16:creationId xmlns:a16="http://schemas.microsoft.com/office/drawing/2014/main" id="{46CA2FF8-76E5-4654-9536-9CCF4E65766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1683" name="Rectangle 8">
            <a:extLst>
              <a:ext uri="{FF2B5EF4-FFF2-40B4-BE49-F238E27FC236}">
                <a16:creationId xmlns:a16="http://schemas.microsoft.com/office/drawing/2014/main" id="{A927D567-1608-4A87-98C0-C87918B54740}"/>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sp>
        <p:nvSpPr>
          <p:cNvPr id="71753" name="TextBox 2">
            <a:extLst>
              <a:ext uri="{FF2B5EF4-FFF2-40B4-BE49-F238E27FC236}">
                <a16:creationId xmlns:a16="http://schemas.microsoft.com/office/drawing/2014/main" id="{8BEB8FFE-15B9-41F1-8B61-144B0EE20387}"/>
              </a:ext>
            </a:extLst>
          </p:cNvPr>
          <p:cNvSpPr txBox="1">
            <a:spLocks noChangeArrowheads="1"/>
          </p:cNvSpPr>
          <p:nvPr/>
        </p:nvSpPr>
        <p:spPr bwMode="auto">
          <a:xfrm>
            <a:off x="767017" y="1161617"/>
            <a:ext cx="6897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ru-RU" b="1" dirty="0">
                <a:solidFill>
                  <a:srgbClr val="0070C0"/>
                </a:solidFill>
              </a:rPr>
              <a:t>Достигнутые значения целевых индикаторов за 2018 год</a:t>
            </a:r>
          </a:p>
          <a:p>
            <a:pPr eaLnBrk="1" hangingPunct="1"/>
            <a:endParaRPr lang="ru-RU" altLang="ru-RU" dirty="0"/>
          </a:p>
        </p:txBody>
      </p:sp>
      <p:sp>
        <p:nvSpPr>
          <p:cNvPr id="11" name="Заголовок 4"/>
          <p:cNvSpPr txBox="1">
            <a:spLocks/>
          </p:cNvSpPr>
          <p:nvPr/>
        </p:nvSpPr>
        <p:spPr>
          <a:xfrm>
            <a:off x="319963" y="172962"/>
            <a:ext cx="8784976" cy="73508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системы жилищно-коммунального хозяйства, строительного комплекса и управления муниципальной собственностью  муниципального района Мелеузовский район Республики Башкортостан                          на 2016-2021 годы»</a:t>
            </a:r>
            <a:endParaRPr lang="ru-RU" sz="1600" dirty="0">
              <a:solidFill>
                <a:schemeClr val="accent1">
                  <a:lumMod val="60000"/>
                  <a:lumOff val="40000"/>
                </a:schemeClr>
              </a:solidFill>
              <a:latin typeface="Cambria" panose="02040503050406030204" pitchFamily="18" charset="0"/>
            </a:endParaRP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1078" y="729093"/>
            <a:ext cx="1220571" cy="825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a:xfrm>
            <a:off x="7010400" y="83306"/>
            <a:ext cx="2133600" cy="365125"/>
          </a:xfrm>
        </p:spPr>
        <p:txBody>
          <a:bodyPr/>
          <a:lstStyle/>
          <a:p>
            <a:fld id="{434A3D7E-C280-4DCD-A7E1-93BBC7758E8E}" type="slidenum">
              <a:rPr lang="ru-RU" smtClean="0"/>
              <a:t>57</a:t>
            </a:fld>
            <a:endParaRPr lang="ru-RU" dirty="0"/>
          </a:p>
        </p:txBody>
      </p:sp>
      <p:graphicFrame>
        <p:nvGraphicFramePr>
          <p:cNvPr id="10" name="Таблица 9">
            <a:extLst>
              <a:ext uri="{FF2B5EF4-FFF2-40B4-BE49-F238E27FC236}">
                <a16:creationId xmlns:a16="http://schemas.microsoft.com/office/drawing/2014/main" id="{2E648489-E80A-4006-9069-9BE20837F4B6}"/>
              </a:ext>
            </a:extLst>
          </p:cNvPr>
          <p:cNvGraphicFramePr>
            <a:graphicFrameLocks noGrp="1"/>
          </p:cNvGraphicFramePr>
          <p:nvPr>
            <p:extLst>
              <p:ext uri="{D42A27DB-BD31-4B8C-83A1-F6EECF244321}">
                <p14:modId xmlns:p14="http://schemas.microsoft.com/office/powerpoint/2010/main" val="3042964758"/>
              </p:ext>
            </p:extLst>
          </p:nvPr>
        </p:nvGraphicFramePr>
        <p:xfrm>
          <a:off x="12700" y="1604077"/>
          <a:ext cx="9104939" cy="4922409"/>
        </p:xfrm>
        <a:graphic>
          <a:graphicData uri="http://schemas.openxmlformats.org/drawingml/2006/table">
            <a:tbl>
              <a:tblPr>
                <a:tableStyleId>{0505E3EF-67EA-436B-97B2-0124C06EBD24}</a:tableStyleId>
              </a:tblPr>
              <a:tblGrid>
                <a:gridCol w="364197">
                  <a:extLst>
                    <a:ext uri="{9D8B030D-6E8A-4147-A177-3AD203B41FA5}">
                      <a16:colId xmlns:a16="http://schemas.microsoft.com/office/drawing/2014/main" val="20004"/>
                    </a:ext>
                  </a:extLst>
                </a:gridCol>
                <a:gridCol w="7065434">
                  <a:extLst>
                    <a:ext uri="{9D8B030D-6E8A-4147-A177-3AD203B41FA5}">
                      <a16:colId xmlns:a16="http://schemas.microsoft.com/office/drawing/2014/main" val="20000"/>
                    </a:ext>
                  </a:extLst>
                </a:gridCol>
                <a:gridCol w="582716">
                  <a:extLst>
                    <a:ext uri="{9D8B030D-6E8A-4147-A177-3AD203B41FA5}">
                      <a16:colId xmlns:a16="http://schemas.microsoft.com/office/drawing/2014/main" val="20001"/>
                    </a:ext>
                  </a:extLst>
                </a:gridCol>
                <a:gridCol w="582716">
                  <a:extLst>
                    <a:ext uri="{9D8B030D-6E8A-4147-A177-3AD203B41FA5}">
                      <a16:colId xmlns:a16="http://schemas.microsoft.com/office/drawing/2014/main" val="20002"/>
                    </a:ext>
                  </a:extLst>
                </a:gridCol>
                <a:gridCol w="509876">
                  <a:extLst>
                    <a:ext uri="{9D8B030D-6E8A-4147-A177-3AD203B41FA5}">
                      <a16:colId xmlns:a16="http://schemas.microsoft.com/office/drawing/2014/main" val="20003"/>
                    </a:ext>
                  </a:extLst>
                </a:gridCol>
              </a:tblGrid>
              <a:tr h="34931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0"/>
                  </a:ext>
                </a:extLst>
              </a:tr>
              <a:tr h="188076">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a16="http://schemas.microsoft.com/office/drawing/2014/main" val="10001"/>
                  </a:ext>
                </a:extLst>
              </a:tr>
              <a:tr h="251087">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 </a:t>
                      </a:r>
                      <a:r>
                        <a:rPr lang="ru-RU" sz="1000" kern="0" dirty="0">
                          <a:effectLst/>
                          <a:latin typeface="Times New Roman" panose="02020603050405020304" pitchFamily="18" charset="0"/>
                          <a:cs typeface="Times New Roman" panose="02020603050405020304" pitchFamily="18" charset="0"/>
                        </a:rPr>
                        <a:t>Доля инженерных сетей, введенных в эксплуатацию, к общему объему ввода инженерных сетей, %</a:t>
                      </a:r>
                      <a:endParaRPr lang="ru-RU" sz="1000" b="0" kern="5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48,7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99,4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2"/>
                  </a:ext>
                </a:extLst>
              </a:tr>
              <a:tr h="214949">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6" marR="91436" marT="42980" marB="42980" horzOverflow="overflow"/>
                </a:tc>
                <a:tc>
                  <a:txBody>
                    <a:bodyPr/>
                    <a:lstStyle/>
                    <a:p>
                      <a:pPr>
                        <a:spcAft>
                          <a:spcPts val="0"/>
                        </a:spcAft>
                      </a:pPr>
                      <a:r>
                        <a:rPr lang="ru-RU" sz="1000" kern="0" dirty="0">
                          <a:effectLst/>
                          <a:latin typeface="Times New Roman" panose="02020603050405020304" pitchFamily="18" charset="0"/>
                          <a:cs typeface="Times New Roman" panose="02020603050405020304" pitchFamily="18" charset="0"/>
                        </a:rPr>
                        <a:t>Доля расселенного аварийного и ветхого жилья в общей площади аварийного и ветхого жилья, %</a:t>
                      </a:r>
                      <a:endParaRPr lang="ru-RU" sz="1000" b="0" kern="5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3"/>
                  </a:ext>
                </a:extLst>
              </a:tr>
              <a:tr h="21494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Обеспеченность благоустроенных  дорог и улиц городского и сельских поселений,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100</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1000"/>
                        </a:spcAft>
                      </a:pPr>
                      <a:r>
                        <a:rPr lang="ru-RU" sz="1000" dirty="0">
                          <a:effectLst/>
                          <a:latin typeface="Times New Roman" panose="02020603050405020304" pitchFamily="18" charset="0"/>
                          <a:cs typeface="Times New Roman" panose="02020603050405020304" pitchFamily="18" charset="0"/>
                        </a:rPr>
                        <a:t>100</a:t>
                      </a:r>
                      <a:endParaRPr lang="ru-RU" sz="10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4"/>
                  </a:ext>
                </a:extLst>
              </a:tr>
              <a:tr h="214949">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Доля инвалидов,</a:t>
                      </a:r>
                      <a:r>
                        <a:rPr lang="ru-RU" sz="1000" baseline="0" dirty="0">
                          <a:effectLst/>
                          <a:latin typeface="Times New Roman" panose="02020603050405020304" pitchFamily="18" charset="0"/>
                          <a:cs typeface="Times New Roman" panose="02020603050405020304" pitchFamily="18" charset="0"/>
                        </a:rPr>
                        <a:t> обеспеченных беспрепятственным доступам к жилым помещениям в многоквартирных домах, %</a:t>
                      </a:r>
                      <a:endParaRPr lang="ru-RU" sz="1000" b="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100</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100</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5"/>
                  </a:ext>
                </a:extLst>
              </a:tr>
              <a:tr h="29666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сетей теплоснабжения, водоснабжения и водоотведения, нуждающихся в замене, в их суммарной протяженности по </a:t>
                      </a:r>
                      <a:r>
                        <a:rPr lang="ru-RU" sz="1000" dirty="0" err="1">
                          <a:effectLst/>
                          <a:latin typeface="Times New Roman" panose="02020603050405020304" pitchFamily="18" charset="0"/>
                          <a:cs typeface="Times New Roman" panose="02020603050405020304" pitchFamily="18" charset="0"/>
                        </a:rPr>
                        <a:t>Мелеузовскому</a:t>
                      </a:r>
                      <a:r>
                        <a:rPr lang="ru-RU" sz="1000" dirty="0">
                          <a:effectLst/>
                          <a:latin typeface="Times New Roman" panose="02020603050405020304" pitchFamily="18" charset="0"/>
                          <a:cs typeface="Times New Roman" panose="02020603050405020304" pitchFamily="18" charset="0"/>
                        </a:rPr>
                        <a:t> району Республики Башкортостан,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12,1</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just">
                        <a:lnSpc>
                          <a:spcPct val="115000"/>
                        </a:lnSpc>
                        <a:spcAft>
                          <a:spcPts val="0"/>
                        </a:spcAft>
                      </a:pPr>
                      <a:r>
                        <a:rPr lang="ru-RU" sz="1000" dirty="0">
                          <a:effectLst/>
                          <a:latin typeface="Times New Roman" panose="02020603050405020304" pitchFamily="18" charset="0"/>
                          <a:cs typeface="Times New Roman" panose="02020603050405020304" pitchFamily="18" charset="0"/>
                        </a:rPr>
                        <a:t>12,1</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6"/>
                  </a:ext>
                </a:extLst>
              </a:tr>
              <a:tr h="4030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детей, находящихся под опекой (попечительством), не имеющих закрепленного жилого помещения и получивших право на получение жилья в текущем году, обеспеченных жилыми помещениями,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7"/>
                  </a:ext>
                </a:extLst>
              </a:tr>
              <a:tr h="4030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детей-сирот, детей, оставшихся без попечения родителей, лиц из их числа, имеющих право на проведение ремонта ранее занимаемого жилого помещения,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8"/>
                  </a:ext>
                </a:extLst>
              </a:tr>
              <a:tr h="26872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Объем вводимого жилья  участниками Программы </a:t>
                      </a:r>
                      <a:r>
                        <a:rPr lang="ru-RU" sz="1000" dirty="0" err="1">
                          <a:effectLst/>
                          <a:latin typeface="Times New Roman" panose="02020603050405020304" pitchFamily="18" charset="0"/>
                          <a:cs typeface="Times New Roman" panose="02020603050405020304" pitchFamily="18" charset="0"/>
                        </a:rPr>
                        <a:t>кв.м</a:t>
                      </a:r>
                      <a:r>
                        <a:rPr lang="ru-RU" sz="1000" dirty="0">
                          <a:effectLst/>
                          <a:latin typeface="Times New Roman" panose="02020603050405020304" pitchFamily="18" charset="0"/>
                          <a:cs typeface="Times New Roman" panose="02020603050405020304" pitchFamily="18" charset="0"/>
                        </a:rPr>
                        <a:t>.,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111,3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9"/>
                  </a:ext>
                </a:extLst>
              </a:tr>
              <a:tr h="53744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организаций Мелеузовского района Республики Башкортостан, своевременно получивших паспорта готовности к прохождению очередного осенне-зимнего периода, в общем количестве организаций Мелеузовского района Республики Башкортостан,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0"/>
                  </a:ext>
                </a:extLst>
              </a:tr>
              <a:tr h="4030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Обеспечение потребности в оплате взносов на капитальный ремонт общего имущества многоквартирного дома по объектам муниципальной собственности, %</a:t>
                      </a:r>
                    </a:p>
                    <a:p>
                      <a:pPr algn="just">
                        <a:spcAft>
                          <a:spcPts val="0"/>
                        </a:spcAft>
                      </a:pP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2"/>
                  </a:ext>
                </a:extLst>
              </a:tr>
              <a:tr h="403085">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Уровень обеспеченности граждан земельными участками, имеющих право на получение земельного участка однократно и бесплатно, %</a:t>
                      </a: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47</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1"/>
                  </a:ext>
                </a:extLst>
              </a:tr>
              <a:tr h="268723">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Доля разработанных проектов планировок микрорайонов жилой застройки на территории муниципального</a:t>
                      </a:r>
                      <a:r>
                        <a:rPr lang="ru-RU" sz="1000" baseline="0" dirty="0">
                          <a:effectLst/>
                          <a:latin typeface="Times New Roman" panose="02020603050405020304" pitchFamily="18" charset="0"/>
                          <a:cs typeface="Times New Roman" panose="02020603050405020304" pitchFamily="18" charset="0"/>
                        </a:rPr>
                        <a:t> района Мелеузовский район, %</a:t>
                      </a:r>
                      <a:endParaRPr lang="ru-RU" sz="1000" b="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33,4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33,4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just"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2335471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527" y="1893379"/>
            <a:ext cx="1593588" cy="127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«Дорожное хозяйство и транспортное обслуживание муниципального района Мелеузовский район Республики Башкортостан </a:t>
            </a:r>
            <a:br>
              <a:rPr lang="ru-RU" sz="1600" b="1" dirty="0">
                <a:solidFill>
                  <a:schemeClr val="accent1">
                    <a:lumMod val="60000"/>
                    <a:lumOff val="40000"/>
                  </a:schemeClr>
                </a:solidFill>
                <a:latin typeface="Cambria" panose="02040503050406030204" pitchFamily="18" charset="0"/>
                <a:cs typeface="Arial" panose="020B0604020202020204" pitchFamily="34" charset="0"/>
              </a:rPr>
            </a:br>
            <a:r>
              <a:rPr lang="ru-RU" sz="1600" b="1" dirty="0">
                <a:solidFill>
                  <a:schemeClr val="accent1">
                    <a:lumMod val="60000"/>
                    <a:lumOff val="40000"/>
                  </a:schemeClr>
                </a:solidFill>
                <a:latin typeface="Cambria" panose="02040503050406030204" pitchFamily="18" charset="0"/>
                <a:cs typeface="Arial" panose="020B0604020202020204" pitchFamily="34" charset="0"/>
              </a:rPr>
              <a:t>на 2014-2021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15180" y="980728"/>
            <a:ext cx="9085208" cy="1168539"/>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обеспечение устойчивости и сохранения существующей сети автомобильных дорог общего пользования, повышение их доступности для населения муниципального района Мелеузовский район Республики Башкортостан</a:t>
            </a:r>
          </a:p>
        </p:txBody>
      </p:sp>
      <p:sp>
        <p:nvSpPr>
          <p:cNvPr id="7" name="TextBox 6"/>
          <p:cNvSpPr txBox="1"/>
          <p:nvPr/>
        </p:nvSpPr>
        <p:spPr>
          <a:xfrm>
            <a:off x="198250" y="236820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26547" y="2876038"/>
            <a:ext cx="2889269" cy="3073242"/>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lgn="just">
              <a:buFontTx/>
              <a:buChar char="-"/>
              <a:defRPr/>
            </a:pPr>
            <a:r>
              <a:rPr lang="ru-RU" sz="1400" dirty="0">
                <a:solidFill>
                  <a:schemeClr val="tx1"/>
                </a:solidFill>
                <a:latin typeface="Times New Roman" panose="02020603050405020304" pitchFamily="18" charset="0"/>
                <a:cs typeface="Times New Roman" panose="02020603050405020304" pitchFamily="18" charset="0"/>
              </a:rPr>
              <a:t>формирование единой дорожной сети круглогодичной доступности для населения муниципального района Мелеузовский район Республики Башкортостан;</a:t>
            </a:r>
          </a:p>
          <a:p>
            <a:pPr marL="285750" indent="-285750" algn="just">
              <a:buFontTx/>
              <a:buChar char="-"/>
              <a:defRPr/>
            </a:pPr>
            <a:r>
              <a:rPr lang="ru-RU" sz="1400" dirty="0">
                <a:solidFill>
                  <a:schemeClr val="tx1"/>
                </a:solidFill>
                <a:latin typeface="Times New Roman" panose="02020603050405020304" pitchFamily="18" charset="0"/>
                <a:cs typeface="Times New Roman" panose="02020603050405020304" pitchFamily="18" charset="0"/>
              </a:rPr>
              <a:t>оказание мер социальной поддержки населению района при проезде на общественном транспорте.</a:t>
            </a:r>
            <a:endParaRPr lang="ru-RU" sz="1400"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graphicFrame>
        <p:nvGraphicFramePr>
          <p:cNvPr id="10" name="Таблица 9">
            <a:extLst>
              <a:ext uri="{FF2B5EF4-FFF2-40B4-BE49-F238E27FC236}">
                <a16:creationId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2107390930"/>
              </p:ext>
            </p:extLst>
          </p:nvPr>
        </p:nvGraphicFramePr>
        <p:xfrm>
          <a:off x="3216330" y="3232607"/>
          <a:ext cx="5884058" cy="2742947"/>
        </p:xfrm>
        <a:graphic>
          <a:graphicData uri="http://schemas.openxmlformats.org/drawingml/2006/table">
            <a:tbl>
              <a:tblPr>
                <a:tableStyleId>{0505E3EF-67EA-436B-97B2-0124C06EBD24}</a:tableStyleId>
              </a:tblPr>
              <a:tblGrid>
                <a:gridCol w="504056">
                  <a:extLst>
                    <a:ext uri="{9D8B030D-6E8A-4147-A177-3AD203B41FA5}">
                      <a16:colId xmlns:a16="http://schemas.microsoft.com/office/drawing/2014/main" val="20004"/>
                    </a:ext>
                  </a:extLst>
                </a:gridCol>
                <a:gridCol w="3671697">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484169">
                  <a:extLst>
                    <a:ext uri="{9D8B030D-6E8A-4147-A177-3AD203B41FA5}">
                      <a16:colId xmlns:a16="http://schemas.microsoft.com/office/drawing/2014/main" val="20003"/>
                    </a:ext>
                  </a:extLst>
                </a:gridCol>
              </a:tblGrid>
              <a:tr h="26791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0"/>
                  </a:ext>
                </a:extLst>
              </a:tr>
              <a:tr h="334933">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a16="http://schemas.microsoft.com/office/drawing/2014/main" val="10001"/>
                  </a:ext>
                </a:extLst>
              </a:tr>
              <a:tr h="602853">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1</a:t>
                      </a:r>
                      <a:endParaRPr lang="ru-RU" sz="1200" b="1"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Доля протяженности автомобильных дорог общего пользования местного значения, не отвечающих нормативным требованиям, в общей</a:t>
                      </a:r>
                      <a:r>
                        <a:rPr lang="ru-RU" sz="1200" baseline="0" dirty="0">
                          <a:effectLst/>
                          <a:latin typeface="Times New Roman" panose="02020603050405020304" pitchFamily="18" charset="0"/>
                          <a:cs typeface="Times New Roman" panose="02020603050405020304" pitchFamily="18" charset="0"/>
                        </a:rPr>
                        <a:t> протяженности автомобильных дорог общего пользования местного значения, %</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2"/>
                  </a:ext>
                </a:extLst>
              </a:tr>
              <a:tr h="602853">
                <a:tc>
                  <a:txBody>
                    <a:bodyPr/>
                    <a:lstStyle/>
                    <a:p>
                      <a:pPr lvl="0" algn="just" rtl="0"/>
                      <a:r>
                        <a:rPr lang="ru-RU" sz="1200" dirty="0">
                          <a:latin typeface="Times New Roman" panose="02020603050405020304" pitchFamily="18" charset="0"/>
                          <a:cs typeface="Times New Roman" panose="02020603050405020304" pitchFamily="18" charset="0"/>
                        </a:rPr>
                        <a:t>2</a:t>
                      </a:r>
                    </a:p>
                  </a:txBody>
                  <a:tcPr marL="91446" marR="91446" marT="45752" marB="45752" horzOverflow="overflow"/>
                </a:tc>
                <a:tc>
                  <a:txBody>
                    <a:bodyPr/>
                    <a:lstStyle/>
                    <a:p>
                      <a:pPr lvl="0" algn="just" rtl="0"/>
                      <a:r>
                        <a:rPr lang="ru-RU" sz="1200" dirty="0">
                          <a:latin typeface="Times New Roman" panose="02020603050405020304" pitchFamily="18" charset="0"/>
                          <a:cs typeface="Times New Roman" panose="02020603050405020304" pitchFamily="18" charset="0"/>
                        </a:rPr>
                        <a:t>Доля пассажиров, перевезенных</a:t>
                      </a:r>
                      <a:r>
                        <a:rPr lang="ru-RU" sz="1200" baseline="0" dirty="0">
                          <a:latin typeface="Times New Roman" panose="02020603050405020304" pitchFamily="18" charset="0"/>
                          <a:cs typeface="Times New Roman" panose="02020603050405020304" pitchFamily="18" charset="0"/>
                        </a:rPr>
                        <a:t> общественным транспортом и имеющим право на меры социальной поддержки, в общей численности пассажиров, перевезенных общественным транспортом муниципального района Мелеузовский район, %</a:t>
                      </a:r>
                      <a:endParaRPr lang="ru-RU" sz="1200" dirty="0">
                        <a:latin typeface="Times New Roman" panose="02020603050405020304" pitchFamily="18" charset="0"/>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4"/>
                  </a:ext>
                </a:extLst>
              </a:tr>
            </a:tbl>
          </a:graphicData>
        </a:graphic>
      </p:graphicFrame>
      <p:sp>
        <p:nvSpPr>
          <p:cNvPr id="3" name="Прямоугольник 2"/>
          <p:cNvSpPr/>
          <p:nvPr/>
        </p:nvSpPr>
        <p:spPr>
          <a:xfrm>
            <a:off x="6930874" y="3315748"/>
            <a:ext cx="2108241" cy="152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784500" y="2876038"/>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2018 год</a:t>
            </a:r>
          </a:p>
        </p:txBody>
      </p:sp>
      <p:sp>
        <p:nvSpPr>
          <p:cNvPr id="6" name="Номер слайда 5"/>
          <p:cNvSpPr>
            <a:spLocks noGrp="1"/>
          </p:cNvSpPr>
          <p:nvPr>
            <p:ph type="sldNum" sz="quarter" idx="12"/>
          </p:nvPr>
        </p:nvSpPr>
        <p:spPr>
          <a:xfrm>
            <a:off x="6990352" y="116632"/>
            <a:ext cx="2133600" cy="365125"/>
          </a:xfrm>
        </p:spPr>
        <p:txBody>
          <a:bodyPr/>
          <a:lstStyle/>
          <a:p>
            <a:pPr>
              <a:defRPr/>
            </a:pPr>
            <a:fld id="{1B7666BA-D9CA-4185-806B-0FC1DED90D94}" type="slidenum">
              <a:rPr lang="ru-RU" altLang="ru-RU" smtClean="0">
                <a:solidFill>
                  <a:srgbClr val="073E87"/>
                </a:solidFill>
              </a:rPr>
              <a:pPr>
                <a:defRPr/>
              </a:pPr>
              <a:t>58</a:t>
            </a:fld>
            <a:endParaRPr lang="ru-RU" altLang="ru-RU" dirty="0">
              <a:solidFill>
                <a:srgbClr val="073E87"/>
              </a:solidFill>
            </a:endParaRPr>
          </a:p>
        </p:txBody>
      </p:sp>
    </p:spTree>
    <p:extLst>
      <p:ext uri="{BB962C8B-B14F-4D97-AF65-F5344CB8AC3E}">
        <p14:creationId xmlns:p14="http://schemas.microsoft.com/office/powerpoint/2010/main" val="142262229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«Развитие торговли в муниципальном районе Мелеузовский район Республики Башкортостан </a:t>
            </a:r>
            <a:br>
              <a:rPr lang="ru-RU" sz="1600" b="1" dirty="0">
                <a:solidFill>
                  <a:schemeClr val="accent1">
                    <a:lumMod val="60000"/>
                    <a:lumOff val="40000"/>
                  </a:schemeClr>
                </a:solidFill>
                <a:latin typeface="Cambria" panose="02040503050406030204" pitchFamily="18" charset="0"/>
                <a:cs typeface="Arial" panose="020B0604020202020204" pitchFamily="34" charset="0"/>
              </a:rPr>
            </a:br>
            <a:r>
              <a:rPr lang="ru-RU" sz="1600" b="1" dirty="0">
                <a:solidFill>
                  <a:schemeClr val="accent1">
                    <a:lumMod val="60000"/>
                    <a:lumOff val="40000"/>
                  </a:schemeClr>
                </a:solidFill>
                <a:latin typeface="Cambria" panose="02040503050406030204" pitchFamily="18" charset="0"/>
                <a:cs typeface="Arial" panose="020B0604020202020204" pitchFamily="34" charset="0"/>
              </a:rPr>
              <a:t>на 2014-2021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10592" y="1043686"/>
            <a:ext cx="8136904" cy="1428214"/>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создание условий для формирования комфортной среды для субъектов предпринимательской деятельности (как производителей товаров, так и субъектов торговой деятельности), а также обеспечение населения в полной мере качественными, безопасными товарами и услугами по доступным ценам</a:t>
            </a:r>
          </a:p>
        </p:txBody>
      </p:sp>
      <p:sp>
        <p:nvSpPr>
          <p:cNvPr id="7" name="TextBox 6"/>
          <p:cNvSpPr txBox="1"/>
          <p:nvPr/>
        </p:nvSpPr>
        <p:spPr>
          <a:xfrm>
            <a:off x="198250" y="236820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26547" y="2691372"/>
            <a:ext cx="2745253" cy="4166628"/>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lgn="just">
              <a:buFontTx/>
              <a:buChar char="-"/>
              <a:defRPr/>
            </a:pPr>
            <a:r>
              <a:rPr lang="ru-RU" sz="1000" dirty="0">
                <a:solidFill>
                  <a:schemeClr val="tx1"/>
                </a:solidFill>
                <a:latin typeface="Times New Roman" panose="02020603050405020304" pitchFamily="18" charset="0"/>
                <a:cs typeface="Times New Roman" panose="02020603050405020304" pitchFamily="18" charset="0"/>
              </a:rPr>
              <a:t>повышение экономической и физической доступности товаров и услуг на потребительском рынке, качество и культуру обслуживания населения при их предоставлении;</a:t>
            </a:r>
          </a:p>
          <a:p>
            <a:pPr marL="285750" indent="-285750" algn="just">
              <a:buFontTx/>
              <a:buChar char="-"/>
              <a:defRPr/>
            </a:pPr>
            <a:r>
              <a:rPr lang="ru-RU" sz="1000" dirty="0">
                <a:solidFill>
                  <a:schemeClr val="tx1"/>
                </a:solidFill>
                <a:latin typeface="Times New Roman" panose="02020603050405020304" pitchFamily="18" charset="0"/>
                <a:cs typeface="Times New Roman" panose="02020603050405020304" pitchFamily="18" charset="0"/>
              </a:rPr>
              <a:t>обеспечение сбалансированного развития торговли и сервисной инфраструктуры;</a:t>
            </a:r>
          </a:p>
          <a:p>
            <a:pPr marL="285750" indent="-285750" algn="just">
              <a:buFontTx/>
              <a:buChar char="-"/>
              <a:defRPr/>
            </a:pPr>
            <a:r>
              <a:rPr lang="ru-RU" sz="1000" dirty="0">
                <a:solidFill>
                  <a:schemeClr val="tx1"/>
                </a:solidFill>
                <a:latin typeface="Times New Roman" panose="02020603050405020304" pitchFamily="18" charset="0"/>
                <a:cs typeface="Times New Roman" panose="02020603050405020304" pitchFamily="18" charset="0"/>
              </a:rPr>
              <a:t>содействие продвижению продукции отечественных производителей;</a:t>
            </a:r>
          </a:p>
          <a:p>
            <a:pPr marL="285750" indent="-285750" algn="just">
              <a:buFontTx/>
              <a:buChar char="-"/>
              <a:defRPr/>
            </a:pPr>
            <a:r>
              <a:rPr lang="ru-RU" sz="1000" dirty="0">
                <a:solidFill>
                  <a:schemeClr val="tx1"/>
                </a:solidFill>
                <a:latin typeface="Times New Roman" panose="02020603050405020304" pitchFamily="18" charset="0"/>
                <a:cs typeface="Times New Roman" panose="02020603050405020304" pitchFamily="18" charset="0"/>
              </a:rPr>
              <a:t>развитие ярмарочной, нестационарной и мобильной торговли;</a:t>
            </a:r>
          </a:p>
          <a:p>
            <a:pPr marL="285750" indent="-285750" algn="just">
              <a:buFontTx/>
              <a:buChar char="-"/>
              <a:defRPr/>
            </a:pPr>
            <a:r>
              <a:rPr lang="ru-RU" sz="1000" dirty="0">
                <a:solidFill>
                  <a:schemeClr val="tx1"/>
                </a:solidFill>
                <a:latin typeface="Times New Roman" panose="02020603050405020304" pitchFamily="18" charset="0"/>
                <a:cs typeface="Times New Roman" panose="02020603050405020304" pitchFamily="18" charset="0"/>
              </a:rPr>
              <a:t>обеспечение качество и безопасности товаров и услуг на потребительском рынке, в том числе алкогольной продукции, поступающей в розничную торговлю на территории муниципального района Мелеузовский район;</a:t>
            </a:r>
          </a:p>
          <a:p>
            <a:pPr marL="285750" indent="-285750" algn="just">
              <a:buFontTx/>
              <a:buChar char="-"/>
              <a:defRPr/>
            </a:pPr>
            <a:r>
              <a:rPr lang="ru-RU" sz="1000">
                <a:solidFill>
                  <a:schemeClr val="tx1"/>
                </a:solidFill>
                <a:latin typeface="Times New Roman" panose="02020603050405020304" pitchFamily="18" charset="0"/>
                <a:cs typeface="Times New Roman" panose="02020603050405020304" pitchFamily="18" charset="0"/>
              </a:rPr>
              <a:t>совершенствование </a:t>
            </a:r>
            <a:r>
              <a:rPr lang="ru-RU" sz="1000" dirty="0">
                <a:solidFill>
                  <a:schemeClr val="tx1"/>
                </a:solidFill>
                <a:latin typeface="Times New Roman" panose="02020603050405020304" pitchFamily="18" charset="0"/>
                <a:cs typeface="Times New Roman" panose="02020603050405020304" pitchFamily="18" charset="0"/>
              </a:rPr>
              <a:t>норматива обеспеченности населения площадью торговых объектов.</a:t>
            </a:r>
            <a:endParaRPr lang="ru-RU" sz="1000"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3" name="Прямоугольник 2"/>
          <p:cNvSpPr/>
          <p:nvPr/>
        </p:nvSpPr>
        <p:spPr>
          <a:xfrm>
            <a:off x="6930875" y="3321574"/>
            <a:ext cx="2108241" cy="152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586068" y="2524352"/>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2018 год</a:t>
            </a:r>
          </a:p>
        </p:txBody>
      </p:sp>
      <p:sp>
        <p:nvSpPr>
          <p:cNvPr id="9" name="10-конечная звезда 8"/>
          <p:cNvSpPr/>
          <p:nvPr/>
        </p:nvSpPr>
        <p:spPr>
          <a:xfrm rot="19946127">
            <a:off x="7430308" y="754677"/>
            <a:ext cx="1763688" cy="1281121"/>
          </a:xfrm>
          <a:prstGeom prst="star1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lumMod val="75000"/>
                    <a:lumOff val="25000"/>
                  </a:schemeClr>
                </a:solidFill>
                <a:latin typeface="Times New Roman" panose="02020603050405020304" pitchFamily="18" charset="0"/>
                <a:cs typeface="Times New Roman" panose="02020603050405020304" pitchFamily="18" charset="0"/>
              </a:rPr>
              <a:t>Финансирование из бюджета муниципального района не предусмотрено</a:t>
            </a:r>
          </a:p>
        </p:txBody>
      </p:sp>
      <p:sp>
        <p:nvSpPr>
          <p:cNvPr id="10" name="Номер слайда 9"/>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59</a:t>
            </a:fld>
            <a:endParaRPr lang="ru-RU" altLang="ru-RU" dirty="0">
              <a:solidFill>
                <a:srgbClr val="073E87"/>
              </a:solidFill>
            </a:endParaRPr>
          </a:p>
        </p:txBody>
      </p:sp>
      <p:graphicFrame>
        <p:nvGraphicFramePr>
          <p:cNvPr id="11" name="Таблица 10">
            <a:extLst>
              <a:ext uri="{FF2B5EF4-FFF2-40B4-BE49-F238E27FC236}">
                <a16:creationId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122993819"/>
              </p:ext>
            </p:extLst>
          </p:nvPr>
        </p:nvGraphicFramePr>
        <p:xfrm>
          <a:off x="3066655" y="2915760"/>
          <a:ext cx="5949909" cy="3203060"/>
        </p:xfrm>
        <a:graphic>
          <a:graphicData uri="http://schemas.openxmlformats.org/drawingml/2006/table">
            <a:tbl>
              <a:tblPr>
                <a:tableStyleId>{0505E3EF-67EA-436B-97B2-0124C06EBD24}</a:tableStyleId>
              </a:tblPr>
              <a:tblGrid>
                <a:gridCol w="402673">
                  <a:extLst>
                    <a:ext uri="{9D8B030D-6E8A-4147-A177-3AD203B41FA5}">
                      <a16:colId xmlns:a16="http://schemas.microsoft.com/office/drawing/2014/main" val="20004"/>
                    </a:ext>
                  </a:extLst>
                </a:gridCol>
                <a:gridCol w="3783548">
                  <a:extLst>
                    <a:ext uri="{9D8B030D-6E8A-4147-A177-3AD203B41FA5}">
                      <a16:colId xmlns:a16="http://schemas.microsoft.com/office/drawing/2014/main" val="20000"/>
                    </a:ext>
                  </a:extLst>
                </a:gridCol>
                <a:gridCol w="683568">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tblGrid>
              <a:tr h="352528">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0"/>
                  </a:ext>
                </a:extLst>
              </a:tr>
              <a:tr h="216924">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a16="http://schemas.microsoft.com/office/drawing/2014/main" val="10001"/>
                  </a:ext>
                </a:extLst>
              </a:tr>
              <a:tr h="488112">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dirty="0">
                          <a:effectLst/>
                          <a:latin typeface="Times New Roman" panose="02020603050405020304" pitchFamily="18" charset="0"/>
                          <a:cs typeface="Times New Roman" panose="02020603050405020304" pitchFamily="18" charset="0"/>
                        </a:rPr>
                        <a:t>Темп роста розничной и оптовой торговли, общественного питания, платных и бытовых  услуг населению  в муниципальном районе Мелеузовский район Республики Башкортостан, ,%</a:t>
                      </a:r>
                      <a:endParaRPr lang="ru-RU" sz="1000" b="0" dirty="0">
                        <a:effectLst/>
                        <a:latin typeface="Times New Roman" panose="02020603050405020304" pitchFamily="18" charset="0"/>
                        <a:ea typeface="Times New Roman"/>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105,3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89,35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84,85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2"/>
                  </a:ext>
                </a:extLst>
              </a:tr>
              <a:tr h="50308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a:lnSpc>
                          <a:spcPct val="106000"/>
                        </a:lnSpc>
                        <a:spcAft>
                          <a:spcPts val="0"/>
                        </a:spcAft>
                      </a:pPr>
                      <a:r>
                        <a:rPr lang="ru-RU" sz="1000" dirty="0">
                          <a:effectLst/>
                          <a:latin typeface="Times New Roman" panose="02020603050405020304" pitchFamily="18" charset="0"/>
                          <a:cs typeface="Times New Roman" panose="02020603050405020304" pitchFamily="18" charset="0"/>
                        </a:rPr>
                        <a:t>Обеспеченность населения площадью торговых объектов в муниципальном районе Мелеузовский район Республики Башкортостан, кв. м на 1000 человек</a:t>
                      </a:r>
                      <a:endParaRPr lang="ru-RU" sz="11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652,4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655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4"/>
                  </a:ext>
                </a:extLst>
              </a:tr>
              <a:tr h="216904">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Количество стационарных торговых объектов всех форматов, ед.</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546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553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5"/>
                  </a:ext>
                </a:extLst>
              </a:tr>
              <a:tr h="35250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Обеспеченность населения торговыми павильонами и киосками по продаже продукции общественного питания, ед. на 10000 чел.</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14,6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175,8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6"/>
                  </a:ext>
                </a:extLst>
              </a:tr>
              <a:tr h="216904">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dirty="0">
                          <a:effectLst/>
                          <a:latin typeface="Times New Roman" panose="02020603050405020304" pitchFamily="18" charset="0"/>
                          <a:cs typeface="Times New Roman" panose="02020603050405020304" pitchFamily="18" charset="0"/>
                        </a:rPr>
                        <a:t>Количество проведенных ярмарок, ед.</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623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101,9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7"/>
                  </a:ext>
                </a:extLst>
              </a:tr>
              <a:tr h="503086">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a:lnSpc>
                          <a:spcPct val="106000"/>
                        </a:lnSpc>
                        <a:spcAft>
                          <a:spcPts val="0"/>
                        </a:spcAft>
                      </a:pPr>
                      <a:r>
                        <a:rPr lang="ru-RU" sz="1000" dirty="0">
                          <a:effectLst/>
                          <a:latin typeface="Times New Roman" panose="02020603050405020304" pitchFamily="18" charset="0"/>
                          <a:cs typeface="Times New Roman" panose="02020603050405020304" pitchFamily="18" charset="0"/>
                        </a:rPr>
                        <a:t>Представленность социально значимых продуктов питания, произведенных в Республике Башкортостан, в общем товарном ассортименте социально значимых продуктов питания,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72,4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69</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95,3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4948789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5" name="Заголовок 2"/>
          <p:cNvSpPr>
            <a:spLocks noGrp="1"/>
          </p:cNvSpPr>
          <p:nvPr>
            <p:ph type="title"/>
          </p:nvPr>
        </p:nvSpPr>
        <p:spPr>
          <a:xfrm>
            <a:off x="949500" y="429071"/>
            <a:ext cx="7992888" cy="928694"/>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Aft>
                <a:spcPts val="0"/>
              </a:spcAft>
              <a:defRPr/>
            </a:pPr>
            <a:r>
              <a:rPr lang="ru-RU" sz="28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Гражданин, его участие в бюджетном процессе</a:t>
            </a:r>
          </a:p>
        </p:txBody>
      </p:sp>
      <p:graphicFrame>
        <p:nvGraphicFramePr>
          <p:cNvPr id="11" name="Схема 10"/>
          <p:cNvGraphicFramePr/>
          <p:nvPr>
            <p:extLst>
              <p:ext uri="{D42A27DB-BD31-4B8C-83A1-F6EECF244321}">
                <p14:modId xmlns:p14="http://schemas.microsoft.com/office/powerpoint/2010/main" val="1955515324"/>
              </p:ext>
            </p:extLst>
          </p:nvPr>
        </p:nvGraphicFramePr>
        <p:xfrm>
          <a:off x="0" y="1233468"/>
          <a:ext cx="8858280"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Схема 11"/>
          <p:cNvGraphicFramePr/>
          <p:nvPr>
            <p:extLst>
              <p:ext uri="{D42A27DB-BD31-4B8C-83A1-F6EECF244321}">
                <p14:modId xmlns:p14="http://schemas.microsoft.com/office/powerpoint/2010/main" val="3533813885"/>
              </p:ext>
            </p:extLst>
          </p:nvPr>
        </p:nvGraphicFramePr>
        <p:xfrm>
          <a:off x="214282" y="3571876"/>
          <a:ext cx="8643998" cy="26432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Скругленная прямоугольная выноска 12"/>
          <p:cNvSpPr/>
          <p:nvPr/>
        </p:nvSpPr>
        <p:spPr>
          <a:xfrm>
            <a:off x="4714875" y="5929313"/>
            <a:ext cx="3786188" cy="714375"/>
          </a:xfrm>
          <a:prstGeom prst="wedgeRoundRectCallout">
            <a:avLst>
              <a:gd name="adj1" fmla="val -42270"/>
              <a:gd name="adj2" fmla="val -117572"/>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ru-RU" b="1" dirty="0">
                <a:solidFill>
                  <a:srgbClr val="FF0000"/>
                </a:solidFill>
                <a:latin typeface="Times New Roman" pitchFamily="18" charset="0"/>
                <a:cs typeface="Times New Roman" pitchFamily="18" charset="0"/>
              </a:rPr>
              <a:t>Возможность влияния гражданина на состав бюджета</a:t>
            </a:r>
          </a:p>
        </p:txBody>
      </p:sp>
      <p:sp>
        <p:nvSpPr>
          <p:cNvPr id="11270" name="TextBox 13"/>
          <p:cNvSpPr txBox="1">
            <a:spLocks noChangeArrowheads="1"/>
          </p:cNvSpPr>
          <p:nvPr/>
        </p:nvSpPr>
        <p:spPr bwMode="auto">
          <a:xfrm>
            <a:off x="8501063" y="3357563"/>
            <a:ext cx="441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tx2"/>
              </a:buClr>
              <a:buSzPct val="73000"/>
              <a:buFont typeface="Wingdings 2" pitchFamily="18" charset="2"/>
              <a:buChar char=""/>
              <a:defRPr sz="2600">
                <a:solidFill>
                  <a:schemeClr val="tx1"/>
                </a:solidFill>
                <a:latin typeface="Georgia" pitchFamily="18" charset="0"/>
              </a:defRPr>
            </a:lvl1pPr>
            <a:lvl2pPr marL="742950" indent="-285750" eaLnBrk="0" hangingPunct="0">
              <a:spcBef>
                <a:spcPts val="500"/>
              </a:spcBef>
              <a:buClr>
                <a:srgbClr val="00ADDC"/>
              </a:buClr>
              <a:buSzPct val="80000"/>
              <a:buFont typeface="Wingdings 2" pitchFamily="18" charset="2"/>
              <a:buChar char=""/>
              <a:defRPr sz="2300">
                <a:solidFill>
                  <a:srgbClr val="6C6C6C"/>
                </a:solidFill>
                <a:latin typeface="Georgia" pitchFamily="18" charset="0"/>
              </a:defRPr>
            </a:lvl2pPr>
            <a:lvl3pPr marL="1143000" indent="-228600" eaLnBrk="0" hangingPunct="0">
              <a:spcBef>
                <a:spcPts val="400"/>
              </a:spcBef>
              <a:buClr>
                <a:srgbClr val="00ADDC"/>
              </a:buClr>
              <a:buSzPct val="60000"/>
              <a:buFont typeface="Wingdings" pitchFamily="2" charset="2"/>
              <a:buChar char=""/>
              <a:defRPr sz="2000">
                <a:solidFill>
                  <a:schemeClr val="tx1"/>
                </a:solidFill>
                <a:latin typeface="Georgia" pitchFamily="18" charset="0"/>
              </a:defRPr>
            </a:lvl3pPr>
            <a:lvl4pPr marL="1600200" indent="-228600" eaLnBrk="0" hangingPunct="0">
              <a:spcBef>
                <a:spcPct val="20000"/>
              </a:spcBef>
              <a:buClr>
                <a:srgbClr val="00ADDC"/>
              </a:buClr>
              <a:buSzPct val="80000"/>
              <a:buFont typeface="Wingdings 2" pitchFamily="18" charset="2"/>
              <a:buChar char=""/>
              <a:defRPr sz="2000">
                <a:solidFill>
                  <a:srgbClr val="6C6C6C"/>
                </a:solidFill>
                <a:latin typeface="Georgia" pitchFamily="18" charset="0"/>
              </a:defRPr>
            </a:lvl4pPr>
            <a:lvl5pPr marL="2057400" indent="-228600" eaLnBrk="0" hangingPunct="0">
              <a:spcBef>
                <a:spcPts val="400"/>
              </a:spcBef>
              <a:buClr>
                <a:srgbClr val="00ADDC"/>
              </a:buClr>
              <a:buSzPct val="70000"/>
              <a:buFont typeface="Wingdings" pitchFamily="2" charset="2"/>
              <a:buChar char=""/>
              <a:defRPr>
                <a:solidFill>
                  <a:schemeClr val="tx1"/>
                </a:solidFill>
                <a:latin typeface="Georgia" pitchFamily="18" charset="0"/>
              </a:defRPr>
            </a:lvl5pPr>
            <a:lvl6pPr marL="2514600" indent="-228600" eaLnBrk="0" fontAlgn="base" hangingPunct="0">
              <a:spcBef>
                <a:spcPts val="400"/>
              </a:spcBef>
              <a:spcAft>
                <a:spcPct val="0"/>
              </a:spcAft>
              <a:buClr>
                <a:srgbClr val="00ADDC"/>
              </a:buClr>
              <a:buSzPct val="70000"/>
              <a:buFont typeface="Wingdings" pitchFamily="2" charset="2"/>
              <a:buChar char=""/>
              <a:defRPr>
                <a:solidFill>
                  <a:schemeClr val="tx1"/>
                </a:solidFill>
                <a:latin typeface="Georgia" pitchFamily="18" charset="0"/>
              </a:defRPr>
            </a:lvl6pPr>
            <a:lvl7pPr marL="2971800" indent="-228600" eaLnBrk="0" fontAlgn="base" hangingPunct="0">
              <a:spcBef>
                <a:spcPts val="400"/>
              </a:spcBef>
              <a:spcAft>
                <a:spcPct val="0"/>
              </a:spcAft>
              <a:buClr>
                <a:srgbClr val="00ADDC"/>
              </a:buClr>
              <a:buSzPct val="70000"/>
              <a:buFont typeface="Wingdings" pitchFamily="2" charset="2"/>
              <a:buChar char=""/>
              <a:defRPr>
                <a:solidFill>
                  <a:schemeClr val="tx1"/>
                </a:solidFill>
                <a:latin typeface="Georgia" pitchFamily="18" charset="0"/>
              </a:defRPr>
            </a:lvl7pPr>
            <a:lvl8pPr marL="3429000" indent="-228600" eaLnBrk="0" fontAlgn="base" hangingPunct="0">
              <a:spcBef>
                <a:spcPts val="400"/>
              </a:spcBef>
              <a:spcAft>
                <a:spcPct val="0"/>
              </a:spcAft>
              <a:buClr>
                <a:srgbClr val="00ADDC"/>
              </a:buClr>
              <a:buSzPct val="70000"/>
              <a:buFont typeface="Wingdings" pitchFamily="2" charset="2"/>
              <a:buChar char=""/>
              <a:defRPr>
                <a:solidFill>
                  <a:schemeClr val="tx1"/>
                </a:solidFill>
                <a:latin typeface="Georgia" pitchFamily="18" charset="0"/>
              </a:defRPr>
            </a:lvl8pPr>
            <a:lvl9pPr marL="3886200" indent="-228600" eaLnBrk="0" fontAlgn="base" hangingPunct="0">
              <a:spcBef>
                <a:spcPts val="400"/>
              </a:spcBef>
              <a:spcAft>
                <a:spcPct val="0"/>
              </a:spcAft>
              <a:buClr>
                <a:srgbClr val="00ADDC"/>
              </a:buClr>
              <a:buSzPct val="70000"/>
              <a:buFont typeface="Wingdings" pitchFamily="2" charset="2"/>
              <a:buChar char=""/>
              <a:defRPr>
                <a:solidFill>
                  <a:schemeClr val="tx1"/>
                </a:solidFill>
                <a:latin typeface="Georgia" pitchFamily="18" charset="0"/>
              </a:defRPr>
            </a:lvl9pPr>
          </a:lstStyle>
          <a:p>
            <a:pPr eaLnBrk="1" hangingPunct="1">
              <a:spcBef>
                <a:spcPct val="0"/>
              </a:spcBef>
              <a:buClrTx/>
              <a:buSzTx/>
              <a:buFontTx/>
              <a:buNone/>
            </a:pPr>
            <a:r>
              <a:rPr lang="ru-RU" altLang="ru-RU" sz="8000" dirty="0">
                <a:solidFill>
                  <a:srgbClr val="FF0000"/>
                </a:solidFill>
                <a:latin typeface="Times New Roman" pitchFamily="18" charset="0"/>
                <a:cs typeface="Times New Roman" pitchFamily="18" charset="0"/>
              </a:rPr>
              <a:t>!</a:t>
            </a:r>
          </a:p>
        </p:txBody>
      </p:sp>
      <mc:AlternateContent xmlns:mc="http://schemas.openxmlformats.org/markup-compatibility/2006" xmlns:p14="http://schemas.microsoft.com/office/powerpoint/2010/main">
        <mc:Choice Requires="p14">
          <p:contentPart p14:bwMode="auto" r:id="rId12">
            <p14:nvContentPartPr>
              <p14:cNvPr id="2050" name="Ink 1"/>
              <p14:cNvContentPartPr>
                <a14:cpLocks xmlns:a14="http://schemas.microsoft.com/office/drawing/2010/main" noRot="1" noChangeAspect="1" noEditPoints="1" noChangeArrowheads="1" noChangeShapeType="1"/>
              </p14:cNvContentPartPr>
              <p14:nvPr/>
            </p14:nvContentPartPr>
            <p14:xfrm>
              <a:off x="179388" y="3889375"/>
              <a:ext cx="8785225" cy="2968625"/>
            </p14:xfrm>
          </p:contentPart>
        </mc:Choice>
        <mc:Fallback xmlns="">
          <p:pic>
            <p:nvPicPr>
              <p:cNvPr id="2050" name="Ink 1"/>
              <p:cNvPicPr>
                <a:picLocks noRot="1" noChangeAspect="1" noEditPoints="1" noChangeArrowheads="1" noChangeShapeType="1"/>
              </p:cNvPicPr>
              <p:nvPr/>
            </p:nvPicPr>
            <p:blipFill>
              <a:blip r:embed="rId13"/>
              <a:stretch>
                <a:fillRect/>
              </a:stretch>
            </p:blipFill>
            <p:spPr>
              <a:xfrm>
                <a:off x="170028" y="3880015"/>
                <a:ext cx="8803945" cy="2987345"/>
              </a:xfrm>
              <a:prstGeom prst="rect">
                <a:avLst/>
              </a:prstGeom>
            </p:spPr>
          </p:pic>
        </mc:Fallback>
      </mc:AlternateContent>
      <p:pic>
        <p:nvPicPr>
          <p:cNvPr id="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7064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7010400" y="75554"/>
            <a:ext cx="2133600" cy="365125"/>
          </a:xfrm>
        </p:spPr>
        <p:txBody>
          <a:bodyPr/>
          <a:lstStyle/>
          <a:p>
            <a:fld id="{434A3D7E-C280-4DCD-A7E1-93BBC7758E8E}" type="slidenum">
              <a:rPr lang="ru-RU" smtClean="0">
                <a:solidFill>
                  <a:schemeClr val="tx1"/>
                </a:solidFill>
              </a:rPr>
              <a:t>6</a:t>
            </a:fld>
            <a:endParaRPr lang="ru-RU" dirty="0">
              <a:solidFill>
                <a:schemeClr val="tx1"/>
              </a:solidFill>
            </a:endParaRPr>
          </a:p>
        </p:txBody>
      </p:sp>
    </p:spTree>
    <p:extLst>
      <p:ext uri="{BB962C8B-B14F-4D97-AF65-F5344CB8AC3E}">
        <p14:creationId xmlns:p14="http://schemas.microsoft.com/office/powerpoint/2010/main" val="52811362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«Снижение рисков и смягчение последствий чрезвычайных ситуаций природного и техногенного характера в муниципальном района Мелеузовский район Республики Башкортостан на 2014-2021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14412" y="1098707"/>
            <a:ext cx="8845480" cy="1260000"/>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400" b="1" dirty="0">
                <a:solidFill>
                  <a:schemeClr val="tx1"/>
                </a:solidFill>
                <a:latin typeface="Times New Roman" panose="02020603050405020304" pitchFamily="18" charset="0"/>
                <a:cs typeface="Times New Roman" panose="02020603050405020304" pitchFamily="18" charset="0"/>
              </a:rPr>
              <a:t>:</a:t>
            </a:r>
            <a:r>
              <a:rPr lang="ru-RU" sz="1000" b="1" dirty="0">
                <a:solidFill>
                  <a:schemeClr val="tx1"/>
                </a:solidFill>
                <a:latin typeface="Times New Roman" panose="02020603050405020304" pitchFamily="18" charset="0"/>
                <a:cs typeface="Times New Roman" panose="02020603050405020304" pitchFamily="18" charset="0"/>
              </a:rPr>
              <a:t> </a:t>
            </a:r>
            <a:r>
              <a:rPr lang="ru-RU" sz="1200" b="1" i="1" dirty="0">
                <a:ln w="6350" cmpd="thinThick">
                  <a:noFill/>
                  <a:miter lim="800000"/>
                </a:ln>
                <a:solidFill>
                  <a:schemeClr val="tx1"/>
                </a:solidFill>
                <a:effectLst>
                  <a:glow>
                    <a:srgbClr val="216D57"/>
                  </a:glow>
                </a:effectLst>
                <a:latin typeface="Times New Roman" panose="02020603050405020304" pitchFamily="18" charset="0"/>
                <a:cs typeface="Times New Roman" panose="02020603050405020304" pitchFamily="18" charset="0"/>
              </a:rPr>
              <a:t>п</a:t>
            </a:r>
            <a:r>
              <a:rPr lang="ru-RU" sz="1200" b="1" i="1" dirty="0">
                <a:solidFill>
                  <a:schemeClr val="tx1"/>
                </a:solidFill>
                <a:latin typeface="Times New Roman" panose="02020603050405020304" pitchFamily="18" charset="0"/>
                <a:cs typeface="Times New Roman" panose="02020603050405020304" pitchFamily="18" charset="0"/>
              </a:rPr>
              <a:t>оследовательное снижение рисков чрезвычайных ситуаций, повышение безопасности населения муниципального района. Обеспечение необходимых условий для безопасности жизнедеятельности и устойчивого социально-экономического развития муниципального района</a:t>
            </a:r>
            <a:r>
              <a:rPr lang="ru-RU" sz="1200" b="1" i="1" dirty="0">
                <a:solidFill>
                  <a:srgbClr val="C92535"/>
                </a:solidFill>
                <a:latin typeface="Times New Roman" panose="02020603050405020304" pitchFamily="18" charset="0"/>
                <a:cs typeface="Times New Roman" panose="02020603050405020304" pitchFamily="18" charset="0"/>
              </a:rPr>
              <a:t>.  </a:t>
            </a:r>
          </a:p>
          <a:p>
            <a:pPr>
              <a:defRPr/>
            </a:pPr>
            <a:endParaRPr lang="ru-RU" sz="1200" b="1" i="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98250" y="2368207"/>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26547" y="2876038"/>
            <a:ext cx="3249309" cy="3649306"/>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buFontTx/>
              <a:buChar char="-"/>
              <a:defRPr/>
            </a:pPr>
            <a:endPar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endParaRPr>
          </a:p>
          <a:p>
            <a:pPr marL="285750" indent="-285750">
              <a:buFontTx/>
              <a:buChar char="-"/>
              <a:defRPr/>
            </a:pPr>
            <a:endPar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endParaRPr>
          </a:p>
          <a:p>
            <a:pPr marL="285750" indent="-285750">
              <a:buFontTx/>
              <a:buChar char="-"/>
              <a:defRPr/>
            </a:pPr>
            <a:r>
              <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с</a:t>
            </a:r>
            <a:r>
              <a:rPr lang="ru-RU" sz="1200" i="1" dirty="0">
                <a:solidFill>
                  <a:schemeClr val="tx1"/>
                </a:solidFill>
                <a:latin typeface="Times New Roman" panose="02020603050405020304" pitchFamily="18" charset="0"/>
                <a:cs typeface="Times New Roman" panose="02020603050405020304" pitchFamily="18" charset="0"/>
              </a:rPr>
              <a:t>нижение экономического ущерба и повышение эффективности работы экстренных служб муниципального района в критических условиях и чрезвычайных ситуациях;</a:t>
            </a:r>
          </a:p>
          <a:p>
            <a:pPr marL="285750" indent="-285750">
              <a:buFontTx/>
              <a:buChar char="-"/>
              <a:defRPr/>
            </a:pPr>
            <a:r>
              <a:rPr lang="ru-RU" sz="1200" i="1" dirty="0">
                <a:solidFill>
                  <a:schemeClr val="tx1"/>
                </a:solidFill>
                <a:latin typeface="Times New Roman" panose="02020603050405020304" pitchFamily="18" charset="0"/>
                <a:cs typeface="Times New Roman" panose="02020603050405020304" pitchFamily="18" charset="0"/>
              </a:rPr>
              <a:t>создание (развитие) информационного обеспечения, совершенствование системы связи и оповещения при чрезвычайных ситуациях. Развитие единой системы экстренного оповещения «Служба 112» на базе МКУ «ЕДДС муниципального района»;</a:t>
            </a:r>
          </a:p>
          <a:p>
            <a:pPr marL="285750" indent="-285750">
              <a:buFontTx/>
              <a:buChar char="-"/>
              <a:defRPr/>
            </a:pPr>
            <a:r>
              <a:rPr lang="ru-RU" sz="1200" i="1" dirty="0">
                <a:solidFill>
                  <a:schemeClr val="tx1"/>
                </a:solidFill>
                <a:latin typeface="Times New Roman" panose="02020603050405020304" pitchFamily="18" charset="0"/>
                <a:cs typeface="Times New Roman" panose="02020603050405020304" pitchFamily="18" charset="0"/>
              </a:rPr>
              <a:t>обучение населения действиям  в области защиты от чрезвычайных ситуаций природного и техногенного характера, а также правилам поведения в чрезвычайных ситуациях.</a:t>
            </a: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2" name="Прямоугольник 1"/>
          <p:cNvSpPr/>
          <p:nvPr/>
        </p:nvSpPr>
        <p:spPr>
          <a:xfrm>
            <a:off x="2368604" y="2580540"/>
            <a:ext cx="6462464" cy="646331"/>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a:t>
            </a:r>
          </a:p>
          <a:p>
            <a:pPr algn="ctr"/>
            <a:r>
              <a:rPr lang="ru-RU" altLang="ru-RU" b="1" dirty="0">
                <a:solidFill>
                  <a:srgbClr val="0070C0"/>
                </a:solidFill>
                <a:latin typeface="Times New Roman" panose="02020603050405020304" pitchFamily="18" charset="0"/>
                <a:cs typeface="Times New Roman" panose="02020603050405020304" pitchFamily="18" charset="0"/>
              </a:rPr>
              <a:t>индикаторов за 2018 год</a:t>
            </a: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2145498"/>
            <a:ext cx="1349688" cy="10813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Номер слайда 5"/>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60</a:t>
            </a:fld>
            <a:endParaRPr lang="ru-RU" altLang="ru-RU" dirty="0">
              <a:solidFill>
                <a:srgbClr val="073E87"/>
              </a:solidFill>
            </a:endParaRPr>
          </a:p>
        </p:txBody>
      </p:sp>
      <p:graphicFrame>
        <p:nvGraphicFramePr>
          <p:cNvPr id="11" name="Таблица 10">
            <a:extLst>
              <a:ext uri="{FF2B5EF4-FFF2-40B4-BE49-F238E27FC236}">
                <a16:creationId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3990348479"/>
              </p:ext>
            </p:extLst>
          </p:nvPr>
        </p:nvGraphicFramePr>
        <p:xfrm>
          <a:off x="3186635" y="3302111"/>
          <a:ext cx="5906565" cy="2797160"/>
        </p:xfrm>
        <a:graphic>
          <a:graphicData uri="http://schemas.openxmlformats.org/drawingml/2006/table">
            <a:tbl>
              <a:tblPr>
                <a:tableStyleId>{0505E3EF-67EA-436B-97B2-0124C06EBD24}</a:tableStyleId>
              </a:tblPr>
              <a:tblGrid>
                <a:gridCol w="504056">
                  <a:extLst>
                    <a:ext uri="{9D8B030D-6E8A-4147-A177-3AD203B41FA5}">
                      <a16:colId xmlns:a16="http://schemas.microsoft.com/office/drawing/2014/main" val="20004"/>
                    </a:ext>
                  </a:extLst>
                </a:gridCol>
                <a:gridCol w="3671697">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506676">
                  <a:extLst>
                    <a:ext uri="{9D8B030D-6E8A-4147-A177-3AD203B41FA5}">
                      <a16:colId xmlns:a16="http://schemas.microsoft.com/office/drawing/2014/main" val="20003"/>
                    </a:ext>
                  </a:extLst>
                </a:gridCol>
              </a:tblGrid>
              <a:tr h="267910">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0"/>
                  </a:ext>
                </a:extLst>
              </a:tr>
              <a:tr h="334933">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a16="http://schemas.microsoft.com/office/drawing/2014/main" val="10001"/>
                  </a:ext>
                </a:extLst>
              </a:tr>
              <a:tr h="602853">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1</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Снижение косвенного экономического ущерба, увеличение объема резерва материальных ресурсов для ликвидации чрезвычайных ситуаций,%</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2"/>
                  </a:ext>
                </a:extLst>
              </a:tr>
              <a:tr h="602853">
                <a:tc>
                  <a:txBody>
                    <a:bodyPr/>
                    <a:lstStyle/>
                    <a:p>
                      <a:pPr lvl="0" algn="just" rtl="0"/>
                      <a:r>
                        <a:rPr lang="ru-RU" sz="1200" dirty="0">
                          <a:latin typeface="Times New Roman" panose="02020603050405020304" pitchFamily="18" charset="0"/>
                          <a:cs typeface="Times New Roman" panose="02020603050405020304" pitchFamily="18" charset="0"/>
                        </a:rPr>
                        <a:t>2</a:t>
                      </a:r>
                    </a:p>
                  </a:txBody>
                  <a:tcPr marL="91446" marR="91446" marT="45752" marB="45752" horzOverflow="overflow"/>
                </a:tc>
                <a:tc>
                  <a:txBody>
                    <a:bodyPr/>
                    <a:lstStyle/>
                    <a:p>
                      <a:pPr lvl="0" algn="just" rtl="0"/>
                      <a:r>
                        <a:rPr lang="ru-RU" sz="1200" dirty="0">
                          <a:latin typeface="Times New Roman" panose="02020603050405020304" pitchFamily="18" charset="0"/>
                          <a:cs typeface="Times New Roman" panose="02020603050405020304" pitchFamily="18" charset="0"/>
                        </a:rPr>
                        <a:t>Количество погибших от чрезвычайных ситуаций, пожаров, ДТП и несчастных случаев на воде, люди</a:t>
                      </a: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20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18</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90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4"/>
                  </a:ext>
                </a:extLst>
              </a:tr>
              <a:tr h="602853">
                <a:tc>
                  <a:txBody>
                    <a:bodyPr/>
                    <a:lstStyle/>
                    <a:p>
                      <a:pPr lvl="0" algn="just" rtl="0"/>
                      <a:r>
                        <a:rPr lang="ru-RU" sz="1200" dirty="0">
                          <a:latin typeface="Times New Roman" panose="02020603050405020304" pitchFamily="18" charset="0"/>
                          <a:cs typeface="Times New Roman" panose="02020603050405020304" pitchFamily="18" charset="0"/>
                        </a:rPr>
                        <a:t>3</a:t>
                      </a:r>
                    </a:p>
                  </a:txBody>
                  <a:tcPr marL="91446" marR="91446" marT="45752" marB="45752"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Увеличение доли неработающего населения, обученного действиями по сигналам экстренного оповещения, правилами поведения в чрезвычайных ситуациях, %</a:t>
                      </a: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65</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65</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230073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4224" y="1976302"/>
            <a:ext cx="1419776" cy="996512"/>
          </a:xfrm>
          <a:prstGeom prst="rect">
            <a:avLst/>
          </a:prstGeom>
          <a:solidFill>
            <a:schemeClr val="bg1"/>
          </a:solidFill>
          <a:ln>
            <a:noFill/>
          </a:ln>
          <a:extLst/>
        </p:spPr>
      </p:pic>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«Обеспечение общественной безопасности в муниципальном района Мелеузовский район Республики Башкортостан </a:t>
            </a:r>
            <a:br>
              <a:rPr lang="ru-RU" sz="1600" b="1" dirty="0">
                <a:solidFill>
                  <a:schemeClr val="accent1">
                    <a:lumMod val="60000"/>
                    <a:lumOff val="40000"/>
                  </a:schemeClr>
                </a:solidFill>
                <a:latin typeface="Cambria" panose="02040503050406030204" pitchFamily="18" charset="0"/>
                <a:cs typeface="Arial" panose="020B0604020202020204" pitchFamily="34" charset="0"/>
              </a:rPr>
            </a:br>
            <a:r>
              <a:rPr lang="ru-RU" sz="1600" b="1" dirty="0">
                <a:solidFill>
                  <a:schemeClr val="accent1">
                    <a:lumMod val="60000"/>
                    <a:lumOff val="40000"/>
                  </a:schemeClr>
                </a:solidFill>
                <a:latin typeface="Cambria" panose="02040503050406030204" pitchFamily="18" charset="0"/>
                <a:cs typeface="Arial" panose="020B0604020202020204" pitchFamily="34" charset="0"/>
              </a:rPr>
              <a:t>на 2016-2021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14412" y="1144437"/>
            <a:ext cx="8845480" cy="1168539"/>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endParaRPr lang="ru-RU" sz="1000" b="1" dirty="0">
              <a:solidFill>
                <a:prstClr val="black"/>
              </a:solidFill>
            </a:endParaRPr>
          </a:p>
          <a:p>
            <a:pPr>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400" b="1" dirty="0">
                <a:solidFill>
                  <a:schemeClr val="tx1"/>
                </a:solidFill>
                <a:latin typeface="Times New Roman" panose="02020603050405020304" pitchFamily="18" charset="0"/>
                <a:cs typeface="Times New Roman" panose="02020603050405020304" pitchFamily="18" charset="0"/>
              </a:rPr>
              <a:t>:</a:t>
            </a:r>
            <a:r>
              <a:rPr lang="ru-RU" sz="1000" b="1" dirty="0">
                <a:solidFill>
                  <a:schemeClr val="tx1"/>
                </a:solidFill>
                <a:latin typeface="Times New Roman" panose="02020603050405020304" pitchFamily="18" charset="0"/>
                <a:cs typeface="Times New Roman" panose="02020603050405020304" pitchFamily="18" charset="0"/>
              </a:rPr>
              <a:t> </a:t>
            </a:r>
            <a:r>
              <a:rPr lang="ru-RU" sz="1200" b="1" i="1" dirty="0">
                <a:solidFill>
                  <a:schemeClr val="accent4">
                    <a:lumMod val="50000"/>
                  </a:schemeClr>
                </a:solidFill>
                <a:latin typeface="Times New Roman" panose="02020603050405020304" pitchFamily="18" charset="0"/>
                <a:cs typeface="Times New Roman" panose="02020603050405020304" pitchFamily="18" charset="0"/>
              </a:rPr>
              <a:t>обеспечить комплексную безопасность населения и объектов социальной инфраструктуры на территории муниципального района Мелеузовский район Республики Башкортостан.</a:t>
            </a:r>
            <a:endParaRPr lang="ru-RU" sz="1200" b="1" i="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79512" y="2151393"/>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2" name="Прямоугольник 1"/>
          <p:cNvSpPr/>
          <p:nvPr/>
        </p:nvSpPr>
        <p:spPr>
          <a:xfrm>
            <a:off x="3057128" y="2312975"/>
            <a:ext cx="6462464" cy="646331"/>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a:t>
            </a:r>
          </a:p>
          <a:p>
            <a:pPr algn="ctr"/>
            <a:r>
              <a:rPr lang="ru-RU" altLang="ru-RU" b="1" dirty="0">
                <a:solidFill>
                  <a:srgbClr val="0070C0"/>
                </a:solidFill>
                <a:latin typeface="Times New Roman" panose="02020603050405020304" pitchFamily="18" charset="0"/>
                <a:cs typeface="Times New Roman" panose="02020603050405020304" pitchFamily="18" charset="0"/>
              </a:rPr>
              <a:t>индикаторов за 2018 год</a:t>
            </a:r>
          </a:p>
        </p:txBody>
      </p:sp>
      <p:sp>
        <p:nvSpPr>
          <p:cNvPr id="11" name="Скругленный прямоугольник 10"/>
          <p:cNvSpPr/>
          <p:nvPr/>
        </p:nvSpPr>
        <p:spPr>
          <a:xfrm>
            <a:off x="21735" y="2412644"/>
            <a:ext cx="3537341" cy="3833972"/>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buFontTx/>
              <a:buChar char="-"/>
              <a:defRPr/>
            </a:pPr>
            <a:endPar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endParaRPr>
          </a:p>
          <a:p>
            <a:pPr marL="285750" indent="-285750">
              <a:buFontTx/>
              <a:buChar char="-"/>
              <a:defRPr/>
            </a:pPr>
            <a:endParaRPr lang="ru-RU" sz="1200" b="1" i="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endParaRPr>
          </a:p>
          <a:p>
            <a:pPr marL="285750" indent="-285750" algn="just">
              <a:buFontTx/>
              <a:buChar char="-"/>
              <a:defRPr/>
            </a:pPr>
            <a:r>
              <a:rPr lang="ru-RU" sz="1200" b="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Снизить уровень преступности в муниципальном районе Мелеузовский район Республики Башкортостан к 2021 году на 10% по сравнению с 2015 годом;</a:t>
            </a:r>
          </a:p>
          <a:p>
            <a:pPr marL="285750" indent="-285750" algn="just">
              <a:buFontTx/>
              <a:buChar char="-"/>
              <a:defRPr/>
            </a:pPr>
            <a:r>
              <a:rPr lang="ru-RU" sz="1200" b="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Предотвратить проявления терроризма и экстремизма в муниципальном районе Мелеузовский район республики Башкортостан;</a:t>
            </a:r>
          </a:p>
          <a:p>
            <a:pPr marL="285750" indent="-285750" algn="just">
              <a:buFontTx/>
              <a:buChar char="-"/>
              <a:defRPr/>
            </a:pPr>
            <a:r>
              <a:rPr lang="ru-RU" sz="1200" b="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обеспечить состояние </a:t>
            </a:r>
            <a:r>
              <a:rPr lang="ru-RU" sz="1200" b="1" dirty="0" err="1">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наркоситуации</a:t>
            </a:r>
            <a:r>
              <a:rPr lang="ru-RU" sz="1200" b="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 в муниципальном районе Мелеузовский район к 2021 году как «удовлетворительное» по сравнению с 2015 годом. Состояние </a:t>
            </a:r>
            <a:r>
              <a:rPr lang="ru-RU" sz="1200" b="1" dirty="0" err="1">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наркоситуации</a:t>
            </a:r>
            <a:r>
              <a:rPr lang="ru-RU" sz="1200" b="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 в 2015 году оценивалось как «тяжелое»;</a:t>
            </a:r>
          </a:p>
          <a:p>
            <a:pPr marL="285750" indent="-285750" algn="just">
              <a:buFontTx/>
              <a:buChar char="-"/>
              <a:defRPr/>
            </a:pPr>
            <a:r>
              <a:rPr lang="ru-RU" sz="1200" b="1" dirty="0">
                <a:ln>
                  <a:noFill/>
                  <a:prstDash val="solid"/>
                  <a:bevel/>
                </a:ln>
                <a:solidFill>
                  <a:schemeClr val="tx1"/>
                </a:solidFill>
                <a:effectLst>
                  <a:glow>
                    <a:schemeClr val="accent2">
                      <a:lumMod val="20000"/>
                      <a:lumOff val="80000"/>
                    </a:schemeClr>
                  </a:glow>
                </a:effectLst>
                <a:latin typeface="Times New Roman" panose="02020603050405020304" pitchFamily="18" charset="0"/>
                <a:cs typeface="Times New Roman" panose="02020603050405020304" pitchFamily="18" charset="0"/>
              </a:rPr>
              <a:t>организация отдыха несовершеннолетних в муниципальном районе Мелеузовский район Республики Башкортостан.</a:t>
            </a:r>
            <a:endParaRPr lang="ru-RU" sz="1200" dirty="0">
              <a:solidFill>
                <a:schemeClr val="tx1"/>
              </a:solidFill>
              <a:latin typeface="Times New Roman" panose="02020603050405020304" pitchFamily="18" charset="0"/>
              <a:cs typeface="Times New Roman" panose="02020603050405020304" pitchFamily="18" charset="0"/>
            </a:endParaRP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6" name="Номер слайда 5"/>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61</a:t>
            </a:fld>
            <a:endParaRPr lang="ru-RU" altLang="ru-RU" dirty="0">
              <a:solidFill>
                <a:srgbClr val="073E87"/>
              </a:solidFill>
            </a:endParaRPr>
          </a:p>
        </p:txBody>
      </p:sp>
      <p:graphicFrame>
        <p:nvGraphicFramePr>
          <p:cNvPr id="12" name="Таблица 11">
            <a:extLst>
              <a:ext uri="{FF2B5EF4-FFF2-40B4-BE49-F238E27FC236}">
                <a16:creationId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1864249843"/>
              </p:ext>
            </p:extLst>
          </p:nvPr>
        </p:nvGraphicFramePr>
        <p:xfrm>
          <a:off x="3559077" y="3050772"/>
          <a:ext cx="5588496" cy="3079900"/>
        </p:xfrm>
        <a:graphic>
          <a:graphicData uri="http://schemas.openxmlformats.org/drawingml/2006/table">
            <a:tbl>
              <a:tblPr>
                <a:tableStyleId>{0505E3EF-67EA-436B-97B2-0124C06EBD24}</a:tableStyleId>
              </a:tblPr>
              <a:tblGrid>
                <a:gridCol w="474355">
                  <a:extLst>
                    <a:ext uri="{9D8B030D-6E8A-4147-A177-3AD203B41FA5}">
                      <a16:colId xmlns:a16="http://schemas.microsoft.com/office/drawing/2014/main" val="20004"/>
                    </a:ext>
                  </a:extLst>
                </a:gridCol>
                <a:gridCol w="3455345">
                  <a:extLst>
                    <a:ext uri="{9D8B030D-6E8A-4147-A177-3AD203B41FA5}">
                      <a16:colId xmlns:a16="http://schemas.microsoft.com/office/drawing/2014/main" val="20000"/>
                    </a:ext>
                  </a:extLst>
                </a:gridCol>
                <a:gridCol w="542119">
                  <a:extLst>
                    <a:ext uri="{9D8B030D-6E8A-4147-A177-3AD203B41FA5}">
                      <a16:colId xmlns:a16="http://schemas.microsoft.com/office/drawing/2014/main" val="20001"/>
                    </a:ext>
                  </a:extLst>
                </a:gridCol>
                <a:gridCol w="609884">
                  <a:extLst>
                    <a:ext uri="{9D8B030D-6E8A-4147-A177-3AD203B41FA5}">
                      <a16:colId xmlns:a16="http://schemas.microsoft.com/office/drawing/2014/main" val="20002"/>
                    </a:ext>
                  </a:extLst>
                </a:gridCol>
                <a:gridCol w="506793">
                  <a:extLst>
                    <a:ext uri="{9D8B030D-6E8A-4147-A177-3AD203B41FA5}">
                      <a16:colId xmlns:a16="http://schemas.microsoft.com/office/drawing/2014/main" val="20003"/>
                    </a:ext>
                  </a:extLst>
                </a:gridCol>
              </a:tblGrid>
              <a:tr h="362998">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sz="800" u="none" strike="noStrike" cap="none" normalizeH="0" baseline="0" dirty="0" err="1">
                          <a:ln>
                            <a:noFill/>
                          </a:ln>
                          <a:effectLst/>
                          <a:latin typeface="Times New Roman" panose="02020603050405020304" pitchFamily="18" charset="0"/>
                          <a:cs typeface="Times New Roman" panose="02020603050405020304" pitchFamily="18" charset="0"/>
                        </a:rPr>
                        <a:t>иполнения</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extLst>
                  <a:ext uri="{0D108BD9-81ED-4DB2-BD59-A6C34878D82A}">
                    <a16:rowId xmlns:a16="http://schemas.microsoft.com/office/drawing/2014/main" val="10000"/>
                  </a:ext>
                </a:extLst>
              </a:tr>
              <a:tr h="195446">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8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44" marR="91444" marT="45703" marB="45703" horzOverflow="overflow"/>
                </a:tc>
                <a:tc vMerge="1">
                  <a:txBody>
                    <a:bodyPr/>
                    <a:lstStyle/>
                    <a:p>
                      <a:endParaRPr lang="ru-RU"/>
                    </a:p>
                  </a:txBody>
                  <a:tcPr/>
                </a:tc>
                <a:extLst>
                  <a:ext uri="{0D108BD9-81ED-4DB2-BD59-A6C34878D82A}">
                    <a16:rowId xmlns:a16="http://schemas.microsoft.com/office/drawing/2014/main" val="10001"/>
                  </a:ext>
                </a:extLst>
              </a:tr>
              <a:tr h="418939">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1</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Показатель снижения преступности на 100  чел., число преступлений</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-0,14</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0,01</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0,15</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2"/>
                  </a:ext>
                </a:extLst>
              </a:tr>
              <a:tr h="534147">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2</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Уровень проявлений терроризма и экстремизма в муниципальном районе,</a:t>
                      </a:r>
                      <a:r>
                        <a:rPr lang="ru-RU" sz="1200" baseline="0" dirty="0">
                          <a:effectLst/>
                          <a:latin typeface="Times New Roman" panose="02020603050405020304" pitchFamily="18" charset="0"/>
                          <a:cs typeface="Times New Roman" panose="02020603050405020304" pitchFamily="18" charset="0"/>
                        </a:rPr>
                        <a:t> кол. возбужденных дел</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3"/>
                  </a:ext>
                </a:extLst>
              </a:tr>
              <a:tr h="381549">
                <a:tc>
                  <a:txBody>
                    <a:bodyPr/>
                    <a:lstStyle/>
                    <a:p>
                      <a:pPr algn="just">
                        <a:spcAft>
                          <a:spcPts val="0"/>
                        </a:spcAft>
                      </a:pPr>
                      <a:r>
                        <a:rPr lang="ru-RU" sz="1200" dirty="0">
                          <a:effectLst/>
                          <a:latin typeface="Times New Roman" panose="02020603050405020304" pitchFamily="18" charset="0"/>
                          <a:cs typeface="Times New Roman" panose="02020603050405020304" pitchFamily="18" charset="0"/>
                        </a:rPr>
                        <a:t>3</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Уровень </a:t>
                      </a:r>
                      <a:r>
                        <a:rPr lang="ru-RU" sz="1200" dirty="0" err="1">
                          <a:effectLst/>
                          <a:latin typeface="Times New Roman" panose="02020603050405020304" pitchFamily="18" charset="0"/>
                          <a:cs typeface="Times New Roman" panose="02020603050405020304" pitchFamily="18" charset="0"/>
                        </a:rPr>
                        <a:t>наркоситуации</a:t>
                      </a:r>
                      <a:r>
                        <a:rPr lang="ru-RU" sz="1200" dirty="0">
                          <a:effectLst/>
                          <a:latin typeface="Times New Roman" panose="02020603050405020304" pitchFamily="18" charset="0"/>
                          <a:cs typeface="Times New Roman" panose="02020603050405020304" pitchFamily="18" charset="0"/>
                        </a:rPr>
                        <a:t> в муниципальном районе</a:t>
                      </a:r>
                      <a:endParaRPr lang="ru-RU" sz="1200" b="0" dirty="0">
                        <a:effectLst/>
                        <a:latin typeface="Times New Roman" panose="02020603050405020304" pitchFamily="18" charset="0"/>
                        <a:ea typeface="Times New Roman"/>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150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5"/>
                  </a:ext>
                </a:extLst>
              </a:tr>
              <a:tr h="586491">
                <a:tc>
                  <a:txBody>
                    <a:bodyPr/>
                    <a:lstStyle/>
                    <a:p>
                      <a:pPr lvl="0" algn="just" rtl="0"/>
                      <a:r>
                        <a:rPr lang="ru-RU" sz="1200" dirty="0">
                          <a:latin typeface="Times New Roman" panose="02020603050405020304" pitchFamily="18" charset="0"/>
                          <a:cs typeface="Times New Roman" panose="02020603050405020304" pitchFamily="18" charset="0"/>
                        </a:rPr>
                        <a:t>4</a:t>
                      </a:r>
                    </a:p>
                  </a:txBody>
                  <a:tcPr marL="91446" marR="91446" marT="45752" marB="45752"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a:effectLst/>
                          <a:latin typeface="Times New Roman" panose="02020603050405020304" pitchFamily="18" charset="0"/>
                          <a:cs typeface="Times New Roman" panose="02020603050405020304" pitchFamily="18" charset="0"/>
                        </a:rPr>
                        <a:t>Доля несовершеннолетних детей, охваченных организованным отдыхом в каникулярное время в сравнении с прошлым годом</a:t>
                      </a:r>
                      <a:endParaRPr lang="ru-RU" sz="1200" b="0" dirty="0">
                        <a:latin typeface="Times New Roman" panose="02020603050405020304" pitchFamily="18" charset="0"/>
                        <a:cs typeface="Times New Roman" panose="02020603050405020304" pitchFamily="18" charset="0"/>
                      </a:endParaRP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1,03</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1,03</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4"/>
                  </a:ext>
                </a:extLst>
              </a:tr>
              <a:tr h="418939">
                <a:tc>
                  <a:txBody>
                    <a:bodyPr/>
                    <a:lstStyle/>
                    <a:p>
                      <a:pPr lvl="0" algn="just" rtl="0"/>
                      <a:r>
                        <a:rPr lang="ru-RU" sz="1200" dirty="0">
                          <a:latin typeface="Times New Roman" panose="02020603050405020304" pitchFamily="18" charset="0"/>
                          <a:cs typeface="Times New Roman" panose="02020603050405020304" pitchFamily="18" charset="0"/>
                        </a:rPr>
                        <a:t>5</a:t>
                      </a:r>
                    </a:p>
                  </a:txBody>
                  <a:tcPr marL="91446" marR="91446" marT="45752" marB="45752" horzOverflow="overflow"/>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dirty="0">
                          <a:latin typeface="Times New Roman" panose="02020603050405020304" pitchFamily="18" charset="0"/>
                          <a:cs typeface="Times New Roman" panose="02020603050405020304" pitchFamily="18" charset="0"/>
                        </a:rPr>
                        <a:t>Готовность функционирования системы видеонаблюдения «Безопасный город», %</a:t>
                      </a:r>
                    </a:p>
                  </a:txBody>
                  <a:tcPr marL="91446" marR="91446" marT="45752" marB="45752"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2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235305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19324" y="178397"/>
            <a:ext cx="8802419" cy="864096"/>
          </a:xfrm>
        </p:spPr>
        <p:txBody>
          <a:bodyPr>
            <a:noAutofit/>
          </a:bodyPr>
          <a:lstStyle/>
          <a:p>
            <a:pPr algn="ctr"/>
            <a:r>
              <a:rPr lang="ru-RU" sz="1600" b="1" dirty="0">
                <a:solidFill>
                  <a:schemeClr val="accent1">
                    <a:lumMod val="60000"/>
                    <a:lumOff val="40000"/>
                  </a:schemeClr>
                </a:solidFill>
                <a:latin typeface="Cambria" panose="02040503050406030204" pitchFamily="18" charset="0"/>
                <a:cs typeface="Arial" panose="020B0604020202020204" pitchFamily="34" charset="0"/>
              </a:rPr>
              <a:t>Муниципальная программа «Укрепление единства российской нации и этнокультурное развитие народов  муниципального района Мелеузовский район Республики Башкортостан на 2018-2022 годы»</a:t>
            </a:r>
            <a:endParaRPr lang="ru-RU" sz="1600" dirty="0">
              <a:solidFill>
                <a:schemeClr val="accent1">
                  <a:lumMod val="60000"/>
                  <a:lumOff val="40000"/>
                </a:schemeClr>
              </a:solidFill>
              <a:latin typeface="Cambria" panose="02040503050406030204" pitchFamily="18" charset="0"/>
            </a:endParaRPr>
          </a:p>
        </p:txBody>
      </p:sp>
      <p:sp>
        <p:nvSpPr>
          <p:cNvPr id="4" name="Овал 3"/>
          <p:cNvSpPr/>
          <p:nvPr/>
        </p:nvSpPr>
        <p:spPr>
          <a:xfrm>
            <a:off x="-10592" y="1052736"/>
            <a:ext cx="8136904" cy="952143"/>
          </a:xfrm>
          <a:prstGeom prst="ellipse">
            <a:avLst/>
          </a:prstGeom>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defRPr/>
            </a:pPr>
            <a:r>
              <a:rPr lang="ru-RU" sz="1400" b="1" dirty="0">
                <a:solidFill>
                  <a:prstClr val="black"/>
                </a:solidFill>
                <a:latin typeface="Times New Roman" panose="02020603050405020304" pitchFamily="18" charset="0"/>
                <a:cs typeface="Times New Roman" panose="02020603050405020304" pitchFamily="18" charset="0"/>
              </a:rPr>
              <a:t>ЦЕЛЬ:</a:t>
            </a:r>
            <a:r>
              <a:rPr lang="ru-RU" sz="1000" b="1" dirty="0">
                <a:solidFill>
                  <a:prstClr val="black"/>
                </a:solidFill>
                <a:latin typeface="Times New Roman" panose="02020603050405020304" pitchFamily="18" charset="0"/>
                <a:cs typeface="Times New Roman" panose="02020603050405020304" pitchFamily="18" charset="0"/>
              </a:rPr>
              <a:t> </a:t>
            </a:r>
            <a:r>
              <a:rPr lang="ru-RU" sz="1200" b="1" i="1" dirty="0">
                <a:solidFill>
                  <a:schemeClr val="tx1"/>
                </a:solidFill>
                <a:latin typeface="Times New Roman" panose="02020603050405020304" pitchFamily="18" charset="0"/>
                <a:cs typeface="Times New Roman" panose="02020603050405020304" pitchFamily="18" charset="0"/>
              </a:rPr>
              <a:t>укрепление общероссийского гражданского самосознания, единство и духовная общность многонационального народа муниципального района Мелеузовский район республики Башкортостан</a:t>
            </a:r>
          </a:p>
        </p:txBody>
      </p:sp>
      <p:sp>
        <p:nvSpPr>
          <p:cNvPr id="7" name="TextBox 6"/>
          <p:cNvSpPr txBox="1"/>
          <p:nvPr/>
        </p:nvSpPr>
        <p:spPr>
          <a:xfrm>
            <a:off x="158030" y="2043551"/>
            <a:ext cx="2095510" cy="323165"/>
          </a:xfrm>
          <a:prstGeom prst="rect">
            <a:avLst/>
          </a:prstGeom>
          <a:noFill/>
        </p:spPr>
        <p:txBody>
          <a:bodyPr wrap="none" rtlCol="0">
            <a:spAutoFit/>
          </a:bodyPr>
          <a:lstStyle/>
          <a:p>
            <a:r>
              <a:rPr lang="ru-RU" sz="1500" b="1" dirty="0">
                <a:solidFill>
                  <a:prstClr val="black"/>
                </a:solidFill>
              </a:rPr>
              <a:t>ЗАДАЧИ ПРОГРАММЫ:</a:t>
            </a:r>
          </a:p>
        </p:txBody>
      </p:sp>
      <p:sp>
        <p:nvSpPr>
          <p:cNvPr id="8" name="Скругленный прямоугольник 7"/>
          <p:cNvSpPr/>
          <p:nvPr/>
        </p:nvSpPr>
        <p:spPr>
          <a:xfrm>
            <a:off x="18969" y="2366716"/>
            <a:ext cx="2589215" cy="3257908"/>
          </a:xfrm>
          <a:prstGeom prst="roundRect">
            <a:avLst/>
          </a:prstGeom>
          <a:effectLst/>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threePt" dir="t"/>
            </a:scene3d>
            <a:sp3d contourW="12700">
              <a:contourClr>
                <a:schemeClr val="bg1"/>
              </a:contourClr>
            </a:sp3d>
          </a:bodyPr>
          <a:lstStyle/>
          <a:p>
            <a:pPr marL="285750" indent="-285750" algn="just">
              <a:buFontTx/>
              <a:buChar char="-"/>
              <a:defRPr/>
            </a:pPr>
            <a:r>
              <a:rPr lang="ru-RU" sz="1200" dirty="0">
                <a:solidFill>
                  <a:schemeClr val="tx1"/>
                </a:solidFill>
                <a:latin typeface="Times New Roman" panose="02020603050405020304" pitchFamily="18" charset="0"/>
                <a:cs typeface="Times New Roman" panose="02020603050405020304" pitchFamily="18" charset="0"/>
              </a:rPr>
              <a:t>укрепить гражданское единство и обеспечить гармонизацию межнациональных отношений;</a:t>
            </a:r>
          </a:p>
          <a:p>
            <a:pPr marL="285750" indent="-285750" algn="just">
              <a:buFontTx/>
              <a:buChar char="-"/>
              <a:defRPr/>
            </a:pPr>
            <a:r>
              <a:rPr lang="ru-RU" sz="1200" dirty="0">
                <a:solidFill>
                  <a:schemeClr val="tx1"/>
                </a:solidFill>
                <a:latin typeface="Times New Roman" panose="02020603050405020304" pitchFamily="18" charset="0"/>
                <a:cs typeface="Times New Roman" panose="02020603050405020304" pitchFamily="18" charset="0"/>
              </a:rPr>
              <a:t>Обеспечить сохранение и развитие этнической уникальности башкирского народа;</a:t>
            </a:r>
          </a:p>
          <a:p>
            <a:pPr marL="285750" indent="-285750" algn="just">
              <a:buFontTx/>
              <a:buChar char="-"/>
              <a:defRPr/>
            </a:pPr>
            <a:r>
              <a:rPr lang="ru-RU" sz="1200" dirty="0">
                <a:solidFill>
                  <a:schemeClr val="tx1"/>
                </a:solidFill>
                <a:latin typeface="Times New Roman" panose="02020603050405020304" pitchFamily="18" charset="0"/>
                <a:cs typeface="Times New Roman" panose="02020603050405020304" pitchFamily="18" charset="0"/>
              </a:rPr>
              <a:t>Сохранять многообразие культуры и языка народов Республики Башкортостан.</a:t>
            </a:r>
          </a:p>
          <a:p>
            <a:pPr algn="just">
              <a:defRPr/>
            </a:pPr>
            <a:endParaRPr lang="ru-RU" sz="1200"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200" b="1" i="1" dirty="0">
              <a:ln>
                <a:solidFill>
                  <a:schemeClr val="accent6">
                    <a:lumMod val="75000"/>
                  </a:schemeClr>
                </a:solidFill>
              </a:ln>
              <a:solidFill>
                <a:schemeClr val="tx1"/>
              </a:solidFill>
              <a:effectLst>
                <a:glow rad="63500">
                  <a:schemeClr val="accent2">
                    <a:lumMod val="20000"/>
                    <a:lumOff val="80000"/>
                  </a:schemeClr>
                </a:glow>
              </a:effectLst>
              <a:latin typeface="Times New Roman" panose="02020603050405020304" pitchFamily="18" charset="0"/>
              <a:cs typeface="Times New Roman" panose="02020603050405020304" pitchFamily="18" charset="0"/>
            </a:endParaRPr>
          </a:p>
          <a:p>
            <a:pPr algn="just">
              <a:defRPr/>
            </a:pPr>
            <a:endParaRPr lang="ru-RU" sz="1100" b="1" i="1" dirty="0">
              <a:ln w="0">
                <a:solidFill>
                  <a:schemeClr val="tx1"/>
                </a:solidFill>
                <a:prstDash val="solid"/>
                <a:bevel/>
              </a:ln>
              <a:solidFill>
                <a:schemeClr val="tx1"/>
              </a:solidFill>
              <a:effectLst/>
              <a:cs typeface="Times New Roman" panose="02020603050405020304" pitchFamily="18" charset="0"/>
            </a:endParaRPr>
          </a:p>
        </p:txBody>
      </p:sp>
      <p:sp>
        <p:nvSpPr>
          <p:cNvPr id="3" name="Прямоугольник 2"/>
          <p:cNvSpPr/>
          <p:nvPr/>
        </p:nvSpPr>
        <p:spPr>
          <a:xfrm>
            <a:off x="6930875" y="3321574"/>
            <a:ext cx="2108241" cy="1525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608184" y="2020468"/>
            <a:ext cx="6462464" cy="369332"/>
          </a:xfrm>
          <a:prstGeom prst="rect">
            <a:avLst/>
          </a:prstGeom>
        </p:spPr>
        <p:txBody>
          <a:bodyPr wrap="square">
            <a:spAutoFit/>
          </a:bodyPr>
          <a:lstStyle/>
          <a:p>
            <a:pPr algn="ctr"/>
            <a:r>
              <a:rPr lang="ru-RU" altLang="ru-RU" b="1" dirty="0">
                <a:solidFill>
                  <a:srgbClr val="0070C0"/>
                </a:solidFill>
                <a:latin typeface="Times New Roman" panose="02020603050405020304" pitchFamily="18" charset="0"/>
                <a:cs typeface="Times New Roman" panose="02020603050405020304" pitchFamily="18" charset="0"/>
              </a:rPr>
              <a:t>Достигнутые значения целевых индикаторов за 2018 год</a:t>
            </a:r>
          </a:p>
        </p:txBody>
      </p:sp>
      <p:sp>
        <p:nvSpPr>
          <p:cNvPr id="9" name="10-конечная звезда 8"/>
          <p:cNvSpPr/>
          <p:nvPr/>
        </p:nvSpPr>
        <p:spPr>
          <a:xfrm rot="19946127">
            <a:off x="7430308" y="754677"/>
            <a:ext cx="1763688" cy="1281121"/>
          </a:xfrm>
          <a:prstGeom prst="star1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a:solidFill>
                  <a:schemeClr val="tx1">
                    <a:lumMod val="75000"/>
                    <a:lumOff val="25000"/>
                  </a:schemeClr>
                </a:solidFill>
                <a:latin typeface="Times New Roman" panose="02020603050405020304" pitchFamily="18" charset="0"/>
                <a:cs typeface="Times New Roman" panose="02020603050405020304" pitchFamily="18" charset="0"/>
              </a:rPr>
              <a:t>Финансирование из бюджета муниципального района не предусмотрено</a:t>
            </a:r>
          </a:p>
        </p:txBody>
      </p:sp>
      <p:sp>
        <p:nvSpPr>
          <p:cNvPr id="10" name="Номер слайда 9"/>
          <p:cNvSpPr>
            <a:spLocks noGrp="1"/>
          </p:cNvSpPr>
          <p:nvPr>
            <p:ph type="sldNum" sz="quarter" idx="12"/>
          </p:nvPr>
        </p:nvSpPr>
        <p:spPr>
          <a:xfrm>
            <a:off x="7010400" y="116632"/>
            <a:ext cx="2133600" cy="365125"/>
          </a:xfrm>
        </p:spPr>
        <p:txBody>
          <a:bodyPr/>
          <a:lstStyle/>
          <a:p>
            <a:pPr>
              <a:defRPr/>
            </a:pPr>
            <a:fld id="{1B7666BA-D9CA-4185-806B-0FC1DED90D94}" type="slidenum">
              <a:rPr lang="ru-RU" altLang="ru-RU" smtClean="0">
                <a:solidFill>
                  <a:srgbClr val="073E87"/>
                </a:solidFill>
              </a:rPr>
              <a:pPr>
                <a:defRPr/>
              </a:pPr>
              <a:t>62</a:t>
            </a:fld>
            <a:endParaRPr lang="ru-RU" altLang="ru-RU" dirty="0">
              <a:solidFill>
                <a:srgbClr val="073E87"/>
              </a:solidFill>
            </a:endParaRPr>
          </a:p>
        </p:txBody>
      </p:sp>
      <p:graphicFrame>
        <p:nvGraphicFramePr>
          <p:cNvPr id="11" name="Таблица 10">
            <a:extLst>
              <a:ext uri="{FF2B5EF4-FFF2-40B4-BE49-F238E27FC236}">
                <a16:creationId xmlns:a16="http://schemas.microsoft.com/office/drawing/2014/main" id="{53E5440C-D162-4664-B4D0-B8517E114499}"/>
              </a:ext>
            </a:extLst>
          </p:cNvPr>
          <p:cNvGraphicFramePr>
            <a:graphicFrameLocks noGrp="1"/>
          </p:cNvGraphicFramePr>
          <p:nvPr>
            <p:extLst>
              <p:ext uri="{D42A27DB-BD31-4B8C-83A1-F6EECF244321}">
                <p14:modId xmlns:p14="http://schemas.microsoft.com/office/powerpoint/2010/main" val="1217592378"/>
              </p:ext>
            </p:extLst>
          </p:nvPr>
        </p:nvGraphicFramePr>
        <p:xfrm>
          <a:off x="2608184" y="2371160"/>
          <a:ext cx="6462465" cy="4323184"/>
        </p:xfrm>
        <a:graphic>
          <a:graphicData uri="http://schemas.openxmlformats.org/drawingml/2006/table">
            <a:tbl>
              <a:tblPr>
                <a:tableStyleId>{0505E3EF-67EA-436B-97B2-0124C06EBD24}</a:tableStyleId>
              </a:tblPr>
              <a:tblGrid>
                <a:gridCol w="440207">
                  <a:extLst>
                    <a:ext uri="{9D8B030D-6E8A-4147-A177-3AD203B41FA5}">
                      <a16:colId xmlns:a16="http://schemas.microsoft.com/office/drawing/2014/main" val="20004"/>
                    </a:ext>
                  </a:extLst>
                </a:gridCol>
                <a:gridCol w="4106637">
                  <a:extLst>
                    <a:ext uri="{9D8B030D-6E8A-4147-A177-3AD203B41FA5}">
                      <a16:colId xmlns:a16="http://schemas.microsoft.com/office/drawing/2014/main" val="20000"/>
                    </a:ext>
                  </a:extLst>
                </a:gridCol>
                <a:gridCol w="742454">
                  <a:extLst>
                    <a:ext uri="{9D8B030D-6E8A-4147-A177-3AD203B41FA5}">
                      <a16:colId xmlns:a16="http://schemas.microsoft.com/office/drawing/2014/main" val="20001"/>
                    </a:ext>
                  </a:extLst>
                </a:gridCol>
                <a:gridCol w="625689">
                  <a:extLst>
                    <a:ext uri="{9D8B030D-6E8A-4147-A177-3AD203B41FA5}">
                      <a16:colId xmlns:a16="http://schemas.microsoft.com/office/drawing/2014/main" val="20002"/>
                    </a:ext>
                  </a:extLst>
                </a:gridCol>
                <a:gridCol w="547478">
                  <a:extLst>
                    <a:ext uri="{9D8B030D-6E8A-4147-A177-3AD203B41FA5}">
                      <a16:colId xmlns:a16="http://schemas.microsoft.com/office/drawing/2014/main" val="20003"/>
                    </a:ext>
                  </a:extLst>
                </a:gridCol>
              </a:tblGrid>
              <a:tr h="219276">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п/п</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НАИМЕНОВАНИЕ ЦЕЛЕВОГО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anchor="ctr" horzOverflow="overflow"/>
                </a:tc>
                <a:tc grid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Значение индикатора</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hMerge="1">
                  <a:txBody>
                    <a:bodyPr/>
                    <a:lstStyle/>
                    <a:p>
                      <a:endParaRPr lang="ru-RU"/>
                    </a:p>
                  </a:txBody>
                  <a:tcPr/>
                </a:tc>
                <a:tc rowSpan="2">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 исполнения</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extLst>
                  <a:ext uri="{0D108BD9-81ED-4DB2-BD59-A6C34878D82A}">
                    <a16:rowId xmlns:a16="http://schemas.microsoft.com/office/drawing/2014/main" val="10000"/>
                  </a:ext>
                </a:extLst>
              </a:tr>
              <a:tr h="274148">
                <a:tc vMerge="1">
                  <a:txBody>
                    <a:bodyPr/>
                    <a:lstStyle/>
                    <a:p>
                      <a:endParaRPr lang="ru-RU"/>
                    </a:p>
                  </a:txBody>
                  <a:tcPr/>
                </a:tc>
                <a:tc vMerge="1">
                  <a:txBody>
                    <a:bodyPr/>
                    <a:lstStyle/>
                    <a:p>
                      <a:endParaRPr lang="ru-RU"/>
                    </a:p>
                  </a:txBody>
                  <a:tcPr/>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ПЛАН</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ФАКТ</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8" marR="91438" marT="45696" marB="45696" horzOverflow="overflow"/>
                </a:tc>
                <a:tc vMerge="1">
                  <a:txBody>
                    <a:bodyPr/>
                    <a:lstStyle/>
                    <a:p>
                      <a:endParaRPr lang="ru-RU"/>
                    </a:p>
                  </a:txBody>
                  <a:tcPr/>
                </a:tc>
                <a:extLst>
                  <a:ext uri="{0D108BD9-81ED-4DB2-BD59-A6C34878D82A}">
                    <a16:rowId xmlns:a16="http://schemas.microsoft.com/office/drawing/2014/main" val="10001"/>
                  </a:ext>
                </a:extLst>
              </a:tr>
              <a:tr h="904627">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000" kern="1200" dirty="0">
                          <a:effectLst/>
                          <a:latin typeface="Times New Roman" panose="02020603050405020304" pitchFamily="18" charset="0"/>
                          <a:cs typeface="Times New Roman" panose="02020603050405020304" pitchFamily="18" charset="0"/>
                        </a:rPr>
                        <a:t>Доля населения муниципального района Мелеузовский район  Республики Башкортостан, положительно оценивающего состояние межнациональных отношений в муниципальном районе Мелеузовский район  Республики Башкортостан, в общем количестве опрошенного населения муниципальном районе Мелеузовский район  Республики Башкортостан,%</a:t>
                      </a:r>
                      <a:endParaRPr lang="ru-RU" sz="1000" b="0" dirty="0">
                        <a:effectLst/>
                        <a:latin typeface="Times New Roman" panose="02020603050405020304" pitchFamily="18" charset="0"/>
                        <a:ea typeface="Times New Roman"/>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68</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2"/>
                  </a:ext>
                </a:extLst>
              </a:tr>
              <a:tr h="493404">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r>
                        <a:rPr lang="ru-RU" sz="1000" kern="1200" dirty="0">
                          <a:effectLst/>
                          <a:latin typeface="Times New Roman" panose="02020603050405020304" pitchFamily="18" charset="0"/>
                          <a:cs typeface="Times New Roman" panose="02020603050405020304" pitchFamily="18" charset="0"/>
                        </a:rPr>
                        <a:t>Уровень удовлетворенности башкирского населения развитием культуры, языка, истории башкирского этноса, в общем количестве опрошенного башкирского населения, %</a:t>
                      </a:r>
                      <a:endParaRPr lang="ru-RU"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75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4"/>
                  </a:ext>
                </a:extLst>
              </a:tr>
              <a:tr h="35633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3</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1200" dirty="0">
                          <a:effectLst/>
                          <a:latin typeface="Times New Roman" panose="02020603050405020304" pitchFamily="18" charset="0"/>
                          <a:cs typeface="Times New Roman" panose="02020603050405020304" pitchFamily="18" charset="0"/>
                        </a:rPr>
                        <a:t>Уровень толерантного отношения к представителям другой национальности,%</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82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5"/>
                  </a:ext>
                </a:extLst>
              </a:tr>
              <a:tr h="63047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4</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defRPr/>
                      </a:pPr>
                      <a:r>
                        <a:rPr lang="ru-RU" sz="1000" kern="1200" dirty="0">
                          <a:effectLst/>
                          <a:latin typeface="Times New Roman" panose="02020603050405020304" pitchFamily="18" charset="0"/>
                          <a:cs typeface="Times New Roman" panose="02020603050405020304" pitchFamily="18" charset="0"/>
                        </a:rPr>
                        <a:t>Прирост количества мероприятий, направленных на укрепление гражданского единства и гармонизацию межнациональных отношений в муниципальном районе Мелеузовский район  Республики Башкортостан,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6"/>
                  </a:ext>
                </a:extLst>
              </a:tr>
              <a:tr h="356330">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5</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r>
                        <a:rPr lang="ru-RU" sz="1000" kern="1200" dirty="0">
                          <a:effectLst/>
                          <a:latin typeface="Times New Roman" panose="02020603050405020304" pitchFamily="18" charset="0"/>
                          <a:cs typeface="Times New Roman" panose="02020603050405020304" pitchFamily="18" charset="0"/>
                        </a:rPr>
                        <a:t>Прирост количества мероприятий, направленных на   популяризацию башкирской культуры, %</a:t>
                      </a:r>
                      <a:endParaRPr lang="ru-RU" sz="1000" kern="1200" dirty="0">
                        <a:solidFill>
                          <a:schemeClr val="dk1"/>
                        </a:solidFill>
                        <a:effectLst/>
                        <a:latin typeface="Times New Roman" panose="02020603050405020304" pitchFamily="18" charset="0"/>
                        <a:ea typeface="+mn-ea"/>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1,2</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7"/>
                  </a:ext>
                </a:extLst>
              </a:tr>
              <a:tr h="653838">
                <a:tc>
                  <a:txBody>
                    <a:bodyPr/>
                    <a:lstStyle/>
                    <a:p>
                      <a:pPr marL="0" marR="0" lvl="0" indent="0" algn="l"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6</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7" marR="91437" marT="45685" marB="45685" horzOverflow="overflow"/>
                </a:tc>
                <a:tc>
                  <a:txBody>
                    <a:bodyPr/>
                    <a:lstStyle/>
                    <a:p>
                      <a:pPr>
                        <a:lnSpc>
                          <a:spcPct val="106000"/>
                        </a:lnSpc>
                        <a:spcAft>
                          <a:spcPts val="0"/>
                        </a:spcAft>
                      </a:pPr>
                      <a:r>
                        <a:rPr lang="ru-RU" sz="1000" kern="1200" dirty="0">
                          <a:effectLst/>
                          <a:latin typeface="Times New Roman" panose="02020603050405020304" pitchFamily="18" charset="0"/>
                          <a:cs typeface="Times New Roman" panose="02020603050405020304" pitchFamily="18" charset="0"/>
                        </a:rPr>
                        <a:t>Прирост количества мероприятий, направленных на этнокультурное развитие народов Республики Башкортостан  и поддержку языкового многообразия в муниципальном районе Мелеузовский район  Республики Башкортостан, %</a:t>
                      </a:r>
                      <a:endParaRPr lang="ru-RU" sz="1000" b="0" dirty="0">
                        <a:effectLst/>
                        <a:latin typeface="Times New Roman" panose="02020603050405020304" pitchFamily="18" charset="0"/>
                        <a:ea typeface="Calibri"/>
                        <a:cs typeface="Times New Roman" panose="02020603050405020304" pitchFamily="18" charset="0"/>
                      </a:endParaRPr>
                    </a:p>
                  </a:txBody>
                  <a:tcPr marL="91437" marR="91437" marT="45685" marB="45685"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1,1</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tc>
                  <a:txBody>
                    <a:bodyPr/>
                    <a:lstStyle/>
                    <a:p>
                      <a:pPr marL="0" marR="0" lvl="0" indent="0" algn="ctr" defTabSz="914400" rtl="0" eaLnBrk="0" fontAlgn="base" latinLnBrk="0" hangingPunct="0">
                        <a:lnSpc>
                          <a:spcPct val="100000"/>
                        </a:lnSpc>
                        <a:spcBef>
                          <a:spcPts val="700"/>
                        </a:spcBef>
                        <a:spcAft>
                          <a:spcPct val="0"/>
                        </a:spcAft>
                        <a:buClr>
                          <a:schemeClr val="accent2"/>
                        </a:buClr>
                        <a:buSzPct val="60000"/>
                        <a:buFont typeface="Wingdings" pitchFamily="2" charset="2"/>
                        <a:buNone/>
                        <a:tabLst/>
                      </a:pPr>
                      <a:r>
                        <a:rPr kumimoji="0" lang="ru-RU" sz="1000" u="none" strike="noStrike" cap="none" normalizeH="0" baseline="0" dirty="0">
                          <a:ln>
                            <a:noFill/>
                          </a:ln>
                          <a:effectLst/>
                          <a:latin typeface="Times New Roman" panose="02020603050405020304" pitchFamily="18" charset="0"/>
                          <a:cs typeface="Times New Roman" panose="02020603050405020304" pitchFamily="18" charset="0"/>
                        </a:rPr>
                        <a:t>100</a:t>
                      </a:r>
                      <a:endParaRPr kumimoji="0" lang="ru-RU"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1" marR="91431" marT="45680" marB="45680" horzOverflow="overflow"/>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2026211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20407FBE-CDF4-4B0C-BC0D-57F201FB7548}"/>
              </a:ext>
            </a:extLst>
          </p:cNvPr>
          <p:cNvSpPr txBox="1">
            <a:spLocks/>
          </p:cNvSpPr>
          <p:nvPr/>
        </p:nvSpPr>
        <p:spPr>
          <a:xfrm>
            <a:off x="8434" y="-1"/>
            <a:ext cx="9135566" cy="692697"/>
          </a:xfrm>
          <a:prstGeom prst="rect">
            <a:avLst/>
          </a:prstGeom>
          <a:solidFill>
            <a:schemeClr val="bg2">
              <a:lumMod val="90000"/>
            </a:schemeClr>
          </a:solidFill>
          <a:ln>
            <a:noFill/>
          </a:ln>
          <a:effectLst/>
        </p:spPr>
        <p:txBody>
          <a:bodyPr/>
          <a:lst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ClrTx/>
              <a:buSzTx/>
              <a:buFont typeface="Georgia" pitchFamily="18" charset="0"/>
              <a:buNone/>
              <a:defRPr/>
            </a:pPr>
            <a:r>
              <a:rPr lang="ru-RU" sz="2400" dirty="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ru-RU" sz="1600" b="0" dirty="0">
                <a:solidFill>
                  <a:prstClr val="black"/>
                </a:solidFill>
                <a:effectLst/>
                <a:latin typeface="Times New Roman" panose="02020603050405020304" pitchFamily="18" charset="0"/>
                <a:ea typeface="+mn-ea"/>
                <a:cs typeface="Times New Roman" panose="02020603050405020304" pitchFamily="18" charset="0"/>
              </a:rPr>
              <a:t>Объем муниципального долга по  муниципальному району </a:t>
            </a:r>
          </a:p>
          <a:p>
            <a:pPr marL="0" indent="0" algn="ctr">
              <a:buClrTx/>
              <a:buSzTx/>
              <a:buFont typeface="Georgia" pitchFamily="18" charset="0"/>
              <a:buNone/>
              <a:defRPr/>
            </a:pPr>
            <a:r>
              <a:rPr lang="ru-RU" sz="1600" b="0" dirty="0">
                <a:solidFill>
                  <a:prstClr val="black"/>
                </a:solidFill>
                <a:effectLst/>
                <a:latin typeface="Times New Roman" panose="02020603050405020304" pitchFamily="18" charset="0"/>
                <a:ea typeface="+mn-ea"/>
                <a:cs typeface="Times New Roman" panose="02020603050405020304" pitchFamily="18" charset="0"/>
              </a:rPr>
              <a:t>Мелеузовский район Республики Башкортостан за 2018 год</a:t>
            </a:r>
            <a:endParaRPr lang="ru-RU" sz="1600" b="0" dirty="0">
              <a:solidFill>
                <a:schemeClr val="tx1"/>
              </a:solidFill>
              <a:latin typeface="Times New Roman" panose="02020603050405020304" pitchFamily="18" charset="0"/>
              <a:cs typeface="Times New Roman" panose="02020603050405020304" pitchFamily="18" charset="0"/>
            </a:endParaRPr>
          </a:p>
        </p:txBody>
      </p:sp>
      <p:pic>
        <p:nvPicPr>
          <p:cNvPr id="175107" name="Picture 3">
            <a:extLst>
              <a:ext uri="{FF2B5EF4-FFF2-40B4-BE49-F238E27FC236}">
                <a16:creationId xmlns:a16="http://schemas.microsoft.com/office/drawing/2014/main" id="{40EB6FDF-69D5-499D-A2D3-D2391B0F2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9" y="15156"/>
            <a:ext cx="704850" cy="74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Блок-схема: перфолента 1"/>
          <p:cNvSpPr/>
          <p:nvPr/>
        </p:nvSpPr>
        <p:spPr>
          <a:xfrm>
            <a:off x="274278" y="891456"/>
            <a:ext cx="8568952" cy="1224136"/>
          </a:xfrm>
          <a:prstGeom prst="flowChartPunchedTape">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lin ang="8100000" scaled="1"/>
            <a:tileRect/>
          </a:gradFill>
          <a:ln>
            <a:solidFill>
              <a:srgbClr val="6DF4F7"/>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a:solidFill>
                  <a:schemeClr val="accent6">
                    <a:lumMod val="50000"/>
                  </a:schemeClr>
                </a:solidFill>
                <a:latin typeface="Times New Roman" panose="02020603050405020304" pitchFamily="18" charset="0"/>
                <a:cs typeface="Times New Roman" panose="02020603050405020304" pitchFamily="18" charset="0"/>
              </a:rPr>
              <a:t>Муниципальный долг возникает в силу осуществления заимствований. Расходы на обслуживание муниципального долга из бюджета муниципального района Мелеузовский район в 2018 году не производились. </a:t>
            </a:r>
          </a:p>
        </p:txBody>
      </p:sp>
      <p:sp>
        <p:nvSpPr>
          <p:cNvPr id="4" name="Овал 3"/>
          <p:cNvSpPr/>
          <p:nvPr/>
        </p:nvSpPr>
        <p:spPr>
          <a:xfrm>
            <a:off x="5214615" y="2140744"/>
            <a:ext cx="3888432" cy="936104"/>
          </a:xfrm>
          <a:prstGeom prst="ellipse">
            <a:avLst/>
          </a:prstGeom>
          <a:solidFill>
            <a:srgbClr val="FFFF99"/>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solidFill>
                  <a:srgbClr val="7030A0"/>
                </a:solidFill>
                <a:latin typeface="Times New Roman" panose="02020603050405020304" pitchFamily="18" charset="0"/>
                <a:cs typeface="Times New Roman" panose="02020603050405020304" pitchFamily="18" charset="0"/>
              </a:rPr>
              <a:t>Заимствования необходимы для:</a:t>
            </a:r>
          </a:p>
        </p:txBody>
      </p:sp>
      <p:sp>
        <p:nvSpPr>
          <p:cNvPr id="5" name="Прямоугольник 4"/>
          <p:cNvSpPr/>
          <p:nvPr/>
        </p:nvSpPr>
        <p:spPr>
          <a:xfrm>
            <a:off x="5076056" y="4869160"/>
            <a:ext cx="1584176"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dirty="0">
                <a:latin typeface="Times New Roman" panose="02020603050405020304" pitchFamily="18" charset="0"/>
                <a:cs typeface="Times New Roman" panose="02020603050405020304" pitchFamily="18" charset="0"/>
              </a:rPr>
              <a:t>Финансирования дефицита бюджета</a:t>
            </a:r>
          </a:p>
        </p:txBody>
      </p:sp>
      <p:sp>
        <p:nvSpPr>
          <p:cNvPr id="6" name="Прямоугольник 5"/>
          <p:cNvSpPr/>
          <p:nvPr/>
        </p:nvSpPr>
        <p:spPr>
          <a:xfrm>
            <a:off x="7507023" y="4869160"/>
            <a:ext cx="1512168"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1400" dirty="0">
                <a:latin typeface="Times New Roman" panose="02020603050405020304" pitchFamily="18" charset="0"/>
                <a:cs typeface="Times New Roman" panose="02020603050405020304" pitchFamily="18" charset="0"/>
              </a:rPr>
              <a:t>Погашения долговых обязательств</a:t>
            </a:r>
          </a:p>
        </p:txBody>
      </p:sp>
      <p:sp>
        <p:nvSpPr>
          <p:cNvPr id="7" name="Стрелка вниз 6"/>
          <p:cNvSpPr/>
          <p:nvPr/>
        </p:nvSpPr>
        <p:spPr>
          <a:xfrm rot="926602">
            <a:off x="6079323" y="3373102"/>
            <a:ext cx="307767" cy="1008112"/>
          </a:xfrm>
          <a:prstGeom prst="downArrow">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rot="20264749">
            <a:off x="8056084" y="3391921"/>
            <a:ext cx="414046" cy="988263"/>
          </a:xfrm>
          <a:prstGeom prst="downArrow">
            <a:avLst>
              <a:gd name="adj1" fmla="val 31596"/>
              <a:gd name="adj2" fmla="val 50000"/>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Таблица 8"/>
          <p:cNvGraphicFramePr>
            <a:graphicFrameLocks noGrp="1"/>
          </p:cNvGraphicFramePr>
          <p:nvPr>
            <p:extLst>
              <p:ext uri="{D42A27DB-BD31-4B8C-83A1-F6EECF244321}">
                <p14:modId xmlns:p14="http://schemas.microsoft.com/office/powerpoint/2010/main" val="3779305496"/>
              </p:ext>
            </p:extLst>
          </p:nvPr>
        </p:nvGraphicFramePr>
        <p:xfrm>
          <a:off x="22523" y="2342029"/>
          <a:ext cx="5003800" cy="3632213"/>
        </p:xfrm>
        <a:graphic>
          <a:graphicData uri="http://schemas.openxmlformats.org/drawingml/2006/table">
            <a:tbl>
              <a:tblPr>
                <a:tableStyleId>{5C22544A-7EE6-4342-B048-85BDC9FD1C3A}</a:tableStyleId>
              </a:tblPr>
              <a:tblGrid>
                <a:gridCol w="1701736">
                  <a:extLst>
                    <a:ext uri="{9D8B030D-6E8A-4147-A177-3AD203B41FA5}">
                      <a16:colId xmlns:a16="http://schemas.microsoft.com/office/drawing/2014/main" val="20000"/>
                    </a:ext>
                  </a:extLst>
                </a:gridCol>
                <a:gridCol w="1047541">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74403">
                  <a:extLst>
                    <a:ext uri="{9D8B030D-6E8A-4147-A177-3AD203B41FA5}">
                      <a16:colId xmlns:a16="http://schemas.microsoft.com/office/drawing/2014/main" val="20003"/>
                    </a:ext>
                  </a:extLst>
                </a:gridCol>
              </a:tblGrid>
              <a:tr h="311960">
                <a:tc gridSpan="4">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Муниципальный долг муниципального района Мелеузовский район Республики Башкортостан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blipFill>
                      <a:blip r:embed="rId3"/>
                      <a:tile tx="0" ty="0" sx="100000" sy="100000" flip="none" algn="tl"/>
                    </a:blip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24629">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Виды долговых обязательств</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на 1 января</a:t>
                      </a:r>
                    </a:p>
                    <a:p>
                      <a:pPr algn="ctr" fontAlgn="t"/>
                      <a:r>
                        <a:rPr lang="ru-RU" sz="1100" u="none" strike="noStrike" dirty="0">
                          <a:effectLst/>
                          <a:latin typeface="Times New Roman" panose="02020603050405020304" pitchFamily="18" charset="0"/>
                          <a:cs typeface="Times New Roman" panose="02020603050405020304" pitchFamily="18" charset="0"/>
                        </a:rPr>
                        <a:t>2017 года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на 1</a:t>
                      </a:r>
                      <a:r>
                        <a:rPr lang="ru-RU" sz="1100" u="none" strike="noStrike" baseline="0" dirty="0">
                          <a:effectLst/>
                          <a:latin typeface="Times New Roman" panose="02020603050405020304" pitchFamily="18" charset="0"/>
                          <a:cs typeface="Times New Roman" panose="02020603050405020304" pitchFamily="18" charset="0"/>
                        </a:rPr>
                        <a:t> января</a:t>
                      </a:r>
                    </a:p>
                    <a:p>
                      <a:pPr algn="ctr" fontAlgn="t"/>
                      <a:r>
                        <a:rPr lang="ru-RU" sz="1100" u="none" strike="noStrike" dirty="0">
                          <a:effectLst/>
                          <a:latin typeface="Times New Roman" panose="02020603050405020304" pitchFamily="18" charset="0"/>
                          <a:cs typeface="Times New Roman" panose="02020603050405020304" pitchFamily="18" charset="0"/>
                        </a:rPr>
                        <a:t> 2018 года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100" u="none" strike="noStrike" dirty="0">
                          <a:effectLst/>
                          <a:latin typeface="Times New Roman" panose="02020603050405020304" pitchFamily="18" charset="0"/>
                          <a:cs typeface="Times New Roman" panose="02020603050405020304" pitchFamily="18" charset="0"/>
                        </a:rPr>
                        <a:t>на 1 января  </a:t>
                      </a:r>
                    </a:p>
                    <a:p>
                      <a:pPr algn="ctr" fontAlgn="t"/>
                      <a:r>
                        <a:rPr lang="ru-RU" sz="1100" u="none" strike="noStrike" dirty="0">
                          <a:effectLst/>
                          <a:latin typeface="Times New Roman" panose="02020603050405020304" pitchFamily="18" charset="0"/>
                          <a:cs typeface="Times New Roman" panose="02020603050405020304" pitchFamily="18" charset="0"/>
                        </a:rPr>
                        <a:t>2019 года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extLst>
                  <a:ext uri="{0D108BD9-81ED-4DB2-BD59-A6C34878D82A}">
                    <a16:rowId xmlns:a16="http://schemas.microsoft.com/office/drawing/2014/main" val="10001"/>
                  </a:ext>
                </a:extLst>
              </a:tr>
              <a:tr h="332547">
                <a:tc>
                  <a:txBody>
                    <a:bodyPr/>
                    <a:lstStyle/>
                    <a:p>
                      <a:pPr algn="l" fontAlgn="t"/>
                      <a:r>
                        <a:rPr lang="ru-RU" sz="1200" u="none" strike="noStrike">
                          <a:effectLst/>
                          <a:latin typeface="Times New Roman" panose="02020603050405020304" pitchFamily="18" charset="0"/>
                          <a:cs typeface="Times New Roman" panose="02020603050405020304" pitchFamily="18" charset="0"/>
                        </a:rPr>
                        <a:t>Муниципальные ценные бумаги</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extLst>
                  <a:ext uri="{0D108BD9-81ED-4DB2-BD59-A6C34878D82A}">
                    <a16:rowId xmlns:a16="http://schemas.microsoft.com/office/drawing/2014/main" val="10002"/>
                  </a:ext>
                </a:extLst>
              </a:tr>
              <a:tr h="665093">
                <a:tc>
                  <a:txBody>
                    <a:bodyPr/>
                    <a:lstStyle/>
                    <a:p>
                      <a:pPr algn="l" fontAlgn="t"/>
                      <a:r>
                        <a:rPr lang="ru-RU" sz="1200" u="none" strike="noStrike">
                          <a:effectLst/>
                          <a:latin typeface="Times New Roman" panose="02020603050405020304" pitchFamily="18" charset="0"/>
                          <a:cs typeface="Times New Roman" panose="02020603050405020304" pitchFamily="18" charset="0"/>
                        </a:rPr>
                        <a:t>Кредиты, полученные от кредитных организаций</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extLst>
                  <a:ext uri="{0D108BD9-81ED-4DB2-BD59-A6C34878D82A}">
                    <a16:rowId xmlns:a16="http://schemas.microsoft.com/office/drawing/2014/main" val="10003"/>
                  </a:ext>
                </a:extLst>
              </a:tr>
              <a:tr h="997640">
                <a:tc>
                  <a:txBody>
                    <a:bodyPr/>
                    <a:lstStyle/>
                    <a:p>
                      <a:pPr algn="l" fontAlgn="t"/>
                      <a:r>
                        <a:rPr lang="ru-RU" sz="1200" u="none" strike="noStrike">
                          <a:effectLst/>
                          <a:latin typeface="Times New Roman" panose="02020603050405020304" pitchFamily="18" charset="0"/>
                          <a:cs typeface="Times New Roman" panose="02020603050405020304" pitchFamily="18" charset="0"/>
                        </a:rPr>
                        <a:t>Бюджетные кредиты, полученные из других бюджетов бюджетной системы РФ</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extLst>
                  <a:ext uri="{0D108BD9-81ED-4DB2-BD59-A6C34878D82A}">
                    <a16:rowId xmlns:a16="http://schemas.microsoft.com/office/drawing/2014/main" val="10004"/>
                  </a:ext>
                </a:extLst>
              </a:tr>
              <a:tr h="332547">
                <a:tc>
                  <a:txBody>
                    <a:bodyPr/>
                    <a:lstStyle/>
                    <a:p>
                      <a:pPr algn="l" fontAlgn="t"/>
                      <a:r>
                        <a:rPr lang="ru-RU" sz="1200" u="none" strike="noStrike">
                          <a:effectLst/>
                          <a:latin typeface="Times New Roman" panose="02020603050405020304" pitchFamily="18" charset="0"/>
                          <a:cs typeface="Times New Roman" panose="02020603050405020304" pitchFamily="18" charset="0"/>
                        </a:rPr>
                        <a:t>Муниципальные гарантии</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extLst>
                  <a:ext uri="{0D108BD9-81ED-4DB2-BD59-A6C34878D82A}">
                    <a16:rowId xmlns:a16="http://schemas.microsoft.com/office/drawing/2014/main" val="10005"/>
                  </a:ext>
                </a:extLst>
              </a:tr>
              <a:tr h="498820">
                <a:tc>
                  <a:txBody>
                    <a:bodyPr/>
                    <a:lstStyle/>
                    <a:p>
                      <a:pPr algn="l" fontAlgn="t"/>
                      <a:r>
                        <a:rPr lang="ru-RU" sz="1200" u="none" strike="noStrike">
                          <a:effectLst/>
                          <a:latin typeface="Times New Roman" panose="02020603050405020304" pitchFamily="18" charset="0"/>
                          <a:cs typeface="Times New Roman" panose="02020603050405020304" pitchFamily="18" charset="0"/>
                        </a:rPr>
                        <a:t>Всего муниципальный долг </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a:effectLst/>
                          <a:latin typeface="Times New Roman" panose="02020603050405020304" pitchFamily="18" charset="0"/>
                          <a:cs typeface="Times New Roman" panose="02020603050405020304" pitchFamily="18" charset="0"/>
                        </a:rPr>
                        <a:t>0,0</a:t>
                      </a:r>
                      <a:endParaRPr lang="ru-RU"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tc>
                  <a:txBody>
                    <a:bodyPr/>
                    <a:lstStyle/>
                    <a:p>
                      <a:pPr algn="ctr" fontAlgn="t"/>
                      <a:r>
                        <a:rPr lang="ru-RU" sz="1200" u="none" strike="noStrike" dirty="0">
                          <a:effectLst/>
                          <a:latin typeface="Times New Roman" panose="02020603050405020304" pitchFamily="18" charset="0"/>
                          <a:cs typeface="Times New Roman" panose="02020603050405020304" pitchFamily="18" charset="0"/>
                        </a:rPr>
                        <a:t>0,0</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blipFill>
                      <a:blip r:embed="rId3"/>
                      <a:tile tx="0" ty="0" sx="100000" sy="100000" flip="none" algn="tl"/>
                    </a:blipFill>
                  </a:tcPr>
                </a:tc>
                <a:extLst>
                  <a:ext uri="{0D108BD9-81ED-4DB2-BD59-A6C34878D82A}">
                    <a16:rowId xmlns:a16="http://schemas.microsoft.com/office/drawing/2014/main" val="10006"/>
                  </a:ext>
                </a:extLst>
              </a:tr>
            </a:tbl>
          </a:graphicData>
        </a:graphic>
      </p:graphicFrame>
      <p:sp>
        <p:nvSpPr>
          <p:cNvPr id="10" name="Номер слайда 9"/>
          <p:cNvSpPr>
            <a:spLocks noGrp="1"/>
          </p:cNvSpPr>
          <p:nvPr>
            <p:ph type="sldNum" sz="quarter" idx="12"/>
          </p:nvPr>
        </p:nvSpPr>
        <p:spPr>
          <a:xfrm>
            <a:off x="7010400" y="15156"/>
            <a:ext cx="2133600" cy="365125"/>
          </a:xfrm>
        </p:spPr>
        <p:txBody>
          <a:bodyPr/>
          <a:lstStyle/>
          <a:p>
            <a:fld id="{434A3D7E-C280-4DCD-A7E1-93BBC7758E8E}" type="slidenum">
              <a:rPr lang="ru-RU" smtClean="0"/>
              <a:t>63</a:t>
            </a:fld>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52866">
            <a:off x="6166139" y="1774172"/>
            <a:ext cx="2824162" cy="17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31935">
            <a:off x="2936863" y="1830978"/>
            <a:ext cx="3012400" cy="160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13544">
            <a:off x="435458" y="2180260"/>
            <a:ext cx="2176537" cy="136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0" name="Text Box 2">
            <a:extLst>
              <a:ext uri="{FF2B5EF4-FFF2-40B4-BE49-F238E27FC236}">
                <a16:creationId xmlns:a16="http://schemas.microsoft.com/office/drawing/2014/main" id="{F6D6C1C8-0C4C-4E60-86A6-8776B118D876}"/>
              </a:ext>
            </a:extLst>
          </p:cNvPr>
          <p:cNvSpPr txBox="1">
            <a:spLocks noChangeArrowheads="1"/>
          </p:cNvSpPr>
          <p:nvPr/>
        </p:nvSpPr>
        <p:spPr bwMode="auto">
          <a:xfrm>
            <a:off x="0" y="1"/>
            <a:ext cx="9120353" cy="540000"/>
          </a:xfrm>
          <a:prstGeom prst="rect">
            <a:avLst/>
          </a:prstGeom>
          <a:solidFill>
            <a:schemeClr val="bg2">
              <a:lumMod val="90000"/>
            </a:schemeClr>
          </a:solid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ru-RU" b="1" dirty="0">
                <a:solidFill>
                  <a:schemeClr val="bg1"/>
                </a:solidFill>
                <a:effectLst>
                  <a:outerShdw blurRad="38100" dist="38100" dir="2700000" algn="tl">
                    <a:srgbClr val="000000"/>
                  </a:outerShdw>
                </a:effectLst>
                <a:cs typeface="+mn-cs"/>
              </a:rPr>
              <a:t>        </a:t>
            </a:r>
          </a:p>
          <a:p>
            <a:pPr eaLnBrk="1" hangingPunct="1">
              <a:spcBef>
                <a:spcPct val="50000"/>
              </a:spcBef>
              <a:defRPr/>
            </a:pPr>
            <a:endParaRPr lang="ru-RU" b="1" dirty="0">
              <a:solidFill>
                <a:schemeClr val="bg1"/>
              </a:solidFill>
              <a:effectLst>
                <a:outerShdw blurRad="38100" dist="38100" dir="2700000" algn="tl">
                  <a:srgbClr val="000000"/>
                </a:outerShdw>
              </a:effectLst>
              <a:cs typeface="+mn-cs"/>
            </a:endParaRPr>
          </a:p>
        </p:txBody>
      </p:sp>
      <p:pic>
        <p:nvPicPr>
          <p:cNvPr id="180227" name="Picture 3">
            <a:extLst>
              <a:ext uri="{FF2B5EF4-FFF2-40B4-BE49-F238E27FC236}">
                <a16:creationId xmlns:a16="http://schemas.microsoft.com/office/drawing/2014/main" id="{5940820F-F1AE-49E4-A410-942CB7A1A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0"/>
            <a:ext cx="704850"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0228" name="Line 7">
            <a:extLst>
              <a:ext uri="{FF2B5EF4-FFF2-40B4-BE49-F238E27FC236}">
                <a16:creationId xmlns:a16="http://schemas.microsoft.com/office/drawing/2014/main" id="{65A28CCF-D31B-48F3-AD22-88FD6FC4B735}"/>
              </a:ext>
            </a:extLst>
          </p:cNvPr>
          <p:cNvSpPr>
            <a:spLocks noChangeShapeType="1"/>
          </p:cNvSpPr>
          <p:nvPr/>
        </p:nvSpPr>
        <p:spPr bwMode="auto">
          <a:xfrm>
            <a:off x="1116013" y="299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0229" name="Rectangle 8">
            <a:extLst>
              <a:ext uri="{FF2B5EF4-FFF2-40B4-BE49-F238E27FC236}">
                <a16:creationId xmlns:a16="http://schemas.microsoft.com/office/drawing/2014/main" id="{0B59EA42-F067-44B4-A772-C301C0E2FA57}"/>
              </a:ext>
            </a:extLst>
          </p:cNvPr>
          <p:cNvSpPr>
            <a:spLocks noChangeArrowheads="1"/>
          </p:cNvSpPr>
          <p:nvPr/>
        </p:nvSpPr>
        <p:spPr bwMode="auto">
          <a:xfrm>
            <a:off x="468313" y="3648075"/>
            <a:ext cx="84963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ru-RU" altLang="ru-RU"/>
          </a:p>
          <a:p>
            <a:pPr eaLnBrk="1" hangingPunct="1"/>
            <a:endParaRPr lang="ru-RU" altLang="ru-RU"/>
          </a:p>
          <a:p>
            <a:r>
              <a:rPr lang="ru-RU" altLang="ru-RU"/>
              <a:t>                                 </a:t>
            </a:r>
          </a:p>
        </p:txBody>
      </p:sp>
      <p:sp>
        <p:nvSpPr>
          <p:cNvPr id="180230" name="TextBox 1">
            <a:extLst>
              <a:ext uri="{FF2B5EF4-FFF2-40B4-BE49-F238E27FC236}">
                <a16:creationId xmlns:a16="http://schemas.microsoft.com/office/drawing/2014/main" id="{FE97A039-0BC7-44D5-B607-C3AFC7032377}"/>
              </a:ext>
            </a:extLst>
          </p:cNvPr>
          <p:cNvSpPr txBox="1">
            <a:spLocks noChangeArrowheads="1"/>
          </p:cNvSpPr>
          <p:nvPr/>
        </p:nvSpPr>
        <p:spPr bwMode="auto">
          <a:xfrm>
            <a:off x="735013" y="905024"/>
            <a:ext cx="7994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u-RU" altLang="ru-RU" sz="4800" b="1" i="1" dirty="0">
                <a:solidFill>
                  <a:srgbClr val="7030A0"/>
                </a:solidFill>
              </a:rPr>
              <a:t>Благодарю за внимание!</a:t>
            </a:r>
          </a:p>
        </p:txBody>
      </p:sp>
      <p:sp>
        <p:nvSpPr>
          <p:cNvPr id="7" name="Скругленный прямоугольник 6">
            <a:extLst>
              <a:ext uri="{FF2B5EF4-FFF2-40B4-BE49-F238E27FC236}">
                <a16:creationId xmlns:a16="http://schemas.microsoft.com/office/drawing/2014/main" id="{5595D489-7EDF-4C26-BEA4-950FF0F4AF7D}"/>
              </a:ext>
            </a:extLst>
          </p:cNvPr>
          <p:cNvSpPr/>
          <p:nvPr/>
        </p:nvSpPr>
        <p:spPr>
          <a:xfrm>
            <a:off x="107950" y="3629684"/>
            <a:ext cx="8856663" cy="2535620"/>
          </a:xfrm>
          <a:prstGeom prst="roundRect">
            <a:avLst/>
          </a:prstGeom>
          <a:blipFill>
            <a:blip r:embed="rId6"/>
            <a:tile tx="0" ty="0" sx="100000" sy="100000" flip="none" algn="tl"/>
          </a:blipFill>
          <a:ln w="12700" cap="flat" cmpd="sng" algn="ctr">
            <a:solidFill>
              <a:srgbClr val="FFFFF7">
                <a:shade val="50000"/>
              </a:srgbClr>
            </a:solidFill>
            <a:prstDash val="solid"/>
            <a:miter lim="800000"/>
          </a:ln>
          <a:effectLst/>
        </p:spPr>
        <p:txBody>
          <a:bodyPr anchor="ctr"/>
          <a:lstStyle/>
          <a:p>
            <a:pPr fontAlgn="auto">
              <a:lnSpc>
                <a:spcPts val="1400"/>
              </a:lnSpc>
              <a:spcBef>
                <a:spcPts val="0"/>
              </a:spcBef>
              <a:spcAft>
                <a:spcPts val="0"/>
              </a:spcAft>
              <a:defRPr/>
            </a:pPr>
            <a:r>
              <a:rPr lang="ru-RU" sz="1200" b="1" kern="0" dirty="0">
                <a:latin typeface="Times New Roman" panose="02020603050405020304" pitchFamily="18" charset="0"/>
                <a:cs typeface="Times New Roman" panose="02020603050405020304" pitchFamily="18" charset="0"/>
              </a:rPr>
              <a:t>Информация подготовлена финансовым управлением Администрации муниципального района Мелеузовский район Республики Башкортостан</a:t>
            </a:r>
          </a:p>
          <a:p>
            <a:pPr fontAlgn="auto">
              <a:lnSpc>
                <a:spcPts val="1400"/>
              </a:lnSpc>
              <a:spcBef>
                <a:spcPts val="0"/>
              </a:spcBef>
              <a:spcAft>
                <a:spcPts val="0"/>
              </a:spcAft>
              <a:defRPr/>
            </a:pPr>
            <a:endParaRPr lang="ru-RU" sz="1200" b="1" kern="0" dirty="0">
              <a:latin typeface="Times New Roman" panose="02020603050405020304" pitchFamily="18" charset="0"/>
              <a:cs typeface="Times New Roman" panose="02020603050405020304" pitchFamily="18" charset="0"/>
            </a:endParaRPr>
          </a:p>
          <a:p>
            <a:pPr fontAlgn="auto">
              <a:lnSpc>
                <a:spcPts val="1400"/>
              </a:lnSpc>
              <a:spcBef>
                <a:spcPts val="0"/>
              </a:spcBef>
              <a:spcAft>
                <a:spcPts val="0"/>
              </a:spcAft>
              <a:defRPr/>
            </a:pPr>
            <a:r>
              <a:rPr lang="ru-RU" sz="1200" b="1" kern="0" dirty="0">
                <a:latin typeface="Times New Roman" panose="02020603050405020304" pitchFamily="18" charset="0"/>
                <a:cs typeface="Times New Roman" panose="02020603050405020304" pitchFamily="18" charset="0"/>
              </a:rPr>
              <a:t>Адрес: </a:t>
            </a:r>
            <a:r>
              <a:rPr lang="ru-RU" sz="1200" b="1" i="1" kern="0" dirty="0">
                <a:latin typeface="Times New Roman" panose="02020603050405020304" pitchFamily="18" charset="0"/>
                <a:cs typeface="Times New Roman" panose="02020603050405020304" pitchFamily="18" charset="0"/>
              </a:rPr>
              <a:t>453850, Республика Башкортостан, Город Мелеуз, ул.Воровского,4</a:t>
            </a:r>
          </a:p>
          <a:p>
            <a:pPr eaLnBrk="1" hangingPunct="1">
              <a:defRPr/>
            </a:pPr>
            <a:r>
              <a:rPr lang="ru-RU" sz="1200" b="1" i="1" kern="0" dirty="0">
                <a:latin typeface="Times New Roman" panose="02020603050405020304" pitchFamily="18" charset="0"/>
                <a:cs typeface="Times New Roman" panose="02020603050405020304" pitchFamily="18" charset="0"/>
              </a:rPr>
              <a:t>График работы : </a:t>
            </a:r>
            <a:r>
              <a:rPr lang="ru-RU" altLang="ru-RU" sz="1200" b="1" dirty="0">
                <a:latin typeface="Times New Roman" panose="02020603050405020304" pitchFamily="18" charset="0"/>
                <a:cs typeface="Times New Roman" panose="02020603050405020304" pitchFamily="18" charset="0"/>
              </a:rPr>
              <a:t>с понедельника по пятницу - с 8-00 до 17-00; суббота, воскресенье – выходные дни. Обеденный перерыв – с 13-00          до 14-00. Прием граждан осуществляется по средам с 9.00 до 11.00 в кабинете 201.</a:t>
            </a:r>
          </a:p>
          <a:p>
            <a:pPr fontAlgn="auto">
              <a:lnSpc>
                <a:spcPts val="1400"/>
              </a:lnSpc>
              <a:spcBef>
                <a:spcPts val="0"/>
              </a:spcBef>
              <a:spcAft>
                <a:spcPts val="0"/>
              </a:spcAft>
              <a:defRPr/>
            </a:pPr>
            <a:r>
              <a:rPr lang="ru-RU" sz="1200" b="1" kern="0" dirty="0">
                <a:latin typeface="Times New Roman" panose="02020603050405020304" pitchFamily="18" charset="0"/>
                <a:cs typeface="Times New Roman" panose="02020603050405020304" pitchFamily="18" charset="0"/>
              </a:rPr>
              <a:t>Тел:  8 (</a:t>
            </a:r>
            <a:r>
              <a:rPr lang="ru-RU" sz="1200" b="1" i="1" kern="0" dirty="0">
                <a:latin typeface="Times New Roman" panose="02020603050405020304" pitchFamily="18" charset="0"/>
                <a:cs typeface="Times New Roman" panose="02020603050405020304" pitchFamily="18" charset="0"/>
              </a:rPr>
              <a:t>34764)3-50-12, 3-52,23</a:t>
            </a:r>
          </a:p>
          <a:p>
            <a:pPr fontAlgn="auto">
              <a:lnSpc>
                <a:spcPts val="1400"/>
              </a:lnSpc>
              <a:spcBef>
                <a:spcPts val="0"/>
              </a:spcBef>
              <a:spcAft>
                <a:spcPts val="0"/>
              </a:spcAft>
              <a:defRPr/>
            </a:pPr>
            <a:r>
              <a:rPr lang="ru-RU" sz="1200" b="1" i="1" kern="0" dirty="0">
                <a:latin typeface="Times New Roman" panose="02020603050405020304" pitchFamily="18" charset="0"/>
                <a:cs typeface="Times New Roman" panose="02020603050405020304" pitchFamily="18" charset="0"/>
              </a:rPr>
              <a:t>Факс:</a:t>
            </a:r>
            <a:r>
              <a:rPr lang="ru-RU" altLang="ru-RU" sz="1200" b="1" dirty="0">
                <a:latin typeface="Times New Roman" panose="02020603050405020304" pitchFamily="18" charset="0"/>
                <a:cs typeface="Times New Roman" panose="02020603050405020304" pitchFamily="18" charset="0"/>
              </a:rPr>
              <a:t> 8(34764) 3-50-29</a:t>
            </a:r>
            <a:br>
              <a:rPr lang="ru-RU" sz="1200" b="1" kern="0" dirty="0">
                <a:latin typeface="Franklin Gothic Heavy" pitchFamily="34" charset="0"/>
              </a:rPr>
            </a:br>
            <a:r>
              <a:rPr lang="ru-RU" sz="1200" b="1" kern="0" dirty="0">
                <a:latin typeface="Franklin Gothic Heavy" pitchFamily="34" charset="0"/>
              </a:rPr>
              <a:t>e-</a:t>
            </a:r>
            <a:r>
              <a:rPr lang="ru-RU" sz="1200" b="1" kern="0" dirty="0" err="1">
                <a:latin typeface="Franklin Gothic Heavy" pitchFamily="34" charset="0"/>
              </a:rPr>
              <a:t>mail</a:t>
            </a:r>
            <a:r>
              <a:rPr lang="ru-RU" sz="1200" b="1" kern="0" dirty="0">
                <a:latin typeface="Franklin Gothic Heavy" pitchFamily="34" charset="0"/>
              </a:rPr>
              <a:t>: </a:t>
            </a:r>
            <a:r>
              <a:rPr lang="ru-RU" sz="1200" b="1" i="1" kern="0" dirty="0">
                <a:latin typeface="Franklin Gothic Heavy" pitchFamily="34" charset="0"/>
                <a:hlinkClick r:id="rId7"/>
              </a:rPr>
              <a:t>meleuz_gfu@ufamts.ru</a:t>
            </a:r>
            <a:endParaRPr lang="ru-RU" sz="1200" b="1" i="1" kern="0" dirty="0">
              <a:latin typeface="Franklin Gothic Heavy" pitchFamily="34" charset="0"/>
            </a:endParaRPr>
          </a:p>
          <a:p>
            <a:pPr fontAlgn="auto">
              <a:lnSpc>
                <a:spcPts val="1400"/>
              </a:lnSpc>
              <a:spcBef>
                <a:spcPts val="0"/>
              </a:spcBef>
              <a:spcAft>
                <a:spcPts val="0"/>
              </a:spcAft>
              <a:defRPr/>
            </a:pPr>
            <a:r>
              <a:rPr lang="ru-RU" sz="1200" b="1" i="1" kern="0" dirty="0">
                <a:latin typeface="Times New Roman" panose="02020603050405020304" pitchFamily="18" charset="0"/>
                <a:cs typeface="Times New Roman" panose="02020603050405020304" pitchFamily="18" charset="0"/>
              </a:rPr>
              <a:t>Ознакомиться с деятельностью финансового управления, принять участие в опросах граждан на бюджетную тематику можно на сайте</a:t>
            </a:r>
            <a:r>
              <a:rPr lang="ru-RU" sz="1200" b="1" i="1" kern="0" dirty="0">
                <a:latin typeface="Franklin Gothic Heavy" pitchFamily="34" charset="0"/>
              </a:rPr>
              <a:t>: </a:t>
            </a:r>
            <a:r>
              <a:rPr lang="en-US" sz="1200" b="1" i="1" kern="0" dirty="0">
                <a:latin typeface="Albertus Extra Bold" panose="020E0802040304020204" pitchFamily="34" charset="0"/>
                <a:hlinkClick r:id="rId8"/>
              </a:rPr>
              <a:t>http://finance.admmeleuz.ru</a:t>
            </a:r>
            <a:r>
              <a:rPr lang="ru-RU" sz="1200" b="1" i="1" kern="0" dirty="0">
                <a:latin typeface="Albertus Extra Bold" panose="020E0802040304020204" pitchFamily="34" charset="0"/>
              </a:rPr>
              <a:t>, а также в нашей группе в контакте </a:t>
            </a:r>
            <a:r>
              <a:rPr lang="en-US" sz="1200" b="1" i="1" u="sng" kern="0" dirty="0">
                <a:solidFill>
                  <a:schemeClr val="tx2">
                    <a:lumMod val="60000"/>
                    <a:lumOff val="40000"/>
                  </a:schemeClr>
                </a:solidFill>
                <a:latin typeface="Albertus Extra Bold" panose="020E0802040304020204" pitchFamily="34" charset="0"/>
              </a:rPr>
              <a:t>https://vk.com/budgetmeleuz</a:t>
            </a:r>
            <a:endParaRPr lang="ru-RU" sz="1200" b="1" i="1" u="sng" kern="0" dirty="0">
              <a:solidFill>
                <a:schemeClr val="tx2">
                  <a:lumMod val="60000"/>
                  <a:lumOff val="40000"/>
                </a:schemeClr>
              </a:solidFill>
              <a:latin typeface="Franklin Gothic Heavy" pitchFamily="34" charset="0"/>
            </a:endParaRPr>
          </a:p>
          <a:p>
            <a:pPr fontAlgn="auto">
              <a:lnSpc>
                <a:spcPts val="1400"/>
              </a:lnSpc>
              <a:spcBef>
                <a:spcPts val="0"/>
              </a:spcBef>
              <a:spcAft>
                <a:spcPts val="0"/>
              </a:spcAft>
              <a:defRPr/>
            </a:pPr>
            <a:r>
              <a:rPr lang="ru-RU" sz="1200" b="1" i="1" kern="0" dirty="0">
                <a:latin typeface="Times New Roman" panose="02020603050405020304" pitchFamily="18" charset="0"/>
                <a:cs typeface="Times New Roman" panose="02020603050405020304" pitchFamily="18" charset="0"/>
              </a:rPr>
              <a:t>Ознакомиться с информацией о проведении публичных слушаний  по проекту бюджета и отчету о его исполнении, а также о результатах публичных слушаний можно на сайте</a:t>
            </a:r>
            <a:r>
              <a:rPr lang="ru-RU" sz="1200" b="1" i="1" kern="0" dirty="0">
                <a:latin typeface="Franklin Gothic Heavy" pitchFamily="34" charset="0"/>
              </a:rPr>
              <a:t>: </a:t>
            </a:r>
            <a:r>
              <a:rPr lang="en-US" sz="1200" b="1" i="1" kern="0" dirty="0">
                <a:latin typeface="Albertus Extra Bold" panose="020E0802040304020204" pitchFamily="34" charset="0"/>
                <a:hlinkClick r:id="rId9"/>
              </a:rPr>
              <a:t>https://meleuz.bashkortostan.ru</a:t>
            </a:r>
            <a:endParaRPr lang="ru-RU" sz="1200" b="1" i="1" kern="0" dirty="0">
              <a:latin typeface="Franklin Gothic Heavy" pitchFamily="34" charset="0"/>
            </a:endParaRPr>
          </a:p>
          <a:p>
            <a:pPr fontAlgn="auto">
              <a:lnSpc>
                <a:spcPts val="1400"/>
              </a:lnSpc>
              <a:spcBef>
                <a:spcPts val="0"/>
              </a:spcBef>
              <a:spcAft>
                <a:spcPts val="0"/>
              </a:spcAft>
              <a:defRPr/>
            </a:pPr>
            <a:endParaRPr lang="ru-RU" sz="1200" kern="0" dirty="0">
              <a:latin typeface="Arial"/>
              <a:cs typeface="+mn-cs"/>
            </a:endParaRPr>
          </a:p>
        </p:txBody>
      </p:sp>
      <p:sp>
        <p:nvSpPr>
          <p:cNvPr id="2" name="Номер слайда 1"/>
          <p:cNvSpPr>
            <a:spLocks noGrp="1"/>
          </p:cNvSpPr>
          <p:nvPr>
            <p:ph type="sldNum" sz="quarter" idx="12"/>
          </p:nvPr>
        </p:nvSpPr>
        <p:spPr>
          <a:xfrm>
            <a:off x="6986753" y="0"/>
            <a:ext cx="2133600" cy="365125"/>
          </a:xfrm>
        </p:spPr>
        <p:txBody>
          <a:bodyPr/>
          <a:lstStyle/>
          <a:p>
            <a:fld id="{434A3D7E-C280-4DCD-A7E1-93BBC7758E8E}" type="slidenum">
              <a:rPr lang="ru-RU" smtClean="0">
                <a:solidFill>
                  <a:schemeClr val="tx1"/>
                </a:solidFill>
              </a:rPr>
              <a:t>64</a:t>
            </a:fld>
            <a:endParaRPr lang="ru-RU" dirty="0">
              <a:solidFill>
                <a:schemeClr val="tx1"/>
              </a:solidFill>
            </a:endParaRPr>
          </a:p>
        </p:txBody>
      </p:sp>
    </p:spTree>
    <p:extLst>
      <p:ext uri="{BB962C8B-B14F-4D97-AF65-F5344CB8AC3E}">
        <p14:creationId xmlns:p14="http://schemas.microsoft.com/office/powerpoint/2010/main" val="274914076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Скругленный прямоугольник 30"/>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4" name="Заголовок 2"/>
          <p:cNvSpPr>
            <a:spLocks noGrp="1"/>
          </p:cNvSpPr>
          <p:nvPr>
            <p:ph type="title"/>
          </p:nvPr>
        </p:nvSpPr>
        <p:spPr>
          <a:xfrm>
            <a:off x="999078" y="625014"/>
            <a:ext cx="7848872" cy="576064"/>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fontAlgn="auto" hangingPunct="1">
              <a:spcAft>
                <a:spcPts val="0"/>
              </a:spcAft>
              <a:defRPr/>
            </a:pPr>
            <a:r>
              <a:rPr lang="ru-RU" sz="28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Этапы бюджетного процесса</a:t>
            </a:r>
          </a:p>
        </p:txBody>
      </p:sp>
      <p:graphicFrame>
        <p:nvGraphicFramePr>
          <p:cNvPr id="7" name="Схема 6"/>
          <p:cNvGraphicFramePr/>
          <p:nvPr>
            <p:extLst>
              <p:ext uri="{D42A27DB-BD31-4B8C-83A1-F6EECF244321}">
                <p14:modId xmlns:p14="http://schemas.microsoft.com/office/powerpoint/2010/main" val="967876790"/>
              </p:ext>
            </p:extLst>
          </p:nvPr>
        </p:nvGraphicFramePr>
        <p:xfrm>
          <a:off x="353218" y="832248"/>
          <a:ext cx="8626590"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Блок-схема: узел 11"/>
          <p:cNvSpPr/>
          <p:nvPr/>
        </p:nvSpPr>
        <p:spPr>
          <a:xfrm>
            <a:off x="2934582" y="2373408"/>
            <a:ext cx="2285490" cy="2016224"/>
          </a:xfrm>
          <a:prstGeom prst="flowChartConnector">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Times New Roman" pitchFamily="18" charset="0"/>
                <a:cs typeface="Times New Roman" pitchFamily="18" charset="0"/>
              </a:rPr>
              <a:t>Бюджетный процесс</a:t>
            </a:r>
          </a:p>
        </p:txBody>
      </p:sp>
      <p:sp>
        <p:nvSpPr>
          <p:cNvPr id="20" name="6-конечная звезда 19"/>
          <p:cNvSpPr/>
          <p:nvPr/>
        </p:nvSpPr>
        <p:spPr>
          <a:xfrm>
            <a:off x="3578379" y="4700551"/>
            <a:ext cx="857256" cy="842962"/>
          </a:xfrm>
          <a:prstGeom prst="star6">
            <a:avLst/>
          </a:prstGeom>
          <a:gradFill>
            <a:gsLst>
              <a:gs pos="0">
                <a:srgbClr val="8488C4"/>
              </a:gs>
              <a:gs pos="53000">
                <a:srgbClr val="D4DEFF"/>
              </a:gs>
              <a:gs pos="83000">
                <a:srgbClr val="D4DEFF"/>
              </a:gs>
              <a:gs pos="100000">
                <a:srgbClr val="96AB94"/>
              </a:gs>
            </a:gsLst>
            <a:lin ang="5400000" scaled="0"/>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Times New Roman" pitchFamily="18" charset="0"/>
                <a:cs typeface="Times New Roman" pitchFamily="18" charset="0"/>
              </a:rPr>
              <a:t>1</a:t>
            </a:r>
          </a:p>
        </p:txBody>
      </p:sp>
      <p:sp>
        <p:nvSpPr>
          <p:cNvPr id="21" name="6-конечная звезда 20"/>
          <p:cNvSpPr/>
          <p:nvPr/>
        </p:nvSpPr>
        <p:spPr>
          <a:xfrm>
            <a:off x="2128540" y="1664496"/>
            <a:ext cx="914400" cy="914400"/>
          </a:xfrm>
          <a:prstGeom prst="star6">
            <a:avLst/>
          </a:prstGeom>
          <a:gradFill>
            <a:gsLst>
              <a:gs pos="0">
                <a:srgbClr val="8488C4"/>
              </a:gs>
              <a:gs pos="53000">
                <a:srgbClr val="D4DEFF"/>
              </a:gs>
              <a:gs pos="83000">
                <a:srgbClr val="D4DEFF"/>
              </a:gs>
              <a:gs pos="100000">
                <a:srgbClr val="96AB94"/>
              </a:gs>
            </a:gsLst>
            <a:lin ang="5400000" scaled="0"/>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Times New Roman" pitchFamily="18" charset="0"/>
                <a:cs typeface="Times New Roman" pitchFamily="18" charset="0"/>
              </a:rPr>
              <a:t>2</a:t>
            </a:r>
          </a:p>
        </p:txBody>
      </p:sp>
      <p:sp>
        <p:nvSpPr>
          <p:cNvPr id="22" name="6-конечная звезда 21"/>
          <p:cNvSpPr/>
          <p:nvPr/>
        </p:nvSpPr>
        <p:spPr>
          <a:xfrm>
            <a:off x="4156156" y="1459008"/>
            <a:ext cx="914400" cy="914400"/>
          </a:xfrm>
          <a:prstGeom prst="star6">
            <a:avLst/>
          </a:prstGeom>
          <a:gradFill>
            <a:gsLst>
              <a:gs pos="0">
                <a:srgbClr val="8488C4"/>
              </a:gs>
              <a:gs pos="53000">
                <a:srgbClr val="D4DEFF"/>
              </a:gs>
              <a:gs pos="83000">
                <a:srgbClr val="D4DEFF"/>
              </a:gs>
              <a:gs pos="100000">
                <a:srgbClr val="96AB94"/>
              </a:gs>
            </a:gsLst>
            <a:lin ang="5400000" scaled="0"/>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Times New Roman" pitchFamily="18" charset="0"/>
                <a:cs typeface="Times New Roman" pitchFamily="18" charset="0"/>
              </a:rPr>
              <a:t>3</a:t>
            </a:r>
          </a:p>
        </p:txBody>
      </p:sp>
      <p:sp>
        <p:nvSpPr>
          <p:cNvPr id="24" name="Прямоугольник с двумя скругленными противолежащими углами 23"/>
          <p:cNvSpPr/>
          <p:nvPr/>
        </p:nvSpPr>
        <p:spPr>
          <a:xfrm>
            <a:off x="7256468" y="3793731"/>
            <a:ext cx="1872208" cy="288032"/>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Составление отчетности</a:t>
            </a:r>
          </a:p>
        </p:txBody>
      </p:sp>
      <p:sp>
        <p:nvSpPr>
          <p:cNvPr id="25" name="Прямоугольник с двумя скругленными противолежащими углами 24"/>
          <p:cNvSpPr/>
          <p:nvPr/>
        </p:nvSpPr>
        <p:spPr>
          <a:xfrm>
            <a:off x="6335688" y="4083059"/>
            <a:ext cx="2808312" cy="477094"/>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Формирование проекта решения об утверждении отчета об исполнении бюджета исполнении</a:t>
            </a:r>
          </a:p>
        </p:txBody>
      </p:sp>
      <p:sp>
        <p:nvSpPr>
          <p:cNvPr id="26" name="Прямоугольник с двумя скругленными противолежащими углами 25"/>
          <p:cNvSpPr/>
          <p:nvPr/>
        </p:nvSpPr>
        <p:spPr>
          <a:xfrm>
            <a:off x="5672292" y="4517407"/>
            <a:ext cx="3456384" cy="473724"/>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Одобрение решения об утверждении отчета об исполнении бюджета  администрацией</a:t>
            </a:r>
          </a:p>
        </p:txBody>
      </p:sp>
      <p:sp>
        <p:nvSpPr>
          <p:cNvPr id="27" name="Прямоугольник с двумя скругленными противолежащими углами 26"/>
          <p:cNvSpPr/>
          <p:nvPr/>
        </p:nvSpPr>
        <p:spPr>
          <a:xfrm>
            <a:off x="6450542" y="5446761"/>
            <a:ext cx="2693458" cy="481301"/>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Внесение администрацией проекта решения об утверждении исполнения бюджета в Совет района</a:t>
            </a:r>
          </a:p>
        </p:txBody>
      </p:sp>
      <p:sp>
        <p:nvSpPr>
          <p:cNvPr id="28" name="Прямоугольник с двумя скругленными противолежащими углами 27"/>
          <p:cNvSpPr/>
          <p:nvPr/>
        </p:nvSpPr>
        <p:spPr>
          <a:xfrm>
            <a:off x="6176348" y="6298290"/>
            <a:ext cx="2952328" cy="576064"/>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Рассмотрение и принятие решения об утверждении годового отчета об исполнении бюджета Советом района</a:t>
            </a:r>
          </a:p>
        </p:txBody>
      </p:sp>
      <p:sp>
        <p:nvSpPr>
          <p:cNvPr id="34" name="Прямоугольник с двумя скругленными противолежащими углами 33"/>
          <p:cNvSpPr/>
          <p:nvPr/>
        </p:nvSpPr>
        <p:spPr>
          <a:xfrm>
            <a:off x="5699404" y="4948555"/>
            <a:ext cx="3456384" cy="498206"/>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Направление годового отчета и проекта решения от утверждении отчета об исполнении бюджета в Ревизионную комиссию</a:t>
            </a:r>
          </a:p>
        </p:txBody>
      </p:sp>
      <p:sp>
        <p:nvSpPr>
          <p:cNvPr id="35" name="Прямоугольник с двумя скругленными противолежащими углами 34"/>
          <p:cNvSpPr/>
          <p:nvPr/>
        </p:nvSpPr>
        <p:spPr>
          <a:xfrm>
            <a:off x="6968436" y="5928062"/>
            <a:ext cx="2160240" cy="360040"/>
          </a:xfrm>
          <a:prstGeom prst="round2Diag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nchor="ctr"/>
          <a:lstStyle/>
          <a:p>
            <a:pPr>
              <a:defRPr/>
            </a:pPr>
            <a:r>
              <a:rPr lang="ru-RU" sz="1000" dirty="0">
                <a:solidFill>
                  <a:schemeClr val="tx1"/>
                </a:solidFill>
                <a:latin typeface="Times New Roman" panose="02020603050405020304" pitchFamily="18" charset="0"/>
                <a:cs typeface="Times New Roman" panose="02020603050405020304" pitchFamily="18" charset="0"/>
              </a:rPr>
              <a:t>Публичные слушания по отчету</a:t>
            </a:r>
          </a:p>
        </p:txBody>
      </p:sp>
      <p:pic>
        <p:nvPicPr>
          <p:cNvPr id="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98" y="-26095"/>
            <a:ext cx="7064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95945" y="108977"/>
            <a:ext cx="2133600" cy="365125"/>
          </a:xfrm>
        </p:spPr>
        <p:txBody>
          <a:bodyPr/>
          <a:lstStyle/>
          <a:p>
            <a:fld id="{434A3D7E-C280-4DCD-A7E1-93BBC7758E8E}" type="slidenum">
              <a:rPr lang="ru-RU" smtClean="0">
                <a:solidFill>
                  <a:schemeClr val="tx1"/>
                </a:solidFill>
              </a:rPr>
              <a:t>7</a:t>
            </a:fld>
            <a:endParaRPr lang="ru-RU" dirty="0">
              <a:solidFill>
                <a:schemeClr val="tx1"/>
              </a:solidFill>
            </a:endParaRPr>
          </a:p>
        </p:txBody>
      </p:sp>
      <p:sp>
        <p:nvSpPr>
          <p:cNvPr id="36" name="6-конечная звезда 35"/>
          <p:cNvSpPr/>
          <p:nvPr/>
        </p:nvSpPr>
        <p:spPr>
          <a:xfrm>
            <a:off x="6570340" y="3026637"/>
            <a:ext cx="857256" cy="842962"/>
          </a:xfrm>
          <a:prstGeom prst="star6">
            <a:avLst/>
          </a:prstGeom>
          <a:gradFill>
            <a:gsLst>
              <a:gs pos="0">
                <a:srgbClr val="8488C4"/>
              </a:gs>
              <a:gs pos="53000">
                <a:srgbClr val="D4DEFF"/>
              </a:gs>
              <a:gs pos="83000">
                <a:srgbClr val="D4DEFF"/>
              </a:gs>
              <a:gs pos="100000">
                <a:srgbClr val="96AB94"/>
              </a:gs>
            </a:gsLst>
            <a:lin ang="5400000" scaled="0"/>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a:solidFill>
                  <a:schemeClr val="tx1"/>
                </a:solidFill>
                <a:latin typeface="Times New Roman" pitchFamily="18" charset="0"/>
                <a:cs typeface="Times New Roman" pitchFamily="18" charset="0"/>
              </a:rPr>
              <a:t>4</a:t>
            </a:r>
          </a:p>
        </p:txBody>
      </p:sp>
      <p:sp>
        <p:nvSpPr>
          <p:cNvPr id="5" name="Скругленный прямоугольник 4"/>
          <p:cNvSpPr/>
          <p:nvPr/>
        </p:nvSpPr>
        <p:spPr>
          <a:xfrm>
            <a:off x="6581610" y="1216166"/>
            <a:ext cx="2585954" cy="454674"/>
          </a:xfrm>
          <a:prstGeom prst="roundRect">
            <a:avLst/>
          </a:prstGeom>
          <a:solidFill>
            <a:schemeClr val="accent6">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lumMod val="75000"/>
                    <a:lumOff val="25000"/>
                  </a:schemeClr>
                </a:solidFill>
                <a:latin typeface="Times New Roman" panose="02020603050405020304" pitchFamily="18" charset="0"/>
                <a:cs typeface="Times New Roman" panose="02020603050405020304" pitchFamily="18" charset="0"/>
              </a:rPr>
              <a:t>Исполнение бюджета по доходам</a:t>
            </a:r>
          </a:p>
        </p:txBody>
      </p:sp>
      <p:sp>
        <p:nvSpPr>
          <p:cNvPr id="39" name="Скругленный прямоугольник 38"/>
          <p:cNvSpPr/>
          <p:nvPr/>
        </p:nvSpPr>
        <p:spPr>
          <a:xfrm>
            <a:off x="6602942" y="1787360"/>
            <a:ext cx="2585954" cy="454674"/>
          </a:xfrm>
          <a:prstGeom prst="roundRect">
            <a:avLst/>
          </a:prstGeom>
          <a:solidFill>
            <a:schemeClr val="accent6">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lumMod val="75000"/>
                    <a:lumOff val="25000"/>
                  </a:schemeClr>
                </a:solidFill>
                <a:latin typeface="Times New Roman" panose="02020603050405020304" pitchFamily="18" charset="0"/>
                <a:cs typeface="Times New Roman" panose="02020603050405020304" pitchFamily="18" charset="0"/>
              </a:rPr>
              <a:t>Исполнение бюджета по расходам</a:t>
            </a:r>
          </a:p>
        </p:txBody>
      </p:sp>
      <p:sp>
        <p:nvSpPr>
          <p:cNvPr id="40" name="Скругленный прямоугольник 39"/>
          <p:cNvSpPr/>
          <p:nvPr/>
        </p:nvSpPr>
        <p:spPr>
          <a:xfrm>
            <a:off x="6581610" y="2373408"/>
            <a:ext cx="2585954" cy="454674"/>
          </a:xfrm>
          <a:prstGeom prst="roundRect">
            <a:avLst/>
          </a:prstGeom>
          <a:solidFill>
            <a:schemeClr val="accent6">
              <a:lumMod val="40000"/>
              <a:lumOff val="6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lumMod val="75000"/>
                    <a:lumOff val="25000"/>
                  </a:schemeClr>
                </a:solidFill>
                <a:latin typeface="Times New Roman" panose="02020603050405020304" pitchFamily="18" charset="0"/>
                <a:cs typeface="Times New Roman" panose="02020603050405020304" pitchFamily="18" charset="0"/>
              </a:rPr>
              <a:t>Исполнение бюджета по источникам финансирования дефицита бюджета</a:t>
            </a:r>
          </a:p>
        </p:txBody>
      </p:sp>
      <p:sp>
        <p:nvSpPr>
          <p:cNvPr id="6" name="Прямоугольник 5"/>
          <p:cNvSpPr/>
          <p:nvPr/>
        </p:nvSpPr>
        <p:spPr>
          <a:xfrm>
            <a:off x="-14298" y="3869599"/>
            <a:ext cx="2160240" cy="520033"/>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Формирование прогноза бюджета</a:t>
            </a:r>
          </a:p>
        </p:txBody>
      </p:sp>
      <p:sp>
        <p:nvSpPr>
          <p:cNvPr id="41" name="Прямоугольник 40"/>
          <p:cNvSpPr/>
          <p:nvPr/>
        </p:nvSpPr>
        <p:spPr>
          <a:xfrm>
            <a:off x="2953" y="4373655"/>
            <a:ext cx="2475756" cy="520033"/>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Формирование прогноза социально-экономического развития</a:t>
            </a:r>
          </a:p>
        </p:txBody>
      </p:sp>
      <p:sp>
        <p:nvSpPr>
          <p:cNvPr id="42" name="Прямоугольник 41"/>
          <p:cNvSpPr/>
          <p:nvPr/>
        </p:nvSpPr>
        <p:spPr>
          <a:xfrm>
            <a:off x="-14298" y="4897620"/>
            <a:ext cx="2934582" cy="336320"/>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Одобрение проекта бюджета администрацией</a:t>
            </a:r>
            <a:r>
              <a:rPr lang="en-US" sz="1100" dirty="0">
                <a:solidFill>
                  <a:schemeClr val="tx1"/>
                </a:solidFill>
                <a:latin typeface="Times New Roman" panose="02020603050405020304" pitchFamily="18" charset="0"/>
                <a:cs typeface="Times New Roman" panose="02020603050405020304" pitchFamily="18" charset="0"/>
              </a:rPr>
              <a:t> </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44" name="Прямоугольник 43"/>
          <p:cNvSpPr/>
          <p:nvPr/>
        </p:nvSpPr>
        <p:spPr>
          <a:xfrm>
            <a:off x="-47104" y="5233940"/>
            <a:ext cx="3744099" cy="520033"/>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Направление проекта бюджета в Ревизионную комиссию</a:t>
            </a:r>
          </a:p>
        </p:txBody>
      </p:sp>
      <p:sp>
        <p:nvSpPr>
          <p:cNvPr id="45" name="Прямоугольник 44"/>
          <p:cNvSpPr/>
          <p:nvPr/>
        </p:nvSpPr>
        <p:spPr>
          <a:xfrm>
            <a:off x="-14426" y="6114577"/>
            <a:ext cx="3763516" cy="367425"/>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Публичные слушания по проекту бюджета</a:t>
            </a:r>
          </a:p>
        </p:txBody>
      </p:sp>
      <p:sp>
        <p:nvSpPr>
          <p:cNvPr id="46" name="Прямоугольник 45"/>
          <p:cNvSpPr/>
          <p:nvPr/>
        </p:nvSpPr>
        <p:spPr>
          <a:xfrm>
            <a:off x="-14298" y="5737597"/>
            <a:ext cx="3779912" cy="393002"/>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100" dirty="0">
                <a:solidFill>
                  <a:schemeClr val="tx1"/>
                </a:solidFill>
                <a:latin typeface="Times New Roman" panose="02020603050405020304" pitchFamily="18" charset="0"/>
                <a:cs typeface="Times New Roman" panose="02020603050405020304" pitchFamily="18" charset="0"/>
              </a:rPr>
              <a:t>Внесение проекта бюджета администрацией в Совет района</a:t>
            </a:r>
          </a:p>
        </p:txBody>
      </p:sp>
      <p:sp>
        <p:nvSpPr>
          <p:cNvPr id="8" name="Прямоугольник 7"/>
          <p:cNvSpPr/>
          <p:nvPr/>
        </p:nvSpPr>
        <p:spPr>
          <a:xfrm>
            <a:off x="-14298" y="832248"/>
            <a:ext cx="2585739" cy="530457"/>
          </a:xfrm>
          <a:prstGeom prst="rect">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 </a:t>
            </a:r>
            <a:r>
              <a:rPr lang="ru-RU" sz="1100" dirty="0">
                <a:solidFill>
                  <a:schemeClr val="tx1"/>
                </a:solidFill>
                <a:latin typeface="Times New Roman" panose="02020603050405020304" pitchFamily="18" charset="0"/>
                <a:cs typeface="Times New Roman" panose="02020603050405020304" pitchFamily="18" charset="0"/>
              </a:rPr>
              <a:t>Рассмотрение бюджета Советом муниципального района</a:t>
            </a:r>
            <a:endParaRPr lang="ru-RU" sz="11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4298" y="1443503"/>
            <a:ext cx="2564890" cy="472705"/>
          </a:xfrm>
          <a:prstGeom prst="rect">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Принятие бюджета Советом района и опубликование </a:t>
            </a:r>
          </a:p>
        </p:txBody>
      </p:sp>
      <p:sp>
        <p:nvSpPr>
          <p:cNvPr id="29" name="Прямоугольник 28"/>
          <p:cNvSpPr/>
          <p:nvPr/>
        </p:nvSpPr>
        <p:spPr>
          <a:xfrm>
            <a:off x="0" y="6490575"/>
            <a:ext cx="3763516" cy="367425"/>
          </a:xfrm>
          <a:prstGeom prst="rect">
            <a:avLst/>
          </a:prstGeom>
          <a:solidFill>
            <a:schemeClr val="accent3">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100" dirty="0">
                <a:solidFill>
                  <a:schemeClr val="tx1"/>
                </a:solidFill>
                <a:latin typeface="Times New Roman" panose="02020603050405020304" pitchFamily="18" charset="0"/>
                <a:cs typeface="Times New Roman" panose="02020603050405020304" pitchFamily="18" charset="0"/>
              </a:rPr>
              <a:t>Принятие решения о бюджете</a:t>
            </a:r>
          </a:p>
        </p:txBody>
      </p:sp>
    </p:spTree>
    <p:extLst>
      <p:ext uri="{BB962C8B-B14F-4D97-AF65-F5344CB8AC3E}">
        <p14:creationId xmlns:p14="http://schemas.microsoft.com/office/powerpoint/2010/main" val="87983105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0"/>
            <a:ext cx="9144000" cy="65901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Times New Roman" panose="02020603050405020304" pitchFamily="18" charset="0"/>
                <a:cs typeface="Times New Roman" panose="02020603050405020304" pitchFamily="18" charset="0"/>
              </a:rPr>
              <a:t>Общая информация о бюджетном процессе</a:t>
            </a:r>
          </a:p>
        </p:txBody>
      </p:sp>
      <p:sp>
        <p:nvSpPr>
          <p:cNvPr id="4" name="Скругленный прямоугольник 3"/>
          <p:cNvSpPr/>
          <p:nvPr/>
        </p:nvSpPr>
        <p:spPr>
          <a:xfrm>
            <a:off x="179512" y="1628800"/>
            <a:ext cx="1872208" cy="2808312"/>
          </a:xfrm>
          <a:prstGeom prst="roundRect">
            <a:avLst/>
          </a:prstGeom>
          <a:gradFill>
            <a:gsLst>
              <a:gs pos="0">
                <a:srgbClr val="FFEFD1"/>
              </a:gs>
              <a:gs pos="64999">
                <a:srgbClr val="F0EBD5"/>
              </a:gs>
              <a:gs pos="100000">
                <a:srgbClr val="D1C39F"/>
              </a:gs>
            </a:gsLst>
            <a:lin ang="5400000" scaled="0"/>
          </a:gra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anchor="ctr"/>
          <a:lstStyle/>
          <a:p>
            <a:pPr>
              <a:defRPr/>
            </a:pPr>
            <a:endParaRPr lang="ru-RU" sz="1200" dirty="0">
              <a:latin typeface="Times New Roman" panose="02020603050405020304" pitchFamily="18" charset="0"/>
              <a:cs typeface="Times New Roman" panose="02020603050405020304" pitchFamily="18" charset="0"/>
            </a:endParaRPr>
          </a:p>
          <a:p>
            <a:pPr algn="ctr">
              <a:defRPr/>
            </a:pPr>
            <a:r>
              <a:rPr lang="ru-RU" sz="1100" b="1" dirty="0">
                <a:solidFill>
                  <a:schemeClr val="tx1"/>
                </a:solidFill>
                <a:latin typeface="Times New Roman" panose="02020603050405020304" pitchFamily="18" charset="0"/>
                <a:cs typeface="Times New Roman" panose="02020603050405020304" pitchFamily="18" charset="0"/>
              </a:rPr>
              <a:t>Отчет об исполнении бюджета составляется в установленном порядке на основании сводной бюджетной отчетности соответствующих главных администраторов бюджетных средств</a:t>
            </a:r>
          </a:p>
          <a:p>
            <a:pPr algn="ctr" fontAlgn="auto">
              <a:spcBef>
                <a:spcPts val="0"/>
              </a:spcBef>
              <a:spcAft>
                <a:spcPts val="0"/>
              </a:spcAft>
              <a:defRPr/>
            </a:pPr>
            <a:endParaRPr lang="ru-RU" sz="1200" b="1" dirty="0">
              <a:solidFill>
                <a:schemeClr val="tx1"/>
              </a:solidFill>
              <a:latin typeface="Times New Roman" pitchFamily="18" charset="0"/>
              <a:cs typeface="Times New Roman" pitchFamily="18" charset="0"/>
            </a:endParaRPr>
          </a:p>
        </p:txBody>
      </p:sp>
      <p:sp>
        <p:nvSpPr>
          <p:cNvPr id="6" name="Скругленный прямоугольник 5"/>
          <p:cNvSpPr/>
          <p:nvPr/>
        </p:nvSpPr>
        <p:spPr>
          <a:xfrm>
            <a:off x="4644008" y="3284984"/>
            <a:ext cx="1656184" cy="1872208"/>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1100" b="1" dirty="0">
                <a:solidFill>
                  <a:schemeClr val="tx1"/>
                </a:solidFill>
                <a:latin typeface="Times New Roman" panose="02020603050405020304" pitchFamily="18" charset="0"/>
                <a:cs typeface="Times New Roman" panose="02020603050405020304" pitchFamily="18" charset="0"/>
              </a:rPr>
              <a:t>Представление отчета об исполнении бюджета и сопутствующих материалов в Совет муниципального района</a:t>
            </a:r>
          </a:p>
        </p:txBody>
      </p:sp>
      <p:sp>
        <p:nvSpPr>
          <p:cNvPr id="7" name="Скругленный прямоугольник 6"/>
          <p:cNvSpPr/>
          <p:nvPr/>
        </p:nvSpPr>
        <p:spPr>
          <a:xfrm>
            <a:off x="2195736" y="4653136"/>
            <a:ext cx="2000264" cy="720080"/>
          </a:xfrm>
          <a:prstGeom prst="roundRect">
            <a:avLst/>
          </a:prstGeom>
          <a:gradFill>
            <a:gsLst>
              <a:gs pos="0">
                <a:srgbClr val="FFEFD1"/>
              </a:gs>
              <a:gs pos="64999">
                <a:srgbClr val="F0EBD5"/>
              </a:gs>
              <a:gs pos="100000">
                <a:srgbClr val="D1C39F"/>
              </a:gs>
            </a:gsLst>
            <a:lin ang="5400000" scaled="0"/>
          </a:gradFill>
          <a:ln>
            <a:noFill/>
          </a:ln>
          <a:effectLst>
            <a:reflection blurRad="6350" stA="52000" endA="300" endPos="35000" dir="5400000" sy="-100000" algn="bl" rotWithShape="0"/>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anchor="ctr"/>
          <a:lstStyle/>
          <a:p>
            <a:pPr>
              <a:defRPr/>
            </a:pPr>
            <a:endParaRPr lang="ru-RU" sz="1400" dirty="0">
              <a:latin typeface="Times New Roman" panose="02020603050405020304" pitchFamily="18" charset="0"/>
              <a:cs typeface="Times New Roman" panose="02020603050405020304" pitchFamily="18" charset="0"/>
            </a:endParaRPr>
          </a:p>
          <a:p>
            <a:pPr algn="ctr">
              <a:defRPr/>
            </a:pPr>
            <a:r>
              <a:rPr lang="ru-RU" sz="1400" b="1" dirty="0">
                <a:solidFill>
                  <a:schemeClr val="tx1"/>
                </a:solidFill>
                <a:latin typeface="Times New Roman" panose="02020603050405020304" pitchFamily="18" charset="0"/>
                <a:cs typeface="Times New Roman" panose="02020603050405020304" pitchFamily="18" charset="0"/>
              </a:rPr>
              <a:t>•</a:t>
            </a:r>
            <a:r>
              <a:rPr lang="ru-RU" sz="1100" b="1" dirty="0">
                <a:solidFill>
                  <a:schemeClr val="tx1"/>
                </a:solidFill>
                <a:latin typeface="Times New Roman" panose="02020603050405020304" pitchFamily="18" charset="0"/>
                <a:cs typeface="Times New Roman" panose="02020603050405020304" pitchFamily="18" charset="0"/>
              </a:rPr>
              <a:t>До 1 апреля текущего финансового года</a:t>
            </a:r>
          </a:p>
        </p:txBody>
      </p:sp>
      <p:sp>
        <p:nvSpPr>
          <p:cNvPr id="10" name="Овал 9"/>
          <p:cNvSpPr/>
          <p:nvPr/>
        </p:nvSpPr>
        <p:spPr>
          <a:xfrm>
            <a:off x="179512" y="4365104"/>
            <a:ext cx="1872208" cy="1296144"/>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ru-RU" sz="1100" b="1" dirty="0">
                <a:solidFill>
                  <a:schemeClr val="tx1"/>
                </a:solidFill>
                <a:latin typeface="Times New Roman" panose="02020603050405020304" pitchFamily="18" charset="0"/>
                <a:cs typeface="Times New Roman" pitchFamily="18" charset="0"/>
              </a:rPr>
              <a:t>Составление отчета об исполнении бюджета за прошедший финансовый год</a:t>
            </a:r>
          </a:p>
        </p:txBody>
      </p:sp>
      <p:sp>
        <p:nvSpPr>
          <p:cNvPr id="11" name="Овал 10"/>
          <p:cNvSpPr/>
          <p:nvPr/>
        </p:nvSpPr>
        <p:spPr>
          <a:xfrm>
            <a:off x="4572000" y="2060848"/>
            <a:ext cx="1728192" cy="1512168"/>
          </a:xfrm>
          <a:prstGeom prst="ellipse">
            <a:avLst/>
          </a:prstGeom>
          <a:gradFill>
            <a:gsLst>
              <a:gs pos="0">
                <a:srgbClr val="FFEFD1"/>
              </a:gs>
              <a:gs pos="64999">
                <a:srgbClr val="F0EBD5"/>
              </a:gs>
              <a:gs pos="100000">
                <a:srgbClr val="D1C39F"/>
              </a:gs>
            </a:gsLst>
            <a:lin ang="5400000" scaled="0"/>
          </a:gradFill>
          <a:ln>
            <a:noFill/>
          </a:ln>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dirty="0">
              <a:latin typeface="Times New Roman" panose="02020603050405020304" pitchFamily="18" charset="0"/>
              <a:cs typeface="Times New Roman" panose="02020603050405020304" pitchFamily="18" charset="0"/>
            </a:endParaRPr>
          </a:p>
          <a:p>
            <a:pPr algn="ctr">
              <a:defRPr/>
            </a:pPr>
            <a:r>
              <a:rPr lang="ru-RU" sz="1100" b="1" dirty="0">
                <a:solidFill>
                  <a:schemeClr val="tx1"/>
                </a:solidFill>
                <a:latin typeface="Times New Roman" panose="02020603050405020304" pitchFamily="18" charset="0"/>
                <a:cs typeface="Times New Roman" panose="02020603050405020304" pitchFamily="18" charset="0"/>
              </a:rPr>
              <a:t>•До 1 мая текущего финансового года</a:t>
            </a:r>
          </a:p>
        </p:txBody>
      </p:sp>
      <p:sp>
        <p:nvSpPr>
          <p:cNvPr id="12" name="Овал 11"/>
          <p:cNvSpPr/>
          <p:nvPr/>
        </p:nvSpPr>
        <p:spPr>
          <a:xfrm>
            <a:off x="2267744" y="2708920"/>
            <a:ext cx="2160240" cy="2016224"/>
          </a:xfrm>
          <a:prstGeom prst="ellipse">
            <a:avLst/>
          </a:prstGeom>
          <a:solidFill>
            <a:schemeClr val="accent1">
              <a:lumMod val="40000"/>
              <a:lumOff val="60000"/>
            </a:schemeClr>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anose="02020603050405020304" pitchFamily="18" charset="0"/>
                <a:cs typeface="Times New Roman" pitchFamily="18" charset="0"/>
              </a:rPr>
              <a:t>Представление отчета об исполнении бюджета в контрольный орган для осуществления внешней проверки</a:t>
            </a:r>
          </a:p>
        </p:txBody>
      </p:sp>
      <p:sp>
        <p:nvSpPr>
          <p:cNvPr id="20" name="Скругленный прямоугольник 19"/>
          <p:cNvSpPr/>
          <p:nvPr/>
        </p:nvSpPr>
        <p:spPr>
          <a:xfrm>
            <a:off x="252237" y="1430648"/>
            <a:ext cx="7956376" cy="360040"/>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2">
            <a:schemeClr val="lt1"/>
          </a:fillRef>
          <a:effectRef idx="0">
            <a:schemeClr val="accent1"/>
          </a:effectRef>
          <a:fontRef idx="minor">
            <a:schemeClr val="lt1"/>
          </a:fontRef>
        </p:style>
        <p:txBody>
          <a:bodyPr anchor="ctr"/>
          <a:lstStyle/>
          <a:p>
            <a:pPr algn="ctr" fontAlgn="auto">
              <a:spcBef>
                <a:spcPts val="0"/>
              </a:spcBef>
              <a:spcAft>
                <a:spcPts val="0"/>
              </a:spcAft>
              <a:defRPr/>
            </a:pPr>
            <a:r>
              <a:rPr lang="ru-RU" sz="1400" b="1" dirty="0">
                <a:solidFill>
                  <a:schemeClr val="tx1"/>
                </a:solidFill>
                <a:latin typeface="Times New Roman" panose="02020603050405020304" pitchFamily="18" charset="0"/>
                <a:cs typeface="Times New Roman" panose="02020603050405020304" pitchFamily="18" charset="0"/>
              </a:rPr>
              <a:t>Этапы составления и утверждения отчета об исполнении бюджета:</a:t>
            </a:r>
            <a:endParaRPr lang="ru-RU" sz="1400" b="1" i="1" dirty="0">
              <a:solidFill>
                <a:schemeClr val="tx1"/>
              </a:solidFill>
              <a:latin typeface="Times New Roman" pitchFamily="18" charset="0"/>
              <a:cs typeface="Times New Roman" pitchFamily="18" charset="0"/>
            </a:endParaRPr>
          </a:p>
        </p:txBody>
      </p:sp>
      <p:sp>
        <p:nvSpPr>
          <p:cNvPr id="22" name="Скругленный прямоугольник 21"/>
          <p:cNvSpPr/>
          <p:nvPr/>
        </p:nvSpPr>
        <p:spPr>
          <a:xfrm>
            <a:off x="1115616" y="573392"/>
            <a:ext cx="7920881" cy="857256"/>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Составление и утверждение годового отчета об исполнении бюджета является важной формой контроля за исполнением бюджета </a:t>
            </a:r>
          </a:p>
        </p:txBody>
      </p:sp>
      <p:sp>
        <p:nvSpPr>
          <p:cNvPr id="14" name="Выгнутая вниз стрелка 13"/>
          <p:cNvSpPr/>
          <p:nvPr/>
        </p:nvSpPr>
        <p:spPr>
          <a:xfrm rot="21430114">
            <a:off x="917705" y="5647448"/>
            <a:ext cx="2376264" cy="792088"/>
          </a:xfrm>
          <a:prstGeom prst="curvedUp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dirty="0">
              <a:solidFill>
                <a:schemeClr val="tx1"/>
              </a:solidFill>
            </a:endParaRPr>
          </a:p>
        </p:txBody>
      </p:sp>
      <p:sp>
        <p:nvSpPr>
          <p:cNvPr id="15" name="Выгнутая вверх стрелка 14"/>
          <p:cNvSpPr/>
          <p:nvPr/>
        </p:nvSpPr>
        <p:spPr>
          <a:xfrm rot="20700375">
            <a:off x="3096412" y="1768275"/>
            <a:ext cx="2268026" cy="581248"/>
          </a:xfrm>
          <a:prstGeom prst="curved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dirty="0">
              <a:solidFill>
                <a:schemeClr val="tx1"/>
              </a:solidFill>
            </a:endParaRPr>
          </a:p>
        </p:txBody>
      </p:sp>
      <p:sp>
        <p:nvSpPr>
          <p:cNvPr id="16" name="Овал 15"/>
          <p:cNvSpPr/>
          <p:nvPr/>
        </p:nvSpPr>
        <p:spPr>
          <a:xfrm>
            <a:off x="4968044" y="5728522"/>
            <a:ext cx="3168352" cy="1152128"/>
          </a:xfrm>
          <a:prstGeom prst="ellipse">
            <a:avLst/>
          </a:prstGeom>
          <a:gradFill>
            <a:gsLst>
              <a:gs pos="0">
                <a:srgbClr val="FFEFD1"/>
              </a:gs>
              <a:gs pos="64999">
                <a:srgbClr val="F0EBD5"/>
              </a:gs>
              <a:gs pos="100000">
                <a:srgbClr val="D1C39F"/>
              </a:gs>
            </a:gsLst>
            <a:lin ang="5400000" scaled="0"/>
          </a:gradFill>
          <a:ln>
            <a:noFill/>
          </a:ln>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tIns="0" bIns="396000" anchor="ctr"/>
          <a:lstStyle/>
          <a:p>
            <a:pPr>
              <a:defRPr/>
            </a:pPr>
            <a:endParaRPr lang="ru-RU" dirty="0">
              <a:latin typeface="Times New Roman" panose="02020603050405020304" pitchFamily="18" charset="0"/>
              <a:cs typeface="Times New Roman" panose="02020603050405020304" pitchFamily="18" charset="0"/>
            </a:endParaRPr>
          </a:p>
          <a:p>
            <a:pPr>
              <a:defRPr/>
            </a:pPr>
            <a:endParaRPr lang="ru-RU" sz="1100" dirty="0">
              <a:latin typeface="Times New Roman" panose="02020603050405020304" pitchFamily="18" charset="0"/>
              <a:cs typeface="Times New Roman" panose="02020603050405020304" pitchFamily="18" charset="0"/>
            </a:endParaRPr>
          </a:p>
          <a:p>
            <a:pPr algn="ctr">
              <a:defRPr/>
            </a:pPr>
            <a:r>
              <a:rPr lang="ru-RU" sz="1100" dirty="0">
                <a:latin typeface="Times New Roman" panose="02020603050405020304" pitchFamily="18" charset="0"/>
                <a:cs typeface="Times New Roman" panose="02020603050405020304" pitchFamily="18" charset="0"/>
              </a:rPr>
              <a:t>•</a:t>
            </a:r>
            <a:r>
              <a:rPr lang="ru-RU" sz="1100" b="1" dirty="0">
                <a:solidFill>
                  <a:schemeClr val="tx1"/>
                </a:solidFill>
                <a:latin typeface="Times New Roman" panose="02020603050405020304" pitchFamily="18" charset="0"/>
                <a:cs typeface="Times New Roman" panose="02020603050405020304" pitchFamily="18" charset="0"/>
              </a:rPr>
              <a:t>Отчет об исполнении бюджета утверждается решением Совета муниципального района</a:t>
            </a:r>
          </a:p>
        </p:txBody>
      </p:sp>
      <p:sp>
        <p:nvSpPr>
          <p:cNvPr id="17" name="Овал 16"/>
          <p:cNvSpPr/>
          <p:nvPr/>
        </p:nvSpPr>
        <p:spPr>
          <a:xfrm>
            <a:off x="6300192" y="4483867"/>
            <a:ext cx="1944216" cy="1512168"/>
          </a:xfrm>
          <a:prstGeom prst="ellipse">
            <a:avLst/>
          </a:prstGeom>
          <a:solidFill>
            <a:schemeClr val="accent1">
              <a:lumMod val="40000"/>
              <a:lumOff val="60000"/>
            </a:schemeClr>
          </a:solidFill>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ru-RU" sz="1200" b="1" dirty="0">
                <a:solidFill>
                  <a:schemeClr val="tx1"/>
                </a:solidFill>
                <a:latin typeface="Times New Roman" panose="02020603050405020304" pitchFamily="18" charset="0"/>
                <a:cs typeface="Times New Roman" pitchFamily="18" charset="0"/>
              </a:rPr>
              <a:t>Рассмотрение и утверждение отчета об  исполнении бюджета</a:t>
            </a:r>
          </a:p>
        </p:txBody>
      </p:sp>
      <p:sp>
        <p:nvSpPr>
          <p:cNvPr id="18" name="Выгнутая вверх стрелка 17"/>
          <p:cNvSpPr/>
          <p:nvPr/>
        </p:nvSpPr>
        <p:spPr>
          <a:xfrm rot="2740736">
            <a:off x="6126365" y="3560460"/>
            <a:ext cx="1769248" cy="460528"/>
          </a:xfrm>
          <a:prstGeom prst="curved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ru-RU" dirty="0">
              <a:solidFill>
                <a:schemeClr val="tx1"/>
              </a:solidFill>
            </a:endParaRP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0" y="0"/>
            <a:ext cx="706437"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7000056" y="160787"/>
            <a:ext cx="2133600" cy="365125"/>
          </a:xfrm>
        </p:spPr>
        <p:txBody>
          <a:bodyPr/>
          <a:lstStyle/>
          <a:p>
            <a:fld id="{434A3D7E-C280-4DCD-A7E1-93BBC7758E8E}" type="slidenum">
              <a:rPr lang="ru-RU" smtClean="0">
                <a:solidFill>
                  <a:schemeClr val="tx1"/>
                </a:solidFill>
              </a:rPr>
              <a:t>8</a:t>
            </a:fld>
            <a:endParaRPr lang="ru-RU" dirty="0">
              <a:solidFill>
                <a:schemeClr val="tx1"/>
              </a:solidFill>
            </a:endParaRPr>
          </a:p>
        </p:txBody>
      </p:sp>
    </p:spTree>
    <p:extLst>
      <p:ext uri="{BB962C8B-B14F-4D97-AF65-F5344CB8AC3E}">
        <p14:creationId xmlns:p14="http://schemas.microsoft.com/office/powerpoint/2010/main" val="147603313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a:extLst>
              <a:ext uri="{FF2B5EF4-FFF2-40B4-BE49-F238E27FC236}">
                <a16:creationId xmlns:a16="http://schemas.microsoft.com/office/drawing/2014/main" id="{99729625-D208-48C7-B587-3E3E837A7FCB}"/>
              </a:ext>
            </a:extLst>
          </p:cNvPr>
          <p:cNvSpPr txBox="1">
            <a:spLocks noChangeArrowheads="1"/>
          </p:cNvSpPr>
          <p:nvPr/>
        </p:nvSpPr>
        <p:spPr bwMode="auto">
          <a:xfrm>
            <a:off x="473345" y="584775"/>
            <a:ext cx="8640762" cy="597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Times New Roman" panose="0202060305040502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Times New Roman" panose="0202060305040502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Times New Roman" panose="0202060305040502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Times New Roman" panose="0202060305040502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Times New Roman" panose="02020603050405020304" pitchFamily="18" charset="0"/>
              </a:defRPr>
            </a:lvl9pPr>
          </a:lstStyle>
          <a:p>
            <a:pPr algn="just">
              <a:lnSpc>
                <a:spcPct val="150000"/>
              </a:lnSpc>
              <a:spcAft>
                <a:spcPts val="0"/>
              </a:spcAft>
              <a:buFont typeface="Wingdings" panose="05000000000000000000" pitchFamily="2" charset="2"/>
              <a:buNone/>
              <a:defRPr/>
            </a:pPr>
            <a:r>
              <a:rPr lang="ru-RU" sz="1100" dirty="0">
                <a:solidFill>
                  <a:srgbClr val="333300"/>
                </a:solidFill>
                <a:ea typeface="Times New Roman" panose="02020603050405020304" pitchFamily="18" charset="0"/>
              </a:rPr>
              <a:t>            </a:t>
            </a:r>
          </a:p>
          <a:p>
            <a:pPr algn="just">
              <a:lnSpc>
                <a:spcPct val="150000"/>
              </a:lnSpc>
              <a:spcAft>
                <a:spcPts val="0"/>
              </a:spcAft>
              <a:buFont typeface="Wingdings" panose="05000000000000000000" pitchFamily="2" charset="2"/>
              <a:buNone/>
              <a:defRPr/>
            </a:pPr>
            <a:r>
              <a:rPr lang="ru-RU" sz="1200" dirty="0">
                <a:solidFill>
                  <a:srgbClr val="333300"/>
                </a:solidFill>
                <a:ea typeface="Times New Roman" panose="02020603050405020304" pitchFamily="18" charset="0"/>
              </a:rPr>
              <a:t>             Представление информации о бюджете в доступной для граждан форме осуществляется на сайте Финансового управления Администрации муниципального района Мелеузовский район Республики Башкортостан. Данные материалы отвечают требованиям Методики проведения мониторинга и составления рейтинга муниципальных районов (городских округов) Республики Башкортостан по уровню открытости бюджетных данных (далее – Методика). Рейтинг муниципальных районов (городских округов) Республики Башкортостан по уровню открытости бюджетных данных составляется с 2016 года. </a:t>
            </a:r>
          </a:p>
          <a:p>
            <a:pPr algn="just">
              <a:lnSpc>
                <a:spcPct val="150000"/>
              </a:lnSpc>
              <a:spcAft>
                <a:spcPts val="0"/>
              </a:spcAft>
              <a:buFont typeface="Wingdings" panose="05000000000000000000" pitchFamily="2" charset="2"/>
              <a:buNone/>
              <a:defRPr/>
            </a:pPr>
            <a:r>
              <a:rPr lang="ru-RU" sz="1200" dirty="0">
                <a:solidFill>
                  <a:srgbClr val="333300"/>
                </a:solidFill>
                <a:ea typeface="Times New Roman" panose="02020603050405020304" pitchFamily="18" charset="0"/>
              </a:rPr>
              <a:t>         По итогам 2018 года рейтинг муниципального района Мелеузовского района по уровню открытости бюджетных данных был оценен в </a:t>
            </a:r>
            <a:r>
              <a:rPr lang="ru-RU" sz="1200" dirty="0">
                <a:solidFill>
                  <a:schemeClr val="tx1"/>
                </a:solidFill>
                <a:ea typeface="Times New Roman" panose="02020603050405020304" pitchFamily="18" charset="0"/>
              </a:rPr>
              <a:t>145 баллов (96,7% </a:t>
            </a:r>
            <a:r>
              <a:rPr lang="ru-RU" sz="1200" dirty="0">
                <a:solidFill>
                  <a:srgbClr val="333300"/>
                </a:solidFill>
                <a:ea typeface="Times New Roman" panose="02020603050405020304" pitchFamily="18" charset="0"/>
              </a:rPr>
              <a:t>от максимально возможного количества баллов), Мелеузовский район занял первое место по Республике Башкортостан (по итогам 2017 года Мелеузовский район также занял 1 место).</a:t>
            </a:r>
            <a:endParaRPr lang="ru-RU" sz="1200" dirty="0">
              <a:ea typeface="Times New Roman" panose="02020603050405020304" pitchFamily="18" charset="0"/>
            </a:endParaRPr>
          </a:p>
          <a:p>
            <a:pPr algn="just">
              <a:lnSpc>
                <a:spcPct val="150000"/>
              </a:lnSpc>
              <a:spcAft>
                <a:spcPts val="0"/>
              </a:spcAft>
              <a:buFont typeface="Wingdings" panose="05000000000000000000" pitchFamily="2" charset="2"/>
              <a:buNone/>
              <a:defRPr/>
            </a:pPr>
            <a:r>
              <a:rPr lang="ru-RU" sz="1200" dirty="0">
                <a:solidFill>
                  <a:srgbClr val="333300"/>
                </a:solidFill>
                <a:ea typeface="Times New Roman" panose="02020603050405020304" pitchFamily="18" charset="0"/>
              </a:rPr>
              <a:t>            Оценка качества управления муниципальными финансами проводится в соответствии с Приказом Минфина Республики Башкортостан от 12.08.2013 № 75  «О порядке осуществления оперативного (ежеквартального)  и годового мониторинга и оценки качества управления муниципальными финансами». Оценка качества характеризует следующие аспекты управления муниципальными финансами в муниципальных районах (городских округах) Республики Башкортостан: бюджетное планирование, исполнение бюджета, управление муниципальным долгом, финансовые взаимоотношения с поселениями, управление муниципальной собственностью и оказание муниципальных услуг, прозрачность бюджетного процесса, индикаторы, характеризующие выполнение указов Президента Российской Федерации от 7 мая 2012 года. </a:t>
            </a:r>
          </a:p>
          <a:p>
            <a:pPr algn="just">
              <a:lnSpc>
                <a:spcPct val="150000"/>
              </a:lnSpc>
              <a:spcAft>
                <a:spcPts val="0"/>
              </a:spcAft>
              <a:buFont typeface="Wingdings" panose="05000000000000000000" pitchFamily="2" charset="2"/>
              <a:buNone/>
              <a:defRPr/>
            </a:pPr>
            <a:r>
              <a:rPr lang="ru-RU" sz="1200" dirty="0">
                <a:solidFill>
                  <a:srgbClr val="333300"/>
                </a:solidFill>
                <a:ea typeface="Times New Roman" panose="02020603050405020304" pitchFamily="18" charset="0"/>
              </a:rPr>
              <a:t>           </a:t>
            </a:r>
            <a:r>
              <a:rPr lang="ru-RU" sz="1200" b="1" dirty="0">
                <a:solidFill>
                  <a:srgbClr val="333300"/>
                </a:solidFill>
                <a:ea typeface="Times New Roman" panose="02020603050405020304" pitchFamily="18" charset="0"/>
              </a:rPr>
              <a:t>Согласно результатов комплексной оценки качества управления муниципальными финансами по итогам 2018 года муниципальному району Мелеузовский район Республики Башкортостан присвоена </a:t>
            </a:r>
            <a:r>
              <a:rPr lang="en-US" sz="1200" b="1" dirty="0">
                <a:solidFill>
                  <a:srgbClr val="333300"/>
                </a:solidFill>
                <a:ea typeface="Times New Roman" panose="02020603050405020304" pitchFamily="18" charset="0"/>
              </a:rPr>
              <a:t>I</a:t>
            </a:r>
            <a:r>
              <a:rPr lang="ru-RU" sz="1200" b="1" dirty="0">
                <a:solidFill>
                  <a:srgbClr val="333300"/>
                </a:solidFill>
                <a:ea typeface="Times New Roman" panose="02020603050405020304" pitchFamily="18" charset="0"/>
              </a:rPr>
              <a:t> степень качества (по итогам 2017 года также присвоена </a:t>
            </a:r>
            <a:r>
              <a:rPr lang="en-US" sz="1200" b="1" dirty="0">
                <a:solidFill>
                  <a:srgbClr val="333300"/>
                </a:solidFill>
                <a:ea typeface="Times New Roman" panose="02020603050405020304" pitchFamily="18" charset="0"/>
              </a:rPr>
              <a:t>I</a:t>
            </a:r>
            <a:r>
              <a:rPr lang="ru-RU" sz="1200" b="1" dirty="0">
                <a:solidFill>
                  <a:srgbClr val="333300"/>
                </a:solidFill>
                <a:ea typeface="Times New Roman" panose="02020603050405020304" pitchFamily="18" charset="0"/>
              </a:rPr>
              <a:t> степень качества).</a:t>
            </a:r>
            <a:endParaRPr lang="ru-RU" sz="1200" b="1" dirty="0">
              <a:ea typeface="Times New Roman" panose="02020603050405020304" pitchFamily="18" charset="0"/>
            </a:endParaRPr>
          </a:p>
          <a:p>
            <a:pPr algn="just">
              <a:spcBef>
                <a:spcPct val="0"/>
              </a:spcBef>
              <a:buClrTx/>
              <a:buFontTx/>
              <a:buNone/>
              <a:defRPr/>
            </a:pPr>
            <a:r>
              <a:rPr lang="ru-RU" altLang="ru-RU" sz="1600" dirty="0">
                <a:solidFill>
                  <a:schemeClr val="tx1"/>
                </a:solidFill>
                <a:latin typeface="Arial" panose="020B0604020202020204" pitchFamily="34" charset="0"/>
              </a:rPr>
              <a:t> </a:t>
            </a:r>
          </a:p>
          <a:p>
            <a:pPr algn="just">
              <a:spcBef>
                <a:spcPct val="0"/>
              </a:spcBef>
              <a:buClrTx/>
              <a:buFontTx/>
              <a:buNone/>
              <a:defRPr/>
            </a:pPr>
            <a:endParaRPr lang="ru-RU" altLang="ru-RU" sz="1600" dirty="0">
              <a:solidFill>
                <a:schemeClr val="tx1"/>
              </a:solidFill>
              <a:latin typeface="Arial" panose="020B0604020202020204" pitchFamily="34" charset="0"/>
            </a:endParaRPr>
          </a:p>
        </p:txBody>
      </p:sp>
      <p:sp>
        <p:nvSpPr>
          <p:cNvPr id="2" name="TextBox 1">
            <a:extLst>
              <a:ext uri="{FF2B5EF4-FFF2-40B4-BE49-F238E27FC236}">
                <a16:creationId xmlns:a16="http://schemas.microsoft.com/office/drawing/2014/main" id="{F835DC29-FE2A-4F4B-A2C2-831A71067DDF}"/>
              </a:ext>
            </a:extLst>
          </p:cNvPr>
          <p:cNvSpPr txBox="1"/>
          <p:nvPr/>
        </p:nvSpPr>
        <p:spPr>
          <a:xfrm>
            <a:off x="0" y="0"/>
            <a:ext cx="9144000" cy="584775"/>
          </a:xfrm>
          <a:prstGeom prst="rect">
            <a:avLst/>
          </a:prstGeom>
          <a:solidFill>
            <a:schemeClr val="bg2">
              <a:lumMod val="90000"/>
            </a:schemeClr>
          </a:solidFill>
          <a:ln>
            <a:noFill/>
          </a:ln>
        </p:spPr>
        <p:txBody>
          <a:bodyPr>
            <a:spAutoFit/>
          </a:bodyPr>
          <a:lstStyle/>
          <a:p>
            <a:pPr algn="ctr">
              <a:defRPr/>
            </a:pPr>
            <a:r>
              <a:rPr lang="ru-RU" sz="1600" dirty="0">
                <a:solidFill>
                  <a:schemeClr val="bg2">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Открытость бюджетных данных и уровень качества управления муниципальными финансами в муниципальном районе Мелеузовский район Республики Башкортостан</a:t>
            </a:r>
            <a:endParaRPr lang="ru-RU" sz="1600" b="1" dirty="0">
              <a:latin typeface="Times New Roman" panose="02020603050405020304" pitchFamily="18" charset="0"/>
              <a:cs typeface="Times New Roman" panose="02020603050405020304" pitchFamily="18" charset="0"/>
            </a:endParaRPr>
          </a:p>
        </p:txBody>
      </p:sp>
      <p:pic>
        <p:nvPicPr>
          <p:cNvPr id="28676" name="Picture 3">
            <a:extLst>
              <a:ext uri="{FF2B5EF4-FFF2-40B4-BE49-F238E27FC236}">
                <a16:creationId xmlns:a16="http://schemas.microsoft.com/office/drawing/2014/main" id="{47EB9F7E-F704-49EA-8D88-353E35384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48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a:xfrm>
            <a:off x="7010400" y="0"/>
            <a:ext cx="2133600" cy="365125"/>
          </a:xfrm>
        </p:spPr>
        <p:txBody>
          <a:bodyPr/>
          <a:lstStyle/>
          <a:p>
            <a:fld id="{434A3D7E-C280-4DCD-A7E1-93BBC7758E8E}" type="slidenum">
              <a:rPr lang="ru-RU" smtClean="0">
                <a:solidFill>
                  <a:schemeClr val="tx1"/>
                </a:solidFill>
              </a:rPr>
              <a:t>9</a:t>
            </a:fld>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3a560957eb4d83f40cbc80ff3b7862f65e6674"/>
</p:tagLst>
</file>

<file path=ppt/theme/theme1.xml><?xml version="1.0" encoding="utf-8"?>
<a:theme xmlns:a="http://schemas.openxmlformats.org/drawingml/2006/main" name="Тема Office">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7947</TotalTime>
  <Words>13051</Words>
  <Application>Microsoft Office PowerPoint</Application>
  <PresentationFormat>Экран (4:3)</PresentationFormat>
  <Paragraphs>2657</Paragraphs>
  <Slides>64</Slides>
  <Notes>3</Notes>
  <HiddenSlides>0</HiddenSlides>
  <MMClips>0</MMClips>
  <ScaleCrop>false</ScaleCrop>
  <HeadingPairs>
    <vt:vector size="8" baseType="variant">
      <vt:variant>
        <vt:lpstr>Использованные шрифты</vt:lpstr>
      </vt:variant>
      <vt:variant>
        <vt:i4>13</vt:i4>
      </vt:variant>
      <vt:variant>
        <vt:lpstr>Тема</vt:lpstr>
      </vt:variant>
      <vt:variant>
        <vt:i4>1</vt:i4>
      </vt:variant>
      <vt:variant>
        <vt:lpstr>Внедренные серверы OLE</vt:lpstr>
      </vt:variant>
      <vt:variant>
        <vt:i4>1</vt:i4>
      </vt:variant>
      <vt:variant>
        <vt:lpstr>Заголовки слайдов</vt:lpstr>
      </vt:variant>
      <vt:variant>
        <vt:i4>64</vt:i4>
      </vt:variant>
    </vt:vector>
  </HeadingPairs>
  <TitlesOfParts>
    <vt:vector size="79" baseType="lpstr">
      <vt:lpstr>Arial Unicode MS</vt:lpstr>
      <vt:lpstr>Albertus Extra Bold</vt:lpstr>
      <vt:lpstr>Algerian</vt:lpstr>
      <vt:lpstr>Arial</vt:lpstr>
      <vt:lpstr>Arial Black</vt:lpstr>
      <vt:lpstr>Calibri</vt:lpstr>
      <vt:lpstr>Cambria</vt:lpstr>
      <vt:lpstr>Franklin Gothic Heavy</vt:lpstr>
      <vt:lpstr>Georgia</vt:lpstr>
      <vt:lpstr>Times New Roman</vt:lpstr>
      <vt:lpstr>Trebuchet MS</vt:lpstr>
      <vt:lpstr>Wingdings</vt:lpstr>
      <vt:lpstr>Wingdings 3</vt:lpstr>
      <vt:lpstr>Тема Office</vt:lpstr>
      <vt:lpstr>Диаграмма</vt:lpstr>
      <vt:lpstr>«Бюджет для граждан» К проекту решения Совета муниципального района Мелеузовский район Республики Башкортостан «Об утверждении отчета об  исполнении бюджета муниципального района Мелеузовский район Республики Башкортостан за 2018 год»</vt:lpstr>
      <vt:lpstr>Презентация PowerPoint</vt:lpstr>
      <vt:lpstr>Презентация PowerPoint</vt:lpstr>
      <vt:lpstr>Презентация PowerPoint</vt:lpstr>
      <vt:lpstr>ОЖИДАЕМЫЕ РЕЗУЛЬТАТЫ</vt:lpstr>
      <vt:lpstr>Гражданин, его участие в бюджетном процессе</vt:lpstr>
      <vt:lpstr>Этапы бюджетного процесса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Показатели консолидированного бюджета муниципального района  Мелеузовский район Республики Башкортостан </vt:lpstr>
      <vt:lpstr>Презентация PowerPoint</vt:lpstr>
      <vt:lpstr>Презентация PowerPoint</vt:lpstr>
      <vt:lpstr> Доля налоговых и неналоговых поступлений за 2018 год          от крупных промышленных  предприятий района </vt:lpstr>
      <vt:lpstr> Структура доходов консолидированного бюджета муниципального района  Мелеузовский район Республики Башкортостан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Перечень муниципальных программ муниципального района Мелеузовский                район Республики Башкортостан на 2018 год</vt:lpstr>
      <vt:lpstr>                  Перечень муниципальных программ муниципального района Мелеузовский                район Республики Башкортостан на 2018 год (продолжение)</vt:lpstr>
      <vt:lpstr>Муниципальная программа «Развитие системы образования муниципального района Мелеузовский район республики Башкортостан на 2016-2021 годы»</vt:lpstr>
      <vt:lpstr>Презентация PowerPoint</vt:lpstr>
      <vt:lpstr>Муниципальная программа «Управление  муниципальными финансами и муниципальным долгом муниципального района Мелеузовский район республики Башкортостан                  на 2016-2021 годы»</vt:lpstr>
      <vt:lpstr>Презентация PowerPoint</vt:lpstr>
      <vt:lpstr>Муниципальная программа «Развитие молодежной политики, физкультуры и спорта в муниципальном районе Мелеузовский район Республики Башкортостан  на 2016-2021 годы»</vt:lpstr>
      <vt:lpstr>Муниципальная программа «Социальная поддержка граждан в муниципальном районе Мелеузовский район Республики Башкортостан на 2016-2018 годы»</vt:lpstr>
      <vt:lpstr>Муниципальная программа «Развитие и поддержка малого и среднего предпринимательства в муниципальном районе Мелеузовский район Республики Башкортостан на 2014-2021 годы»</vt:lpstr>
      <vt:lpstr>Муниципальная программа «Развитие сельского хозяйства и регулирование рынков сельскохозяйственной продукции, сырья и продовольствия в муниципальном районе Мелеузовский район Республики Башкортостан на 2016-2021 годы»</vt:lpstr>
      <vt:lpstr>Муниципальная программа «Развитие культуры в муниципальном районе Мелеузовский район Республики Башкортостан на 2016-2021 годы»</vt:lpstr>
      <vt:lpstr>Презентация PowerPoint</vt:lpstr>
      <vt:lpstr>Муниципальная программа «Развитие муниципальной службы в муниципальном районе Мелеузовский район Республики Башкортостан на 2016-2021 годы»</vt:lpstr>
      <vt:lpstr>Муниципальная программа «Развитие системы жилищно-коммунального хозяйства, строительного комплекса и управления муниципальной собственностью  муниципального района Мелеузовский район Республики Башкортостан                            на 2016-2021 годы»</vt:lpstr>
      <vt:lpstr>Презентация PowerPoint</vt:lpstr>
      <vt:lpstr>Муниципальная программа «Дорожное хозяйство и транспортное обслуживание муниципального района Мелеузовский район Республики Башкортостан  на 2014-2021 годы»</vt:lpstr>
      <vt:lpstr>Муниципальная программа «Развитие торговли в муниципальном районе Мелеузовский район Республики Башкортостан  на 2014-2021 годы»</vt:lpstr>
      <vt:lpstr>Муниципальная программа «Снижение рисков и смягчение последствий чрезвычайных ситуаций природного и техногенного характера в муниципальном района Мелеузовский район Республики Башкортостан на 2014-2021 годы»</vt:lpstr>
      <vt:lpstr>Муниципальная программа «Обеспечение общественной безопасности в муниципальном района Мелеузовский район Республики Башкортостан  на 2016-2021 годы»</vt:lpstr>
      <vt:lpstr>Муниципальная программа «Укрепление единства российской нации и этнокультурное развитие народов  муниципального района Мелеузовский район Республики Башкортостан на 2018-2022 годы»</vt:lpstr>
      <vt:lpstr>Презентация PowerPoint</vt:lpstr>
      <vt:lpstr>Презентация PowerPoint</vt:lpstr>
    </vt:vector>
  </TitlesOfParts>
  <Company>http://presentation-creation.ru/</Company>
  <LinksUpToDate>false</LinksUpToDate>
  <SharedDoc>false</SharedDoc>
  <HyperlinkBase>http://presentation-creation.ru/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dc:title>
  <dc:creator>obstinate</dc:creator>
  <cp:lastModifiedBy>Гузель Фархатовна</cp:lastModifiedBy>
  <cp:revision>373</cp:revision>
  <cp:lastPrinted>2019-03-27T11:45:49Z</cp:lastPrinted>
  <dcterms:created xsi:type="dcterms:W3CDTF">2017-06-04T12:24:27Z</dcterms:created>
  <dcterms:modified xsi:type="dcterms:W3CDTF">2019-04-03T05:25:48Z</dcterms:modified>
</cp:coreProperties>
</file>