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9" r:id="rId2"/>
    <p:sldId id="258" r:id="rId3"/>
    <p:sldId id="293" r:id="rId4"/>
    <p:sldId id="266" r:id="rId5"/>
    <p:sldId id="294" r:id="rId6"/>
    <p:sldId id="314" r:id="rId7"/>
    <p:sldId id="295" r:id="rId8"/>
    <p:sldId id="317" r:id="rId9"/>
    <p:sldId id="316" r:id="rId10"/>
    <p:sldId id="309" r:id="rId11"/>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initials="П" lastIdx="1" clrIdx="0">
    <p:extLst>
      <p:ext uri="{19B8F6BF-5375-455C-9EA6-DF929625EA0E}">
        <p15:presenceInfo xmlns:p15="http://schemas.microsoft.com/office/powerpoint/2012/main" xmlns="" userId="Пользовател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D7B"/>
    <a:srgbClr val="B0F7FE"/>
    <a:srgbClr val="D2FAFE"/>
    <a:srgbClr val="088BCF"/>
    <a:srgbClr val="FEB8BD"/>
    <a:srgbClr val="F1FCBA"/>
    <a:srgbClr val="FFD1FF"/>
    <a:srgbClr val="FFFFCC"/>
    <a:srgbClr val="FEC111"/>
    <a:srgbClr val="68E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857" autoAdjust="0"/>
  </p:normalViewPr>
  <p:slideViewPr>
    <p:cSldViewPr snapToGrid="0">
      <p:cViewPr>
        <p:scale>
          <a:sx n="100" d="100"/>
          <a:sy n="100" d="100"/>
        </p:scale>
        <p:origin x="-744" y="-3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9849023274714608E-2"/>
          <c:y val="0.12629315399470006"/>
          <c:w val="0.912847687007874"/>
          <c:h val="0.86320694739130488"/>
        </c:manualLayout>
      </c:layout>
      <c:pie3DChart>
        <c:varyColors val="1"/>
        <c:ser>
          <c:idx val="0"/>
          <c:order val="0"/>
          <c:tx>
            <c:strRef>
              <c:f>Лист1!$B$1</c:f>
              <c:strCache>
                <c:ptCount val="1"/>
                <c:pt idx="0">
                  <c:v>Продажи</c:v>
                </c:pt>
              </c:strCache>
            </c:strRef>
          </c:tx>
          <c:explosion val="25"/>
          <c:cat>
            <c:numRef>
              <c:f>Лист1!$A$2:$A$3</c:f>
              <c:numCache>
                <c:formatCode>General</c:formatCode>
                <c:ptCount val="2"/>
              </c:numCache>
            </c:numRef>
          </c:cat>
          <c:val>
            <c:numRef>
              <c:f>Лист1!$B$2:$B$3</c:f>
              <c:numCache>
                <c:formatCode>General</c:formatCode>
                <c:ptCount val="2"/>
                <c:pt idx="0">
                  <c:v>8.1999999999999993</c:v>
                </c:pt>
                <c:pt idx="1">
                  <c:v>3.2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dPt>
            <c:idx val="0"/>
            <c:bubble3D val="0"/>
            <c:spPr>
              <a:solidFill>
                <a:srgbClr val="6ECAD9"/>
              </a:solidFill>
              <a:ln w="19050">
                <a:solidFill>
                  <a:schemeClr val="lt1"/>
                </a:solidFill>
              </a:ln>
              <a:effectLst/>
            </c:spPr>
          </c:dPt>
          <c:dPt>
            <c:idx val="1"/>
            <c:bubble3D val="0"/>
            <c:spPr>
              <a:solidFill>
                <a:srgbClr val="8C183F"/>
              </a:solidFill>
              <a:ln w="19050">
                <a:solidFill>
                  <a:schemeClr val="lt1"/>
                </a:solidFill>
              </a:ln>
              <a:effectLst/>
            </c:spPr>
          </c:dPt>
          <c:dLbls>
            <c:dLbl>
              <c:idx val="0"/>
              <c:layout>
                <c:manualLayout>
                  <c:x val="-3.10677352735402E-2"/>
                  <c:y val="3.616150811522127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r>
                      <a:rPr lang="en-US" dirty="0" smtClean="0"/>
                      <a:t>86,7%</a:t>
                    </a:r>
                    <a:endParaRPr lang="en-US" dirty="0"/>
                  </a:p>
                </c:rich>
              </c:tx>
              <c:numFmt formatCode="0.0%" sourceLinked="0"/>
              <c:spPr>
                <a:noFill/>
                <a:ln>
                  <a:noFill/>
                </a:ln>
                <a:effectLst/>
              </c:spPr>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3.4519705859488971E-2"/>
                  <c:y val="-3.616150811522139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dirty="0" smtClean="0"/>
                      <a:t>13,3%</a:t>
                    </a:r>
                    <a:endParaRPr lang="en-US" dirty="0"/>
                  </a:p>
                </c:rich>
              </c:tx>
              <c:numFmt formatCode="0.0%" sourceLinked="0"/>
              <c:spPr>
                <a:noFill/>
                <a:ln>
                  <a:noFill/>
                </a:ln>
                <a:effectLst/>
              </c:spPr>
              <c:showLegendKey val="0"/>
              <c:showVal val="0"/>
              <c:showCatName val="0"/>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0"/>
            <c:showCatName val="0"/>
            <c:showSerName val="0"/>
            <c:showPercent val="1"/>
            <c:showBubbleSize val="0"/>
            <c:showLeaderLines val="0"/>
            <c:extLst>
              <c:ext xmlns:c15="http://schemas.microsoft.com/office/drawing/2012/chart" uri="{CE6537A1-D6FC-4f65-9D91-7224C49458BB}"/>
            </c:extLst>
          </c:dLbls>
          <c:cat>
            <c:strRef>
              <c:f>Лист1!$A$2:$A$3</c:f>
              <c:strCache>
                <c:ptCount val="2"/>
                <c:pt idx="0">
                  <c:v>Кв. 1</c:v>
                </c:pt>
                <c:pt idx="1">
                  <c:v>Кв. 2</c:v>
                </c:pt>
              </c:strCache>
            </c:strRef>
          </c:cat>
          <c:val>
            <c:numRef>
              <c:f>Лист1!$B$2:$B$3</c:f>
              <c:numCache>
                <c:formatCode>General</c:formatCode>
                <c:ptCount val="2"/>
                <c:pt idx="0">
                  <c:v>1924.31</c:v>
                </c:pt>
                <c:pt idx="1">
                  <c:v>600</c:v>
                </c:pt>
              </c:numCache>
            </c:numRef>
          </c:val>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zero"/>
    <c:showDLblsOverMax val="0"/>
  </c:chart>
  <c:spPr>
    <a:noFill/>
    <a:ln>
      <a:noFill/>
    </a:ln>
    <a:effectLst/>
  </c:spPr>
  <c:txPr>
    <a:bodyPr/>
    <a:lstStyle/>
    <a:p>
      <a:pPr>
        <a:defRPr/>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774C33-2210-4C43-B237-624B9997516E}"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ru-RU"/>
        </a:p>
      </dgm:t>
    </dgm:pt>
    <dgm:pt modelId="{4CEFCCD9-56D0-4343-8B16-0C71F265546A}">
      <dgm:prSet phldrT="[Текст]" custT="1"/>
      <dgm:spPr/>
      <dgm:t>
        <a:bodyPr/>
        <a:lstStyle/>
        <a:p>
          <a:r>
            <a:rPr lang="ru-RU" sz="1400" b="1" dirty="0"/>
            <a:t> </a:t>
          </a:r>
        </a:p>
      </dgm:t>
    </dgm:pt>
    <dgm:pt modelId="{9F9C19C2-F71F-43E9-A65F-BCF39AD7775A}" type="parTrans" cxnId="{CA592936-DAE9-4E6D-B4EE-5B5AFF41AB82}">
      <dgm:prSet/>
      <dgm:spPr/>
      <dgm:t>
        <a:bodyPr/>
        <a:lstStyle/>
        <a:p>
          <a:endParaRPr lang="ru-RU" sz="1400"/>
        </a:p>
      </dgm:t>
    </dgm:pt>
    <dgm:pt modelId="{4E902539-4120-426B-893B-C4EB3F4CD370}" type="sibTrans" cxnId="{CA592936-DAE9-4E6D-B4EE-5B5AFF41AB82}">
      <dgm:prSet/>
      <dgm:spPr/>
      <dgm:t>
        <a:bodyPr/>
        <a:lstStyle/>
        <a:p>
          <a:endParaRPr lang="ru-RU" sz="1400"/>
        </a:p>
      </dgm:t>
    </dgm:pt>
    <dgm:pt modelId="{007E3079-F6AC-4FE4-864A-4818CB92EC7B}">
      <dgm:prSet phldrT="[Текст]" custT="1"/>
      <dgm:spPr/>
      <dgm:t>
        <a:bodyPr/>
        <a:lstStyle/>
        <a:p>
          <a:r>
            <a:rPr lang="ru-RU" sz="1400" b="1" dirty="0"/>
            <a:t> </a:t>
          </a:r>
        </a:p>
      </dgm:t>
    </dgm:pt>
    <dgm:pt modelId="{9D6B72D6-D78A-4991-B66E-62394CBA61D8}" type="parTrans" cxnId="{B05EDC7E-D3BA-45D5-8D59-2AA24079204F}">
      <dgm:prSet/>
      <dgm:spPr/>
      <dgm:t>
        <a:bodyPr/>
        <a:lstStyle/>
        <a:p>
          <a:endParaRPr lang="ru-RU" sz="1400"/>
        </a:p>
      </dgm:t>
    </dgm:pt>
    <dgm:pt modelId="{AA21E3C2-383C-4306-A288-DDBAB3675962}" type="sibTrans" cxnId="{B05EDC7E-D3BA-45D5-8D59-2AA24079204F}">
      <dgm:prSet/>
      <dgm:spPr/>
      <dgm:t>
        <a:bodyPr/>
        <a:lstStyle/>
        <a:p>
          <a:endParaRPr lang="ru-RU" sz="1400" b="1"/>
        </a:p>
      </dgm:t>
    </dgm:pt>
    <dgm:pt modelId="{1CDBB363-6669-4FC1-AEDE-8277E2AA9ABD}">
      <dgm:prSet phldrT="[Текст]" custT="1"/>
      <dgm:spPr/>
      <dgm:t>
        <a:bodyPr/>
        <a:lstStyle/>
        <a:p>
          <a:r>
            <a:rPr lang="ru-RU" sz="1400" b="1" dirty="0" smtClean="0"/>
            <a:t> </a:t>
          </a:r>
          <a:endParaRPr lang="ru-RU" sz="1400" b="1" dirty="0"/>
        </a:p>
      </dgm:t>
    </dgm:pt>
    <dgm:pt modelId="{286F16E3-BA73-420B-B6E4-CE5EDBAFEFBD}" type="parTrans" cxnId="{E988E528-01D9-4F50-8843-36683924A700}">
      <dgm:prSet/>
      <dgm:spPr/>
      <dgm:t>
        <a:bodyPr/>
        <a:lstStyle/>
        <a:p>
          <a:endParaRPr lang="ru-RU" sz="1400"/>
        </a:p>
      </dgm:t>
    </dgm:pt>
    <dgm:pt modelId="{F585F123-E2B2-45EF-9D35-8844C17B77C8}" type="sibTrans" cxnId="{E988E528-01D9-4F50-8843-36683924A700}">
      <dgm:prSet/>
      <dgm:spPr/>
      <dgm:t>
        <a:bodyPr/>
        <a:lstStyle/>
        <a:p>
          <a:endParaRPr lang="ru-RU" sz="1400"/>
        </a:p>
      </dgm:t>
    </dgm:pt>
    <dgm:pt modelId="{6E748601-E846-4AE2-B7A6-50E7A89F31AD}">
      <dgm:prSet phldrT="[Текст]" custT="1"/>
      <dgm:spPr/>
      <dgm:t>
        <a:bodyPr/>
        <a:lstStyle/>
        <a:p>
          <a:r>
            <a:rPr lang="ru-RU" sz="1400" b="1" dirty="0"/>
            <a:t> </a:t>
          </a:r>
        </a:p>
      </dgm:t>
    </dgm:pt>
    <dgm:pt modelId="{8B66EE27-177E-45A1-9769-A8F9780AD078}" type="parTrans" cxnId="{7F6256D4-DD6A-4E88-B7F5-93CC0453A1D9}">
      <dgm:prSet/>
      <dgm:spPr/>
      <dgm:t>
        <a:bodyPr/>
        <a:lstStyle/>
        <a:p>
          <a:endParaRPr lang="ru-RU" sz="1400"/>
        </a:p>
      </dgm:t>
    </dgm:pt>
    <dgm:pt modelId="{B34B1AFC-3C40-45C4-B33E-6997DF035FBB}" type="sibTrans" cxnId="{7F6256D4-DD6A-4E88-B7F5-93CC0453A1D9}">
      <dgm:prSet/>
      <dgm:spPr/>
      <dgm:t>
        <a:bodyPr/>
        <a:lstStyle/>
        <a:p>
          <a:endParaRPr lang="ru-RU" sz="1400"/>
        </a:p>
      </dgm:t>
    </dgm:pt>
    <dgm:pt modelId="{4C250AC5-AF32-42C2-85F8-4659855DD67E}">
      <dgm:prSet phldrT="[Текст]" custT="1"/>
      <dgm:spPr/>
      <dgm:t>
        <a:bodyPr/>
        <a:lstStyle/>
        <a:p>
          <a:r>
            <a:rPr lang="ru-RU" sz="1400" b="1" dirty="0"/>
            <a:t> </a:t>
          </a:r>
        </a:p>
      </dgm:t>
    </dgm:pt>
    <dgm:pt modelId="{D711D55B-4E4E-4810-94B7-5A9CB62D50C9}" type="sibTrans" cxnId="{A9199E85-B30A-4DD1-905D-38F246C696FD}">
      <dgm:prSet/>
      <dgm:spPr/>
      <dgm:t>
        <a:bodyPr/>
        <a:lstStyle/>
        <a:p>
          <a:endParaRPr lang="ru-RU" sz="1400"/>
        </a:p>
      </dgm:t>
    </dgm:pt>
    <dgm:pt modelId="{66FEE103-1607-4329-96B5-10D3350001E6}" type="parTrans" cxnId="{A9199E85-B30A-4DD1-905D-38F246C696FD}">
      <dgm:prSet/>
      <dgm:spPr/>
      <dgm:t>
        <a:bodyPr/>
        <a:lstStyle/>
        <a:p>
          <a:endParaRPr lang="ru-RU" sz="1400"/>
        </a:p>
      </dgm:t>
    </dgm:pt>
    <dgm:pt modelId="{202ED95B-3C3B-44DD-9690-86BF29925CC5}">
      <dgm:prSet phldrT="[Текст]" custT="1"/>
      <dgm:spPr/>
      <dgm:t>
        <a:bodyPr/>
        <a:lstStyle/>
        <a:p>
          <a:endParaRPr lang="ru-RU" sz="1400" b="1" dirty="0"/>
        </a:p>
      </dgm:t>
    </dgm:pt>
    <dgm:pt modelId="{E263BFD6-8F1D-4C80-9DAD-7C28E6E4F64F}" type="parTrans" cxnId="{51C54AD7-FC4D-49B8-8EA3-0F441F0701B1}">
      <dgm:prSet/>
      <dgm:spPr/>
      <dgm:t>
        <a:bodyPr/>
        <a:lstStyle/>
        <a:p>
          <a:endParaRPr lang="ru-RU"/>
        </a:p>
      </dgm:t>
    </dgm:pt>
    <dgm:pt modelId="{78D9F923-3DCC-4EB5-9692-9DCACEC5B36D}" type="sibTrans" cxnId="{51C54AD7-FC4D-49B8-8EA3-0F441F0701B1}">
      <dgm:prSet/>
      <dgm:spPr/>
      <dgm:t>
        <a:bodyPr/>
        <a:lstStyle/>
        <a:p>
          <a:endParaRPr lang="ru-RU"/>
        </a:p>
      </dgm:t>
    </dgm:pt>
    <dgm:pt modelId="{8B5AA156-071E-4AB2-936B-257DD744EBD6}" type="pres">
      <dgm:prSet presAssocID="{EF774C33-2210-4C43-B237-624B9997516E}" presName="compositeShape" presStyleCnt="0">
        <dgm:presLayoutVars>
          <dgm:chMax val="7"/>
          <dgm:dir/>
          <dgm:resizeHandles val="exact"/>
        </dgm:presLayoutVars>
      </dgm:prSet>
      <dgm:spPr/>
      <dgm:t>
        <a:bodyPr/>
        <a:lstStyle/>
        <a:p>
          <a:endParaRPr lang="ru-RU"/>
        </a:p>
      </dgm:t>
    </dgm:pt>
    <dgm:pt modelId="{97D5A62E-9CD3-4133-89EC-583C225DA561}" type="pres">
      <dgm:prSet presAssocID="{4C250AC5-AF32-42C2-85F8-4659855DD67E}" presName="circ1" presStyleLbl="vennNode1" presStyleIdx="0" presStyleCnt="6"/>
      <dgm:spPr/>
      <dgm:t>
        <a:bodyPr/>
        <a:lstStyle/>
        <a:p>
          <a:endParaRPr lang="ru-RU"/>
        </a:p>
      </dgm:t>
    </dgm:pt>
    <dgm:pt modelId="{F669C846-0CCB-4942-9848-3483676E6388}" type="pres">
      <dgm:prSet presAssocID="{4C250AC5-AF32-42C2-85F8-4659855DD67E}" presName="circ1Tx" presStyleLbl="revTx" presStyleIdx="0" presStyleCnt="0">
        <dgm:presLayoutVars>
          <dgm:chMax val="0"/>
          <dgm:chPref val="0"/>
          <dgm:bulletEnabled val="1"/>
        </dgm:presLayoutVars>
      </dgm:prSet>
      <dgm:spPr/>
      <dgm:t>
        <a:bodyPr/>
        <a:lstStyle/>
        <a:p>
          <a:endParaRPr lang="ru-RU"/>
        </a:p>
      </dgm:t>
    </dgm:pt>
    <dgm:pt modelId="{B069D1C4-6B46-4A25-89A6-A2F146CB0DE0}" type="pres">
      <dgm:prSet presAssocID="{4CEFCCD9-56D0-4343-8B16-0C71F265546A}" presName="circ2" presStyleLbl="vennNode1" presStyleIdx="1" presStyleCnt="6"/>
      <dgm:spPr/>
      <dgm:t>
        <a:bodyPr/>
        <a:lstStyle/>
        <a:p>
          <a:endParaRPr lang="ru-RU"/>
        </a:p>
      </dgm:t>
    </dgm:pt>
    <dgm:pt modelId="{8B752EBC-4ABA-4646-AF53-0FC432826B8D}" type="pres">
      <dgm:prSet presAssocID="{4CEFCCD9-56D0-4343-8B16-0C71F265546A}" presName="circ2Tx" presStyleLbl="revTx" presStyleIdx="0" presStyleCnt="0">
        <dgm:presLayoutVars>
          <dgm:chMax val="0"/>
          <dgm:chPref val="0"/>
          <dgm:bulletEnabled val="1"/>
        </dgm:presLayoutVars>
      </dgm:prSet>
      <dgm:spPr/>
      <dgm:t>
        <a:bodyPr/>
        <a:lstStyle/>
        <a:p>
          <a:endParaRPr lang="ru-RU"/>
        </a:p>
      </dgm:t>
    </dgm:pt>
    <dgm:pt modelId="{8E2643AE-879A-40C0-BEB7-40EC2C68F3D1}" type="pres">
      <dgm:prSet presAssocID="{007E3079-F6AC-4FE4-864A-4818CB92EC7B}" presName="circ3" presStyleLbl="vennNode1" presStyleIdx="2" presStyleCnt="6"/>
      <dgm:spPr/>
      <dgm:t>
        <a:bodyPr/>
        <a:lstStyle/>
        <a:p>
          <a:endParaRPr lang="ru-RU"/>
        </a:p>
      </dgm:t>
    </dgm:pt>
    <dgm:pt modelId="{3A278951-45B9-4FF7-B177-5398EC3E16F9}" type="pres">
      <dgm:prSet presAssocID="{007E3079-F6AC-4FE4-864A-4818CB92EC7B}" presName="circ3Tx" presStyleLbl="revTx" presStyleIdx="0" presStyleCnt="0">
        <dgm:presLayoutVars>
          <dgm:chMax val="0"/>
          <dgm:chPref val="0"/>
          <dgm:bulletEnabled val="1"/>
        </dgm:presLayoutVars>
      </dgm:prSet>
      <dgm:spPr/>
      <dgm:t>
        <a:bodyPr/>
        <a:lstStyle/>
        <a:p>
          <a:endParaRPr lang="ru-RU"/>
        </a:p>
      </dgm:t>
    </dgm:pt>
    <dgm:pt modelId="{DB7DE74D-1DFA-4C6D-8384-BA5C703058BD}" type="pres">
      <dgm:prSet presAssocID="{1CDBB363-6669-4FC1-AEDE-8277E2AA9ABD}" presName="circ4" presStyleLbl="vennNode1" presStyleIdx="3" presStyleCnt="6"/>
      <dgm:spPr/>
      <dgm:t>
        <a:bodyPr/>
        <a:lstStyle/>
        <a:p>
          <a:endParaRPr lang="ru-RU"/>
        </a:p>
      </dgm:t>
    </dgm:pt>
    <dgm:pt modelId="{F3CDC531-38F8-4733-B770-0CE1A83A327A}" type="pres">
      <dgm:prSet presAssocID="{1CDBB363-6669-4FC1-AEDE-8277E2AA9ABD}" presName="circ4Tx" presStyleLbl="revTx" presStyleIdx="0" presStyleCnt="0">
        <dgm:presLayoutVars>
          <dgm:chMax val="0"/>
          <dgm:chPref val="0"/>
          <dgm:bulletEnabled val="1"/>
        </dgm:presLayoutVars>
      </dgm:prSet>
      <dgm:spPr/>
      <dgm:t>
        <a:bodyPr/>
        <a:lstStyle/>
        <a:p>
          <a:endParaRPr lang="ru-RU"/>
        </a:p>
      </dgm:t>
    </dgm:pt>
    <dgm:pt modelId="{5FD7B7C7-15A6-40C2-84AC-50D04FF80100}" type="pres">
      <dgm:prSet presAssocID="{6E748601-E846-4AE2-B7A6-50E7A89F31AD}" presName="circ5" presStyleLbl="vennNode1" presStyleIdx="4" presStyleCnt="6"/>
      <dgm:spPr/>
    </dgm:pt>
    <dgm:pt modelId="{8F53829D-2467-4CB7-9423-0529EC296B6E}" type="pres">
      <dgm:prSet presAssocID="{6E748601-E846-4AE2-B7A6-50E7A89F31AD}" presName="circ5Tx" presStyleLbl="revTx" presStyleIdx="0" presStyleCnt="0">
        <dgm:presLayoutVars>
          <dgm:chMax val="0"/>
          <dgm:chPref val="0"/>
          <dgm:bulletEnabled val="1"/>
        </dgm:presLayoutVars>
      </dgm:prSet>
      <dgm:spPr/>
      <dgm:t>
        <a:bodyPr/>
        <a:lstStyle/>
        <a:p>
          <a:endParaRPr lang="ru-RU"/>
        </a:p>
      </dgm:t>
    </dgm:pt>
    <dgm:pt modelId="{E6F83326-CED3-48CC-B632-D992EA64160E}" type="pres">
      <dgm:prSet presAssocID="{202ED95B-3C3B-44DD-9690-86BF29925CC5}" presName="circ6" presStyleLbl="vennNode1" presStyleIdx="5" presStyleCnt="6"/>
      <dgm:spPr/>
    </dgm:pt>
    <dgm:pt modelId="{4B037C39-15F2-4FF7-8240-D60E230D2FFE}" type="pres">
      <dgm:prSet presAssocID="{202ED95B-3C3B-44DD-9690-86BF29925CC5}" presName="circ6Tx" presStyleLbl="revTx" presStyleIdx="0" presStyleCnt="0">
        <dgm:presLayoutVars>
          <dgm:chMax val="0"/>
          <dgm:chPref val="0"/>
          <dgm:bulletEnabled val="1"/>
        </dgm:presLayoutVars>
      </dgm:prSet>
      <dgm:spPr/>
      <dgm:t>
        <a:bodyPr/>
        <a:lstStyle/>
        <a:p>
          <a:endParaRPr lang="ru-RU"/>
        </a:p>
      </dgm:t>
    </dgm:pt>
  </dgm:ptLst>
  <dgm:cxnLst>
    <dgm:cxn modelId="{CA592936-DAE9-4E6D-B4EE-5B5AFF41AB82}" srcId="{EF774C33-2210-4C43-B237-624B9997516E}" destId="{4CEFCCD9-56D0-4343-8B16-0C71F265546A}" srcOrd="1" destOrd="0" parTransId="{9F9C19C2-F71F-43E9-A65F-BCF39AD7775A}" sibTransId="{4E902539-4120-426B-893B-C4EB3F4CD370}"/>
    <dgm:cxn modelId="{CACB00AD-679F-44D0-8F3C-E1479F99CCC3}" type="presOf" srcId="{1CDBB363-6669-4FC1-AEDE-8277E2AA9ABD}" destId="{F3CDC531-38F8-4733-B770-0CE1A83A327A}" srcOrd="0" destOrd="0" presId="urn:microsoft.com/office/officeart/2005/8/layout/venn1"/>
    <dgm:cxn modelId="{F4627BBC-E714-4773-B528-3D5C7CCD62DE}" type="presOf" srcId="{4CEFCCD9-56D0-4343-8B16-0C71F265546A}" destId="{8B752EBC-4ABA-4646-AF53-0FC432826B8D}" srcOrd="0" destOrd="0" presId="urn:microsoft.com/office/officeart/2005/8/layout/venn1"/>
    <dgm:cxn modelId="{7F6256D4-DD6A-4E88-B7F5-93CC0453A1D9}" srcId="{EF774C33-2210-4C43-B237-624B9997516E}" destId="{6E748601-E846-4AE2-B7A6-50E7A89F31AD}" srcOrd="4" destOrd="0" parTransId="{8B66EE27-177E-45A1-9769-A8F9780AD078}" sibTransId="{B34B1AFC-3C40-45C4-B33E-6997DF035FBB}"/>
    <dgm:cxn modelId="{B55A9242-D505-4F3F-8DD9-E0C02F036FBD}" type="presOf" srcId="{202ED95B-3C3B-44DD-9690-86BF29925CC5}" destId="{4B037C39-15F2-4FF7-8240-D60E230D2FFE}" srcOrd="0" destOrd="0" presId="urn:microsoft.com/office/officeart/2005/8/layout/venn1"/>
    <dgm:cxn modelId="{E63AF3E3-C958-4E37-B5E8-5454867323CD}" type="presOf" srcId="{6E748601-E846-4AE2-B7A6-50E7A89F31AD}" destId="{8F53829D-2467-4CB7-9423-0529EC296B6E}" srcOrd="0" destOrd="0" presId="urn:microsoft.com/office/officeart/2005/8/layout/venn1"/>
    <dgm:cxn modelId="{E988E528-01D9-4F50-8843-36683924A700}" srcId="{EF774C33-2210-4C43-B237-624B9997516E}" destId="{1CDBB363-6669-4FC1-AEDE-8277E2AA9ABD}" srcOrd="3" destOrd="0" parTransId="{286F16E3-BA73-420B-B6E4-CE5EDBAFEFBD}" sibTransId="{F585F123-E2B2-45EF-9D35-8844C17B77C8}"/>
    <dgm:cxn modelId="{A9199E85-B30A-4DD1-905D-38F246C696FD}" srcId="{EF774C33-2210-4C43-B237-624B9997516E}" destId="{4C250AC5-AF32-42C2-85F8-4659855DD67E}" srcOrd="0" destOrd="0" parTransId="{66FEE103-1607-4329-96B5-10D3350001E6}" sibTransId="{D711D55B-4E4E-4810-94B7-5A9CB62D50C9}"/>
    <dgm:cxn modelId="{D9444527-F223-4CFF-8EAE-8421B0D7E77B}" type="presOf" srcId="{4C250AC5-AF32-42C2-85F8-4659855DD67E}" destId="{F669C846-0CCB-4942-9848-3483676E6388}" srcOrd="0" destOrd="0" presId="urn:microsoft.com/office/officeart/2005/8/layout/venn1"/>
    <dgm:cxn modelId="{B05EDC7E-D3BA-45D5-8D59-2AA24079204F}" srcId="{EF774C33-2210-4C43-B237-624B9997516E}" destId="{007E3079-F6AC-4FE4-864A-4818CB92EC7B}" srcOrd="2" destOrd="0" parTransId="{9D6B72D6-D78A-4991-B66E-62394CBA61D8}" sibTransId="{AA21E3C2-383C-4306-A288-DDBAB3675962}"/>
    <dgm:cxn modelId="{B020AB97-2EC9-4040-B7FC-F670CC5E93E5}" type="presOf" srcId="{007E3079-F6AC-4FE4-864A-4818CB92EC7B}" destId="{3A278951-45B9-4FF7-B177-5398EC3E16F9}" srcOrd="0" destOrd="0" presId="urn:microsoft.com/office/officeart/2005/8/layout/venn1"/>
    <dgm:cxn modelId="{51C54AD7-FC4D-49B8-8EA3-0F441F0701B1}" srcId="{EF774C33-2210-4C43-B237-624B9997516E}" destId="{202ED95B-3C3B-44DD-9690-86BF29925CC5}" srcOrd="5" destOrd="0" parTransId="{E263BFD6-8F1D-4C80-9DAD-7C28E6E4F64F}" sibTransId="{78D9F923-3DCC-4EB5-9692-9DCACEC5B36D}"/>
    <dgm:cxn modelId="{89CDC741-D162-4AD0-B65D-EF770E37DAFB}" type="presOf" srcId="{EF774C33-2210-4C43-B237-624B9997516E}" destId="{8B5AA156-071E-4AB2-936B-257DD744EBD6}" srcOrd="0" destOrd="0" presId="urn:microsoft.com/office/officeart/2005/8/layout/venn1"/>
    <dgm:cxn modelId="{A7A74973-AA13-4743-936B-0B99502C84A4}" type="presParOf" srcId="{8B5AA156-071E-4AB2-936B-257DD744EBD6}" destId="{97D5A62E-9CD3-4133-89EC-583C225DA561}" srcOrd="0" destOrd="0" presId="urn:microsoft.com/office/officeart/2005/8/layout/venn1"/>
    <dgm:cxn modelId="{BC29FC8E-1B12-458F-B458-5A3F8C118AB7}" type="presParOf" srcId="{8B5AA156-071E-4AB2-936B-257DD744EBD6}" destId="{F669C846-0CCB-4942-9848-3483676E6388}" srcOrd="1" destOrd="0" presId="urn:microsoft.com/office/officeart/2005/8/layout/venn1"/>
    <dgm:cxn modelId="{3D208D85-1970-41D9-88FC-E22172DA05BC}" type="presParOf" srcId="{8B5AA156-071E-4AB2-936B-257DD744EBD6}" destId="{B069D1C4-6B46-4A25-89A6-A2F146CB0DE0}" srcOrd="2" destOrd="0" presId="urn:microsoft.com/office/officeart/2005/8/layout/venn1"/>
    <dgm:cxn modelId="{D6C4DC9A-2288-48DD-8A34-FBDD8651DEF4}" type="presParOf" srcId="{8B5AA156-071E-4AB2-936B-257DD744EBD6}" destId="{8B752EBC-4ABA-4646-AF53-0FC432826B8D}" srcOrd="3" destOrd="0" presId="urn:microsoft.com/office/officeart/2005/8/layout/venn1"/>
    <dgm:cxn modelId="{9AAB6361-B1CB-427E-9BF7-69315B7A91B5}" type="presParOf" srcId="{8B5AA156-071E-4AB2-936B-257DD744EBD6}" destId="{8E2643AE-879A-40C0-BEB7-40EC2C68F3D1}" srcOrd="4" destOrd="0" presId="urn:microsoft.com/office/officeart/2005/8/layout/venn1"/>
    <dgm:cxn modelId="{BCF15589-B557-4EEE-867C-91AD847D839F}" type="presParOf" srcId="{8B5AA156-071E-4AB2-936B-257DD744EBD6}" destId="{3A278951-45B9-4FF7-B177-5398EC3E16F9}" srcOrd="5" destOrd="0" presId="urn:microsoft.com/office/officeart/2005/8/layout/venn1"/>
    <dgm:cxn modelId="{CABA2F6A-3E49-4299-86ED-E478AEED3C22}" type="presParOf" srcId="{8B5AA156-071E-4AB2-936B-257DD744EBD6}" destId="{DB7DE74D-1DFA-4C6D-8384-BA5C703058BD}" srcOrd="6" destOrd="0" presId="urn:microsoft.com/office/officeart/2005/8/layout/venn1"/>
    <dgm:cxn modelId="{A1C3B9C2-5256-42C6-A8D3-FF23CE5A67C4}" type="presParOf" srcId="{8B5AA156-071E-4AB2-936B-257DD744EBD6}" destId="{F3CDC531-38F8-4733-B770-0CE1A83A327A}" srcOrd="7" destOrd="0" presId="urn:microsoft.com/office/officeart/2005/8/layout/venn1"/>
    <dgm:cxn modelId="{18F48C4F-09E7-4494-95E9-7DCAA893CBFC}" type="presParOf" srcId="{8B5AA156-071E-4AB2-936B-257DD744EBD6}" destId="{5FD7B7C7-15A6-40C2-84AC-50D04FF80100}" srcOrd="8" destOrd="0" presId="urn:microsoft.com/office/officeart/2005/8/layout/venn1"/>
    <dgm:cxn modelId="{AAD14683-858A-4B7E-AE41-606F43A1505E}" type="presParOf" srcId="{8B5AA156-071E-4AB2-936B-257DD744EBD6}" destId="{8F53829D-2467-4CB7-9423-0529EC296B6E}" srcOrd="9" destOrd="0" presId="urn:microsoft.com/office/officeart/2005/8/layout/venn1"/>
    <dgm:cxn modelId="{B8F9A5E9-2A91-4701-907F-AFA8A7D94346}" type="presParOf" srcId="{8B5AA156-071E-4AB2-936B-257DD744EBD6}" destId="{E6F83326-CED3-48CC-B632-D992EA64160E}" srcOrd="10" destOrd="0" presId="urn:microsoft.com/office/officeart/2005/8/layout/venn1"/>
    <dgm:cxn modelId="{0B8829A2-E184-431D-AC7E-06563A7C81BC}" type="presParOf" srcId="{8B5AA156-071E-4AB2-936B-257DD744EBD6}" destId="{4B037C39-15F2-4FF7-8240-D60E230D2FFE}" srcOrd="11"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A19D2F-108F-4DE8-A266-4B87E1D2B29C}"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ru-RU"/>
        </a:p>
      </dgm:t>
    </dgm:pt>
    <dgm:pt modelId="{E8A89839-C0B5-4AE0-87E3-AB40C39E00EF}">
      <dgm:prSet phldrT="[Текст]" custT="1"/>
      <dgm:spPr/>
      <dgm:t>
        <a:bodyPr/>
        <a:lstStyle/>
        <a:p>
          <a:r>
            <a:rPr lang="ru-RU" sz="1100" dirty="0" smtClean="0">
              <a:latin typeface="Times New Roman" pitchFamily="18" charset="0"/>
              <a:cs typeface="Times New Roman" pitchFamily="18" charset="0"/>
            </a:rPr>
            <a:t>создать условия для обеспечения устойчивого роста объектов ввода жилья, повысить уровень обеспеченности жилыми помещениями</a:t>
          </a:r>
          <a:endParaRPr lang="ru-RU" sz="1100" b="0" dirty="0">
            <a:latin typeface="Times New Roman" pitchFamily="18" charset="0"/>
            <a:ea typeface="Tahoma" panose="020B0604030504040204" pitchFamily="34" charset="0"/>
            <a:cs typeface="Times New Roman" pitchFamily="18" charset="0"/>
          </a:endParaRPr>
        </a:p>
      </dgm:t>
    </dgm:pt>
    <dgm:pt modelId="{98C3E104-FC83-4C64-B3CB-AF4B2B91A969}" type="parTrans" cxnId="{0BF31E04-2AA9-4D0E-A6B8-9B73C12F2DAB}">
      <dgm:prSet/>
      <dgm:spPr/>
      <dgm:t>
        <a:bodyPr/>
        <a:lstStyle/>
        <a:p>
          <a:endParaRPr lang="ru-RU" sz="1000" b="1">
            <a:solidFill>
              <a:srgbClr val="002060"/>
            </a:solidFill>
            <a:latin typeface="Times New Roman" panose="02020603050405020304" pitchFamily="18" charset="0"/>
            <a:cs typeface="Times New Roman" panose="02020603050405020304" pitchFamily="18" charset="0"/>
          </a:endParaRPr>
        </a:p>
      </dgm:t>
    </dgm:pt>
    <dgm:pt modelId="{314CED56-5D81-4B98-971E-D843BECF50EB}" type="sibTrans" cxnId="{0BF31E04-2AA9-4D0E-A6B8-9B73C12F2DAB}">
      <dgm:prSet/>
      <dgm:spPr/>
      <dgm:t>
        <a:bodyPr/>
        <a:lstStyle/>
        <a:p>
          <a:endParaRPr lang="ru-RU" sz="1000" b="1">
            <a:solidFill>
              <a:srgbClr val="002060"/>
            </a:solidFill>
            <a:latin typeface="Times New Roman" panose="02020603050405020304" pitchFamily="18" charset="0"/>
            <a:cs typeface="Times New Roman" panose="02020603050405020304" pitchFamily="18" charset="0"/>
          </a:endParaRPr>
        </a:p>
      </dgm:t>
    </dgm:pt>
    <dgm:pt modelId="{9C93330B-81DC-4CB5-9545-F22B9AE6B7F4}">
      <dgm:prSet phldrT="[Текст]" custT="1"/>
      <dgm:spPr/>
      <dgm:t>
        <a:bodyPr/>
        <a:lstStyle/>
        <a:p>
          <a:r>
            <a:rPr lang="ru-RU" sz="1100" dirty="0" smtClean="0">
              <a:solidFill>
                <a:schemeClr val="tx1"/>
              </a:solidFill>
              <a:latin typeface="Times New Roman" pitchFamily="18" charset="0"/>
              <a:cs typeface="Times New Roman" pitchFamily="18" charset="0"/>
            </a:rPr>
            <a:t>создать благоприятные и комфортные условия для проживания населения</a:t>
          </a:r>
          <a:endParaRPr lang="ru-RU" sz="1100" b="0" dirty="0">
            <a:solidFill>
              <a:schemeClr val="tx1"/>
            </a:solidFill>
            <a:latin typeface="Times New Roman" pitchFamily="18" charset="0"/>
            <a:cs typeface="Times New Roman" pitchFamily="18" charset="0"/>
          </a:endParaRPr>
        </a:p>
      </dgm:t>
    </dgm:pt>
    <dgm:pt modelId="{A2784390-D10E-4844-8779-1E1E4E77DC33}" type="parTrans" cxnId="{EC955C7E-C543-4416-AA19-B3F2E400B96A}">
      <dgm:prSet/>
      <dgm:spPr/>
      <dgm:t>
        <a:bodyPr/>
        <a:lstStyle/>
        <a:p>
          <a:endParaRPr lang="ru-RU" sz="1000" b="1">
            <a:solidFill>
              <a:srgbClr val="002060"/>
            </a:solidFill>
            <a:latin typeface="Times New Roman" panose="02020603050405020304" pitchFamily="18" charset="0"/>
            <a:cs typeface="Times New Roman" panose="02020603050405020304" pitchFamily="18" charset="0"/>
          </a:endParaRPr>
        </a:p>
      </dgm:t>
    </dgm:pt>
    <dgm:pt modelId="{272FF612-1924-4FC9-9817-02A442D46465}" type="sibTrans" cxnId="{EC955C7E-C543-4416-AA19-B3F2E400B96A}">
      <dgm:prSet/>
      <dgm:spPr/>
      <dgm:t>
        <a:bodyPr/>
        <a:lstStyle/>
        <a:p>
          <a:endParaRPr lang="ru-RU" sz="1000" b="1">
            <a:solidFill>
              <a:srgbClr val="002060"/>
            </a:solidFill>
            <a:latin typeface="Times New Roman" panose="02020603050405020304" pitchFamily="18" charset="0"/>
            <a:cs typeface="Times New Roman" panose="02020603050405020304" pitchFamily="18" charset="0"/>
          </a:endParaRPr>
        </a:p>
      </dgm:t>
    </dgm:pt>
    <dgm:pt modelId="{EFAE19E9-CDE5-4098-B4D0-E142D7D4DDA3}">
      <dgm:prSet custT="1"/>
      <dgm:spPr/>
      <dgm:t>
        <a:bodyPr/>
        <a:lstStyle/>
        <a:p>
          <a:r>
            <a:rPr lang="ru-RU" sz="1100" dirty="0" smtClean="0">
              <a:solidFill>
                <a:schemeClr val="tx1"/>
              </a:solidFill>
              <a:latin typeface="Times New Roman" pitchFamily="18" charset="0"/>
              <a:cs typeface="Times New Roman" pitchFamily="18" charset="0"/>
            </a:rPr>
            <a:t>повысить качество оказания услуг и эффективность управления в сфере жилищно-коммунального хозяйства</a:t>
          </a:r>
          <a:endParaRPr lang="ru-RU" sz="1100" b="0" dirty="0">
            <a:solidFill>
              <a:schemeClr val="tx1"/>
            </a:solidFill>
            <a:latin typeface="Times New Roman" pitchFamily="18" charset="0"/>
            <a:cs typeface="Times New Roman" pitchFamily="18" charset="0"/>
          </a:endParaRPr>
        </a:p>
      </dgm:t>
    </dgm:pt>
    <dgm:pt modelId="{700EC128-9EA3-40C2-A76D-2B773AA07F85}" type="parTrans" cxnId="{326C4B5F-5D98-47DE-82E6-D68E9A500112}">
      <dgm:prSet/>
      <dgm:spPr/>
      <dgm:t>
        <a:bodyPr/>
        <a:lstStyle/>
        <a:p>
          <a:endParaRPr lang="ru-RU" sz="1000" b="1">
            <a:solidFill>
              <a:srgbClr val="002060"/>
            </a:solidFill>
            <a:latin typeface="Times New Roman" panose="02020603050405020304" pitchFamily="18" charset="0"/>
            <a:cs typeface="Times New Roman" panose="02020603050405020304" pitchFamily="18" charset="0"/>
          </a:endParaRPr>
        </a:p>
      </dgm:t>
    </dgm:pt>
    <dgm:pt modelId="{8DB9B68B-C0DE-458D-9B25-6E01215CB6A6}" type="sibTrans" cxnId="{326C4B5F-5D98-47DE-82E6-D68E9A500112}">
      <dgm:prSet/>
      <dgm:spPr/>
      <dgm:t>
        <a:bodyPr/>
        <a:lstStyle/>
        <a:p>
          <a:endParaRPr lang="ru-RU" sz="1000" b="1">
            <a:solidFill>
              <a:srgbClr val="002060"/>
            </a:solidFill>
            <a:latin typeface="Times New Roman" panose="02020603050405020304" pitchFamily="18" charset="0"/>
            <a:cs typeface="Times New Roman" panose="02020603050405020304" pitchFamily="18" charset="0"/>
          </a:endParaRPr>
        </a:p>
      </dgm:t>
    </dgm:pt>
    <dgm:pt modelId="{BD355B28-9BC1-4AD7-86E9-E1DC4BBF1556}">
      <dgm:prSet custT="1"/>
      <dgm:spPr/>
      <dgm:t>
        <a:bodyPr/>
        <a:lstStyle/>
        <a:p>
          <a:r>
            <a:rPr lang="ru-RU" sz="1100" dirty="0" smtClean="0">
              <a:latin typeface="Times New Roman" pitchFamily="18" charset="0"/>
              <a:cs typeface="Times New Roman" pitchFamily="18" charset="0"/>
            </a:rPr>
            <a:t>обеспечить гарантированность поставок коммунальных ресурсов при минимальных показателях потерь</a:t>
          </a:r>
          <a:endParaRPr lang="ru-RU" sz="1100" b="0" dirty="0">
            <a:latin typeface="Times New Roman" pitchFamily="18" charset="0"/>
            <a:cs typeface="Times New Roman" pitchFamily="18" charset="0"/>
          </a:endParaRPr>
        </a:p>
      </dgm:t>
    </dgm:pt>
    <dgm:pt modelId="{E06C8640-479B-48DA-B564-FCB02CCAC04E}" type="parTrans" cxnId="{F576F6CF-9D1A-4246-B9A8-154DD037807B}">
      <dgm:prSet/>
      <dgm:spPr/>
      <dgm:t>
        <a:bodyPr/>
        <a:lstStyle/>
        <a:p>
          <a:endParaRPr lang="ru-RU" sz="1000" b="1">
            <a:latin typeface="Times New Roman" panose="02020603050405020304" pitchFamily="18" charset="0"/>
            <a:cs typeface="Times New Roman" panose="02020603050405020304" pitchFamily="18" charset="0"/>
          </a:endParaRPr>
        </a:p>
      </dgm:t>
    </dgm:pt>
    <dgm:pt modelId="{CFC5FC0F-2CB5-4D22-9D7D-34DDB749F435}" type="sibTrans" cxnId="{F576F6CF-9D1A-4246-B9A8-154DD037807B}">
      <dgm:prSet/>
      <dgm:spPr/>
      <dgm:t>
        <a:bodyPr/>
        <a:lstStyle/>
        <a:p>
          <a:endParaRPr lang="ru-RU" sz="1000" b="1">
            <a:latin typeface="Times New Roman" panose="02020603050405020304" pitchFamily="18" charset="0"/>
            <a:cs typeface="Times New Roman" panose="02020603050405020304" pitchFamily="18" charset="0"/>
          </a:endParaRPr>
        </a:p>
      </dgm:t>
    </dgm:pt>
    <dgm:pt modelId="{D6A390D0-4FA1-40C1-BA30-81E2974FE4CA}" type="pres">
      <dgm:prSet presAssocID="{03A19D2F-108F-4DE8-A266-4B87E1D2B29C}" presName="Name0" presStyleCnt="0">
        <dgm:presLayoutVars>
          <dgm:chMax val="7"/>
          <dgm:chPref val="7"/>
          <dgm:dir/>
        </dgm:presLayoutVars>
      </dgm:prSet>
      <dgm:spPr/>
      <dgm:t>
        <a:bodyPr/>
        <a:lstStyle/>
        <a:p>
          <a:endParaRPr lang="ru-RU"/>
        </a:p>
      </dgm:t>
    </dgm:pt>
    <dgm:pt modelId="{62F40C76-3CD8-41B7-90B0-E72F044357F0}" type="pres">
      <dgm:prSet presAssocID="{03A19D2F-108F-4DE8-A266-4B87E1D2B29C}" presName="Name1" presStyleCnt="0"/>
      <dgm:spPr/>
      <dgm:t>
        <a:bodyPr/>
        <a:lstStyle/>
        <a:p>
          <a:endParaRPr lang="ru-RU"/>
        </a:p>
      </dgm:t>
    </dgm:pt>
    <dgm:pt modelId="{C8654072-2205-4901-8DE5-725409BB3215}" type="pres">
      <dgm:prSet presAssocID="{03A19D2F-108F-4DE8-A266-4B87E1D2B29C}" presName="cycle" presStyleCnt="0"/>
      <dgm:spPr/>
      <dgm:t>
        <a:bodyPr/>
        <a:lstStyle/>
        <a:p>
          <a:endParaRPr lang="ru-RU"/>
        </a:p>
      </dgm:t>
    </dgm:pt>
    <dgm:pt modelId="{E335F4F8-3064-41A9-BB8F-C6649395870B}" type="pres">
      <dgm:prSet presAssocID="{03A19D2F-108F-4DE8-A266-4B87E1D2B29C}" presName="srcNode" presStyleLbl="node1" presStyleIdx="0" presStyleCnt="4"/>
      <dgm:spPr/>
      <dgm:t>
        <a:bodyPr/>
        <a:lstStyle/>
        <a:p>
          <a:endParaRPr lang="ru-RU"/>
        </a:p>
      </dgm:t>
    </dgm:pt>
    <dgm:pt modelId="{E4BEBCDE-F30C-4100-9FE4-3BF3EAFB676C}" type="pres">
      <dgm:prSet presAssocID="{03A19D2F-108F-4DE8-A266-4B87E1D2B29C}" presName="conn" presStyleLbl="parChTrans1D2" presStyleIdx="0" presStyleCnt="1"/>
      <dgm:spPr/>
      <dgm:t>
        <a:bodyPr/>
        <a:lstStyle/>
        <a:p>
          <a:endParaRPr lang="ru-RU"/>
        </a:p>
      </dgm:t>
    </dgm:pt>
    <dgm:pt modelId="{EBADE9D9-EC3D-4E87-916F-D8E5FC351C89}" type="pres">
      <dgm:prSet presAssocID="{03A19D2F-108F-4DE8-A266-4B87E1D2B29C}" presName="extraNode" presStyleLbl="node1" presStyleIdx="0" presStyleCnt="4"/>
      <dgm:spPr/>
      <dgm:t>
        <a:bodyPr/>
        <a:lstStyle/>
        <a:p>
          <a:endParaRPr lang="ru-RU"/>
        </a:p>
      </dgm:t>
    </dgm:pt>
    <dgm:pt modelId="{475F6AD8-D6BD-4E80-8366-2C2108BEFDD0}" type="pres">
      <dgm:prSet presAssocID="{03A19D2F-108F-4DE8-A266-4B87E1D2B29C}" presName="dstNode" presStyleLbl="node1" presStyleIdx="0" presStyleCnt="4"/>
      <dgm:spPr/>
      <dgm:t>
        <a:bodyPr/>
        <a:lstStyle/>
        <a:p>
          <a:endParaRPr lang="ru-RU"/>
        </a:p>
      </dgm:t>
    </dgm:pt>
    <dgm:pt modelId="{2C784B87-846D-4765-AEE3-D3D81CBBE0D7}" type="pres">
      <dgm:prSet presAssocID="{E8A89839-C0B5-4AE0-87E3-AB40C39E00EF}" presName="text_1" presStyleLbl="node1" presStyleIdx="0" presStyleCnt="4">
        <dgm:presLayoutVars>
          <dgm:bulletEnabled val="1"/>
        </dgm:presLayoutVars>
      </dgm:prSet>
      <dgm:spPr/>
      <dgm:t>
        <a:bodyPr/>
        <a:lstStyle/>
        <a:p>
          <a:endParaRPr lang="ru-RU"/>
        </a:p>
      </dgm:t>
    </dgm:pt>
    <dgm:pt modelId="{7AEB0270-9189-4EEE-BE3D-B1CF2E74678A}" type="pres">
      <dgm:prSet presAssocID="{E8A89839-C0B5-4AE0-87E3-AB40C39E00EF}" presName="accent_1" presStyleCnt="0"/>
      <dgm:spPr/>
      <dgm:t>
        <a:bodyPr/>
        <a:lstStyle/>
        <a:p>
          <a:endParaRPr lang="ru-RU"/>
        </a:p>
      </dgm:t>
    </dgm:pt>
    <dgm:pt modelId="{6CF68F15-B7AB-4733-93CB-4011EA02D775}" type="pres">
      <dgm:prSet presAssocID="{E8A89839-C0B5-4AE0-87E3-AB40C39E00EF}" presName="accentRepeatNode" presStyleLbl="solidFgAcc1" presStyleIdx="0" presStyleCnt="4"/>
      <dgm:spPr/>
      <dgm:t>
        <a:bodyPr/>
        <a:lstStyle/>
        <a:p>
          <a:endParaRPr lang="ru-RU"/>
        </a:p>
      </dgm:t>
    </dgm:pt>
    <dgm:pt modelId="{6F464F6C-2F6E-475C-ACC8-037E4E95078B}" type="pres">
      <dgm:prSet presAssocID="{9C93330B-81DC-4CB5-9545-F22B9AE6B7F4}" presName="text_2" presStyleLbl="node1" presStyleIdx="1" presStyleCnt="4">
        <dgm:presLayoutVars>
          <dgm:bulletEnabled val="1"/>
        </dgm:presLayoutVars>
      </dgm:prSet>
      <dgm:spPr/>
      <dgm:t>
        <a:bodyPr/>
        <a:lstStyle/>
        <a:p>
          <a:endParaRPr lang="ru-RU"/>
        </a:p>
      </dgm:t>
    </dgm:pt>
    <dgm:pt modelId="{840A933B-76BD-496A-A32D-9D01AE482F11}" type="pres">
      <dgm:prSet presAssocID="{9C93330B-81DC-4CB5-9545-F22B9AE6B7F4}" presName="accent_2" presStyleCnt="0"/>
      <dgm:spPr/>
      <dgm:t>
        <a:bodyPr/>
        <a:lstStyle/>
        <a:p>
          <a:endParaRPr lang="ru-RU"/>
        </a:p>
      </dgm:t>
    </dgm:pt>
    <dgm:pt modelId="{5BC7DF75-4770-4CA4-B967-E2DA217E4BE5}" type="pres">
      <dgm:prSet presAssocID="{9C93330B-81DC-4CB5-9545-F22B9AE6B7F4}" presName="accentRepeatNode" presStyleLbl="solidFgAcc1" presStyleIdx="1" presStyleCnt="4"/>
      <dgm:spPr/>
      <dgm:t>
        <a:bodyPr/>
        <a:lstStyle/>
        <a:p>
          <a:endParaRPr lang="ru-RU"/>
        </a:p>
      </dgm:t>
    </dgm:pt>
    <dgm:pt modelId="{8D432E48-FB00-47C2-9F1E-0CF2E59E107B}" type="pres">
      <dgm:prSet presAssocID="{EFAE19E9-CDE5-4098-B4D0-E142D7D4DDA3}" presName="text_3" presStyleLbl="node1" presStyleIdx="2" presStyleCnt="4">
        <dgm:presLayoutVars>
          <dgm:bulletEnabled val="1"/>
        </dgm:presLayoutVars>
      </dgm:prSet>
      <dgm:spPr/>
      <dgm:t>
        <a:bodyPr/>
        <a:lstStyle/>
        <a:p>
          <a:endParaRPr lang="ru-RU"/>
        </a:p>
      </dgm:t>
    </dgm:pt>
    <dgm:pt modelId="{9C12B6C3-C712-4122-A6C3-0717FA2F8BEA}" type="pres">
      <dgm:prSet presAssocID="{EFAE19E9-CDE5-4098-B4D0-E142D7D4DDA3}" presName="accent_3" presStyleCnt="0"/>
      <dgm:spPr/>
      <dgm:t>
        <a:bodyPr/>
        <a:lstStyle/>
        <a:p>
          <a:endParaRPr lang="ru-RU"/>
        </a:p>
      </dgm:t>
    </dgm:pt>
    <dgm:pt modelId="{69F59E62-6EB0-406B-AFB1-BD04D1DBCEEA}" type="pres">
      <dgm:prSet presAssocID="{EFAE19E9-CDE5-4098-B4D0-E142D7D4DDA3}" presName="accentRepeatNode" presStyleLbl="solidFgAcc1" presStyleIdx="2" presStyleCnt="4"/>
      <dgm:spPr/>
      <dgm:t>
        <a:bodyPr/>
        <a:lstStyle/>
        <a:p>
          <a:endParaRPr lang="ru-RU"/>
        </a:p>
      </dgm:t>
    </dgm:pt>
    <dgm:pt modelId="{3C66D91A-CE73-4999-BE0B-3CB0F5E69B69}" type="pres">
      <dgm:prSet presAssocID="{BD355B28-9BC1-4AD7-86E9-E1DC4BBF1556}" presName="text_4" presStyleLbl="node1" presStyleIdx="3" presStyleCnt="4">
        <dgm:presLayoutVars>
          <dgm:bulletEnabled val="1"/>
        </dgm:presLayoutVars>
      </dgm:prSet>
      <dgm:spPr/>
      <dgm:t>
        <a:bodyPr/>
        <a:lstStyle/>
        <a:p>
          <a:endParaRPr lang="ru-RU"/>
        </a:p>
      </dgm:t>
    </dgm:pt>
    <dgm:pt modelId="{84E277E8-97FE-407A-BE82-A82E8B865CFD}" type="pres">
      <dgm:prSet presAssocID="{BD355B28-9BC1-4AD7-86E9-E1DC4BBF1556}" presName="accent_4" presStyleCnt="0"/>
      <dgm:spPr/>
      <dgm:t>
        <a:bodyPr/>
        <a:lstStyle/>
        <a:p>
          <a:endParaRPr lang="ru-RU"/>
        </a:p>
      </dgm:t>
    </dgm:pt>
    <dgm:pt modelId="{7D6AB410-0A20-490C-81B7-C8628F3F9A24}" type="pres">
      <dgm:prSet presAssocID="{BD355B28-9BC1-4AD7-86E9-E1DC4BBF1556}" presName="accentRepeatNode" presStyleLbl="solidFgAcc1" presStyleIdx="3" presStyleCnt="4"/>
      <dgm:spPr/>
      <dgm:t>
        <a:bodyPr/>
        <a:lstStyle/>
        <a:p>
          <a:endParaRPr lang="ru-RU"/>
        </a:p>
      </dgm:t>
    </dgm:pt>
  </dgm:ptLst>
  <dgm:cxnLst>
    <dgm:cxn modelId="{423FB901-8DD8-4C18-B67F-DF06208BA8F1}" type="presOf" srcId="{E8A89839-C0B5-4AE0-87E3-AB40C39E00EF}" destId="{2C784B87-846D-4765-AEE3-D3D81CBBE0D7}" srcOrd="0" destOrd="0" presId="urn:microsoft.com/office/officeart/2008/layout/VerticalCurvedList"/>
    <dgm:cxn modelId="{2A0726DC-EBA2-4C43-A906-0527E093ED6B}" type="presOf" srcId="{314CED56-5D81-4B98-971E-D843BECF50EB}" destId="{E4BEBCDE-F30C-4100-9FE4-3BF3EAFB676C}" srcOrd="0" destOrd="0" presId="urn:microsoft.com/office/officeart/2008/layout/VerticalCurvedList"/>
    <dgm:cxn modelId="{0BF31E04-2AA9-4D0E-A6B8-9B73C12F2DAB}" srcId="{03A19D2F-108F-4DE8-A266-4B87E1D2B29C}" destId="{E8A89839-C0B5-4AE0-87E3-AB40C39E00EF}" srcOrd="0" destOrd="0" parTransId="{98C3E104-FC83-4C64-B3CB-AF4B2B91A969}" sibTransId="{314CED56-5D81-4B98-971E-D843BECF50EB}"/>
    <dgm:cxn modelId="{326C4B5F-5D98-47DE-82E6-D68E9A500112}" srcId="{03A19D2F-108F-4DE8-A266-4B87E1D2B29C}" destId="{EFAE19E9-CDE5-4098-B4D0-E142D7D4DDA3}" srcOrd="2" destOrd="0" parTransId="{700EC128-9EA3-40C2-A76D-2B773AA07F85}" sibTransId="{8DB9B68B-C0DE-458D-9B25-6E01215CB6A6}"/>
    <dgm:cxn modelId="{B3220A5F-6DF5-450C-AFAE-1F697F76A05B}" type="presOf" srcId="{03A19D2F-108F-4DE8-A266-4B87E1D2B29C}" destId="{D6A390D0-4FA1-40C1-BA30-81E2974FE4CA}" srcOrd="0" destOrd="0" presId="urn:microsoft.com/office/officeart/2008/layout/VerticalCurvedList"/>
    <dgm:cxn modelId="{EC955C7E-C543-4416-AA19-B3F2E400B96A}" srcId="{03A19D2F-108F-4DE8-A266-4B87E1D2B29C}" destId="{9C93330B-81DC-4CB5-9545-F22B9AE6B7F4}" srcOrd="1" destOrd="0" parTransId="{A2784390-D10E-4844-8779-1E1E4E77DC33}" sibTransId="{272FF612-1924-4FC9-9817-02A442D46465}"/>
    <dgm:cxn modelId="{1FC0E996-DC09-4F59-A926-4E29E6700FF6}" type="presOf" srcId="{EFAE19E9-CDE5-4098-B4D0-E142D7D4DDA3}" destId="{8D432E48-FB00-47C2-9F1E-0CF2E59E107B}" srcOrd="0" destOrd="0" presId="urn:microsoft.com/office/officeart/2008/layout/VerticalCurvedList"/>
    <dgm:cxn modelId="{F576F6CF-9D1A-4246-B9A8-154DD037807B}" srcId="{03A19D2F-108F-4DE8-A266-4B87E1D2B29C}" destId="{BD355B28-9BC1-4AD7-86E9-E1DC4BBF1556}" srcOrd="3" destOrd="0" parTransId="{E06C8640-479B-48DA-B564-FCB02CCAC04E}" sibTransId="{CFC5FC0F-2CB5-4D22-9D7D-34DDB749F435}"/>
    <dgm:cxn modelId="{E1F1397C-923B-4F7C-98BE-6C120F741C51}" type="presOf" srcId="{9C93330B-81DC-4CB5-9545-F22B9AE6B7F4}" destId="{6F464F6C-2F6E-475C-ACC8-037E4E95078B}" srcOrd="0" destOrd="0" presId="urn:microsoft.com/office/officeart/2008/layout/VerticalCurvedList"/>
    <dgm:cxn modelId="{271F63F9-8163-4409-9519-5AC981DEFC83}" type="presOf" srcId="{BD355B28-9BC1-4AD7-86E9-E1DC4BBF1556}" destId="{3C66D91A-CE73-4999-BE0B-3CB0F5E69B69}" srcOrd="0" destOrd="0" presId="urn:microsoft.com/office/officeart/2008/layout/VerticalCurvedList"/>
    <dgm:cxn modelId="{1849770E-D9AA-4764-9478-495EBCA7328F}" type="presParOf" srcId="{D6A390D0-4FA1-40C1-BA30-81E2974FE4CA}" destId="{62F40C76-3CD8-41B7-90B0-E72F044357F0}" srcOrd="0" destOrd="0" presId="urn:microsoft.com/office/officeart/2008/layout/VerticalCurvedList"/>
    <dgm:cxn modelId="{051590EA-9782-48F3-8878-87DBF72E98FC}" type="presParOf" srcId="{62F40C76-3CD8-41B7-90B0-E72F044357F0}" destId="{C8654072-2205-4901-8DE5-725409BB3215}" srcOrd="0" destOrd="0" presId="urn:microsoft.com/office/officeart/2008/layout/VerticalCurvedList"/>
    <dgm:cxn modelId="{20BDD7F4-AEF6-4157-8C7F-58585463FAF2}" type="presParOf" srcId="{C8654072-2205-4901-8DE5-725409BB3215}" destId="{E335F4F8-3064-41A9-BB8F-C6649395870B}" srcOrd="0" destOrd="0" presId="urn:microsoft.com/office/officeart/2008/layout/VerticalCurvedList"/>
    <dgm:cxn modelId="{C0B6B7C7-2921-4E67-9743-3C6683A4BF6D}" type="presParOf" srcId="{C8654072-2205-4901-8DE5-725409BB3215}" destId="{E4BEBCDE-F30C-4100-9FE4-3BF3EAFB676C}" srcOrd="1" destOrd="0" presId="urn:microsoft.com/office/officeart/2008/layout/VerticalCurvedList"/>
    <dgm:cxn modelId="{A6A7B51C-F668-4257-A515-4320C993C00C}" type="presParOf" srcId="{C8654072-2205-4901-8DE5-725409BB3215}" destId="{EBADE9D9-EC3D-4E87-916F-D8E5FC351C89}" srcOrd="2" destOrd="0" presId="urn:microsoft.com/office/officeart/2008/layout/VerticalCurvedList"/>
    <dgm:cxn modelId="{3B8950F1-2940-489E-A1AA-D42078744E8A}" type="presParOf" srcId="{C8654072-2205-4901-8DE5-725409BB3215}" destId="{475F6AD8-D6BD-4E80-8366-2C2108BEFDD0}" srcOrd="3" destOrd="0" presId="urn:microsoft.com/office/officeart/2008/layout/VerticalCurvedList"/>
    <dgm:cxn modelId="{D80C25DE-77E9-413C-B901-78E963D119FD}" type="presParOf" srcId="{62F40C76-3CD8-41B7-90B0-E72F044357F0}" destId="{2C784B87-846D-4765-AEE3-D3D81CBBE0D7}" srcOrd="1" destOrd="0" presId="urn:microsoft.com/office/officeart/2008/layout/VerticalCurvedList"/>
    <dgm:cxn modelId="{981C4015-7C21-4B52-ADCA-574B97C5EBC8}" type="presParOf" srcId="{62F40C76-3CD8-41B7-90B0-E72F044357F0}" destId="{7AEB0270-9189-4EEE-BE3D-B1CF2E74678A}" srcOrd="2" destOrd="0" presId="urn:microsoft.com/office/officeart/2008/layout/VerticalCurvedList"/>
    <dgm:cxn modelId="{B8C34EF0-5FD0-4402-AE99-D5FA3AC043FA}" type="presParOf" srcId="{7AEB0270-9189-4EEE-BE3D-B1CF2E74678A}" destId="{6CF68F15-B7AB-4733-93CB-4011EA02D775}" srcOrd="0" destOrd="0" presId="urn:microsoft.com/office/officeart/2008/layout/VerticalCurvedList"/>
    <dgm:cxn modelId="{417373DE-D186-401A-B78A-90E9B65C79A5}" type="presParOf" srcId="{62F40C76-3CD8-41B7-90B0-E72F044357F0}" destId="{6F464F6C-2F6E-475C-ACC8-037E4E95078B}" srcOrd="3" destOrd="0" presId="urn:microsoft.com/office/officeart/2008/layout/VerticalCurvedList"/>
    <dgm:cxn modelId="{26ADDF0C-21FC-495C-99BF-890808F68979}" type="presParOf" srcId="{62F40C76-3CD8-41B7-90B0-E72F044357F0}" destId="{840A933B-76BD-496A-A32D-9D01AE482F11}" srcOrd="4" destOrd="0" presId="urn:microsoft.com/office/officeart/2008/layout/VerticalCurvedList"/>
    <dgm:cxn modelId="{6511401E-46E4-4CCF-A808-F8143928827E}" type="presParOf" srcId="{840A933B-76BD-496A-A32D-9D01AE482F11}" destId="{5BC7DF75-4770-4CA4-B967-E2DA217E4BE5}" srcOrd="0" destOrd="0" presId="urn:microsoft.com/office/officeart/2008/layout/VerticalCurvedList"/>
    <dgm:cxn modelId="{9579C657-D109-48C2-838C-69191D27806D}" type="presParOf" srcId="{62F40C76-3CD8-41B7-90B0-E72F044357F0}" destId="{8D432E48-FB00-47C2-9F1E-0CF2E59E107B}" srcOrd="5" destOrd="0" presId="urn:microsoft.com/office/officeart/2008/layout/VerticalCurvedList"/>
    <dgm:cxn modelId="{3568FB02-5D94-4B3C-B40A-D7D0AA5B2636}" type="presParOf" srcId="{62F40C76-3CD8-41B7-90B0-E72F044357F0}" destId="{9C12B6C3-C712-4122-A6C3-0717FA2F8BEA}" srcOrd="6" destOrd="0" presId="urn:microsoft.com/office/officeart/2008/layout/VerticalCurvedList"/>
    <dgm:cxn modelId="{C9B07473-6AA9-46C8-A576-F1628106AC44}" type="presParOf" srcId="{9C12B6C3-C712-4122-A6C3-0717FA2F8BEA}" destId="{69F59E62-6EB0-406B-AFB1-BD04D1DBCEEA}" srcOrd="0" destOrd="0" presId="urn:microsoft.com/office/officeart/2008/layout/VerticalCurvedList"/>
    <dgm:cxn modelId="{20EACE1B-9B59-4BFC-832F-5C7CE7206A77}" type="presParOf" srcId="{62F40C76-3CD8-41B7-90B0-E72F044357F0}" destId="{3C66D91A-CE73-4999-BE0B-3CB0F5E69B69}" srcOrd="7" destOrd="0" presId="urn:microsoft.com/office/officeart/2008/layout/VerticalCurvedList"/>
    <dgm:cxn modelId="{38BB08D1-E4C5-487B-AF17-9685E8ABDB4A}" type="presParOf" srcId="{62F40C76-3CD8-41B7-90B0-E72F044357F0}" destId="{84E277E8-97FE-407A-BE82-A82E8B865CFD}" srcOrd="8" destOrd="0" presId="urn:microsoft.com/office/officeart/2008/layout/VerticalCurvedList"/>
    <dgm:cxn modelId="{383C5857-E1D5-4A5D-8B89-E251672E350E}" type="presParOf" srcId="{84E277E8-97FE-407A-BE82-A82E8B865CFD}" destId="{7D6AB410-0A20-490C-81B7-C8628F3F9A24}"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5A62E-9CD3-4133-89EC-583C225DA561}">
      <dsp:nvSpPr>
        <dsp:cNvPr id="0" name=""/>
        <dsp:cNvSpPr/>
      </dsp:nvSpPr>
      <dsp:spPr>
        <a:xfrm>
          <a:off x="2189156" y="988307"/>
          <a:ext cx="1324039" cy="1324039"/>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669C846-0CCB-4942-9848-3483676E6388}">
      <dsp:nvSpPr>
        <dsp:cNvPr id="0" name=""/>
        <dsp:cNvSpPr/>
      </dsp:nvSpPr>
      <dsp:spPr>
        <a:xfrm>
          <a:off x="2023651" y="0"/>
          <a:ext cx="1655049" cy="9015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b="1" kern="1200" dirty="0"/>
            <a:t> </a:t>
          </a:r>
        </a:p>
      </dsp:txBody>
      <dsp:txXfrm>
        <a:off x="2023651" y="0"/>
        <a:ext cx="1655049" cy="901583"/>
      </dsp:txXfrm>
    </dsp:sp>
    <dsp:sp modelId="{B069D1C4-6B46-4A25-89A6-A2F146CB0DE0}">
      <dsp:nvSpPr>
        <dsp:cNvPr id="0" name=""/>
        <dsp:cNvSpPr/>
      </dsp:nvSpPr>
      <dsp:spPr>
        <a:xfrm>
          <a:off x="2618917" y="1236457"/>
          <a:ext cx="1324039" cy="1324039"/>
        </a:xfrm>
        <a:prstGeom prst="ellipse">
          <a:avLst/>
        </a:prstGeom>
        <a:solidFill>
          <a:schemeClr val="accent4">
            <a:alpha val="50000"/>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B752EBC-4ABA-4646-AF53-0FC432826B8D}">
      <dsp:nvSpPr>
        <dsp:cNvPr id="0" name=""/>
        <dsp:cNvSpPr/>
      </dsp:nvSpPr>
      <dsp:spPr>
        <a:xfrm>
          <a:off x="4041157" y="858650"/>
          <a:ext cx="1568435" cy="98744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b="1" kern="1200" dirty="0"/>
            <a:t> </a:t>
          </a:r>
        </a:p>
      </dsp:txBody>
      <dsp:txXfrm>
        <a:off x="4041157" y="858650"/>
        <a:ext cx="1568435" cy="987448"/>
      </dsp:txXfrm>
    </dsp:sp>
    <dsp:sp modelId="{8E2643AE-879A-40C0-BEB7-40EC2C68F3D1}">
      <dsp:nvSpPr>
        <dsp:cNvPr id="0" name=""/>
        <dsp:cNvSpPr/>
      </dsp:nvSpPr>
      <dsp:spPr>
        <a:xfrm>
          <a:off x="2618917" y="1732757"/>
          <a:ext cx="1324039" cy="1324039"/>
        </a:xfrm>
        <a:prstGeom prst="ellipse">
          <a:avLst/>
        </a:prstGeom>
        <a:solidFill>
          <a:schemeClr val="accent4">
            <a:alpha val="50000"/>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A278951-45B9-4FF7-B177-5398EC3E16F9}">
      <dsp:nvSpPr>
        <dsp:cNvPr id="0" name=""/>
        <dsp:cNvSpPr/>
      </dsp:nvSpPr>
      <dsp:spPr>
        <a:xfrm>
          <a:off x="4041157" y="2331237"/>
          <a:ext cx="1568435" cy="11033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b="1" kern="1200" dirty="0"/>
            <a:t> </a:t>
          </a:r>
        </a:p>
      </dsp:txBody>
      <dsp:txXfrm>
        <a:off x="4041157" y="2331237"/>
        <a:ext cx="1568435" cy="1103366"/>
      </dsp:txXfrm>
    </dsp:sp>
    <dsp:sp modelId="{DB7DE74D-1DFA-4C6D-8384-BA5C703058BD}">
      <dsp:nvSpPr>
        <dsp:cNvPr id="0" name=""/>
        <dsp:cNvSpPr/>
      </dsp:nvSpPr>
      <dsp:spPr>
        <a:xfrm>
          <a:off x="2189156" y="1981337"/>
          <a:ext cx="1324039" cy="1324039"/>
        </a:xfrm>
        <a:prstGeom prst="ellipse">
          <a:avLst/>
        </a:prstGeom>
        <a:solidFill>
          <a:schemeClr val="accent4">
            <a:alpha val="50000"/>
            <a:hueOff val="6237416"/>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3CDC531-38F8-4733-B770-0CE1A83A327A}">
      <dsp:nvSpPr>
        <dsp:cNvPr id="0" name=""/>
        <dsp:cNvSpPr/>
      </dsp:nvSpPr>
      <dsp:spPr>
        <a:xfrm>
          <a:off x="2023651" y="3391671"/>
          <a:ext cx="1655049" cy="9015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b="1" kern="1200" dirty="0" smtClean="0"/>
            <a:t> </a:t>
          </a:r>
          <a:endParaRPr lang="ru-RU" sz="1400" b="1" kern="1200" dirty="0"/>
        </a:p>
      </dsp:txBody>
      <dsp:txXfrm>
        <a:off x="2023651" y="3391671"/>
        <a:ext cx="1655049" cy="901583"/>
      </dsp:txXfrm>
    </dsp:sp>
    <dsp:sp modelId="{5FD7B7C7-15A6-40C2-84AC-50D04FF80100}">
      <dsp:nvSpPr>
        <dsp:cNvPr id="0" name=""/>
        <dsp:cNvSpPr/>
      </dsp:nvSpPr>
      <dsp:spPr>
        <a:xfrm>
          <a:off x="1759395" y="1732757"/>
          <a:ext cx="1324039" cy="1324039"/>
        </a:xfrm>
        <a:prstGeom prst="ellipse">
          <a:avLst/>
        </a:prstGeom>
        <a:solidFill>
          <a:schemeClr val="accent4">
            <a:alpha val="50000"/>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F53829D-2467-4CB7-9423-0529EC296B6E}">
      <dsp:nvSpPr>
        <dsp:cNvPr id="0" name=""/>
        <dsp:cNvSpPr/>
      </dsp:nvSpPr>
      <dsp:spPr>
        <a:xfrm>
          <a:off x="92760" y="2331237"/>
          <a:ext cx="1568435" cy="11033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b="1" kern="1200" dirty="0"/>
            <a:t> </a:t>
          </a:r>
        </a:p>
      </dsp:txBody>
      <dsp:txXfrm>
        <a:off x="92760" y="2331237"/>
        <a:ext cx="1568435" cy="1103366"/>
      </dsp:txXfrm>
    </dsp:sp>
    <dsp:sp modelId="{E6F83326-CED3-48CC-B632-D992EA64160E}">
      <dsp:nvSpPr>
        <dsp:cNvPr id="0" name=""/>
        <dsp:cNvSpPr/>
      </dsp:nvSpPr>
      <dsp:spPr>
        <a:xfrm>
          <a:off x="1759395" y="1236457"/>
          <a:ext cx="1324039" cy="1324039"/>
        </a:xfrm>
        <a:prstGeom prst="ellipse">
          <a:avLst/>
        </a:prstGeom>
        <a:solidFill>
          <a:schemeClr val="accent4">
            <a:alpha val="50000"/>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B037C39-15F2-4FF7-8240-D60E230D2FFE}">
      <dsp:nvSpPr>
        <dsp:cNvPr id="0" name=""/>
        <dsp:cNvSpPr/>
      </dsp:nvSpPr>
      <dsp:spPr>
        <a:xfrm>
          <a:off x="92760" y="858650"/>
          <a:ext cx="1568435" cy="11033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b="1" kern="1200" dirty="0"/>
        </a:p>
      </dsp:txBody>
      <dsp:txXfrm>
        <a:off x="92760" y="858650"/>
        <a:ext cx="1568435" cy="1103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EBCDE-F30C-4100-9FE4-3BF3EAFB676C}">
      <dsp:nvSpPr>
        <dsp:cNvPr id="0" name=""/>
        <dsp:cNvSpPr/>
      </dsp:nvSpPr>
      <dsp:spPr>
        <a:xfrm>
          <a:off x="-2678978" y="-413223"/>
          <a:ext cx="3197510" cy="3197510"/>
        </a:xfrm>
        <a:prstGeom prst="blockArc">
          <a:avLst>
            <a:gd name="adj1" fmla="val 18900000"/>
            <a:gd name="adj2" fmla="val 2700000"/>
            <a:gd name="adj3" fmla="val 67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784B87-846D-4765-AEE3-D3D81CBBE0D7}">
      <dsp:nvSpPr>
        <dsp:cNvPr id="0" name=""/>
        <dsp:cNvSpPr/>
      </dsp:nvSpPr>
      <dsp:spPr>
        <a:xfrm>
          <a:off x="272202" y="182287"/>
          <a:ext cx="5058732" cy="36476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9532" tIns="27940" rIns="27940" bIns="27940" numCol="1" spcCol="1270" anchor="ctr" anchorCtr="0">
          <a:noAutofit/>
        </a:bodyPr>
        <a:lstStyle/>
        <a:p>
          <a:pPr lvl="0" algn="l" defTabSz="488950">
            <a:lnSpc>
              <a:spcPct val="90000"/>
            </a:lnSpc>
            <a:spcBef>
              <a:spcPct val="0"/>
            </a:spcBef>
            <a:spcAft>
              <a:spcPct val="35000"/>
            </a:spcAft>
          </a:pPr>
          <a:r>
            <a:rPr lang="ru-RU" sz="1100" kern="1200" dirty="0" smtClean="0">
              <a:latin typeface="Times New Roman" pitchFamily="18" charset="0"/>
              <a:cs typeface="Times New Roman" pitchFamily="18" charset="0"/>
            </a:rPr>
            <a:t>создать условия для обеспечения устойчивого роста объектов ввода жилья, повысить уровень обеспеченности жилыми помещениями</a:t>
          </a:r>
          <a:endParaRPr lang="ru-RU" sz="1100" b="0" kern="1200" dirty="0">
            <a:latin typeface="Times New Roman" pitchFamily="18" charset="0"/>
            <a:ea typeface="Tahoma" panose="020B0604030504040204" pitchFamily="34" charset="0"/>
            <a:cs typeface="Times New Roman" pitchFamily="18" charset="0"/>
          </a:endParaRPr>
        </a:p>
      </dsp:txBody>
      <dsp:txXfrm>
        <a:off x="272202" y="182287"/>
        <a:ext cx="5058732" cy="364764"/>
      </dsp:txXfrm>
    </dsp:sp>
    <dsp:sp modelId="{6CF68F15-B7AB-4733-93CB-4011EA02D775}">
      <dsp:nvSpPr>
        <dsp:cNvPr id="0" name=""/>
        <dsp:cNvSpPr/>
      </dsp:nvSpPr>
      <dsp:spPr>
        <a:xfrm>
          <a:off x="44224" y="136691"/>
          <a:ext cx="455955" cy="455955"/>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F464F6C-2F6E-475C-ACC8-037E4E95078B}">
      <dsp:nvSpPr>
        <dsp:cNvPr id="0" name=""/>
        <dsp:cNvSpPr/>
      </dsp:nvSpPr>
      <dsp:spPr>
        <a:xfrm>
          <a:off x="481330" y="729528"/>
          <a:ext cx="4849604" cy="36476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9532" tIns="27940" rIns="27940" bIns="27940" numCol="1" spcCol="1270" anchor="ctr" anchorCtr="0">
          <a:noAutofit/>
        </a:bodyPr>
        <a:lstStyle/>
        <a:p>
          <a:pPr lvl="0" algn="l" defTabSz="488950">
            <a:lnSpc>
              <a:spcPct val="90000"/>
            </a:lnSpc>
            <a:spcBef>
              <a:spcPct val="0"/>
            </a:spcBef>
            <a:spcAft>
              <a:spcPct val="35000"/>
            </a:spcAft>
          </a:pPr>
          <a:r>
            <a:rPr lang="ru-RU" sz="1100" kern="1200" dirty="0" smtClean="0">
              <a:solidFill>
                <a:schemeClr val="tx1"/>
              </a:solidFill>
              <a:latin typeface="Times New Roman" pitchFamily="18" charset="0"/>
              <a:cs typeface="Times New Roman" pitchFamily="18" charset="0"/>
            </a:rPr>
            <a:t>создать благоприятные и комфортные условия для проживания населения</a:t>
          </a:r>
          <a:endParaRPr lang="ru-RU" sz="1100" b="0" kern="1200" dirty="0">
            <a:solidFill>
              <a:schemeClr val="tx1"/>
            </a:solidFill>
            <a:latin typeface="Times New Roman" pitchFamily="18" charset="0"/>
            <a:cs typeface="Times New Roman" pitchFamily="18" charset="0"/>
          </a:endParaRPr>
        </a:p>
      </dsp:txBody>
      <dsp:txXfrm>
        <a:off x="481330" y="729528"/>
        <a:ext cx="4849604" cy="364764"/>
      </dsp:txXfrm>
    </dsp:sp>
    <dsp:sp modelId="{5BC7DF75-4770-4CA4-B967-E2DA217E4BE5}">
      <dsp:nvSpPr>
        <dsp:cNvPr id="0" name=""/>
        <dsp:cNvSpPr/>
      </dsp:nvSpPr>
      <dsp:spPr>
        <a:xfrm>
          <a:off x="253352" y="683933"/>
          <a:ext cx="455955" cy="455955"/>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D432E48-FB00-47C2-9F1E-0CF2E59E107B}">
      <dsp:nvSpPr>
        <dsp:cNvPr id="0" name=""/>
        <dsp:cNvSpPr/>
      </dsp:nvSpPr>
      <dsp:spPr>
        <a:xfrm>
          <a:off x="481330" y="1276770"/>
          <a:ext cx="4849604" cy="36476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9532" tIns="27940" rIns="27940" bIns="27940" numCol="1" spcCol="1270" anchor="ctr" anchorCtr="0">
          <a:noAutofit/>
        </a:bodyPr>
        <a:lstStyle/>
        <a:p>
          <a:pPr lvl="0" algn="l" defTabSz="488950">
            <a:lnSpc>
              <a:spcPct val="90000"/>
            </a:lnSpc>
            <a:spcBef>
              <a:spcPct val="0"/>
            </a:spcBef>
            <a:spcAft>
              <a:spcPct val="35000"/>
            </a:spcAft>
          </a:pPr>
          <a:r>
            <a:rPr lang="ru-RU" sz="1100" kern="1200" dirty="0" smtClean="0">
              <a:solidFill>
                <a:schemeClr val="tx1"/>
              </a:solidFill>
              <a:latin typeface="Times New Roman" pitchFamily="18" charset="0"/>
              <a:cs typeface="Times New Roman" pitchFamily="18" charset="0"/>
            </a:rPr>
            <a:t>повысить качество оказания услуг и эффективность управления в сфере жилищно-коммунального хозяйства</a:t>
          </a:r>
          <a:endParaRPr lang="ru-RU" sz="1100" b="0" kern="1200" dirty="0">
            <a:solidFill>
              <a:schemeClr val="tx1"/>
            </a:solidFill>
            <a:latin typeface="Times New Roman" pitchFamily="18" charset="0"/>
            <a:cs typeface="Times New Roman" pitchFamily="18" charset="0"/>
          </a:endParaRPr>
        </a:p>
      </dsp:txBody>
      <dsp:txXfrm>
        <a:off x="481330" y="1276770"/>
        <a:ext cx="4849604" cy="364764"/>
      </dsp:txXfrm>
    </dsp:sp>
    <dsp:sp modelId="{69F59E62-6EB0-406B-AFB1-BD04D1DBCEEA}">
      <dsp:nvSpPr>
        <dsp:cNvPr id="0" name=""/>
        <dsp:cNvSpPr/>
      </dsp:nvSpPr>
      <dsp:spPr>
        <a:xfrm>
          <a:off x="253352" y="1231174"/>
          <a:ext cx="455955" cy="455955"/>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C66D91A-CE73-4999-BE0B-3CB0F5E69B69}">
      <dsp:nvSpPr>
        <dsp:cNvPr id="0" name=""/>
        <dsp:cNvSpPr/>
      </dsp:nvSpPr>
      <dsp:spPr>
        <a:xfrm>
          <a:off x="272202" y="1824012"/>
          <a:ext cx="5058732" cy="36476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9532" tIns="27940" rIns="27940" bIns="27940" numCol="1" spcCol="1270" anchor="ctr" anchorCtr="0">
          <a:noAutofit/>
        </a:bodyPr>
        <a:lstStyle/>
        <a:p>
          <a:pPr lvl="0" algn="l" defTabSz="488950">
            <a:lnSpc>
              <a:spcPct val="90000"/>
            </a:lnSpc>
            <a:spcBef>
              <a:spcPct val="0"/>
            </a:spcBef>
            <a:spcAft>
              <a:spcPct val="35000"/>
            </a:spcAft>
          </a:pPr>
          <a:r>
            <a:rPr lang="ru-RU" sz="1100" kern="1200" dirty="0" smtClean="0">
              <a:latin typeface="Times New Roman" pitchFamily="18" charset="0"/>
              <a:cs typeface="Times New Roman" pitchFamily="18" charset="0"/>
            </a:rPr>
            <a:t>обеспечить гарантированность поставок коммунальных ресурсов при минимальных показателях потерь</a:t>
          </a:r>
          <a:endParaRPr lang="ru-RU" sz="1100" b="0" kern="1200" dirty="0">
            <a:latin typeface="Times New Roman" pitchFamily="18" charset="0"/>
            <a:cs typeface="Times New Roman" pitchFamily="18" charset="0"/>
          </a:endParaRPr>
        </a:p>
      </dsp:txBody>
      <dsp:txXfrm>
        <a:off x="272202" y="1824012"/>
        <a:ext cx="5058732" cy="364764"/>
      </dsp:txXfrm>
    </dsp:sp>
    <dsp:sp modelId="{7D6AB410-0A20-490C-81B7-C8628F3F9A24}">
      <dsp:nvSpPr>
        <dsp:cNvPr id="0" name=""/>
        <dsp:cNvSpPr/>
      </dsp:nvSpPr>
      <dsp:spPr>
        <a:xfrm>
          <a:off x="44224" y="1778416"/>
          <a:ext cx="455955" cy="455955"/>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0.35576</cdr:x>
      <cdr:y>0.45215</cdr:y>
    </cdr:from>
    <cdr:to>
      <cdr:x>0.78389</cdr:x>
      <cdr:y>0.97078</cdr:y>
    </cdr:to>
    <cdr:sp macro="" textlink="">
      <cdr:nvSpPr>
        <cdr:cNvPr id="3" name="TextBox 2"/>
        <cdr:cNvSpPr txBox="1"/>
      </cdr:nvSpPr>
      <cdr:spPr>
        <a:xfrm xmlns:a="http://schemas.openxmlformats.org/drawingml/2006/main">
          <a:off x="759853" y="79720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0.16969</cdr:x>
      <cdr:y>0.30278</cdr:y>
    </cdr:from>
    <cdr:to>
      <cdr:x>0.44104</cdr:x>
      <cdr:y>0.5</cdr:y>
    </cdr:to>
    <cdr:sp macro="" textlink="">
      <cdr:nvSpPr>
        <cdr:cNvPr id="2" name="TextBox 1"/>
        <cdr:cNvSpPr txBox="1"/>
      </cdr:nvSpPr>
      <cdr:spPr>
        <a:xfrm xmlns:a="http://schemas.openxmlformats.org/drawingml/2006/main">
          <a:off x="371170" y="631315"/>
          <a:ext cx="593528" cy="4112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600" dirty="0" smtClean="0">
              <a:solidFill>
                <a:schemeClr val="bg1"/>
              </a:solidFill>
              <a:latin typeface="Times New Roman" pitchFamily="18" charset="0"/>
              <a:cs typeface="Times New Roman" pitchFamily="18" charset="0"/>
            </a:rPr>
            <a:t>8,4% </a:t>
          </a:r>
          <a:endParaRPr lang="ru-RU" sz="1600" dirty="0">
            <a:solidFill>
              <a:schemeClr val="bg1"/>
            </a:solidFill>
            <a:latin typeface="Times New Roman" pitchFamily="18" charset="0"/>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0.36956</cdr:x>
      <cdr:y>0.31663</cdr:y>
    </cdr:from>
    <cdr:to>
      <cdr:x>0.6181</cdr:x>
      <cdr:y>0.75057</cdr:y>
    </cdr:to>
    <cdr:sp macro="" textlink="">
      <cdr:nvSpPr>
        <cdr:cNvPr id="3" name="TextBox 2"/>
        <cdr:cNvSpPr txBox="1"/>
      </cdr:nvSpPr>
      <cdr:spPr>
        <a:xfrm xmlns:a="http://schemas.openxmlformats.org/drawingml/2006/main">
          <a:off x="1359620" y="667199"/>
          <a:ext cx="914393" cy="9144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300" dirty="0" smtClean="0"/>
            <a:t>Всего</a:t>
          </a:r>
        </a:p>
        <a:p xmlns:a="http://schemas.openxmlformats.org/drawingml/2006/main">
          <a:pPr algn="ctr"/>
          <a:r>
            <a:rPr lang="ru-RU" sz="1300" dirty="0" smtClean="0"/>
            <a:t>55,9</a:t>
          </a:r>
        </a:p>
        <a:p xmlns:a="http://schemas.openxmlformats.org/drawingml/2006/main">
          <a:pPr algn="ctr"/>
          <a:r>
            <a:rPr lang="ru-RU" sz="1300" dirty="0" smtClean="0"/>
            <a:t>млн. руб</a:t>
          </a:r>
          <a:r>
            <a:rPr lang="ru-RU" sz="1100" dirty="0" smtClean="0"/>
            <a:t>.</a:t>
          </a:r>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33F6304-C94F-48E8-8C6B-B3BF1ACF778B}" type="datetimeFigureOut">
              <a:rPr lang="ru-RU" smtClean="0"/>
              <a:t>03.04.2019</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9E8346-2017-4FDB-AE82-75DDEB19D16F}" type="slidenum">
              <a:rPr lang="ru-RU" smtClean="0"/>
              <a:t>‹#›</a:t>
            </a:fld>
            <a:endParaRPr lang="ru-RU"/>
          </a:p>
        </p:txBody>
      </p:sp>
    </p:spTree>
    <p:extLst>
      <p:ext uri="{BB962C8B-B14F-4D97-AF65-F5344CB8AC3E}">
        <p14:creationId xmlns:p14="http://schemas.microsoft.com/office/powerpoint/2010/main" val="24257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E9E8346-2017-4FDB-AE82-75DDEB19D16F}" type="slidenum">
              <a:rPr lang="ru-RU" smtClean="0"/>
              <a:t>4</a:t>
            </a:fld>
            <a:endParaRPr lang="ru-RU"/>
          </a:p>
        </p:txBody>
      </p:sp>
    </p:spTree>
    <p:extLst>
      <p:ext uri="{BB962C8B-B14F-4D97-AF65-F5344CB8AC3E}">
        <p14:creationId xmlns:p14="http://schemas.microsoft.com/office/powerpoint/2010/main" val="4021897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F8D9ECA-1732-45BC-9B5C-3F37DEFADAC9}" type="datetimeFigureOut">
              <a:rPr lang="ru-RU" smtClean="0"/>
              <a:t>03.04.2019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F3237C-52C0-476E-A1F2-94054C952400}" type="slidenum">
              <a:rPr lang="ru-RU" smtClean="0"/>
              <a:t>‹#›</a:t>
            </a:fld>
            <a:endParaRPr lang="ru-RU"/>
          </a:p>
        </p:txBody>
      </p:sp>
    </p:spTree>
    <p:extLst>
      <p:ext uri="{BB962C8B-B14F-4D97-AF65-F5344CB8AC3E}">
        <p14:creationId xmlns:p14="http://schemas.microsoft.com/office/powerpoint/2010/main" val="596751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8D9ECA-1732-45BC-9B5C-3F37DEFADAC9}" type="datetimeFigureOut">
              <a:rPr lang="ru-RU" smtClean="0"/>
              <a:t>03.04.2019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F3237C-52C0-476E-A1F2-94054C952400}" type="slidenum">
              <a:rPr lang="ru-RU" smtClean="0"/>
              <a:t>‹#›</a:t>
            </a:fld>
            <a:endParaRPr lang="ru-RU"/>
          </a:p>
        </p:txBody>
      </p:sp>
    </p:spTree>
    <p:extLst>
      <p:ext uri="{BB962C8B-B14F-4D97-AF65-F5344CB8AC3E}">
        <p14:creationId xmlns:p14="http://schemas.microsoft.com/office/powerpoint/2010/main" val="206689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8D9ECA-1732-45BC-9B5C-3F37DEFADAC9}" type="datetimeFigureOut">
              <a:rPr lang="ru-RU" smtClean="0"/>
              <a:t>03.04.2019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F3237C-52C0-476E-A1F2-94054C952400}" type="slidenum">
              <a:rPr lang="ru-RU" smtClean="0"/>
              <a:t>‹#›</a:t>
            </a:fld>
            <a:endParaRPr lang="ru-RU"/>
          </a:p>
        </p:txBody>
      </p:sp>
    </p:spTree>
    <p:extLst>
      <p:ext uri="{BB962C8B-B14F-4D97-AF65-F5344CB8AC3E}">
        <p14:creationId xmlns:p14="http://schemas.microsoft.com/office/powerpoint/2010/main" val="61753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8D9ECA-1732-45BC-9B5C-3F37DEFADAC9}" type="datetimeFigureOut">
              <a:rPr lang="ru-RU" smtClean="0"/>
              <a:t>03.04.2019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F3237C-52C0-476E-A1F2-94054C952400}" type="slidenum">
              <a:rPr lang="ru-RU" smtClean="0"/>
              <a:t>‹#›</a:t>
            </a:fld>
            <a:endParaRPr lang="ru-RU"/>
          </a:p>
        </p:txBody>
      </p:sp>
    </p:spTree>
    <p:extLst>
      <p:ext uri="{BB962C8B-B14F-4D97-AF65-F5344CB8AC3E}">
        <p14:creationId xmlns:p14="http://schemas.microsoft.com/office/powerpoint/2010/main" val="189015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F8D9ECA-1732-45BC-9B5C-3F37DEFADAC9}" type="datetimeFigureOut">
              <a:rPr lang="ru-RU" smtClean="0"/>
              <a:t>03.04.2019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F3237C-52C0-476E-A1F2-94054C952400}" type="slidenum">
              <a:rPr lang="ru-RU" smtClean="0"/>
              <a:t>‹#›</a:t>
            </a:fld>
            <a:endParaRPr lang="ru-RU"/>
          </a:p>
        </p:txBody>
      </p:sp>
    </p:spTree>
    <p:extLst>
      <p:ext uri="{BB962C8B-B14F-4D97-AF65-F5344CB8AC3E}">
        <p14:creationId xmlns:p14="http://schemas.microsoft.com/office/powerpoint/2010/main" val="109652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F8D9ECA-1732-45BC-9B5C-3F37DEFADAC9}" type="datetimeFigureOut">
              <a:rPr lang="ru-RU" smtClean="0"/>
              <a:t>03.04.2019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F3237C-52C0-476E-A1F2-94054C952400}" type="slidenum">
              <a:rPr lang="ru-RU" smtClean="0"/>
              <a:t>‹#›</a:t>
            </a:fld>
            <a:endParaRPr lang="ru-RU"/>
          </a:p>
        </p:txBody>
      </p:sp>
    </p:spTree>
    <p:extLst>
      <p:ext uri="{BB962C8B-B14F-4D97-AF65-F5344CB8AC3E}">
        <p14:creationId xmlns:p14="http://schemas.microsoft.com/office/powerpoint/2010/main" val="274202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F8D9ECA-1732-45BC-9B5C-3F37DEFADAC9}" type="datetimeFigureOut">
              <a:rPr lang="ru-RU" smtClean="0"/>
              <a:t>03.04.2019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1F3237C-52C0-476E-A1F2-94054C952400}" type="slidenum">
              <a:rPr lang="ru-RU" smtClean="0"/>
              <a:t>‹#›</a:t>
            </a:fld>
            <a:endParaRPr lang="ru-RU"/>
          </a:p>
        </p:txBody>
      </p:sp>
    </p:spTree>
    <p:extLst>
      <p:ext uri="{BB962C8B-B14F-4D97-AF65-F5344CB8AC3E}">
        <p14:creationId xmlns:p14="http://schemas.microsoft.com/office/powerpoint/2010/main" val="2292245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F8D9ECA-1732-45BC-9B5C-3F37DEFADAC9}" type="datetimeFigureOut">
              <a:rPr lang="ru-RU" smtClean="0"/>
              <a:t>03.04.2019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1F3237C-52C0-476E-A1F2-94054C952400}" type="slidenum">
              <a:rPr lang="ru-RU" smtClean="0"/>
              <a:t>‹#›</a:t>
            </a:fld>
            <a:endParaRPr lang="ru-RU"/>
          </a:p>
        </p:txBody>
      </p:sp>
    </p:spTree>
    <p:extLst>
      <p:ext uri="{BB962C8B-B14F-4D97-AF65-F5344CB8AC3E}">
        <p14:creationId xmlns:p14="http://schemas.microsoft.com/office/powerpoint/2010/main" val="3250615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8D9ECA-1732-45BC-9B5C-3F37DEFADAC9}" type="datetimeFigureOut">
              <a:rPr lang="ru-RU" smtClean="0"/>
              <a:t>03.04.2019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1F3237C-52C0-476E-A1F2-94054C952400}" type="slidenum">
              <a:rPr lang="ru-RU" smtClean="0"/>
              <a:t>‹#›</a:t>
            </a:fld>
            <a:endParaRPr lang="ru-RU"/>
          </a:p>
        </p:txBody>
      </p:sp>
    </p:spTree>
    <p:extLst>
      <p:ext uri="{BB962C8B-B14F-4D97-AF65-F5344CB8AC3E}">
        <p14:creationId xmlns:p14="http://schemas.microsoft.com/office/powerpoint/2010/main" val="4219414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F8D9ECA-1732-45BC-9B5C-3F37DEFADAC9}" type="datetimeFigureOut">
              <a:rPr lang="ru-RU" smtClean="0"/>
              <a:t>03.04.2019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F3237C-52C0-476E-A1F2-94054C952400}" type="slidenum">
              <a:rPr lang="ru-RU" smtClean="0"/>
              <a:t>‹#›</a:t>
            </a:fld>
            <a:endParaRPr lang="ru-RU"/>
          </a:p>
        </p:txBody>
      </p:sp>
    </p:spTree>
    <p:extLst>
      <p:ext uri="{BB962C8B-B14F-4D97-AF65-F5344CB8AC3E}">
        <p14:creationId xmlns:p14="http://schemas.microsoft.com/office/powerpoint/2010/main" val="1916249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F8D9ECA-1732-45BC-9B5C-3F37DEFADAC9}" type="datetimeFigureOut">
              <a:rPr lang="ru-RU" smtClean="0"/>
              <a:t>03.04.2019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F3237C-52C0-476E-A1F2-94054C952400}" type="slidenum">
              <a:rPr lang="ru-RU" smtClean="0"/>
              <a:t>‹#›</a:t>
            </a:fld>
            <a:endParaRPr lang="ru-RU"/>
          </a:p>
        </p:txBody>
      </p:sp>
    </p:spTree>
    <p:extLst>
      <p:ext uri="{BB962C8B-B14F-4D97-AF65-F5344CB8AC3E}">
        <p14:creationId xmlns:p14="http://schemas.microsoft.com/office/powerpoint/2010/main" val="390251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D9ECA-1732-45BC-9B5C-3F37DEFADAC9}" type="datetimeFigureOut">
              <a:rPr lang="ru-RU" smtClean="0"/>
              <a:t>03.04.2019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3237C-52C0-476E-A1F2-94054C952400}" type="slidenum">
              <a:rPr lang="ru-RU" smtClean="0"/>
              <a:t>‹#›</a:t>
            </a:fld>
            <a:endParaRPr lang="ru-RU"/>
          </a:p>
        </p:txBody>
      </p:sp>
    </p:spTree>
    <p:extLst>
      <p:ext uri="{BB962C8B-B14F-4D97-AF65-F5344CB8AC3E}">
        <p14:creationId xmlns:p14="http://schemas.microsoft.com/office/powerpoint/2010/main" val="1827849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finance.admmeleuz.ru/" TargetMode="External"/><Relationship Id="rId2" Type="http://schemas.openxmlformats.org/officeDocument/2006/relationships/image" Target="../media/image80.pn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image" Target="../media/image81.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5.jpe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chart" Target="../charts/chart1.xml"/><Relationship Id="rId9" Type="http://schemas.microsoft.com/office/2007/relationships/diagramDrawing" Target="../diagrams/drawing1.xml"/><Relationship Id="rId14" Type="http://schemas.microsoft.com/office/2007/relationships/diagramDrawing" Target="../diagrams/drawing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3.jpeg"/><Relationship Id="rId5" Type="http://schemas.openxmlformats.org/officeDocument/2006/relationships/image" Target="../media/image8.jpe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7.jpeg"/><Relationship Id="rId9" Type="http://schemas.openxmlformats.org/officeDocument/2006/relationships/image" Target="../media/image11.pn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chart" Target="../charts/chart2.xml"/><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39.png"/><Relationship Id="rId18" Type="http://schemas.openxmlformats.org/officeDocument/2006/relationships/image" Target="../media/image42.png"/><Relationship Id="rId3" Type="http://schemas.openxmlformats.org/officeDocument/2006/relationships/image" Target="../media/image32.emf"/><Relationship Id="rId21" Type="http://schemas.openxmlformats.org/officeDocument/2006/relationships/image" Target="../media/image44.png"/><Relationship Id="rId7" Type="http://schemas.openxmlformats.org/officeDocument/2006/relationships/image" Target="../media/image35.jpeg"/><Relationship Id="rId12" Type="http://schemas.microsoft.com/office/2007/relationships/hdphoto" Target="../media/hdphoto3.wdp"/><Relationship Id="rId17" Type="http://schemas.microsoft.com/office/2007/relationships/hdphoto" Target="../media/hdphoto5.wdp"/><Relationship Id="rId2" Type="http://schemas.openxmlformats.org/officeDocument/2006/relationships/image" Target="../media/image1.png"/><Relationship Id="rId16" Type="http://schemas.openxmlformats.org/officeDocument/2006/relationships/image" Target="../media/image41.png"/><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8.jpeg"/><Relationship Id="rId5" Type="http://schemas.openxmlformats.org/officeDocument/2006/relationships/image" Target="../media/image34.jpeg"/><Relationship Id="rId15" Type="http://schemas.microsoft.com/office/2007/relationships/hdphoto" Target="../media/hdphoto4.wdp"/><Relationship Id="rId23" Type="http://schemas.openxmlformats.org/officeDocument/2006/relationships/image" Target="../media/image45.png"/><Relationship Id="rId10" Type="http://schemas.microsoft.com/office/2007/relationships/hdphoto" Target="../media/hdphoto2.wdp"/><Relationship Id="rId19" Type="http://schemas.microsoft.com/office/2007/relationships/hdphoto" Target="../media/hdphoto6.wdp"/><Relationship Id="rId4" Type="http://schemas.openxmlformats.org/officeDocument/2006/relationships/image" Target="../media/image33.jpeg"/><Relationship Id="rId9" Type="http://schemas.openxmlformats.org/officeDocument/2006/relationships/image" Target="../media/image37.png"/><Relationship Id="rId14" Type="http://schemas.openxmlformats.org/officeDocument/2006/relationships/image" Target="../media/image40.png"/><Relationship Id="rId22" Type="http://schemas.microsoft.com/office/2007/relationships/hdphoto" Target="../media/hdphoto7.wdp"/></Relationships>
</file>

<file path=ppt/slides/_rels/slide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jpe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9.emf"/><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png"/><Relationship Id="rId14" Type="http://schemas.openxmlformats.org/officeDocument/2006/relationships/image" Target="../media/image57.jpeg"/></Relationships>
</file>

<file path=ppt/slides/_rels/slide8.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6.jpeg"/><Relationship Id="rId18" Type="http://schemas.openxmlformats.org/officeDocument/2006/relationships/image" Target="../media/image71.jpeg"/><Relationship Id="rId3" Type="http://schemas.openxmlformats.org/officeDocument/2006/relationships/image" Target="../media/image7.jpeg"/><Relationship Id="rId21" Type="http://schemas.openxmlformats.org/officeDocument/2006/relationships/image" Target="../media/image45.png"/><Relationship Id="rId7" Type="http://schemas.openxmlformats.org/officeDocument/2006/relationships/image" Target="../media/image61.jpeg"/><Relationship Id="rId12" Type="http://schemas.microsoft.com/office/2007/relationships/hdphoto" Target="../media/hdphoto8.wdp"/><Relationship Id="rId17" Type="http://schemas.openxmlformats.org/officeDocument/2006/relationships/image" Target="../media/image70.jpeg"/><Relationship Id="rId2" Type="http://schemas.openxmlformats.org/officeDocument/2006/relationships/image" Target="../media/image4.png"/><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jpeg"/><Relationship Id="rId15" Type="http://schemas.openxmlformats.org/officeDocument/2006/relationships/image" Target="../media/image68.jpeg"/><Relationship Id="rId10" Type="http://schemas.openxmlformats.org/officeDocument/2006/relationships/image" Target="../media/image64.png"/><Relationship Id="rId19" Type="http://schemas.openxmlformats.org/officeDocument/2006/relationships/image" Target="../media/image72.jpeg"/><Relationship Id="rId4" Type="http://schemas.openxmlformats.org/officeDocument/2006/relationships/image" Target="../media/image58.jpeg"/><Relationship Id="rId9" Type="http://schemas.openxmlformats.org/officeDocument/2006/relationships/image" Target="../media/image63.png"/><Relationship Id="rId14" Type="http://schemas.openxmlformats.org/officeDocument/2006/relationships/image" Target="../media/image67.png"/></Relationships>
</file>

<file path=ppt/slides/_rels/slide9.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79.jpeg"/><Relationship Id="rId3" Type="http://schemas.openxmlformats.org/officeDocument/2006/relationships/image" Target="../media/image74.png"/><Relationship Id="rId7" Type="http://schemas.openxmlformats.org/officeDocument/2006/relationships/image" Target="../media/image69.png"/><Relationship Id="rId12" Type="http://schemas.openxmlformats.org/officeDocument/2006/relationships/image" Target="../media/image5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45.png"/><Relationship Id="rId5" Type="http://schemas.openxmlformats.org/officeDocument/2006/relationships/image" Target="../media/image75.jpeg"/><Relationship Id="rId10" Type="http://schemas.openxmlformats.org/officeDocument/2006/relationships/image" Target="../media/image78.png"/><Relationship Id="rId4" Type="http://schemas.microsoft.com/office/2007/relationships/hdphoto" Target="../media/hdphoto9.wdp"/><Relationship Id="rId9" Type="http://schemas.openxmlformats.org/officeDocument/2006/relationships/image" Target="../media/image7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stretch>
            <a:fillRect/>
          </a:stretch>
        </p:blipFill>
        <p:spPr>
          <a:xfrm>
            <a:off x="0" y="-594"/>
            <a:ext cx="12192000" cy="6858594"/>
          </a:xfrm>
          <a:prstGeom prst="rect">
            <a:avLst/>
          </a:prstGeom>
        </p:spPr>
      </p:pic>
      <p:pic>
        <p:nvPicPr>
          <p:cNvPr id="5" name="Picture 2" descr="http://www.2904747.ru/shabloni.files/Raion_Meleuzovski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697175" cy="864000"/>
          </a:xfrm>
          <a:prstGeom prst="rect">
            <a:avLst/>
          </a:prstGeom>
          <a:noFill/>
          <a:scene3d>
            <a:camera prst="orthographicFront"/>
            <a:lightRig rig="twoPt" dir="t"/>
          </a:scene3d>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flipV="1">
            <a:off x="2152547" y="1073148"/>
            <a:ext cx="9628636" cy="57564"/>
          </a:xfrm>
          <a:prstGeom prst="rect">
            <a:avLst/>
          </a:prstGeom>
          <a:gradFill flip="none" rotWithShape="1">
            <a:gsLst>
              <a:gs pos="94220">
                <a:srgbClr val="0070C0"/>
              </a:gs>
              <a:gs pos="0">
                <a:schemeClr val="accent1">
                  <a:lumMod val="14000"/>
                  <a:lumOff val="86000"/>
                </a:schemeClr>
              </a:gs>
              <a:gs pos="76000">
                <a:schemeClr val="accent1">
                  <a:lumMod val="93000"/>
                </a:schemeClr>
              </a:gs>
              <a:gs pos="65878">
                <a:srgbClr val="0070C0">
                  <a:lumMod val="96000"/>
                  <a:alpha val="84000"/>
                </a:srgbClr>
              </a:gs>
              <a:gs pos="83000">
                <a:schemeClr val="accent5">
                  <a:lumMod val="87000"/>
                </a:schemeClr>
              </a:gs>
              <a:gs pos="34000">
                <a:schemeClr val="accent1">
                  <a:lumMod val="43000"/>
                  <a:lumOff val="57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059781" y="1286282"/>
            <a:ext cx="9721402" cy="45719"/>
          </a:xfrm>
          <a:prstGeom prst="rect">
            <a:avLst/>
          </a:prstGeom>
          <a:gradFill flip="none" rotWithShape="1">
            <a:gsLst>
              <a:gs pos="94220">
                <a:schemeClr val="accent6">
                  <a:lumMod val="75000"/>
                </a:schemeClr>
              </a:gs>
              <a:gs pos="16774">
                <a:srgbClr val="DBEBD0">
                  <a:lumMod val="97000"/>
                </a:srgbClr>
              </a:gs>
              <a:gs pos="1000">
                <a:schemeClr val="accent6">
                  <a:lumMod val="11000"/>
                  <a:lumOff val="89000"/>
                </a:schemeClr>
              </a:gs>
              <a:gs pos="76000">
                <a:schemeClr val="accent6">
                  <a:lumMod val="60000"/>
                  <a:lumOff val="40000"/>
                </a:schemeClr>
              </a:gs>
              <a:gs pos="65878">
                <a:schemeClr val="accent6">
                  <a:lumMod val="88000"/>
                  <a:alpha val="22000"/>
                </a:schemeClr>
              </a:gs>
              <a:gs pos="83000">
                <a:schemeClr val="accent6">
                  <a:lumMod val="75000"/>
                  <a:alpha val="45000"/>
                </a:schemeClr>
              </a:gs>
              <a:gs pos="34000">
                <a:schemeClr val="accent6">
                  <a:lumMod val="72000"/>
                  <a:lumOff val="28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9991" y="1453672"/>
            <a:ext cx="7155455" cy="2554545"/>
          </a:xfrm>
          <a:prstGeom prst="rect">
            <a:avLst/>
          </a:prstGeom>
        </p:spPr>
        <p:txBody>
          <a:bodyPr wrap="square">
            <a:spAutoFit/>
          </a:bodyPr>
          <a:lstStyle/>
          <a:p>
            <a:pPr algn="ctr"/>
            <a:endParaRPr lang="ru-RU" sz="1000" dirty="0">
              <a:latin typeface="Times New Roman" panose="02020603050405020304" pitchFamily="18" charset="0"/>
              <a:ea typeface="Times New Roman" panose="02020603050405020304" pitchFamily="18" charset="0"/>
            </a:endParaRPr>
          </a:p>
          <a:p>
            <a:pPr algn="ctr"/>
            <a:r>
              <a:rPr lang="ru-RU" sz="3000" b="1" dirty="0" smtClean="0">
                <a:latin typeface="Times New Roman" panose="02020603050405020304" pitchFamily="18" charset="0"/>
                <a:ea typeface="Times New Roman" panose="02020603050405020304" pitchFamily="18" charset="0"/>
              </a:rPr>
              <a:t>Бюджет муниципального района Мелеузовский район Республики Башкортостан на жилищно-коммунальное хозяйство</a:t>
            </a:r>
          </a:p>
          <a:p>
            <a:pPr algn="ctr"/>
            <a:r>
              <a:rPr lang="ru-RU" sz="3000" b="1" dirty="0" smtClean="0">
                <a:latin typeface="Times New Roman" panose="02020603050405020304" pitchFamily="18" charset="0"/>
                <a:ea typeface="Times New Roman" panose="02020603050405020304" pitchFamily="18" charset="0"/>
              </a:rPr>
              <a:t>в цифрах и фактах за 2018 год</a:t>
            </a:r>
            <a:endParaRPr lang="ru-RU" sz="3000" dirty="0"/>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4368" y="4147299"/>
            <a:ext cx="3026700" cy="2172486"/>
          </a:xfrm>
          <a:prstGeom prst="rect">
            <a:avLst/>
          </a:prstGeom>
        </p:spPr>
      </p:pic>
      <p:sp>
        <p:nvSpPr>
          <p:cNvPr id="2" name="TextBox 1"/>
          <p:cNvSpPr txBox="1"/>
          <p:nvPr/>
        </p:nvSpPr>
        <p:spPr>
          <a:xfrm>
            <a:off x="1686639" y="181166"/>
            <a:ext cx="8976816" cy="646331"/>
          </a:xfrm>
          <a:prstGeom prst="rect">
            <a:avLst/>
          </a:prstGeom>
          <a:noFill/>
        </p:spPr>
        <p:txBody>
          <a:bodyPr wrap="none" rtlCol="0">
            <a:spAutoFit/>
          </a:bodyPr>
          <a:lstStyle/>
          <a:p>
            <a:pPr algn="ctr"/>
            <a:r>
              <a:rPr lang="ru-RU" dirty="0" smtClean="0">
                <a:latin typeface="Times New Roman" pitchFamily="18" charset="0"/>
                <a:cs typeface="Times New Roman" pitchFamily="18" charset="0"/>
              </a:rPr>
              <a:t>Администрация муниципального района Мелеузовский район Республики Башкортостан</a:t>
            </a:r>
          </a:p>
          <a:p>
            <a:pPr algn="ctr"/>
            <a:r>
              <a:rPr lang="ru-RU" dirty="0" smtClean="0">
                <a:latin typeface="Times New Roman" pitchFamily="18" charset="0"/>
                <a:cs typeface="Times New Roman" pitchFamily="18" charset="0"/>
              </a:rPr>
              <a:t>Бюджет для граждан</a:t>
            </a:r>
            <a:endParaRPr lang="ru-RU" dirty="0">
              <a:latin typeface="Times New Roman" pitchFamily="18" charset="0"/>
              <a:cs typeface="Times New Roman" pitchFamily="18" charset="0"/>
            </a:endParaRPr>
          </a:p>
        </p:txBody>
      </p:sp>
      <p:sp>
        <p:nvSpPr>
          <p:cNvPr id="3" name="TextBox 2"/>
          <p:cNvSpPr txBox="1"/>
          <p:nvPr/>
        </p:nvSpPr>
        <p:spPr>
          <a:xfrm>
            <a:off x="5661605" y="6488668"/>
            <a:ext cx="1026884" cy="369332"/>
          </a:xfrm>
          <a:prstGeom prst="rect">
            <a:avLst/>
          </a:prstGeom>
          <a:noFill/>
        </p:spPr>
        <p:txBody>
          <a:bodyPr wrap="none" rtlCol="0">
            <a:spAutoFit/>
          </a:bodyPr>
          <a:lstStyle/>
          <a:p>
            <a:r>
              <a:rPr lang="ru-RU" dirty="0" smtClean="0">
                <a:latin typeface="Times New Roman" pitchFamily="18" charset="0"/>
                <a:cs typeface="Times New Roman" pitchFamily="18" charset="0"/>
              </a:rPr>
              <a:t>2019 год</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970271646"/>
      </p:ext>
    </p:extLst>
  </p:cSld>
  <p:clrMapOvr>
    <a:masterClrMapping/>
  </p:clrMapOvr>
  <mc:AlternateContent xmlns:mc="http://schemas.openxmlformats.org/markup-compatibility/2006">
    <mc:Choice xmlns:p14="http://schemas.microsoft.com/office/powerpoint/2010/main" Requires="p14">
      <p:transition spd="slow" p14:dur="2000" advTm="6165"/>
    </mc:Choice>
    <mc:Fallback>
      <p:transition spd="slow" advTm="616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Рисунок 5"/>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Заголовок 1"/>
          <p:cNvSpPr>
            <a:spLocks noGrp="1"/>
          </p:cNvSpPr>
          <p:nvPr>
            <p:ph type="ctrTitle"/>
          </p:nvPr>
        </p:nvSpPr>
        <p:spPr>
          <a:xfrm>
            <a:off x="2533441" y="188660"/>
            <a:ext cx="7644960" cy="518454"/>
          </a:xfrm>
        </p:spPr>
        <p:txBody>
          <a:bodyPr rtlCol="0">
            <a:normAutofit fontScale="90000"/>
          </a:bodyPr>
          <a:lstStyle/>
          <a:p>
            <a:pPr defTabSz="913926">
              <a:defRPr/>
            </a:pPr>
            <a:r>
              <a:rPr lang="ru-RU" sz="2400" b="1" dirty="0">
                <a:solidFill>
                  <a:schemeClr val="tx2">
                    <a:satMod val="130000"/>
                  </a:schemeClr>
                </a:solidFill>
                <a:latin typeface="Times New Roman" pitchFamily="18" charset="0"/>
                <a:cs typeface="Times New Roman" panose="02020603050405020304" pitchFamily="18" charset="0"/>
              </a:rPr>
              <a:t/>
            </a:r>
            <a:br>
              <a:rPr lang="ru-RU" sz="2400" b="1" dirty="0">
                <a:solidFill>
                  <a:schemeClr val="tx2">
                    <a:satMod val="130000"/>
                  </a:schemeClr>
                </a:solidFill>
                <a:latin typeface="Times New Roman" pitchFamily="18" charset="0"/>
                <a:cs typeface="Times New Roman" panose="02020603050405020304" pitchFamily="18" charset="0"/>
              </a:rPr>
            </a:br>
            <a:r>
              <a:rPr lang="ru-RU" sz="2400" b="1" dirty="0">
                <a:solidFill>
                  <a:schemeClr val="tx2">
                    <a:satMod val="130000"/>
                  </a:schemeClr>
                </a:solidFill>
                <a:latin typeface="Times New Roman" pitchFamily="18" charset="0"/>
                <a:cs typeface="Times New Roman" panose="02020603050405020304" pitchFamily="18" charset="0"/>
              </a:rPr>
              <a:t/>
            </a:r>
            <a:br>
              <a:rPr lang="ru-RU" sz="2400" b="1" dirty="0">
                <a:solidFill>
                  <a:schemeClr val="tx2">
                    <a:satMod val="130000"/>
                  </a:schemeClr>
                </a:solidFill>
                <a:latin typeface="Times New Roman" pitchFamily="18" charset="0"/>
                <a:cs typeface="Times New Roman" panose="02020603050405020304" pitchFamily="18" charset="0"/>
              </a:rPr>
            </a:br>
            <a:r>
              <a:rPr lang="ru-RU" sz="3300" dirty="0">
                <a:solidFill>
                  <a:schemeClr val="tx2">
                    <a:satMod val="130000"/>
                  </a:schemeClr>
                </a:solidFill>
                <a:latin typeface="Times New Roman" pitchFamily="18" charset="0"/>
                <a:cs typeface="Times New Roman" pitchFamily="18" charset="0"/>
              </a:rPr>
              <a:t/>
            </a:r>
            <a:br>
              <a:rPr lang="ru-RU" sz="3300" dirty="0">
                <a:solidFill>
                  <a:schemeClr val="tx2">
                    <a:satMod val="130000"/>
                  </a:schemeClr>
                </a:solidFill>
                <a:latin typeface="Times New Roman" pitchFamily="18" charset="0"/>
                <a:cs typeface="Times New Roman" pitchFamily="18" charset="0"/>
              </a:rPr>
            </a:br>
            <a:endParaRPr lang="ru-RU" sz="3300" dirty="0">
              <a:solidFill>
                <a:schemeClr val="tx2">
                  <a:satMod val="130000"/>
                </a:schemeClr>
              </a:solidFill>
              <a:latin typeface="Times New Roman" pitchFamily="18" charset="0"/>
              <a:cs typeface="Times New Roman" pitchFamily="18" charset="0"/>
            </a:endParaRPr>
          </a:p>
        </p:txBody>
      </p:sp>
      <p:sp>
        <p:nvSpPr>
          <p:cNvPr id="68612" name="Подзаголовок 2"/>
          <p:cNvSpPr>
            <a:spLocks noGrp="1"/>
          </p:cNvSpPr>
          <p:nvPr>
            <p:ph type="subTitle" idx="1"/>
          </p:nvPr>
        </p:nvSpPr>
        <p:spPr>
          <a:xfrm>
            <a:off x="2191287" y="2204341"/>
            <a:ext cx="8294400" cy="894400"/>
          </a:xfrm>
        </p:spPr>
        <p:txBody>
          <a:bodyPr>
            <a:normAutofit/>
          </a:bodyPr>
          <a:lstStyle/>
          <a:p>
            <a:pPr>
              <a:spcBef>
                <a:spcPts val="601"/>
              </a:spcBef>
            </a:pPr>
            <a:r>
              <a:rPr lang="ru-RU" altLang="ru-RU" sz="5000" b="1" dirty="0" smtClean="0">
                <a:solidFill>
                  <a:schemeClr val="accent2">
                    <a:lumMod val="75000"/>
                  </a:schemeClr>
                </a:solidFill>
                <a:latin typeface="Times New Roman" pitchFamily="18" charset="0"/>
                <a:cs typeface="Times New Roman" pitchFamily="18" charset="0"/>
              </a:rPr>
              <a:t>Благодарим </a:t>
            </a:r>
            <a:r>
              <a:rPr lang="ru-RU" altLang="ru-RU" sz="5000" b="1" dirty="0">
                <a:solidFill>
                  <a:schemeClr val="accent2">
                    <a:lumMod val="75000"/>
                  </a:schemeClr>
                </a:solidFill>
                <a:latin typeface="Times New Roman" pitchFamily="18" charset="0"/>
                <a:cs typeface="Times New Roman" pitchFamily="18" charset="0"/>
              </a:rPr>
              <a:t>за внимание!</a:t>
            </a:r>
          </a:p>
        </p:txBody>
      </p:sp>
      <p:sp>
        <p:nvSpPr>
          <p:cNvPr id="5" name="TextBox 3"/>
          <p:cNvSpPr txBox="1"/>
          <p:nvPr/>
        </p:nvSpPr>
        <p:spPr>
          <a:xfrm>
            <a:off x="190500" y="4926062"/>
            <a:ext cx="7915275" cy="1815882"/>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ru-RU" altLang="ru-RU" sz="1400" b="1" dirty="0" smtClean="0">
                <a:latin typeface="Times New Roman" panose="02020603050405020304" pitchFamily="18" charset="0"/>
                <a:cs typeface="Times New Roman" panose="02020603050405020304" pitchFamily="18" charset="0"/>
              </a:rPr>
              <a:t>Подготовлено</a:t>
            </a:r>
            <a:r>
              <a:rPr lang="ru-RU" altLang="ru-RU" sz="1400" dirty="0" smtClean="0">
                <a:latin typeface="Times New Roman" panose="02020603050405020304" pitchFamily="18" charset="0"/>
                <a:cs typeface="Times New Roman" panose="02020603050405020304" pitchFamily="18" charset="0"/>
              </a:rPr>
              <a:t> </a:t>
            </a:r>
          </a:p>
          <a:p>
            <a:pPr algn="just">
              <a:defRPr/>
            </a:pPr>
            <a:r>
              <a:rPr lang="ru-RU" altLang="ru-RU" sz="1400" dirty="0" smtClean="0">
                <a:latin typeface="Times New Roman" panose="02020603050405020304" pitchFamily="18" charset="0"/>
                <a:cs typeface="Times New Roman" panose="02020603050405020304" pitchFamily="18" charset="0"/>
              </a:rPr>
              <a:t>Финансовым управлением </a:t>
            </a:r>
            <a:r>
              <a:rPr lang="ru-RU" altLang="ru-RU" sz="1400" dirty="0">
                <a:latin typeface="Times New Roman" panose="02020603050405020304" pitchFamily="18" charset="0"/>
                <a:cs typeface="Times New Roman" panose="02020603050405020304" pitchFamily="18" charset="0"/>
              </a:rPr>
              <a:t>Администрации муниципального района Мелеузовский район </a:t>
            </a:r>
            <a:endParaRPr lang="ru-RU" altLang="ru-RU" sz="1400" dirty="0" smtClean="0">
              <a:latin typeface="Times New Roman" panose="02020603050405020304" pitchFamily="18" charset="0"/>
              <a:cs typeface="Times New Roman" panose="02020603050405020304" pitchFamily="18" charset="0"/>
            </a:endParaRPr>
          </a:p>
          <a:p>
            <a:pPr algn="just">
              <a:defRPr/>
            </a:pPr>
            <a:endParaRPr lang="ru-RU" altLang="ru-RU" sz="1400" dirty="0">
              <a:latin typeface="Times New Roman" panose="02020603050405020304" pitchFamily="18" charset="0"/>
              <a:cs typeface="Times New Roman" panose="02020603050405020304" pitchFamily="18" charset="0"/>
            </a:endParaRPr>
          </a:p>
          <a:p>
            <a:pPr algn="just">
              <a:defRPr/>
            </a:pPr>
            <a:r>
              <a:rPr lang="ru-RU" altLang="ru-RU" sz="1400" b="1" dirty="0">
                <a:latin typeface="Times New Roman" panose="02020603050405020304" pitchFamily="18" charset="0"/>
                <a:cs typeface="Times New Roman" panose="02020603050405020304" pitchFamily="18" charset="0"/>
              </a:rPr>
              <a:t>Контактная информация Финансового управления</a:t>
            </a:r>
            <a:r>
              <a:rPr lang="ru-RU" altLang="ru-RU" sz="1400" dirty="0">
                <a:latin typeface="Times New Roman" panose="02020603050405020304" pitchFamily="18" charset="0"/>
                <a:cs typeface="Times New Roman" panose="02020603050405020304" pitchFamily="18" charset="0"/>
              </a:rPr>
              <a:t>:</a:t>
            </a:r>
          </a:p>
          <a:p>
            <a:pPr algn="just">
              <a:defRPr/>
            </a:pPr>
            <a:r>
              <a:rPr lang="ru-RU" altLang="ru-RU" sz="1400" dirty="0">
                <a:latin typeface="Times New Roman" panose="02020603050405020304" pitchFamily="18" charset="0"/>
                <a:cs typeface="Times New Roman" panose="02020603050405020304" pitchFamily="18" charset="0"/>
              </a:rPr>
              <a:t>Адрес: 453850, Республика Башкортостан, г</a:t>
            </a:r>
            <a:r>
              <a:rPr lang="ru-RU" altLang="ru-RU" sz="1400" dirty="0" smtClean="0">
                <a:latin typeface="Times New Roman" panose="02020603050405020304" pitchFamily="18" charset="0"/>
                <a:cs typeface="Times New Roman" panose="02020603050405020304" pitchFamily="18" charset="0"/>
              </a:rPr>
              <a:t>. Мелеуз</a:t>
            </a:r>
            <a:r>
              <a:rPr lang="ru-RU" altLang="ru-RU" sz="1400" dirty="0">
                <a:latin typeface="Times New Roman" panose="02020603050405020304" pitchFamily="18" charset="0"/>
                <a:cs typeface="Times New Roman" panose="02020603050405020304" pitchFamily="18" charset="0"/>
              </a:rPr>
              <a:t>, ул.Воровского,4. </a:t>
            </a:r>
          </a:p>
          <a:p>
            <a:pPr algn="just">
              <a:defRPr/>
            </a:pPr>
            <a:r>
              <a:rPr lang="ru-RU" altLang="ru-RU" sz="1400" dirty="0">
                <a:latin typeface="Times New Roman" panose="02020603050405020304" pitchFamily="18" charset="0"/>
                <a:cs typeface="Times New Roman" panose="02020603050405020304" pitchFamily="18" charset="0"/>
              </a:rPr>
              <a:t>тел. (34764) 3-50-12 факс. (34764) 3-50-29 </a:t>
            </a:r>
            <a:endParaRPr lang="ru-RU" altLang="ru-RU" sz="1400" dirty="0" smtClean="0">
              <a:latin typeface="Times New Roman" panose="02020603050405020304" pitchFamily="18" charset="0"/>
              <a:cs typeface="Times New Roman" panose="02020603050405020304" pitchFamily="18" charset="0"/>
            </a:endParaRPr>
          </a:p>
          <a:p>
            <a:pPr algn="just">
              <a:defRPr/>
            </a:pPr>
            <a:r>
              <a:rPr lang="ru-RU" altLang="ru-RU" sz="1400" dirty="0" err="1" smtClean="0">
                <a:latin typeface="Times New Roman" panose="02020603050405020304" pitchFamily="18" charset="0"/>
                <a:cs typeface="Times New Roman" panose="02020603050405020304" pitchFamily="18" charset="0"/>
              </a:rPr>
              <a:t>эл.почта</a:t>
            </a:r>
            <a:r>
              <a:rPr lang="ru-RU" altLang="ru-RU" sz="1400" dirty="0">
                <a:latin typeface="Times New Roman" panose="02020603050405020304" pitchFamily="18" charset="0"/>
                <a:cs typeface="Times New Roman" panose="02020603050405020304" pitchFamily="18" charset="0"/>
              </a:rPr>
              <a:t>: </a:t>
            </a:r>
            <a:r>
              <a:rPr lang="ru-RU" altLang="ru-RU" sz="1400" dirty="0" smtClean="0">
                <a:latin typeface="Times New Roman" panose="02020603050405020304" pitchFamily="18" charset="0"/>
                <a:cs typeface="Times New Roman" panose="02020603050405020304" pitchFamily="18" charset="0"/>
              </a:rPr>
              <a:t>meleuz_gfu@ufamts.ru</a:t>
            </a:r>
          </a:p>
          <a:p>
            <a:pPr algn="just">
              <a:defRPr/>
            </a:pPr>
            <a:r>
              <a:rPr lang="ru-RU" altLang="ru-RU" sz="1400" dirty="0" smtClean="0">
                <a:latin typeface="Times New Roman" panose="02020603050405020304" pitchFamily="18" charset="0"/>
                <a:cs typeface="Times New Roman" panose="02020603050405020304" pitchFamily="18" charset="0"/>
              </a:rPr>
              <a:t>сайт: </a:t>
            </a:r>
            <a:r>
              <a:rPr lang="en-US" sz="1400" i="1" dirty="0">
                <a:latin typeface="Times New Roman" pitchFamily="18" charset="0"/>
                <a:cs typeface="Times New Roman" pitchFamily="18" charset="0"/>
                <a:hlinkClick r:id="rId3"/>
              </a:rPr>
              <a:t>http://finance.admmeleuz.ru</a:t>
            </a:r>
            <a:endParaRPr lang="ru-RU" altLang="ru-RU" sz="14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a:stretch>
            <a:fillRect/>
          </a:stretch>
        </p:blipFill>
        <p:spPr>
          <a:xfrm>
            <a:off x="0" y="0"/>
            <a:ext cx="12192000" cy="886976"/>
          </a:xfrm>
          <a:prstGeom prst="rect">
            <a:avLst/>
          </a:prstGeom>
        </p:spPr>
      </p:pic>
      <p:pic>
        <p:nvPicPr>
          <p:cNvPr id="6" name="Рисунок 5"/>
          <p:cNvPicPr>
            <a:picLocks noChangeAspect="1"/>
          </p:cNvPicPr>
          <p:nvPr/>
        </p:nvPicPr>
        <p:blipFill>
          <a:blip r:embed="rId5"/>
          <a:stretch>
            <a:fillRect/>
          </a:stretch>
        </p:blipFill>
        <p:spPr>
          <a:xfrm>
            <a:off x="-1" y="0"/>
            <a:ext cx="698400" cy="867141"/>
          </a:xfrm>
          <a:prstGeom prst="rect">
            <a:avLst/>
          </a:prstGeom>
        </p:spPr>
      </p:pic>
    </p:spTree>
    <p:extLst>
      <p:ext uri="{BB962C8B-B14F-4D97-AF65-F5344CB8AC3E}">
        <p14:creationId xmlns:p14="http://schemas.microsoft.com/office/powerpoint/2010/main" val="3932098216"/>
      </p:ext>
    </p:extLst>
  </p:cSld>
  <p:clrMapOvr>
    <a:masterClrMapping/>
  </p:clrMapOvr>
  <mc:AlternateContent xmlns:mc="http://schemas.openxmlformats.org/markup-compatibility/2006">
    <mc:Choice xmlns:p14="http://schemas.microsoft.com/office/powerpoint/2010/main" Requires="p14">
      <p:transition spd="slow" p14:dur="2000" advTm="6283"/>
    </mc:Choice>
    <mc:Fallback>
      <p:transition spd="slow" advTm="628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0" y="1"/>
            <a:ext cx="12192000" cy="770138"/>
          </a:xfrm>
          <a:prstGeom prst="rect">
            <a:avLst/>
          </a:prstGeom>
          <a:solidFill>
            <a:srgbClr val="165751"/>
          </a:solidFill>
          <a:ln>
            <a:solidFill>
              <a:srgbClr val="165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7" name="TextBox 6"/>
          <p:cNvSpPr txBox="1"/>
          <p:nvPr/>
        </p:nvSpPr>
        <p:spPr>
          <a:xfrm>
            <a:off x="0" y="-60858"/>
            <a:ext cx="12192000" cy="830997"/>
          </a:xfrm>
          <a:prstGeom prst="rect">
            <a:avLst/>
          </a:prstGeom>
          <a:noFill/>
        </p:spPr>
        <p:txBody>
          <a:bodyPr wrap="square" rtlCol="0">
            <a:spAutoFit/>
          </a:bodyPr>
          <a:lstStyle/>
          <a:p>
            <a:pPr algn="ctr">
              <a:lnSpc>
                <a:spcPct val="80000"/>
              </a:lnSpc>
            </a:pPr>
            <a:r>
              <a:rPr lang="ru-RU" sz="3000" dirty="0" smtClean="0">
                <a:solidFill>
                  <a:schemeClr val="bg1"/>
                </a:solidFill>
                <a:latin typeface="Times New Roman" pitchFamily="18" charset="0"/>
                <a:cs typeface="Times New Roman" pitchFamily="18" charset="0"/>
              </a:rPr>
              <a:t>     Основные направления развития жилищно-коммунального хозяйства</a:t>
            </a:r>
          </a:p>
          <a:p>
            <a:pPr algn="ctr">
              <a:lnSpc>
                <a:spcPct val="80000"/>
              </a:lnSpc>
            </a:pPr>
            <a:r>
              <a:rPr lang="ru-RU" sz="3000" dirty="0" smtClean="0">
                <a:solidFill>
                  <a:schemeClr val="bg1"/>
                </a:solidFill>
                <a:latin typeface="Times New Roman" pitchFamily="18" charset="0"/>
                <a:cs typeface="Times New Roman" pitchFamily="18" charset="0"/>
              </a:rPr>
              <a:t>МР Мелеузовский район РБ в 2018 году</a:t>
            </a:r>
            <a:endParaRPr lang="ru-RU" sz="3000" dirty="0">
              <a:solidFill>
                <a:schemeClr val="bg1"/>
              </a:solidFill>
              <a:latin typeface="Times New Roman" pitchFamily="18" charset="0"/>
              <a:cs typeface="Times New Roman"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880"/>
            <a:ext cx="698400" cy="873362"/>
          </a:xfrm>
          <a:prstGeom prst="rect">
            <a:avLst/>
          </a:prstGeom>
          <a:ln>
            <a:noFill/>
          </a:ln>
          <a:effectLst/>
        </p:spPr>
      </p:pic>
      <p:graphicFrame>
        <p:nvGraphicFramePr>
          <p:cNvPr id="10" name="Диаграмма 9"/>
          <p:cNvGraphicFramePr/>
          <p:nvPr>
            <p:extLst>
              <p:ext uri="{D42A27DB-BD31-4B8C-83A1-F6EECF244321}">
                <p14:modId xmlns:p14="http://schemas.microsoft.com/office/powerpoint/2010/main" val="280546401"/>
              </p:ext>
            </p:extLst>
          </p:nvPr>
        </p:nvGraphicFramePr>
        <p:xfrm>
          <a:off x="8639426" y="1571542"/>
          <a:ext cx="2187345" cy="208509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9181" y="920011"/>
            <a:ext cx="12192000" cy="646331"/>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     Жилищно-коммунальное хозяйство</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в муниципальном  районе </a:t>
            </a:r>
            <a:r>
              <a:rPr lang="ru-RU" sz="1200" dirty="0" err="1" smtClean="0">
                <a:latin typeface="Times New Roman" pitchFamily="18" charset="0"/>
                <a:cs typeface="Times New Roman" pitchFamily="18" charset="0"/>
              </a:rPr>
              <a:t>Мелеузовский</a:t>
            </a:r>
            <a:r>
              <a:rPr lang="ru-RU" sz="1200" dirty="0" smtClean="0">
                <a:latin typeface="Times New Roman" pitchFamily="18" charset="0"/>
                <a:cs typeface="Times New Roman" pitchFamily="18" charset="0"/>
              </a:rPr>
              <a:t> район Республики Башкортостан  </a:t>
            </a:r>
            <a:r>
              <a:rPr lang="ru-RU" sz="1200" dirty="0">
                <a:latin typeface="Times New Roman" pitchFamily="18" charset="0"/>
                <a:cs typeface="Times New Roman" pitchFamily="18" charset="0"/>
              </a:rPr>
              <a:t>является особой сферой экономики, от которой зависит уровень жизни и благополучие большинства населения района</a:t>
            </a:r>
            <a:r>
              <a:rPr lang="ru-RU" sz="1200" dirty="0" smtClean="0">
                <a:latin typeface="Times New Roman" pitchFamily="18" charset="0"/>
                <a:cs typeface="Times New Roman" pitchFamily="18" charset="0"/>
              </a:rPr>
              <a:t>. Развитие жилищно-коммунального хозяйства происходит по муниципальной программе «Развитие системы жилищно-коммунального хозяйства, строительного к</a:t>
            </a:r>
            <a:r>
              <a:rPr lang="ru-RU" sz="1200" dirty="0">
                <a:latin typeface="Times New Roman" pitchFamily="18" charset="0"/>
                <a:cs typeface="Times New Roman" pitchFamily="18" charset="0"/>
              </a:rPr>
              <a:t>о</a:t>
            </a:r>
            <a:r>
              <a:rPr lang="ru-RU" sz="1200" dirty="0" smtClean="0">
                <a:latin typeface="Times New Roman" pitchFamily="18" charset="0"/>
                <a:cs typeface="Times New Roman" pitchFamily="18" charset="0"/>
              </a:rPr>
              <a:t>мплекса и управления собственностью муниципального района Мелеузовский район Республики Башкортостан»</a:t>
            </a:r>
          </a:p>
        </p:txBody>
      </p:sp>
      <p:sp>
        <p:nvSpPr>
          <p:cNvPr id="2" name="TextBox 1"/>
          <p:cNvSpPr txBox="1"/>
          <p:nvPr/>
        </p:nvSpPr>
        <p:spPr>
          <a:xfrm>
            <a:off x="820026" y="6156101"/>
            <a:ext cx="184731" cy="276999"/>
          </a:xfrm>
          <a:prstGeom prst="rect">
            <a:avLst/>
          </a:prstGeom>
          <a:noFill/>
        </p:spPr>
        <p:txBody>
          <a:bodyPr wrap="none" rtlCol="0">
            <a:spAutoFit/>
          </a:bodyPr>
          <a:lstStyle/>
          <a:p>
            <a:endParaRPr lang="ru-RU" sz="1200" dirty="0">
              <a:latin typeface="Times New Roman" pitchFamily="18" charset="0"/>
              <a:cs typeface="Times New Roman" pitchFamily="18" charset="0"/>
            </a:endParaRPr>
          </a:p>
        </p:txBody>
      </p:sp>
      <p:sp>
        <p:nvSpPr>
          <p:cNvPr id="8" name="TextBox 7"/>
          <p:cNvSpPr txBox="1"/>
          <p:nvPr/>
        </p:nvSpPr>
        <p:spPr>
          <a:xfrm>
            <a:off x="9218110" y="2511476"/>
            <a:ext cx="1548181" cy="584775"/>
          </a:xfrm>
          <a:prstGeom prst="rect">
            <a:avLst/>
          </a:prstGeom>
          <a:noFill/>
        </p:spPr>
        <p:txBody>
          <a:bodyPr wrap="none" rtlCol="0">
            <a:spAutoFit/>
          </a:bodyPr>
          <a:lstStyle/>
          <a:p>
            <a:pPr algn="ctr"/>
            <a:r>
              <a:rPr lang="ru-RU" sz="1600" dirty="0">
                <a:solidFill>
                  <a:schemeClr val="bg1"/>
                </a:solidFill>
                <a:latin typeface="Times New Roman" pitchFamily="18" charset="0"/>
                <a:cs typeface="Times New Roman" pitchFamily="18" charset="0"/>
              </a:rPr>
              <a:t>о</a:t>
            </a:r>
            <a:r>
              <a:rPr lang="ru-RU" sz="1600" dirty="0" smtClean="0">
                <a:solidFill>
                  <a:schemeClr val="bg1"/>
                </a:solidFill>
                <a:latin typeface="Times New Roman" pitchFamily="18" charset="0"/>
                <a:cs typeface="Times New Roman" pitchFamily="18" charset="0"/>
              </a:rPr>
              <a:t>бщего объема</a:t>
            </a:r>
          </a:p>
          <a:p>
            <a:pPr algn="ctr"/>
            <a:r>
              <a:rPr lang="ru-RU" sz="1600" dirty="0" smtClean="0">
                <a:solidFill>
                  <a:schemeClr val="bg1"/>
                </a:solidFill>
                <a:latin typeface="Times New Roman" pitchFamily="18" charset="0"/>
                <a:cs typeface="Times New Roman" pitchFamily="18" charset="0"/>
              </a:rPr>
              <a:t>бюджета</a:t>
            </a:r>
            <a:endParaRPr lang="ru-RU" sz="1600" dirty="0">
              <a:solidFill>
                <a:schemeClr val="bg1"/>
              </a:solidFill>
              <a:latin typeface="Times New Roman" pitchFamily="18" charset="0"/>
              <a:cs typeface="Times New Roman" pitchFamily="18" charset="0"/>
            </a:endParaRPr>
          </a:p>
        </p:txBody>
      </p:sp>
      <p:sp>
        <p:nvSpPr>
          <p:cNvPr id="11" name="TextBox 10"/>
          <p:cNvSpPr txBox="1"/>
          <p:nvPr/>
        </p:nvSpPr>
        <p:spPr>
          <a:xfrm>
            <a:off x="7724774" y="1508971"/>
            <a:ext cx="4133601" cy="584775"/>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Расходы бюджета на жилищно-коммунальное хозяйство занимают</a:t>
            </a:r>
            <a:endParaRPr lang="ru-RU" sz="1600" dirty="0">
              <a:latin typeface="Times New Roman" pitchFamily="18" charset="0"/>
              <a:cs typeface="Times New Roman" pitchFamily="18" charset="0"/>
            </a:endParaRPr>
          </a:p>
        </p:txBody>
      </p:sp>
      <p:sp>
        <p:nvSpPr>
          <p:cNvPr id="12" name="TextBox 11"/>
          <p:cNvSpPr txBox="1"/>
          <p:nvPr/>
        </p:nvSpPr>
        <p:spPr>
          <a:xfrm>
            <a:off x="9619854" y="2289578"/>
            <a:ext cx="372346" cy="338554"/>
          </a:xfrm>
          <a:prstGeom prst="rect">
            <a:avLst/>
          </a:prstGeom>
          <a:noFill/>
        </p:spPr>
        <p:txBody>
          <a:bodyPr wrap="none" rtlCol="0">
            <a:spAutoFit/>
          </a:bodyPr>
          <a:lstStyle/>
          <a:p>
            <a:r>
              <a:rPr lang="ru-RU" sz="1600" dirty="0" smtClean="0">
                <a:latin typeface="Times New Roman" pitchFamily="18" charset="0"/>
                <a:cs typeface="Times New Roman" pitchFamily="18" charset="0"/>
              </a:rPr>
              <a:t>от</a:t>
            </a:r>
            <a:endParaRPr lang="ru-RU" sz="1600" dirty="0">
              <a:latin typeface="Times New Roman" pitchFamily="18" charset="0"/>
              <a:cs typeface="Times New Roman" pitchFamily="18" charset="0"/>
            </a:endParaRPr>
          </a:p>
        </p:txBody>
      </p:sp>
      <p:sp>
        <p:nvSpPr>
          <p:cNvPr id="17" name="TextBox 16"/>
          <p:cNvSpPr txBox="1"/>
          <p:nvPr/>
        </p:nvSpPr>
        <p:spPr>
          <a:xfrm>
            <a:off x="8259194" y="2946206"/>
            <a:ext cx="760465" cy="338554"/>
          </a:xfrm>
          <a:prstGeom prst="rect">
            <a:avLst/>
          </a:prstGeom>
          <a:noFill/>
        </p:spPr>
        <p:txBody>
          <a:bodyPr wrap="none" rtlCol="0">
            <a:spAutoFit/>
          </a:bodyPr>
          <a:lstStyle/>
          <a:p>
            <a:r>
              <a:rPr lang="ru-RU" sz="1600" dirty="0" smtClean="0">
                <a:latin typeface="Times New Roman" pitchFamily="18" charset="0"/>
                <a:cs typeface="Times New Roman" pitchFamily="18" charset="0"/>
              </a:rPr>
              <a:t>2017 г.</a:t>
            </a:r>
            <a:endParaRPr lang="ru-RU" sz="1600" dirty="0">
              <a:latin typeface="Times New Roman" pitchFamily="18" charset="0"/>
              <a:cs typeface="Times New Roman" pitchFamily="18" charset="0"/>
            </a:endParaRPr>
          </a:p>
        </p:txBody>
      </p:sp>
      <p:sp>
        <p:nvSpPr>
          <p:cNvPr id="19" name="TextBox 18"/>
          <p:cNvSpPr txBox="1"/>
          <p:nvPr/>
        </p:nvSpPr>
        <p:spPr>
          <a:xfrm>
            <a:off x="10707556" y="2994452"/>
            <a:ext cx="760465" cy="338554"/>
          </a:xfrm>
          <a:prstGeom prst="rect">
            <a:avLst/>
          </a:prstGeom>
          <a:noFill/>
        </p:spPr>
        <p:txBody>
          <a:bodyPr wrap="none" rtlCol="0">
            <a:spAutoFit/>
          </a:bodyPr>
          <a:lstStyle/>
          <a:p>
            <a:r>
              <a:rPr lang="ru-RU" sz="1600" dirty="0" smtClean="0">
                <a:latin typeface="Times New Roman" pitchFamily="18" charset="0"/>
                <a:cs typeface="Times New Roman" pitchFamily="18" charset="0"/>
              </a:rPr>
              <a:t>2018 г.</a:t>
            </a:r>
            <a:endParaRPr lang="ru-RU" sz="1600" dirty="0">
              <a:latin typeface="Times New Roman" pitchFamily="18" charset="0"/>
              <a:cs typeface="Times New Roman" pitchFamily="18" charset="0"/>
            </a:endParaRPr>
          </a:p>
        </p:txBody>
      </p:sp>
      <p:sp>
        <p:nvSpPr>
          <p:cNvPr id="18" name="Овал 17"/>
          <p:cNvSpPr/>
          <p:nvPr/>
        </p:nvSpPr>
        <p:spPr>
          <a:xfrm>
            <a:off x="8218588" y="3401566"/>
            <a:ext cx="998586" cy="946817"/>
          </a:xfrm>
          <a:prstGeom prst="ellipse">
            <a:avLst/>
          </a:prstGeom>
          <a:solidFill>
            <a:srgbClr val="E4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itchFamily="18" charset="0"/>
                <a:cs typeface="Times New Roman" pitchFamily="18" charset="0"/>
              </a:rPr>
              <a:t>155,7 млн. руб.</a:t>
            </a:r>
            <a:endParaRPr lang="ru-RU" sz="1600" dirty="0">
              <a:solidFill>
                <a:schemeClr val="tx1"/>
              </a:solidFill>
              <a:latin typeface="Times New Roman" pitchFamily="18" charset="0"/>
              <a:cs typeface="Times New Roman" pitchFamily="18" charset="0"/>
            </a:endParaRPr>
          </a:p>
        </p:txBody>
      </p:sp>
      <p:sp>
        <p:nvSpPr>
          <p:cNvPr id="21" name="Овал 20"/>
          <p:cNvSpPr/>
          <p:nvPr/>
        </p:nvSpPr>
        <p:spPr>
          <a:xfrm>
            <a:off x="10619228" y="3401567"/>
            <a:ext cx="937123" cy="890874"/>
          </a:xfrm>
          <a:prstGeom prst="ellipse">
            <a:avLst/>
          </a:prstGeom>
          <a:solidFill>
            <a:srgbClr val="E4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itchFamily="18" charset="0"/>
                <a:cs typeface="Times New Roman" pitchFamily="18" charset="0"/>
              </a:rPr>
              <a:t>160,1 млн. руб.</a:t>
            </a:r>
            <a:endParaRPr lang="ru-RU" sz="1600" dirty="0">
              <a:solidFill>
                <a:schemeClr val="tx1"/>
              </a:solidFill>
              <a:latin typeface="Times New Roman" pitchFamily="18" charset="0"/>
              <a:cs typeface="Times New Roman" pitchFamily="18" charset="0"/>
            </a:endParaRPr>
          </a:p>
        </p:txBody>
      </p:sp>
      <p:sp>
        <p:nvSpPr>
          <p:cNvPr id="20" name="Стрелка вправо 19"/>
          <p:cNvSpPr/>
          <p:nvPr/>
        </p:nvSpPr>
        <p:spPr>
          <a:xfrm rot="20478808">
            <a:off x="9500300" y="3388113"/>
            <a:ext cx="991271" cy="838983"/>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a:t>
            </a:r>
            <a:r>
              <a:rPr lang="ru-RU" sz="1600" dirty="0" smtClean="0">
                <a:solidFill>
                  <a:schemeClr val="tx1"/>
                </a:solidFill>
                <a:latin typeface="Times New Roman" pitchFamily="18" charset="0"/>
                <a:cs typeface="Times New Roman" pitchFamily="18" charset="0"/>
              </a:rPr>
              <a:t>на 2,82 %</a:t>
            </a:r>
            <a:endParaRPr lang="ru-RU" sz="1600" dirty="0">
              <a:solidFill>
                <a:schemeClr val="tx1"/>
              </a:solidFill>
              <a:latin typeface="Times New Roman" pitchFamily="18" charset="0"/>
              <a:cs typeface="Times New Roman" pitchFamily="18" charset="0"/>
            </a:endParaRPr>
          </a:p>
        </p:txBody>
      </p:sp>
      <p:grpSp>
        <p:nvGrpSpPr>
          <p:cNvPr id="16" name="Группа 15"/>
          <p:cNvGrpSpPr/>
          <p:nvPr/>
        </p:nvGrpSpPr>
        <p:grpSpPr>
          <a:xfrm>
            <a:off x="-77258" y="1776840"/>
            <a:ext cx="6782696" cy="4293255"/>
            <a:chOff x="-176422" y="2054270"/>
            <a:chExt cx="6782696" cy="3999185"/>
          </a:xfrm>
        </p:grpSpPr>
        <p:graphicFrame>
          <p:nvGraphicFramePr>
            <p:cNvPr id="22" name="Схема 21"/>
            <p:cNvGraphicFramePr/>
            <p:nvPr>
              <p:extLst>
                <p:ext uri="{D42A27DB-BD31-4B8C-83A1-F6EECF244321}">
                  <p14:modId xmlns:p14="http://schemas.microsoft.com/office/powerpoint/2010/main" val="917114792"/>
                </p:ext>
              </p:extLst>
            </p:nvPr>
          </p:nvGraphicFramePr>
          <p:xfrm>
            <a:off x="599235" y="2054270"/>
            <a:ext cx="5702353" cy="39991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Овал 2"/>
            <p:cNvSpPr/>
            <p:nvPr/>
          </p:nvSpPr>
          <p:spPr>
            <a:xfrm>
              <a:off x="2983400" y="3503844"/>
              <a:ext cx="914400" cy="873588"/>
            </a:xfrm>
            <a:prstGeom prst="ellipse">
              <a:avLst/>
            </a:prstGeom>
            <a:solidFill>
              <a:srgbClr val="FFFEB0">
                <a:alpha val="9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itchFamily="18" charset="0"/>
                <a:cs typeface="Times New Roman" pitchFamily="18" charset="0"/>
              </a:endParaRPr>
            </a:p>
          </p:txBody>
        </p:sp>
        <p:sp>
          <p:nvSpPr>
            <p:cNvPr id="6" name="TextBox 5"/>
            <p:cNvSpPr txBox="1"/>
            <p:nvPr/>
          </p:nvSpPr>
          <p:spPr>
            <a:xfrm>
              <a:off x="2981780" y="3748216"/>
              <a:ext cx="916020" cy="344034"/>
            </a:xfrm>
            <a:prstGeom prst="rect">
              <a:avLst/>
            </a:prstGeom>
            <a:noFill/>
          </p:spPr>
          <p:txBody>
            <a:bodyPr wrap="none" rtlCol="0">
              <a:spAutoFit/>
            </a:bodyPr>
            <a:lstStyle/>
            <a:p>
              <a:r>
                <a:rPr lang="ru-RU" dirty="0" smtClean="0">
                  <a:latin typeface="Times New Roman" pitchFamily="18" charset="0"/>
                  <a:cs typeface="Times New Roman" pitchFamily="18" charset="0"/>
                </a:rPr>
                <a:t>Задачи:</a:t>
              </a:r>
              <a:endParaRPr lang="ru-RU" dirty="0">
                <a:latin typeface="Times New Roman" pitchFamily="18" charset="0"/>
                <a:cs typeface="Times New Roman" pitchFamily="18" charset="0"/>
              </a:endParaRPr>
            </a:p>
          </p:txBody>
        </p:sp>
        <p:sp>
          <p:nvSpPr>
            <p:cNvPr id="23" name="Прямоугольник 22"/>
            <p:cNvSpPr/>
            <p:nvPr/>
          </p:nvSpPr>
          <p:spPr>
            <a:xfrm>
              <a:off x="388967" y="2788679"/>
              <a:ext cx="2215911" cy="364837"/>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200" dirty="0" smtClean="0">
                  <a:latin typeface="Times New Roman" pitchFamily="18" charset="0"/>
                  <a:cs typeface="Times New Roman" pitchFamily="18" charset="0"/>
                </a:rPr>
                <a:t>Обеспечить инженерной инфраструктурой земельные участки </a:t>
              </a:r>
              <a:r>
                <a:rPr lang="ru-RU" sz="1200" dirty="0">
                  <a:latin typeface="Times New Roman" pitchFamily="18" charset="0"/>
                  <a:cs typeface="Times New Roman" pitchFamily="18" charset="0"/>
                </a:rPr>
                <a:t>для жилищной застройки</a:t>
              </a:r>
              <a:endParaRPr lang="ru-RU" sz="1200" b="1" kern="1200" dirty="0">
                <a:latin typeface="Times New Roman" pitchFamily="18" charset="0"/>
                <a:cs typeface="Times New Roman" pitchFamily="18" charset="0"/>
              </a:endParaRPr>
            </a:p>
          </p:txBody>
        </p:sp>
        <p:sp>
          <p:nvSpPr>
            <p:cNvPr id="24" name="Прямоугольник 23"/>
            <p:cNvSpPr/>
            <p:nvPr/>
          </p:nvSpPr>
          <p:spPr>
            <a:xfrm>
              <a:off x="-176422" y="3829856"/>
              <a:ext cx="2781300" cy="795514"/>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200" dirty="0" smtClean="0">
                  <a:latin typeface="Times New Roman" pitchFamily="18" charset="0"/>
                  <a:cs typeface="Times New Roman" pitchFamily="18" charset="0"/>
                </a:rPr>
                <a:t>Обеспечить: переселение граждан из </a:t>
              </a:r>
              <a:r>
                <a:rPr lang="ru-RU" sz="1200" dirty="0">
                  <a:latin typeface="Times New Roman" pitchFamily="18" charset="0"/>
                  <a:cs typeface="Times New Roman" pitchFamily="18" charset="0"/>
                </a:rPr>
                <a:t>аварийного </a:t>
              </a:r>
              <a:r>
                <a:rPr lang="ru-RU" sz="1200" dirty="0" smtClean="0">
                  <a:latin typeface="Times New Roman" pitchFamily="18" charset="0"/>
                  <a:cs typeface="Times New Roman" pitchFamily="18" charset="0"/>
                </a:rPr>
                <a:t>жилья; сферу </a:t>
              </a:r>
              <a:r>
                <a:rPr lang="ru-RU" sz="1200" dirty="0">
                  <a:latin typeface="Times New Roman" pitchFamily="18" charset="0"/>
                  <a:cs typeface="Times New Roman" pitchFamily="18" charset="0"/>
                </a:rPr>
                <a:t>жилищно-коммунального хозяйства района профессиональными кадрами</a:t>
              </a:r>
              <a:r>
                <a:rPr lang="ru-RU" sz="1200" dirty="0" smtClean="0">
                  <a:latin typeface="Times New Roman" pitchFamily="18" charset="0"/>
                  <a:cs typeface="Times New Roman" pitchFamily="18" charset="0"/>
                </a:rPr>
                <a:t>;</a:t>
              </a:r>
              <a:endParaRPr lang="ru-RU" sz="1200" b="1" kern="1200" dirty="0">
                <a:latin typeface="Times New Roman" pitchFamily="18" charset="0"/>
                <a:cs typeface="Times New Roman" pitchFamily="18" charset="0"/>
              </a:endParaRPr>
            </a:p>
          </p:txBody>
        </p:sp>
        <p:sp>
          <p:nvSpPr>
            <p:cNvPr id="25" name="Прямоугольник 24"/>
            <p:cNvSpPr/>
            <p:nvPr/>
          </p:nvSpPr>
          <p:spPr>
            <a:xfrm>
              <a:off x="2509751" y="2271147"/>
              <a:ext cx="2215911" cy="364837"/>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200" dirty="0" smtClean="0">
                  <a:latin typeface="Times New Roman" pitchFamily="18" charset="0"/>
                  <a:cs typeface="Times New Roman" pitchFamily="18" charset="0"/>
                </a:rPr>
                <a:t>Повысить </a:t>
              </a:r>
              <a:r>
                <a:rPr lang="ru-RU" sz="1200" dirty="0">
                  <a:latin typeface="Times New Roman" pitchFamily="18" charset="0"/>
                  <a:cs typeface="Times New Roman" pitchFamily="18" charset="0"/>
                </a:rPr>
                <a:t>уровень благоустройства населенных пунктов муниципального района Мелеузовский район Республики Башкортостан</a:t>
              </a:r>
              <a:endParaRPr lang="ru-RU" sz="1200" b="1" kern="1200" dirty="0">
                <a:latin typeface="Times New Roman" pitchFamily="18" charset="0"/>
                <a:cs typeface="Times New Roman" pitchFamily="18" charset="0"/>
              </a:endParaRPr>
            </a:p>
          </p:txBody>
        </p:sp>
        <p:sp>
          <p:nvSpPr>
            <p:cNvPr id="27" name="Прямоугольник 26"/>
            <p:cNvSpPr/>
            <p:nvPr/>
          </p:nvSpPr>
          <p:spPr>
            <a:xfrm>
              <a:off x="4730193" y="2902548"/>
              <a:ext cx="1803082" cy="364837"/>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200" dirty="0">
                  <a:latin typeface="Times New Roman" pitchFamily="18" charset="0"/>
                  <a:cs typeface="Times New Roman" pitchFamily="18" charset="0"/>
                </a:rPr>
                <a:t>М</a:t>
              </a:r>
              <a:r>
                <a:rPr lang="ru-RU" sz="1200" dirty="0" smtClean="0">
                  <a:latin typeface="Times New Roman" pitchFamily="18" charset="0"/>
                  <a:cs typeface="Times New Roman" pitchFamily="18" charset="0"/>
                </a:rPr>
                <a:t>одернизировать </a:t>
              </a:r>
              <a:r>
                <a:rPr lang="ru-RU" sz="1200" dirty="0">
                  <a:latin typeface="Times New Roman" pitchFamily="18" charset="0"/>
                  <a:cs typeface="Times New Roman" pitchFamily="18" charset="0"/>
                </a:rPr>
                <a:t>инженерные сети, повысить </a:t>
              </a:r>
              <a:r>
                <a:rPr lang="ru-RU" sz="1200" dirty="0" err="1">
                  <a:latin typeface="Times New Roman" pitchFamily="18" charset="0"/>
                  <a:cs typeface="Times New Roman" pitchFamily="18" charset="0"/>
                </a:rPr>
                <a:t>энерго</a:t>
              </a:r>
              <a:r>
                <a:rPr lang="ru-RU" sz="1200" dirty="0">
                  <a:latin typeface="Times New Roman" pitchFamily="18" charset="0"/>
                  <a:cs typeface="Times New Roman" pitchFamily="18" charset="0"/>
                </a:rPr>
                <a:t> и </a:t>
              </a:r>
              <a:r>
                <a:rPr lang="ru-RU" sz="1200" dirty="0" err="1" smtClean="0">
                  <a:latin typeface="Times New Roman" pitchFamily="18" charset="0"/>
                  <a:cs typeface="Times New Roman" pitchFamily="18" charset="0"/>
                </a:rPr>
                <a:t>ресурсо</a:t>
              </a:r>
              <a:r>
                <a:rPr lang="ru-RU" sz="1200" dirty="0" smtClean="0">
                  <a:latin typeface="Times New Roman" pitchFamily="18" charset="0"/>
                  <a:cs typeface="Times New Roman" pitchFamily="18" charset="0"/>
                </a:rPr>
                <a:t>-эффективность </a:t>
              </a:r>
              <a:r>
                <a:rPr lang="ru-RU" sz="1200" dirty="0">
                  <a:latin typeface="Times New Roman" pitchFamily="18" charset="0"/>
                  <a:cs typeface="Times New Roman" pitchFamily="18" charset="0"/>
                </a:rPr>
                <a:t>жилищно-коммунального хозяйства</a:t>
              </a:r>
              <a:endParaRPr lang="ru-RU" sz="1200" b="1" kern="1200" dirty="0">
                <a:latin typeface="Times New Roman" pitchFamily="18" charset="0"/>
                <a:cs typeface="Times New Roman" pitchFamily="18" charset="0"/>
              </a:endParaRPr>
            </a:p>
          </p:txBody>
        </p:sp>
        <p:sp>
          <p:nvSpPr>
            <p:cNvPr id="28" name="Прямоугольник 27"/>
            <p:cNvSpPr/>
            <p:nvPr/>
          </p:nvSpPr>
          <p:spPr>
            <a:xfrm>
              <a:off x="4577792" y="4144306"/>
              <a:ext cx="2028482" cy="364837"/>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200" dirty="0" smtClean="0">
                  <a:latin typeface="Times New Roman" pitchFamily="18" charset="0"/>
                  <a:cs typeface="Times New Roman" pitchFamily="18" charset="0"/>
                </a:rPr>
                <a:t>Обеспечить </a:t>
              </a:r>
              <a:r>
                <a:rPr lang="ru-RU" sz="1200" dirty="0">
                  <a:latin typeface="Times New Roman" pitchFamily="18" charset="0"/>
                  <a:cs typeface="Times New Roman" pitchFamily="18" charset="0"/>
                </a:rPr>
                <a:t>жилыми помещениями граждан, перед которыми государство имеет обязательства в соответствии с законодательством</a:t>
              </a:r>
              <a:endParaRPr lang="ru-RU" sz="1200" b="1" kern="1200" dirty="0">
                <a:latin typeface="Times New Roman" pitchFamily="18" charset="0"/>
                <a:cs typeface="Times New Roman" pitchFamily="18" charset="0"/>
              </a:endParaRPr>
            </a:p>
          </p:txBody>
        </p:sp>
        <p:sp>
          <p:nvSpPr>
            <p:cNvPr id="29" name="Прямоугольник 28"/>
            <p:cNvSpPr/>
            <p:nvPr/>
          </p:nvSpPr>
          <p:spPr>
            <a:xfrm>
              <a:off x="1993054" y="5374491"/>
              <a:ext cx="2732608" cy="585673"/>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200" dirty="0" smtClean="0">
                  <a:latin typeface="Times New Roman" pitchFamily="18" charset="0"/>
                  <a:cs typeface="Times New Roman" pitchFamily="18" charset="0"/>
                </a:rPr>
                <a:t>Повысить эффективность </a:t>
              </a:r>
              <a:r>
                <a:rPr lang="ru-RU" sz="1200" dirty="0">
                  <a:latin typeface="Times New Roman" pitchFamily="18" charset="0"/>
                  <a:cs typeface="Times New Roman" pitchFamily="18" charset="0"/>
                </a:rPr>
                <a:t>управления  </a:t>
              </a:r>
              <a:r>
                <a:rPr lang="ru-RU" sz="1200" dirty="0" smtClean="0">
                  <a:latin typeface="Times New Roman" pitchFamily="18" charset="0"/>
                  <a:cs typeface="Times New Roman" pitchFamily="18" charset="0"/>
                </a:rPr>
                <a:t>объектами </a:t>
              </a:r>
              <a:r>
                <a:rPr lang="ru-RU" sz="1200" dirty="0">
                  <a:latin typeface="Times New Roman" pitchFamily="18" charset="0"/>
                  <a:cs typeface="Times New Roman" pitchFamily="18" charset="0"/>
                </a:rPr>
                <a:t>муниципальной собственности,  </a:t>
              </a:r>
              <a:r>
                <a:rPr lang="ru-RU" sz="1200" dirty="0" smtClean="0">
                  <a:latin typeface="Times New Roman" pitchFamily="18" charset="0"/>
                  <a:cs typeface="Times New Roman" pitchFamily="18" charset="0"/>
                </a:rPr>
                <a:t>создать условия </a:t>
              </a:r>
              <a:r>
                <a:rPr lang="ru-RU" sz="1200" dirty="0">
                  <a:latin typeface="Times New Roman" pitchFamily="18" charset="0"/>
                  <a:cs typeface="Times New Roman" pitchFamily="18" charset="0"/>
                </a:rPr>
                <a:t>для обеспечения гарантийной </a:t>
              </a:r>
              <a:r>
                <a:rPr lang="ru-RU" sz="1200" dirty="0" smtClean="0">
                  <a:latin typeface="Times New Roman" pitchFamily="18" charset="0"/>
                  <a:cs typeface="Times New Roman" pitchFamily="18" charset="0"/>
                </a:rPr>
                <a:t>з</a:t>
              </a:r>
              <a:r>
                <a:rPr lang="ru-RU" sz="1200" dirty="0">
                  <a:latin typeface="Times New Roman" pitchFamily="18" charset="0"/>
                  <a:cs typeface="Times New Roman" pitchFamily="18" charset="0"/>
                </a:rPr>
                <a:t>а</a:t>
              </a:r>
              <a:r>
                <a:rPr lang="ru-RU" sz="1200" dirty="0" smtClean="0">
                  <a:latin typeface="Times New Roman" pitchFamily="18" charset="0"/>
                  <a:cs typeface="Times New Roman" pitchFamily="18" charset="0"/>
                </a:rPr>
                <a:t>щиты </a:t>
              </a:r>
              <a:r>
                <a:rPr lang="ru-RU" sz="1200" dirty="0">
                  <a:latin typeface="Times New Roman" pitchFamily="18" charset="0"/>
                  <a:cs typeface="Times New Roman" pitchFamily="18" charset="0"/>
                </a:rPr>
                <a:t>прав муниципальной собственности на объекты недвижимости</a:t>
              </a:r>
              <a:endParaRPr lang="ru-RU" sz="1200" b="1" kern="1200" dirty="0">
                <a:latin typeface="Times New Roman" pitchFamily="18" charset="0"/>
                <a:cs typeface="Times New Roman" pitchFamily="18" charset="0"/>
              </a:endParaRPr>
            </a:p>
          </p:txBody>
        </p:sp>
      </p:grpSp>
      <p:graphicFrame>
        <p:nvGraphicFramePr>
          <p:cNvPr id="33" name="Объект 3"/>
          <p:cNvGraphicFramePr>
            <a:graphicFrameLocks noGrp="1"/>
          </p:cNvGraphicFramePr>
          <p:nvPr>
            <p:ph idx="1"/>
            <p:extLst>
              <p:ext uri="{D42A27DB-BD31-4B8C-83A1-F6EECF244321}">
                <p14:modId xmlns:p14="http://schemas.microsoft.com/office/powerpoint/2010/main" val="2218493616"/>
              </p:ext>
            </p:extLst>
          </p:nvPr>
        </p:nvGraphicFramePr>
        <p:xfrm>
          <a:off x="6829399" y="4523701"/>
          <a:ext cx="5359383" cy="237106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1" name="Овал 30"/>
          <p:cNvSpPr/>
          <p:nvPr/>
        </p:nvSpPr>
        <p:spPr>
          <a:xfrm>
            <a:off x="7027333" y="4807830"/>
            <a:ext cx="152400" cy="151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36" name="Овал 35"/>
          <p:cNvSpPr/>
          <p:nvPr/>
        </p:nvSpPr>
        <p:spPr>
          <a:xfrm>
            <a:off x="7222065" y="5360095"/>
            <a:ext cx="152400" cy="1512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37" name="Овал 36"/>
          <p:cNvSpPr/>
          <p:nvPr/>
        </p:nvSpPr>
        <p:spPr>
          <a:xfrm>
            <a:off x="7222065" y="5918895"/>
            <a:ext cx="152400" cy="1512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38" name="Овал 37"/>
          <p:cNvSpPr/>
          <p:nvPr/>
        </p:nvSpPr>
        <p:spPr>
          <a:xfrm>
            <a:off x="7027333" y="6441567"/>
            <a:ext cx="152400" cy="1512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32" name="TextBox 31"/>
          <p:cNvSpPr txBox="1"/>
          <p:nvPr/>
        </p:nvSpPr>
        <p:spPr>
          <a:xfrm>
            <a:off x="6578454" y="5031434"/>
            <a:ext cx="482889" cy="1285224"/>
          </a:xfrm>
          <a:prstGeom prst="rect">
            <a:avLst/>
          </a:prstGeom>
          <a:noFill/>
        </p:spPr>
        <p:txBody>
          <a:bodyPr vert="wordArtVert" wrap="none" rtlCol="0">
            <a:spAutoFit/>
          </a:bodyPr>
          <a:lstStyle/>
          <a:p>
            <a:r>
              <a:rPr lang="ru-RU" dirty="0">
                <a:latin typeface="Times New Roman" pitchFamily="18" charset="0"/>
                <a:cs typeface="Times New Roman" pitchFamily="18" charset="0"/>
              </a:rPr>
              <a:t>Ц</a:t>
            </a:r>
            <a:r>
              <a:rPr lang="ru-RU" dirty="0" smtClean="0">
                <a:latin typeface="Times New Roman" pitchFamily="18" charset="0"/>
                <a:cs typeface="Times New Roman" pitchFamily="18" charset="0"/>
              </a:rPr>
              <a:t>ель</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692635337"/>
      </p:ext>
    </p:extLst>
  </p:cSld>
  <p:clrMapOvr>
    <a:masterClrMapping/>
  </p:clrMapOvr>
  <mc:AlternateContent xmlns:mc="http://schemas.openxmlformats.org/markup-compatibility/2006">
    <mc:Choice xmlns:p14="http://schemas.microsoft.com/office/powerpoint/2010/main" Requires="p14">
      <p:transition spd="slow" p14:dur="2000" advTm="11320"/>
    </mc:Choice>
    <mc:Fallback>
      <p:transition spd="slow" advTm="1132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0" y="-9053"/>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202" y="1367481"/>
            <a:ext cx="5238272" cy="357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0" y="0"/>
            <a:ext cx="12192000" cy="791612"/>
          </a:xfrm>
          <a:prstGeom prst="rect">
            <a:avLst/>
          </a:prstGeom>
          <a:solidFill>
            <a:srgbClr val="165751"/>
          </a:solidFill>
          <a:ln>
            <a:solidFill>
              <a:srgbClr val="165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dirty="0" smtClean="0">
                <a:solidFill>
                  <a:schemeClr val="bg1"/>
                </a:solidFill>
                <a:latin typeface="Times New Roman" pitchFamily="18" charset="0"/>
                <a:cs typeface="Times New Roman" pitchFamily="18" charset="0"/>
              </a:rPr>
              <a:t>Жилищно-коммунальное хозяйство</a:t>
            </a:r>
            <a:endParaRPr lang="ru-RU" sz="3000" dirty="0">
              <a:solidFill>
                <a:schemeClr val="bg1"/>
              </a:solidFill>
              <a:latin typeface="Times New Roman" pitchFamily="18" charset="0"/>
              <a:cs typeface="Times New Roman" pitchFamily="18" charset="0"/>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9054"/>
            <a:ext cx="696774" cy="864000"/>
          </a:xfrm>
          <a:prstGeom prst="rect">
            <a:avLst/>
          </a:prstGeom>
          <a:ln>
            <a:noFill/>
          </a:ln>
          <a:effectLst/>
        </p:spPr>
      </p:pic>
      <p:sp>
        <p:nvSpPr>
          <p:cNvPr id="2" name="TextBox 1"/>
          <p:cNvSpPr txBox="1"/>
          <p:nvPr/>
        </p:nvSpPr>
        <p:spPr>
          <a:xfrm>
            <a:off x="394690" y="876523"/>
            <a:ext cx="11252751" cy="307777"/>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Инфраструктура жилищно-коммунального хозяйства муниципального района Мелеузовский район Республики Башкортостан </a:t>
            </a:r>
            <a:endParaRPr lang="ru-RU" sz="1400" dirty="0">
              <a:latin typeface="Times New Roman" pitchFamily="18" charset="0"/>
              <a:cs typeface="Times New Roman" pitchFamily="18" charset="0"/>
            </a:endParaRPr>
          </a:p>
        </p:txBody>
      </p:sp>
      <p:pic>
        <p:nvPicPr>
          <p:cNvPr id="1026" name="Picture 2" descr="https://png.pngtree.com/element_origin_min_pic/17/07/25/882600969e3e9dc16e1139304cebe7d9.jp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contrast="43000"/>
                    </a14:imgEffect>
                  </a14:imgLayer>
                </a14:imgProps>
              </a:ext>
              <a:ext uri="{28A0092B-C50C-407E-A947-70E740481C1C}">
                <a14:useLocalDpi xmlns:a14="http://schemas.microsoft.com/office/drawing/2010/main" val="0"/>
              </a:ext>
            </a:extLst>
          </a:blip>
          <a:srcRect/>
          <a:stretch>
            <a:fillRect/>
          </a:stretch>
        </p:blipFill>
        <p:spPr bwMode="auto">
          <a:xfrm>
            <a:off x="2580834" y="1631346"/>
            <a:ext cx="656205" cy="65625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Группа 9"/>
          <p:cNvGrpSpPr/>
          <p:nvPr/>
        </p:nvGrpSpPr>
        <p:grpSpPr>
          <a:xfrm>
            <a:off x="707593" y="2769528"/>
            <a:ext cx="1472448" cy="1032116"/>
            <a:chOff x="824132" y="1242659"/>
            <a:chExt cx="976707" cy="1032116"/>
          </a:xfrm>
        </p:grpSpPr>
        <p:pic>
          <p:nvPicPr>
            <p:cNvPr id="1028" name="Picture 4" descr="https://www.teplossm.ru/img/125800587ec19d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158624" y="1242659"/>
              <a:ext cx="354793" cy="66531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824132" y="1997776"/>
              <a:ext cx="976707" cy="276999"/>
            </a:xfrm>
            <a:prstGeom prst="rect">
              <a:avLst/>
            </a:prstGeom>
            <a:noFill/>
          </p:spPr>
          <p:txBody>
            <a:bodyPr wrap="square" rtlCol="0">
              <a:spAutoFit/>
            </a:bodyPr>
            <a:lstStyle/>
            <a:p>
              <a:pPr algn="ctr"/>
              <a:r>
                <a:rPr lang="ru-RU" sz="1200" dirty="0" smtClean="0">
                  <a:latin typeface="Times New Roman" pitchFamily="18" charset="0"/>
                  <a:cs typeface="Times New Roman" pitchFamily="18" charset="0"/>
                </a:rPr>
                <a:t>38 котельных</a:t>
              </a:r>
              <a:endParaRPr lang="ru-RU" sz="1200" dirty="0">
                <a:latin typeface="Times New Roman" pitchFamily="18" charset="0"/>
                <a:cs typeface="Times New Roman" pitchFamily="18" charset="0"/>
              </a:endParaRPr>
            </a:p>
          </p:txBody>
        </p:sp>
      </p:grpSp>
      <p:grpSp>
        <p:nvGrpSpPr>
          <p:cNvPr id="11" name="Группа 10"/>
          <p:cNvGrpSpPr/>
          <p:nvPr/>
        </p:nvGrpSpPr>
        <p:grpSpPr>
          <a:xfrm>
            <a:off x="131063" y="4122446"/>
            <a:ext cx="1753213" cy="1222099"/>
            <a:chOff x="1607100" y="1516039"/>
            <a:chExt cx="1072415" cy="1222099"/>
          </a:xfrm>
        </p:grpSpPr>
        <p:pic>
          <p:nvPicPr>
            <p:cNvPr id="1030" name="Picture 6" descr="https://vmasshtabe.ru/wp-content/uploads/2012/10/66740-vms-Snimok.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54819" y="1516039"/>
              <a:ext cx="576977" cy="72930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607100" y="2276473"/>
              <a:ext cx="1072415" cy="461665"/>
            </a:xfrm>
            <a:prstGeom prst="rect">
              <a:avLst/>
            </a:prstGeom>
            <a:noFill/>
          </p:spPr>
          <p:txBody>
            <a:bodyPr wrap="square" rtlCol="0">
              <a:spAutoFit/>
            </a:bodyPr>
            <a:lstStyle/>
            <a:p>
              <a:pPr algn="ctr"/>
              <a:r>
                <a:rPr lang="ru-RU" sz="1200" dirty="0" smtClean="0">
                  <a:latin typeface="Times New Roman" pitchFamily="18" charset="0"/>
                  <a:cs typeface="Times New Roman" pitchFamily="18" charset="0"/>
                </a:rPr>
                <a:t>12 центрально-тепловых пунктов</a:t>
              </a:r>
              <a:endParaRPr lang="ru-RU" sz="1200" dirty="0">
                <a:latin typeface="Times New Roman" pitchFamily="18" charset="0"/>
                <a:cs typeface="Times New Roman" pitchFamily="18" charset="0"/>
              </a:endParaRPr>
            </a:p>
          </p:txBody>
        </p:sp>
      </p:grpSp>
      <p:grpSp>
        <p:nvGrpSpPr>
          <p:cNvPr id="12" name="Группа 11"/>
          <p:cNvGrpSpPr/>
          <p:nvPr/>
        </p:nvGrpSpPr>
        <p:grpSpPr>
          <a:xfrm>
            <a:off x="1746733" y="4882880"/>
            <a:ext cx="2472841" cy="1539893"/>
            <a:chOff x="2455849" y="1448986"/>
            <a:chExt cx="2108222" cy="1539893"/>
          </a:xfrm>
        </p:grpSpPr>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32050" y="1448986"/>
              <a:ext cx="845787" cy="74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2455849" y="2342548"/>
              <a:ext cx="2108222" cy="646331"/>
            </a:xfrm>
            <a:prstGeom prst="rect">
              <a:avLst/>
            </a:prstGeom>
            <a:noFill/>
          </p:spPr>
          <p:txBody>
            <a:bodyPr wrap="square" rtlCol="0">
              <a:spAutoFit/>
            </a:bodyPr>
            <a:lstStyle/>
            <a:p>
              <a:pPr algn="ctr"/>
              <a:r>
                <a:rPr lang="ru-RU" sz="1200" dirty="0" smtClean="0">
                  <a:latin typeface="Times New Roman" pitchFamily="18" charset="0"/>
                  <a:cs typeface="Times New Roman" pitchFamily="18" charset="0"/>
                </a:rPr>
                <a:t>280 км водопроводных сетей, </a:t>
              </a:r>
            </a:p>
            <a:p>
              <a:pPr algn="ctr"/>
              <a:r>
                <a:rPr lang="ru-RU" sz="1200" dirty="0" smtClean="0">
                  <a:latin typeface="Times New Roman" pitchFamily="18" charset="0"/>
                  <a:cs typeface="Times New Roman" pitchFamily="18" charset="0"/>
                </a:rPr>
                <a:t>100,3 км тепловых сетей, 68,6 км канализационных сетей</a:t>
              </a:r>
              <a:endParaRPr lang="ru-RU" sz="1200" dirty="0">
                <a:latin typeface="Times New Roman" pitchFamily="18" charset="0"/>
                <a:cs typeface="Times New Roman" pitchFamily="18" charset="0"/>
              </a:endParaRPr>
            </a:p>
          </p:txBody>
        </p:sp>
      </p:grpSp>
      <p:grpSp>
        <p:nvGrpSpPr>
          <p:cNvPr id="13" name="Группа 12"/>
          <p:cNvGrpSpPr/>
          <p:nvPr/>
        </p:nvGrpSpPr>
        <p:grpSpPr>
          <a:xfrm>
            <a:off x="4629397" y="4851754"/>
            <a:ext cx="2079652" cy="1598562"/>
            <a:chOff x="4074388" y="1542739"/>
            <a:chExt cx="1441171" cy="1598562"/>
          </a:xfrm>
        </p:grpSpPr>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74388" y="1624092"/>
              <a:ext cx="715431" cy="75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4181425" y="2494970"/>
              <a:ext cx="1334134" cy="646331"/>
            </a:xfrm>
            <a:prstGeom prst="rect">
              <a:avLst/>
            </a:prstGeom>
            <a:noFill/>
          </p:spPr>
          <p:txBody>
            <a:bodyPr wrap="square" rtlCol="0">
              <a:spAutoFit/>
            </a:bodyPr>
            <a:lstStyle/>
            <a:p>
              <a:pPr algn="ctr"/>
              <a:r>
                <a:rPr lang="ru-RU" sz="1200" dirty="0" smtClean="0">
                  <a:latin typeface="Times New Roman" pitchFamily="18" charset="0"/>
                  <a:cs typeface="Times New Roman" pitchFamily="18" charset="0"/>
                </a:rPr>
                <a:t>66 водонапорных башен и 9 канализационных насосных станций</a:t>
              </a:r>
              <a:endParaRPr lang="ru-RU" sz="1200" dirty="0">
                <a:latin typeface="Times New Roman" pitchFamily="18" charset="0"/>
                <a:cs typeface="Times New Roman" pitchFamily="18" charset="0"/>
              </a:endParaRPr>
            </a:p>
          </p:txBody>
        </p:sp>
        <p:pic>
          <p:nvPicPr>
            <p:cNvPr id="1036" name="Picture 12" descr="http://septik812.spb.ru/wp-content/uploads/2014/07/kns-podzemnogo-ispolneniya-s-pogruzhnymi-nasosami-_klassicheskij-varian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54327" y="1542739"/>
              <a:ext cx="528534" cy="8659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Группа 13"/>
          <p:cNvGrpSpPr/>
          <p:nvPr/>
        </p:nvGrpSpPr>
        <p:grpSpPr>
          <a:xfrm>
            <a:off x="7226076" y="4470795"/>
            <a:ext cx="1522301" cy="1539910"/>
            <a:chOff x="3022112" y="3080392"/>
            <a:chExt cx="1522301" cy="1539910"/>
          </a:xfrm>
        </p:grpSpPr>
        <p:pic>
          <p:nvPicPr>
            <p:cNvPr id="1038" name="Picture 14" descr="http://kamaznak.ru/upload/iblock/e00/m-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24120" y="3080392"/>
              <a:ext cx="760627" cy="76062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022112" y="3973971"/>
              <a:ext cx="1522301" cy="646331"/>
            </a:xfrm>
            <a:prstGeom prst="rect">
              <a:avLst/>
            </a:prstGeom>
            <a:noFill/>
          </p:spPr>
          <p:txBody>
            <a:bodyPr wrap="square" rtlCol="0">
              <a:spAutoFit/>
            </a:bodyPr>
            <a:lstStyle/>
            <a:p>
              <a:pPr algn="ctr"/>
              <a:r>
                <a:rPr lang="ru-RU" sz="1200" dirty="0" smtClean="0">
                  <a:latin typeface="Times New Roman" pitchFamily="18" charset="0"/>
                  <a:cs typeface="Times New Roman" pitchFamily="18" charset="0"/>
                </a:rPr>
                <a:t>1204 км газовых сетей и 275 объектов на них</a:t>
              </a:r>
              <a:endParaRPr lang="ru-RU" sz="1200" dirty="0">
                <a:latin typeface="Times New Roman" pitchFamily="18" charset="0"/>
                <a:cs typeface="Times New Roman" pitchFamily="18" charset="0"/>
              </a:endParaRPr>
            </a:p>
          </p:txBody>
        </p:sp>
      </p:grpSp>
      <p:grpSp>
        <p:nvGrpSpPr>
          <p:cNvPr id="15" name="Группа 14"/>
          <p:cNvGrpSpPr/>
          <p:nvPr/>
        </p:nvGrpSpPr>
        <p:grpSpPr>
          <a:xfrm>
            <a:off x="7327081" y="2963614"/>
            <a:ext cx="1320292" cy="1288135"/>
            <a:chOff x="3955025" y="3115588"/>
            <a:chExt cx="1320292" cy="1288135"/>
          </a:xfrm>
        </p:grpSpPr>
        <p:pic>
          <p:nvPicPr>
            <p:cNvPr id="1043" name="Picture 19" descr="C:\Users\1\Desktop\ПРОЕКТ\2019\Безымянный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84327" y="3115588"/>
              <a:ext cx="661688" cy="64180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3955025" y="3757392"/>
              <a:ext cx="1320292" cy="646331"/>
            </a:xfrm>
            <a:prstGeom prst="rect">
              <a:avLst/>
            </a:prstGeom>
            <a:noFill/>
          </p:spPr>
          <p:txBody>
            <a:bodyPr wrap="square" rtlCol="0">
              <a:spAutoFit/>
            </a:bodyPr>
            <a:lstStyle/>
            <a:p>
              <a:pPr algn="ctr"/>
              <a:r>
                <a:rPr lang="ru-RU" sz="1200" dirty="0" smtClean="0">
                  <a:latin typeface="Times New Roman" pitchFamily="18" charset="0"/>
                  <a:cs typeface="Times New Roman" pitchFamily="18" charset="0"/>
                </a:rPr>
                <a:t>4509 км электрических сетей</a:t>
              </a:r>
              <a:endParaRPr lang="ru-RU" sz="1200" dirty="0">
                <a:latin typeface="Times New Roman" pitchFamily="18" charset="0"/>
                <a:cs typeface="Times New Roman" pitchFamily="18" charset="0"/>
              </a:endParaRPr>
            </a:p>
          </p:txBody>
        </p:sp>
      </p:grpSp>
      <p:grpSp>
        <p:nvGrpSpPr>
          <p:cNvPr id="16" name="Группа 15"/>
          <p:cNvGrpSpPr/>
          <p:nvPr/>
        </p:nvGrpSpPr>
        <p:grpSpPr>
          <a:xfrm>
            <a:off x="6331174" y="1885463"/>
            <a:ext cx="1223731" cy="1212406"/>
            <a:chOff x="5013850" y="2912376"/>
            <a:chExt cx="1079618" cy="1212406"/>
          </a:xfrm>
        </p:grpSpPr>
        <p:pic>
          <p:nvPicPr>
            <p:cNvPr id="1045" name="Picture 21" descr="https://artel-stroy34.ru/__scale/uploads/s/k/h/w/khwcqzd3ullj/img/full_32AdxCVL.jpg?width=684&amp;quality=8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78288" y="2912376"/>
              <a:ext cx="750741" cy="75074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5013850" y="3663117"/>
              <a:ext cx="1079618" cy="461665"/>
            </a:xfrm>
            <a:prstGeom prst="rect">
              <a:avLst/>
            </a:prstGeom>
            <a:noFill/>
          </p:spPr>
          <p:txBody>
            <a:bodyPr wrap="square" rtlCol="0">
              <a:spAutoFit/>
            </a:bodyPr>
            <a:lstStyle/>
            <a:p>
              <a:pPr algn="ctr"/>
              <a:r>
                <a:rPr lang="ru-RU" sz="1200" dirty="0" smtClean="0">
                  <a:latin typeface="Times New Roman" pitchFamily="18" charset="0"/>
                  <a:cs typeface="Times New Roman" pitchFamily="18" charset="0"/>
                </a:rPr>
                <a:t>В сфере занято 1127 человек</a:t>
              </a:r>
              <a:endParaRPr lang="ru-RU" sz="1200" dirty="0">
                <a:latin typeface="Times New Roman" pitchFamily="18" charset="0"/>
                <a:cs typeface="Times New Roman" pitchFamily="18" charset="0"/>
              </a:endParaRPr>
            </a:p>
          </p:txBody>
        </p:sp>
      </p:grpSp>
      <p:sp>
        <p:nvSpPr>
          <p:cNvPr id="19" name="TextBox 18"/>
          <p:cNvSpPr txBox="1"/>
          <p:nvPr/>
        </p:nvSpPr>
        <p:spPr>
          <a:xfrm>
            <a:off x="8603387" y="1385598"/>
            <a:ext cx="3487014" cy="4832092"/>
          </a:xfrm>
          <a:prstGeom prst="rect">
            <a:avLst/>
          </a:prstGeom>
          <a:noFill/>
        </p:spPr>
        <p:txBody>
          <a:bodyPr wrap="square" rtlCol="0">
            <a:spAutoFit/>
          </a:bodyPr>
          <a:lstStyle/>
          <a:p>
            <a:pPr algn="ctr"/>
            <a:r>
              <a:rPr lang="ru-RU" sz="1100" dirty="0" smtClean="0">
                <a:latin typeface="Times New Roman" pitchFamily="18" charset="0"/>
                <a:cs typeface="Times New Roman" pitchFamily="18" charset="0"/>
              </a:rPr>
              <a:t>    Перечень жилищно-</a:t>
            </a:r>
          </a:p>
          <a:p>
            <a:pPr algn="ctr"/>
            <a:r>
              <a:rPr lang="ru-RU" sz="1100" dirty="0" smtClean="0">
                <a:latin typeface="Times New Roman" pitchFamily="18" charset="0"/>
                <a:cs typeface="Times New Roman" pitchFamily="18" charset="0"/>
              </a:rPr>
              <a:t>коммунальных организаций муниципального района Мелеузовский район Республики Башкортостан </a:t>
            </a:r>
          </a:p>
          <a:p>
            <a:pPr algn="ctr"/>
            <a:endParaRPr lang="ru-RU" sz="1100" dirty="0" smtClean="0">
              <a:latin typeface="Times New Roman" pitchFamily="18" charset="0"/>
              <a:cs typeface="Times New Roman" pitchFamily="18" charset="0"/>
            </a:endParaRPr>
          </a:p>
          <a:p>
            <a:pPr marL="171450" lvl="0" indent="-171450">
              <a:buClr>
                <a:srgbClr val="7030A0"/>
              </a:buClr>
              <a:buFont typeface="Wingdings" pitchFamily="2" charset="2"/>
              <a:buChar char="Ø"/>
            </a:pPr>
            <a:r>
              <a:rPr lang="ru-RU" sz="1100" dirty="0" smtClean="0">
                <a:latin typeface="Times New Roman" pitchFamily="18" charset="0"/>
                <a:cs typeface="Times New Roman" pitchFamily="18" charset="0"/>
              </a:rPr>
              <a:t>     ООО </a:t>
            </a:r>
            <a:r>
              <a:rPr lang="ru-RU" sz="1100" dirty="0">
                <a:latin typeface="Times New Roman" pitchFamily="18" charset="0"/>
                <a:cs typeface="Times New Roman" pitchFamily="18" charset="0"/>
              </a:rPr>
              <a:t>«УКЖХ»  </a:t>
            </a:r>
            <a:r>
              <a:rPr lang="ru-RU" sz="1100" dirty="0" smtClean="0">
                <a:latin typeface="Times New Roman" pitchFamily="18" charset="0"/>
                <a:cs typeface="Times New Roman" pitchFamily="18" charset="0"/>
              </a:rPr>
              <a:t>(обслуживает 241 многоквартирных домов</a:t>
            </a:r>
            <a:r>
              <a:rPr lang="ru-RU" sz="1100" dirty="0">
                <a:latin typeface="Times New Roman" pitchFamily="18" charset="0"/>
                <a:cs typeface="Times New Roman" pitchFamily="18" charset="0"/>
              </a:rPr>
              <a:t>);</a:t>
            </a:r>
          </a:p>
          <a:p>
            <a:pPr marL="171450" lvl="0" indent="-171450">
              <a:buClr>
                <a:srgbClr val="7030A0"/>
              </a:buClr>
              <a:buFont typeface="Wingdings" pitchFamily="2" charset="2"/>
              <a:buChar char="Ø"/>
            </a:pPr>
            <a:r>
              <a:rPr lang="ru-RU" sz="1100" dirty="0" smtClean="0">
                <a:latin typeface="Times New Roman" pitchFamily="18" charset="0"/>
                <a:cs typeface="Times New Roman" pitchFamily="18" charset="0"/>
              </a:rPr>
              <a:t>     ООО </a:t>
            </a:r>
            <a:r>
              <a:rPr lang="ru-RU" sz="1100" dirty="0">
                <a:latin typeface="Times New Roman" pitchFamily="18" charset="0"/>
                <a:cs typeface="Times New Roman" pitchFamily="18" charset="0"/>
              </a:rPr>
              <a:t>«ЖРЭУ №2» (обслуживает 15 многоквартирных домов);</a:t>
            </a:r>
          </a:p>
          <a:p>
            <a:pPr marL="171450" lvl="0" indent="-171450">
              <a:buClr>
                <a:srgbClr val="7030A0"/>
              </a:buClr>
              <a:buFont typeface="Wingdings" pitchFamily="2" charset="2"/>
              <a:buChar char="Ø"/>
            </a:pPr>
            <a:r>
              <a:rPr lang="ru-RU" sz="1100" dirty="0" smtClean="0">
                <a:latin typeface="Times New Roman" pitchFamily="18" charset="0"/>
                <a:cs typeface="Times New Roman" pitchFamily="18" charset="0"/>
              </a:rPr>
              <a:t>     ООО  </a:t>
            </a:r>
            <a:r>
              <a:rPr lang="ru-RU" sz="1100" dirty="0">
                <a:latin typeface="Times New Roman" pitchFamily="18" charset="0"/>
                <a:cs typeface="Times New Roman" pitchFamily="18" charset="0"/>
              </a:rPr>
              <a:t>УК «</a:t>
            </a:r>
            <a:r>
              <a:rPr lang="ru-RU" sz="1100" dirty="0" err="1">
                <a:latin typeface="Times New Roman" pitchFamily="18" charset="0"/>
                <a:cs typeface="Times New Roman" pitchFamily="18" charset="0"/>
              </a:rPr>
              <a:t>Жилищник</a:t>
            </a:r>
            <a:r>
              <a:rPr lang="ru-RU" sz="1100" dirty="0">
                <a:latin typeface="Times New Roman" pitchFamily="18" charset="0"/>
                <a:cs typeface="Times New Roman" pitchFamily="18" charset="0"/>
              </a:rPr>
              <a:t>» (обслуживает </a:t>
            </a:r>
            <a:r>
              <a:rPr lang="ru-RU" sz="1100" dirty="0" smtClean="0">
                <a:latin typeface="Times New Roman" pitchFamily="18" charset="0"/>
                <a:cs typeface="Times New Roman" pitchFamily="18" charset="0"/>
              </a:rPr>
              <a:t>37 </a:t>
            </a:r>
            <a:r>
              <a:rPr lang="ru-RU" sz="1100" dirty="0">
                <a:latin typeface="Times New Roman" pitchFamily="18" charset="0"/>
                <a:cs typeface="Times New Roman" pitchFamily="18" charset="0"/>
              </a:rPr>
              <a:t>многоквартирных</a:t>
            </a:r>
            <a:r>
              <a:rPr lang="ru-RU" sz="1100" dirty="0" smtClean="0">
                <a:latin typeface="Times New Roman" pitchFamily="18" charset="0"/>
                <a:cs typeface="Times New Roman" pitchFamily="18" charset="0"/>
              </a:rPr>
              <a:t> </a:t>
            </a:r>
            <a:r>
              <a:rPr lang="ru-RU" sz="1100" dirty="0">
                <a:latin typeface="Times New Roman" pitchFamily="18" charset="0"/>
                <a:cs typeface="Times New Roman" pitchFamily="18" charset="0"/>
              </a:rPr>
              <a:t>домов);</a:t>
            </a:r>
          </a:p>
          <a:p>
            <a:pPr marL="171450" lvl="0" indent="-171450">
              <a:buClr>
                <a:srgbClr val="7030A0"/>
              </a:buClr>
              <a:buFont typeface="Wingdings" pitchFamily="2" charset="2"/>
              <a:buChar char="Ø"/>
            </a:pPr>
            <a:r>
              <a:rPr lang="ru-RU" sz="1100" dirty="0" smtClean="0">
                <a:latin typeface="Times New Roman" pitchFamily="18" charset="0"/>
                <a:cs typeface="Times New Roman" pitchFamily="18" charset="0"/>
              </a:rPr>
              <a:t>     ООО  </a:t>
            </a:r>
            <a:r>
              <a:rPr lang="ru-RU" sz="1100" dirty="0">
                <a:latin typeface="Times New Roman" pitchFamily="18" charset="0"/>
                <a:cs typeface="Times New Roman" pitchFamily="18" charset="0"/>
              </a:rPr>
              <a:t>«Дом-Сервис» (20 домов);</a:t>
            </a:r>
          </a:p>
          <a:p>
            <a:pPr marL="171450" lvl="0" indent="-171450">
              <a:buClr>
                <a:srgbClr val="7030A0"/>
              </a:buClr>
              <a:buFont typeface="Wingdings" pitchFamily="2" charset="2"/>
              <a:buChar char="Ø"/>
            </a:pPr>
            <a:r>
              <a:rPr lang="ru-RU" sz="1100" dirty="0" smtClean="0">
                <a:latin typeface="Times New Roman" pitchFamily="18" charset="0"/>
                <a:cs typeface="Times New Roman" pitchFamily="18" charset="0"/>
              </a:rPr>
              <a:t>     АО </a:t>
            </a:r>
            <a:r>
              <a:rPr lang="ru-RU" sz="1100" dirty="0">
                <a:latin typeface="Times New Roman" pitchFamily="18" charset="0"/>
                <a:cs typeface="Times New Roman" pitchFamily="18" charset="0"/>
              </a:rPr>
              <a:t>«Мелеузовские тепловые сети»</a:t>
            </a:r>
          </a:p>
          <a:p>
            <a:pPr marL="171450" lvl="0" indent="-171450">
              <a:buClr>
                <a:srgbClr val="7030A0"/>
              </a:buClr>
              <a:buFont typeface="Wingdings" pitchFamily="2" charset="2"/>
              <a:buChar char="Ø"/>
            </a:pPr>
            <a:r>
              <a:rPr lang="ru-RU" sz="1100" dirty="0" smtClean="0">
                <a:latin typeface="Times New Roman" pitchFamily="18" charset="0"/>
                <a:cs typeface="Times New Roman" pitchFamily="18" charset="0"/>
              </a:rPr>
              <a:t>      ООО </a:t>
            </a:r>
            <a:r>
              <a:rPr lang="ru-RU" sz="1100" dirty="0">
                <a:latin typeface="Times New Roman" pitchFamily="18" charset="0"/>
                <a:cs typeface="Times New Roman" pitchFamily="18" charset="0"/>
              </a:rPr>
              <a:t>«Водоканал»</a:t>
            </a:r>
          </a:p>
          <a:p>
            <a:pPr marL="171450" lvl="0" indent="-171450">
              <a:buClr>
                <a:srgbClr val="7030A0"/>
              </a:buClr>
              <a:buFont typeface="Wingdings" pitchFamily="2" charset="2"/>
              <a:buChar char="Ø"/>
            </a:pPr>
            <a:r>
              <a:rPr lang="ru-RU" sz="1100" dirty="0" smtClean="0">
                <a:latin typeface="Times New Roman" pitchFamily="18" charset="0"/>
                <a:cs typeface="Times New Roman" pitchFamily="18" charset="0"/>
              </a:rPr>
              <a:t>      МУП </a:t>
            </a:r>
            <a:r>
              <a:rPr lang="ru-RU" sz="1100" dirty="0">
                <a:latin typeface="Times New Roman" pitchFamily="18" charset="0"/>
                <a:cs typeface="Times New Roman" pitchFamily="18" charset="0"/>
              </a:rPr>
              <a:t>«УКЖХ» </a:t>
            </a:r>
          </a:p>
          <a:p>
            <a:pPr marL="171450" lvl="0" indent="-171450">
              <a:buClr>
                <a:srgbClr val="7030A0"/>
              </a:buClr>
              <a:buFont typeface="Wingdings" pitchFamily="2" charset="2"/>
              <a:buChar char="Ø"/>
            </a:pPr>
            <a:r>
              <a:rPr lang="ru-RU" sz="1100" dirty="0" smtClean="0">
                <a:latin typeface="Times New Roman" pitchFamily="18" charset="0"/>
                <a:cs typeface="Times New Roman" pitchFamily="18" charset="0"/>
              </a:rPr>
              <a:t>      Производственное </a:t>
            </a:r>
            <a:r>
              <a:rPr lang="ru-RU" sz="1100" dirty="0">
                <a:latin typeface="Times New Roman" pitchFamily="18" charset="0"/>
                <a:cs typeface="Times New Roman" pitchFamily="18" charset="0"/>
              </a:rPr>
              <a:t>отделение «</a:t>
            </a:r>
            <a:r>
              <a:rPr lang="ru-RU" sz="1100" dirty="0" err="1">
                <a:latin typeface="Times New Roman" pitchFamily="18" charset="0"/>
                <a:cs typeface="Times New Roman" pitchFamily="18" charset="0"/>
              </a:rPr>
              <a:t>Кумертауские</a:t>
            </a:r>
            <a:r>
              <a:rPr lang="ru-RU" sz="1100" dirty="0">
                <a:latin typeface="Times New Roman" pitchFamily="18" charset="0"/>
                <a:cs typeface="Times New Roman" pitchFamily="18" charset="0"/>
              </a:rPr>
              <a:t> электрические сети» Мелеузовские районные электросети</a:t>
            </a:r>
          </a:p>
          <a:p>
            <a:pPr marL="171450" lvl="0" indent="-171450">
              <a:buClr>
                <a:srgbClr val="7030A0"/>
              </a:buClr>
              <a:buFont typeface="Wingdings" pitchFamily="2" charset="2"/>
              <a:buChar char="Ø"/>
            </a:pPr>
            <a:r>
              <a:rPr lang="ru-RU" sz="1100" dirty="0" smtClean="0">
                <a:latin typeface="Times New Roman" pitchFamily="18" charset="0"/>
                <a:cs typeface="Times New Roman" pitchFamily="18" charset="0"/>
              </a:rPr>
              <a:t>      Производственное </a:t>
            </a:r>
            <a:r>
              <a:rPr lang="ru-RU" sz="1100" dirty="0">
                <a:latin typeface="Times New Roman" pitchFamily="18" charset="0"/>
                <a:cs typeface="Times New Roman" pitchFamily="18" charset="0"/>
              </a:rPr>
              <a:t>отделение «КЭС» Мелеузовские городские электросети</a:t>
            </a:r>
          </a:p>
          <a:p>
            <a:pPr marL="171450" lvl="0" indent="-171450">
              <a:buClr>
                <a:srgbClr val="7030A0"/>
              </a:buClr>
              <a:buFont typeface="Wingdings" pitchFamily="2" charset="2"/>
              <a:buChar char="Ø"/>
            </a:pPr>
            <a:r>
              <a:rPr lang="ru-RU" sz="1100" dirty="0" smtClean="0">
                <a:latin typeface="Times New Roman" pitchFamily="18" charset="0"/>
                <a:cs typeface="Times New Roman" pitchFamily="18" charset="0"/>
              </a:rPr>
              <a:t>     ООО </a:t>
            </a:r>
            <a:r>
              <a:rPr lang="ru-RU" sz="1100" dirty="0">
                <a:latin typeface="Times New Roman" pitchFamily="18" charset="0"/>
                <a:cs typeface="Times New Roman" pitchFamily="18" charset="0"/>
              </a:rPr>
              <a:t>«ГИП –</a:t>
            </a:r>
            <a:r>
              <a:rPr lang="ru-RU" sz="1100" dirty="0" err="1">
                <a:latin typeface="Times New Roman" pitchFamily="18" charset="0"/>
                <a:cs typeface="Times New Roman" pitchFamily="18" charset="0"/>
              </a:rPr>
              <a:t>Электро</a:t>
            </a:r>
            <a:r>
              <a:rPr lang="ru-RU" sz="1100" dirty="0">
                <a:latin typeface="Times New Roman" pitchFamily="18" charset="0"/>
                <a:cs typeface="Times New Roman" pitchFamily="18" charset="0"/>
              </a:rPr>
              <a:t>».</a:t>
            </a:r>
          </a:p>
          <a:p>
            <a:pPr marL="171450" lvl="0" indent="-171450">
              <a:buClr>
                <a:srgbClr val="7030A0"/>
              </a:buClr>
              <a:buFont typeface="Wingdings" pitchFamily="2" charset="2"/>
              <a:buChar char="Ø"/>
            </a:pPr>
            <a:r>
              <a:rPr lang="ru-RU" sz="1100" dirty="0" smtClean="0">
                <a:latin typeface="Times New Roman" pitchFamily="18" charset="0"/>
                <a:cs typeface="Times New Roman" pitchFamily="18" charset="0"/>
              </a:rPr>
              <a:t>     Филиал </a:t>
            </a:r>
            <a:r>
              <a:rPr lang="ru-RU" sz="1100" dirty="0">
                <a:latin typeface="Times New Roman" pitchFamily="18" charset="0"/>
                <a:cs typeface="Times New Roman" pitchFamily="18" charset="0"/>
              </a:rPr>
              <a:t>ПАО «Газпром газораспределение Уфа» в г. </a:t>
            </a:r>
            <a:r>
              <a:rPr lang="ru-RU" sz="1100" dirty="0" smtClean="0">
                <a:latin typeface="Times New Roman" pitchFamily="18" charset="0"/>
                <a:cs typeface="Times New Roman" pitchFamily="18" charset="0"/>
              </a:rPr>
              <a:t>Кумертау</a:t>
            </a:r>
          </a:p>
          <a:p>
            <a:pPr marL="171450" lvl="0" indent="-171450">
              <a:buClr>
                <a:srgbClr val="7030A0"/>
              </a:buClr>
              <a:buFont typeface="Wingdings" pitchFamily="2" charset="2"/>
              <a:buChar char="Ø"/>
            </a:pPr>
            <a:r>
              <a:rPr lang="ru-RU" sz="1100" dirty="0" smtClean="0">
                <a:latin typeface="Times New Roman" pitchFamily="18" charset="0"/>
                <a:cs typeface="Times New Roman" pitchFamily="18" charset="0"/>
              </a:rPr>
              <a:t>     МУП </a:t>
            </a:r>
            <a:r>
              <a:rPr lang="ru-RU" sz="1100" dirty="0">
                <a:latin typeface="Times New Roman" pitchFamily="18" charset="0"/>
                <a:cs typeface="Times New Roman" pitchFamily="18" charset="0"/>
              </a:rPr>
              <a:t>«</a:t>
            </a:r>
            <a:r>
              <a:rPr lang="ru-RU" sz="1100" dirty="0" err="1">
                <a:latin typeface="Times New Roman" pitchFamily="18" charset="0"/>
                <a:cs typeface="Times New Roman" pitchFamily="18" charset="0"/>
              </a:rPr>
              <a:t>Зеленхоз</a:t>
            </a:r>
            <a:r>
              <a:rPr lang="ru-RU" sz="1100" dirty="0">
                <a:latin typeface="Times New Roman" pitchFamily="18" charset="0"/>
                <a:cs typeface="Times New Roman" pitchFamily="18" charset="0"/>
              </a:rPr>
              <a:t>»</a:t>
            </a:r>
          </a:p>
          <a:p>
            <a:pPr marL="171450" lvl="0" indent="-171450">
              <a:buClr>
                <a:srgbClr val="7030A0"/>
              </a:buClr>
              <a:buFont typeface="Wingdings" pitchFamily="2" charset="2"/>
              <a:buChar char="Ø"/>
            </a:pPr>
            <a:r>
              <a:rPr lang="ru-RU" sz="1100" dirty="0" smtClean="0">
                <a:latin typeface="Times New Roman" pitchFamily="18" charset="0"/>
                <a:cs typeface="Times New Roman" pitchFamily="18" charset="0"/>
              </a:rPr>
              <a:t>     ООО </a:t>
            </a:r>
            <a:r>
              <a:rPr lang="ru-RU" sz="1100" dirty="0">
                <a:latin typeface="Times New Roman" pitchFamily="18" charset="0"/>
                <a:cs typeface="Times New Roman" pitchFamily="18" charset="0"/>
              </a:rPr>
              <a:t>«ЖРЭУ №1»</a:t>
            </a:r>
          </a:p>
          <a:p>
            <a:pPr marL="171450" lvl="0" indent="-171450">
              <a:buClr>
                <a:srgbClr val="7030A0"/>
              </a:buClr>
              <a:buFont typeface="Wingdings" pitchFamily="2" charset="2"/>
              <a:buChar char="Ø"/>
            </a:pPr>
            <a:r>
              <a:rPr lang="ru-RU" sz="1100" dirty="0" smtClean="0">
                <a:latin typeface="Times New Roman" pitchFamily="18" charset="0"/>
                <a:cs typeface="Times New Roman" pitchFamily="18" charset="0"/>
              </a:rPr>
              <a:t>     ООО </a:t>
            </a:r>
            <a:r>
              <a:rPr lang="ru-RU" sz="1100" dirty="0">
                <a:latin typeface="Times New Roman" pitchFamily="18" charset="0"/>
                <a:cs typeface="Times New Roman" pitchFamily="18" charset="0"/>
              </a:rPr>
              <a:t>«ЖРЭ №3»</a:t>
            </a:r>
          </a:p>
          <a:p>
            <a:pPr marL="171450" lvl="0" indent="-171450">
              <a:buClr>
                <a:srgbClr val="7030A0"/>
              </a:buClr>
              <a:buFont typeface="Wingdings" pitchFamily="2" charset="2"/>
              <a:buChar char="Ø"/>
            </a:pPr>
            <a:r>
              <a:rPr lang="ru-RU" sz="1100" dirty="0" smtClean="0">
                <a:latin typeface="Times New Roman" pitchFamily="18" charset="0"/>
                <a:cs typeface="Times New Roman" pitchFamily="18" charset="0"/>
              </a:rPr>
              <a:t>     ООО </a:t>
            </a:r>
            <a:r>
              <a:rPr lang="ru-RU" sz="1100" dirty="0">
                <a:latin typeface="Times New Roman" pitchFamily="18" charset="0"/>
                <a:cs typeface="Times New Roman" pitchFamily="18" charset="0"/>
              </a:rPr>
              <a:t>«ЖРЭУ №4»</a:t>
            </a:r>
          </a:p>
          <a:p>
            <a:pPr marL="171450" lvl="0" indent="-171450">
              <a:buClr>
                <a:srgbClr val="7030A0"/>
              </a:buClr>
              <a:buFont typeface="Wingdings" pitchFamily="2" charset="2"/>
              <a:buChar char="Ø"/>
            </a:pPr>
            <a:r>
              <a:rPr lang="ru-RU" sz="1100" dirty="0" smtClean="0">
                <a:latin typeface="Times New Roman" pitchFamily="18" charset="0"/>
                <a:cs typeface="Times New Roman" pitchFamily="18" charset="0"/>
              </a:rPr>
              <a:t>     ООО </a:t>
            </a:r>
            <a:r>
              <a:rPr lang="ru-RU" sz="1100" dirty="0">
                <a:latin typeface="Times New Roman" pitchFamily="18" charset="0"/>
                <a:cs typeface="Times New Roman" pitchFamily="18" charset="0"/>
              </a:rPr>
              <a:t>«ЖРЭУ №5»</a:t>
            </a:r>
          </a:p>
          <a:p>
            <a:pPr marL="171450" lvl="0" indent="-171450">
              <a:buClr>
                <a:srgbClr val="7030A0"/>
              </a:buClr>
              <a:buFont typeface="Wingdings" pitchFamily="2" charset="2"/>
              <a:buChar char="Ø"/>
            </a:pPr>
            <a:r>
              <a:rPr lang="ru-RU" sz="1100" dirty="0" smtClean="0">
                <a:latin typeface="Times New Roman" pitchFamily="18" charset="0"/>
                <a:cs typeface="Times New Roman" pitchFamily="18" charset="0"/>
              </a:rPr>
              <a:t>     ООО </a:t>
            </a:r>
            <a:r>
              <a:rPr lang="ru-RU" sz="1100" dirty="0">
                <a:latin typeface="Times New Roman" pitchFamily="18" charset="0"/>
                <a:cs typeface="Times New Roman" pitchFamily="18" charset="0"/>
              </a:rPr>
              <a:t>МПК "</a:t>
            </a:r>
            <a:r>
              <a:rPr lang="ru-RU" sz="1100" dirty="0" err="1">
                <a:latin typeface="Times New Roman" pitchFamily="18" charset="0"/>
                <a:cs typeface="Times New Roman" pitchFamily="18" charset="0"/>
              </a:rPr>
              <a:t>ЭкоТех</a:t>
            </a:r>
            <a:r>
              <a:rPr lang="ru-RU" sz="1100" dirty="0">
                <a:latin typeface="Times New Roman" pitchFamily="18" charset="0"/>
                <a:cs typeface="Times New Roman" pitchFamily="18" charset="0"/>
              </a:rPr>
              <a:t>-Мелеуз</a:t>
            </a:r>
            <a:r>
              <a:rPr lang="ru-RU" sz="1100" dirty="0" smtClean="0">
                <a:latin typeface="Times New Roman" pitchFamily="18" charset="0"/>
                <a:cs typeface="Times New Roman" pitchFamily="18" charset="0"/>
              </a:rPr>
              <a:t>»</a:t>
            </a:r>
            <a:endParaRPr lang="ru-RU" sz="1100" dirty="0">
              <a:latin typeface="Times New Roman" pitchFamily="18" charset="0"/>
              <a:cs typeface="Times New Roman" pitchFamily="18" charset="0"/>
            </a:endParaRPr>
          </a:p>
        </p:txBody>
      </p:sp>
      <p:pic>
        <p:nvPicPr>
          <p:cNvPr id="1029" name="Picture 5" descr="C:\Users\1\Desktop\ПРОЕКТ\2019\Безымянный3.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03386" y="1120686"/>
            <a:ext cx="570631" cy="4935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228" y="1501013"/>
            <a:ext cx="2522606" cy="900246"/>
          </a:xfrm>
          <a:prstGeom prst="rect">
            <a:avLst/>
          </a:prstGeom>
          <a:noFill/>
        </p:spPr>
        <p:txBody>
          <a:bodyPr wrap="square" rtlCol="0">
            <a:spAutoFit/>
          </a:bodyPr>
          <a:lstStyle/>
          <a:p>
            <a:pPr algn="ctr"/>
            <a:r>
              <a:rPr lang="ru-RU" sz="1050" dirty="0" smtClean="0">
                <a:latin typeface="Times New Roman" pitchFamily="18" charset="0"/>
                <a:cs typeface="Times New Roman" pitchFamily="18" charset="0"/>
              </a:rPr>
              <a:t>17397 жилых домов,</a:t>
            </a:r>
          </a:p>
          <a:p>
            <a:pPr algn="ctr"/>
            <a:r>
              <a:rPr lang="ru-RU" sz="1050" dirty="0" smtClean="0">
                <a:latin typeface="Times New Roman" pitchFamily="18" charset="0"/>
                <a:cs typeface="Times New Roman" pitchFamily="18" charset="0"/>
              </a:rPr>
              <a:t>в </a:t>
            </a:r>
            <a:r>
              <a:rPr lang="ru-RU" sz="1050" dirty="0" err="1" smtClean="0">
                <a:latin typeface="Times New Roman" pitchFamily="18" charset="0"/>
                <a:cs typeface="Times New Roman" pitchFamily="18" charset="0"/>
              </a:rPr>
              <a:t>т.ч</a:t>
            </a:r>
            <a:r>
              <a:rPr lang="ru-RU" sz="1050" dirty="0" smtClean="0">
                <a:latin typeface="Times New Roman" pitchFamily="18" charset="0"/>
                <a:cs typeface="Times New Roman" pitchFamily="18" charset="0"/>
              </a:rPr>
              <a:t>. в городском поселении– 311 МКД, 6112 индивидуальных жилых строений;</a:t>
            </a:r>
          </a:p>
          <a:p>
            <a:pPr algn="ctr"/>
            <a:r>
              <a:rPr lang="ru-RU" sz="1050" dirty="0" smtClean="0">
                <a:latin typeface="Times New Roman" pitchFamily="18" charset="0"/>
                <a:cs typeface="Times New Roman" pitchFamily="18" charset="0"/>
              </a:rPr>
              <a:t>в сельской местности - 40 МКД, 10934 индивид. жилых строений</a:t>
            </a:r>
          </a:p>
        </p:txBody>
      </p:sp>
    </p:spTree>
    <p:extLst>
      <p:ext uri="{BB962C8B-B14F-4D97-AF65-F5344CB8AC3E}">
        <p14:creationId xmlns:p14="http://schemas.microsoft.com/office/powerpoint/2010/main" val="3030192466"/>
      </p:ext>
    </p:extLst>
  </p:cSld>
  <p:clrMapOvr>
    <a:masterClrMapping/>
  </p:clrMapOvr>
  <mc:AlternateContent xmlns:mc="http://schemas.openxmlformats.org/markup-compatibility/2006">
    <mc:Choice xmlns:p14="http://schemas.microsoft.com/office/powerpoint/2010/main" Requires="p14">
      <p:transition spd="slow" p14:dur="2000" advTm="11418"/>
    </mc:Choice>
    <mc:Fallback>
      <p:transition spd="slow" advTm="1141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05"/>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0" y="0"/>
            <a:ext cx="12192000" cy="854643"/>
          </a:xfrm>
          <a:prstGeom prst="rect">
            <a:avLst/>
          </a:prstGeom>
          <a:solidFill>
            <a:srgbClr val="165751"/>
          </a:solidFill>
          <a:ln>
            <a:solidFill>
              <a:srgbClr val="165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052"/>
            <a:ext cx="696529" cy="863696"/>
          </a:xfrm>
          <a:prstGeom prst="rect">
            <a:avLst/>
          </a:prstGeom>
          <a:ln>
            <a:noFill/>
          </a:ln>
          <a:effectLst/>
        </p:spPr>
      </p:pic>
      <p:cxnSp>
        <p:nvCxnSpPr>
          <p:cNvPr id="27" name="Google Shape;280;p25"/>
          <p:cNvCxnSpPr/>
          <p:nvPr/>
        </p:nvCxnSpPr>
        <p:spPr>
          <a:xfrm>
            <a:off x="4085529" y="1897618"/>
            <a:ext cx="0" cy="393000"/>
          </a:xfrm>
          <a:prstGeom prst="straightConnector1">
            <a:avLst/>
          </a:prstGeom>
          <a:noFill/>
          <a:ln w="9525" cap="rnd" cmpd="sng">
            <a:solidFill>
              <a:srgbClr val="FFFFFF"/>
            </a:solidFill>
            <a:prstDash val="solid"/>
            <a:round/>
            <a:headEnd type="none" w="sm" len="sm"/>
            <a:tailEnd type="none" w="sm" len="sm"/>
          </a:ln>
        </p:spPr>
      </p:cxnSp>
      <p:cxnSp>
        <p:nvCxnSpPr>
          <p:cNvPr id="31" name="Google Shape;286;p25"/>
          <p:cNvCxnSpPr/>
          <p:nvPr/>
        </p:nvCxnSpPr>
        <p:spPr>
          <a:xfrm>
            <a:off x="3927218" y="4245859"/>
            <a:ext cx="0" cy="393000"/>
          </a:xfrm>
          <a:prstGeom prst="straightConnector1">
            <a:avLst/>
          </a:prstGeom>
          <a:noFill/>
          <a:ln w="9525" cap="rnd" cmpd="sng">
            <a:solidFill>
              <a:srgbClr val="FFFFFF"/>
            </a:solidFill>
            <a:prstDash val="solid"/>
            <a:round/>
            <a:headEnd type="none" w="sm" len="sm"/>
            <a:tailEnd type="none" w="sm" len="sm"/>
          </a:ln>
        </p:spPr>
      </p:cxnSp>
      <p:cxnSp>
        <p:nvCxnSpPr>
          <p:cNvPr id="33" name="Google Shape;289;p25"/>
          <p:cNvCxnSpPr/>
          <p:nvPr/>
        </p:nvCxnSpPr>
        <p:spPr>
          <a:xfrm>
            <a:off x="3635040" y="5372087"/>
            <a:ext cx="0" cy="393000"/>
          </a:xfrm>
          <a:prstGeom prst="straightConnector1">
            <a:avLst/>
          </a:prstGeom>
          <a:noFill/>
          <a:ln w="9525" cap="rnd" cmpd="sng">
            <a:solidFill>
              <a:srgbClr val="FFFFFF"/>
            </a:solidFill>
            <a:prstDash val="solid"/>
            <a:round/>
            <a:headEnd type="none" w="sm" len="sm"/>
            <a:tailEnd type="none" w="sm" len="sm"/>
          </a:ln>
        </p:spPr>
      </p:cxnSp>
      <p:cxnSp>
        <p:nvCxnSpPr>
          <p:cNvPr id="46" name="Google Shape;280;p25"/>
          <p:cNvCxnSpPr/>
          <p:nvPr/>
        </p:nvCxnSpPr>
        <p:spPr>
          <a:xfrm>
            <a:off x="3506858" y="3083567"/>
            <a:ext cx="2468" cy="393788"/>
          </a:xfrm>
          <a:prstGeom prst="straightConnector1">
            <a:avLst/>
          </a:prstGeom>
          <a:noFill/>
          <a:ln w="9525" cap="rnd" cmpd="sng">
            <a:solidFill>
              <a:srgbClr val="FFFFFF"/>
            </a:solidFill>
            <a:prstDash val="solid"/>
            <a:round/>
            <a:headEnd type="none" w="sm" len="sm"/>
            <a:tailEnd type="none" w="sm" len="sm"/>
          </a:ln>
        </p:spPr>
      </p:cxnSp>
      <p:sp>
        <p:nvSpPr>
          <p:cNvPr id="62" name="Полилиния 61"/>
          <p:cNvSpPr/>
          <p:nvPr/>
        </p:nvSpPr>
        <p:spPr>
          <a:xfrm>
            <a:off x="1848661" y="5593312"/>
            <a:ext cx="326392" cy="150232"/>
          </a:xfrm>
          <a:custGeom>
            <a:avLst/>
            <a:gdLst>
              <a:gd name="connsiteX0" fmla="*/ 0 w 795038"/>
              <a:gd name="connsiteY0" fmla="*/ 347844 h 347844"/>
              <a:gd name="connsiteX1" fmla="*/ 270456 w 795038"/>
              <a:gd name="connsiteY1" fmla="*/ 114 h 347844"/>
              <a:gd name="connsiteX2" fmla="*/ 540913 w 795038"/>
              <a:gd name="connsiteY2" fmla="*/ 309207 h 347844"/>
              <a:gd name="connsiteX3" fmla="*/ 772732 w 795038"/>
              <a:gd name="connsiteY3" fmla="*/ 296328 h 347844"/>
              <a:gd name="connsiteX4" fmla="*/ 772732 w 795038"/>
              <a:gd name="connsiteY4" fmla="*/ 322086 h 347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038" h="347844">
                <a:moveTo>
                  <a:pt x="0" y="347844"/>
                </a:moveTo>
                <a:cubicBezTo>
                  <a:pt x="90152" y="177198"/>
                  <a:pt x="180304" y="6553"/>
                  <a:pt x="270456" y="114"/>
                </a:cubicBezTo>
                <a:cubicBezTo>
                  <a:pt x="360608" y="-6326"/>
                  <a:pt x="457200" y="259838"/>
                  <a:pt x="540913" y="309207"/>
                </a:cubicBezTo>
                <a:cubicBezTo>
                  <a:pt x="624626" y="358576"/>
                  <a:pt x="734096" y="294181"/>
                  <a:pt x="772732" y="296328"/>
                </a:cubicBezTo>
                <a:cubicBezTo>
                  <a:pt x="811369" y="298474"/>
                  <a:pt x="792050" y="310280"/>
                  <a:pt x="772732" y="32208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Times New Roman" pitchFamily="18" charset="0"/>
              <a:cs typeface="Times New Roman" pitchFamily="18" charset="0"/>
            </a:endParaRPr>
          </a:p>
        </p:txBody>
      </p:sp>
      <p:sp>
        <p:nvSpPr>
          <p:cNvPr id="63" name="Полилиния 62"/>
          <p:cNvSpPr/>
          <p:nvPr/>
        </p:nvSpPr>
        <p:spPr>
          <a:xfrm>
            <a:off x="1882332" y="5758324"/>
            <a:ext cx="293960" cy="128890"/>
          </a:xfrm>
          <a:custGeom>
            <a:avLst/>
            <a:gdLst>
              <a:gd name="connsiteX0" fmla="*/ 0 w 716040"/>
              <a:gd name="connsiteY0" fmla="*/ 257679 h 298430"/>
              <a:gd name="connsiteX1" fmla="*/ 167425 w 716040"/>
              <a:gd name="connsiteY1" fmla="*/ 102 h 298430"/>
              <a:gd name="connsiteX2" fmla="*/ 334851 w 716040"/>
              <a:gd name="connsiteY2" fmla="*/ 283437 h 298430"/>
              <a:gd name="connsiteX3" fmla="*/ 682580 w 716040"/>
              <a:gd name="connsiteY3" fmla="*/ 257679 h 298430"/>
              <a:gd name="connsiteX4" fmla="*/ 682580 w 716040"/>
              <a:gd name="connsiteY4" fmla="*/ 244800 h 298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040" h="298430">
                <a:moveTo>
                  <a:pt x="0" y="257679"/>
                </a:moveTo>
                <a:cubicBezTo>
                  <a:pt x="55808" y="126744"/>
                  <a:pt x="111616" y="-4191"/>
                  <a:pt x="167425" y="102"/>
                </a:cubicBezTo>
                <a:cubicBezTo>
                  <a:pt x="223234" y="4395"/>
                  <a:pt x="248992" y="240508"/>
                  <a:pt x="334851" y="283437"/>
                </a:cubicBezTo>
                <a:cubicBezTo>
                  <a:pt x="420710" y="326366"/>
                  <a:pt x="624625" y="264119"/>
                  <a:pt x="682580" y="257679"/>
                </a:cubicBezTo>
                <a:cubicBezTo>
                  <a:pt x="740535" y="251239"/>
                  <a:pt x="711557" y="248019"/>
                  <a:pt x="682580" y="24480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Times New Roman" pitchFamily="18" charset="0"/>
              <a:cs typeface="Times New Roman" pitchFamily="18" charset="0"/>
            </a:endParaRPr>
          </a:p>
        </p:txBody>
      </p:sp>
      <p:grpSp>
        <p:nvGrpSpPr>
          <p:cNvPr id="64" name="Google Shape;492;p40"/>
          <p:cNvGrpSpPr/>
          <p:nvPr/>
        </p:nvGrpSpPr>
        <p:grpSpPr>
          <a:xfrm>
            <a:off x="2109356" y="5455852"/>
            <a:ext cx="286082" cy="326066"/>
            <a:chOff x="4630125" y="278900"/>
            <a:chExt cx="400675" cy="456675"/>
          </a:xfrm>
        </p:grpSpPr>
        <p:sp>
          <p:nvSpPr>
            <p:cNvPr id="65" name="Google Shape;493;p40"/>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latin typeface="Times New Roman" pitchFamily="18" charset="0"/>
                <a:cs typeface="Times New Roman" pitchFamily="18" charset="0"/>
              </a:endParaRPr>
            </a:p>
          </p:txBody>
        </p:sp>
        <p:sp>
          <p:nvSpPr>
            <p:cNvPr id="66" name="Google Shape;494;p40"/>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latin typeface="Times New Roman" pitchFamily="18" charset="0"/>
                <a:cs typeface="Times New Roman" pitchFamily="18" charset="0"/>
              </a:endParaRPr>
            </a:p>
          </p:txBody>
        </p:sp>
        <p:sp>
          <p:nvSpPr>
            <p:cNvPr id="67" name="Google Shape;495;p40"/>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latin typeface="Times New Roman" pitchFamily="18" charset="0"/>
                <a:cs typeface="Times New Roman" pitchFamily="18" charset="0"/>
              </a:endParaRPr>
            </a:p>
          </p:txBody>
        </p:sp>
        <p:sp>
          <p:nvSpPr>
            <p:cNvPr id="68" name="Google Shape;496;p40"/>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latin typeface="Times New Roman" pitchFamily="18" charset="0"/>
                <a:cs typeface="Times New Roman" pitchFamily="18" charset="0"/>
              </a:endParaRPr>
            </a:p>
          </p:txBody>
        </p:sp>
      </p:grpSp>
      <p:sp>
        <p:nvSpPr>
          <p:cNvPr id="69" name="Google Shape;285;p25"/>
          <p:cNvSpPr txBox="1"/>
          <p:nvPr/>
        </p:nvSpPr>
        <p:spPr>
          <a:xfrm>
            <a:off x="2481439" y="5289119"/>
            <a:ext cx="1165664" cy="642056"/>
          </a:xfrm>
          <a:prstGeom prst="rect">
            <a:avLst/>
          </a:prstGeom>
          <a:noFill/>
          <a:ln>
            <a:noFill/>
          </a:ln>
        </p:spPr>
        <p:txBody>
          <a:bodyPr spcFirstLastPara="1" wrap="square" lIns="91425" tIns="45700" rIns="91425" bIns="45700" anchor="ctr" anchorCtr="0">
            <a:noAutofit/>
          </a:bodyPr>
          <a:lstStyle/>
          <a:p>
            <a:pPr algn="ctr"/>
            <a:r>
              <a:rPr lang="ru-RU" sz="2400" b="1" dirty="0">
                <a:solidFill>
                  <a:srgbClr val="FFFFFF"/>
                </a:solidFill>
                <a:latin typeface="Times New Roman" pitchFamily="18" charset="0"/>
                <a:ea typeface="Nixie One"/>
                <a:cs typeface="Times New Roman" pitchFamily="18" charset="0"/>
                <a:sym typeface="Nixie One"/>
              </a:rPr>
              <a:t>3,89 </a:t>
            </a:r>
            <a:r>
              <a:rPr lang="ru-RU" sz="2400" b="1" dirty="0">
                <a:solidFill>
                  <a:prstClr val="white"/>
                </a:solidFill>
                <a:latin typeface="Times New Roman" pitchFamily="18" charset="0"/>
                <a:cs typeface="Times New Roman" pitchFamily="18" charset="0"/>
              </a:rPr>
              <a:t>км</a:t>
            </a:r>
            <a:endParaRPr lang="ru-RU" sz="2400" b="1" dirty="0">
              <a:solidFill>
                <a:prstClr val="white"/>
              </a:solidFill>
              <a:latin typeface="Times New Roman" pitchFamily="18" charset="0"/>
              <a:ea typeface="Nixie One"/>
              <a:cs typeface="Times New Roman" pitchFamily="18" charset="0"/>
              <a:sym typeface="Nixie One"/>
            </a:endParaRPr>
          </a:p>
        </p:txBody>
      </p:sp>
      <p:sp>
        <p:nvSpPr>
          <p:cNvPr id="5" name="TextBox 4"/>
          <p:cNvSpPr txBox="1"/>
          <p:nvPr/>
        </p:nvSpPr>
        <p:spPr>
          <a:xfrm>
            <a:off x="1208411" y="150322"/>
            <a:ext cx="9769854" cy="553998"/>
          </a:xfrm>
          <a:prstGeom prst="rect">
            <a:avLst/>
          </a:prstGeom>
          <a:noFill/>
        </p:spPr>
        <p:txBody>
          <a:bodyPr wrap="none" rtlCol="0">
            <a:spAutoFit/>
          </a:bodyPr>
          <a:lstStyle/>
          <a:p>
            <a:r>
              <a:rPr lang="ru-RU" sz="3000" dirty="0" smtClean="0">
                <a:solidFill>
                  <a:schemeClr val="bg1"/>
                </a:solidFill>
                <a:latin typeface="Times New Roman" pitchFamily="18" charset="0"/>
                <a:cs typeface="Times New Roman" pitchFamily="18" charset="0"/>
              </a:rPr>
              <a:t>Структура расходов на жилищно-коммунальное хозяйство</a:t>
            </a:r>
            <a:endParaRPr lang="ru-RU" sz="3000" dirty="0">
              <a:solidFill>
                <a:schemeClr val="bg1"/>
              </a:solidFill>
              <a:latin typeface="Times New Roman" pitchFamily="18" charset="0"/>
              <a:cs typeface="Times New Roman" pitchFamily="18" charset="0"/>
            </a:endParaRPr>
          </a:p>
        </p:txBody>
      </p:sp>
      <p:pic>
        <p:nvPicPr>
          <p:cNvPr id="1026" name="Picture 2" descr="C:\Users\1\Desktop\ПРОЕКТ\2019\school-subjects-infographics-vector-99403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8711" y="5213000"/>
            <a:ext cx="724603" cy="1479901"/>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Группа 20"/>
          <p:cNvGrpSpPr/>
          <p:nvPr/>
        </p:nvGrpSpPr>
        <p:grpSpPr>
          <a:xfrm>
            <a:off x="4274644" y="1972733"/>
            <a:ext cx="3018011" cy="3183710"/>
            <a:chOff x="3084710" y="3440238"/>
            <a:chExt cx="1798068" cy="1932847"/>
          </a:xfrm>
          <a:solidFill>
            <a:srgbClr val="F7D501"/>
          </a:solidFill>
        </p:grpSpPr>
        <p:pic>
          <p:nvPicPr>
            <p:cNvPr id="1041" name="Picture 17" descr="https://www.todaysgeneralcounsel.com/wp-content/uploads/2015/05/LIGHT-BULB-PUZZLE-62634896-420-cop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4710" y="3440238"/>
              <a:ext cx="1727225" cy="1932847"/>
            </a:xfrm>
            <a:prstGeom prst="rect">
              <a:avLst/>
            </a:prstGeom>
            <a:grpFill/>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89100" y="3727200"/>
              <a:ext cx="316131" cy="30362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132511" y="4379639"/>
              <a:ext cx="331167" cy="29312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https://data.ac-illust.com/data/thumbnails/44/4438451b0c4dc472808245fac987e473_t.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925" y="4372228"/>
              <a:ext cx="309853" cy="294972"/>
            </a:xfrm>
            <a:prstGeom prst="rect">
              <a:avLst/>
            </a:prstGeom>
            <a:grpFill/>
            <a:extLst/>
          </p:spPr>
        </p:pic>
      </p:grpSp>
      <p:sp>
        <p:nvSpPr>
          <p:cNvPr id="29" name="Скругленная прямоугольная выноска 28"/>
          <p:cNvSpPr/>
          <p:nvPr/>
        </p:nvSpPr>
        <p:spPr>
          <a:xfrm>
            <a:off x="70974" y="1184785"/>
            <a:ext cx="4076764" cy="2689129"/>
          </a:xfrm>
          <a:prstGeom prst="wedgeRoundRectCallout">
            <a:avLst>
              <a:gd name="adj1" fmla="val 76653"/>
              <a:gd name="adj2" fmla="val -8218"/>
              <a:gd name="adj3" fmla="val 16667"/>
            </a:avLst>
          </a:prstGeom>
          <a:solidFill>
            <a:srgbClr val="D22B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E81625"/>
              </a:solidFill>
              <a:latin typeface="Times New Roman" pitchFamily="18" charset="0"/>
              <a:cs typeface="Times New Roman" pitchFamily="18" charset="0"/>
            </a:endParaRPr>
          </a:p>
        </p:txBody>
      </p:sp>
      <p:sp>
        <p:nvSpPr>
          <p:cNvPr id="71" name="TextBox 70"/>
          <p:cNvSpPr txBox="1"/>
          <p:nvPr/>
        </p:nvSpPr>
        <p:spPr>
          <a:xfrm>
            <a:off x="7699340" y="817850"/>
            <a:ext cx="2410340" cy="338554"/>
          </a:xfrm>
          <a:prstGeom prst="rect">
            <a:avLst/>
          </a:prstGeom>
          <a:noFill/>
        </p:spPr>
        <p:txBody>
          <a:bodyPr wrap="none" rtlCol="0">
            <a:spAutoFit/>
          </a:bodyPr>
          <a:lstStyle/>
          <a:p>
            <a:r>
              <a:rPr lang="ru-RU" sz="1600" dirty="0" smtClean="0">
                <a:latin typeface="Times New Roman" pitchFamily="18" charset="0"/>
                <a:cs typeface="Times New Roman" pitchFamily="18" charset="0"/>
              </a:rPr>
              <a:t>Коммунальное хозяйство</a:t>
            </a:r>
            <a:endParaRPr lang="ru-RU" sz="1600" dirty="0">
              <a:latin typeface="Times New Roman" pitchFamily="18" charset="0"/>
              <a:cs typeface="Times New Roman" pitchFamily="18" charset="0"/>
            </a:endParaRPr>
          </a:p>
        </p:txBody>
      </p:sp>
      <p:sp>
        <p:nvSpPr>
          <p:cNvPr id="45" name="TextBox 44"/>
          <p:cNvSpPr txBox="1"/>
          <p:nvPr/>
        </p:nvSpPr>
        <p:spPr>
          <a:xfrm>
            <a:off x="5741005" y="2403076"/>
            <a:ext cx="961545" cy="584775"/>
          </a:xfrm>
          <a:prstGeom prst="rect">
            <a:avLst/>
          </a:prstGeom>
          <a:noFill/>
        </p:spPr>
        <p:txBody>
          <a:bodyPr wrap="none" rtlCol="0">
            <a:spAutoFit/>
          </a:bodyPr>
          <a:lstStyle/>
          <a:p>
            <a:r>
              <a:rPr lang="ru-RU" sz="1600" dirty="0" smtClean="0">
                <a:solidFill>
                  <a:schemeClr val="bg1"/>
                </a:solidFill>
                <a:latin typeface="Times New Roman" pitchFamily="18" charset="0"/>
                <a:cs typeface="Times New Roman" pitchFamily="18" charset="0"/>
              </a:rPr>
              <a:t>48 420,3</a:t>
            </a:r>
          </a:p>
          <a:p>
            <a:r>
              <a:rPr lang="ru-RU" sz="1600" dirty="0" smtClean="0">
                <a:solidFill>
                  <a:schemeClr val="bg1"/>
                </a:solidFill>
                <a:latin typeface="Times New Roman" pitchFamily="18" charset="0"/>
                <a:cs typeface="Times New Roman" pitchFamily="18" charset="0"/>
              </a:rPr>
              <a:t>тыс. руб.</a:t>
            </a:r>
            <a:endParaRPr lang="ru-RU" sz="1600" dirty="0">
              <a:solidFill>
                <a:schemeClr val="bg1"/>
              </a:solidFill>
              <a:latin typeface="Times New Roman" pitchFamily="18" charset="0"/>
              <a:cs typeface="Times New Roman" pitchFamily="18" charset="0"/>
            </a:endParaRPr>
          </a:p>
        </p:txBody>
      </p:sp>
      <p:sp>
        <p:nvSpPr>
          <p:cNvPr id="32" name="Скругленная прямоугольная выноска 31"/>
          <p:cNvSpPr/>
          <p:nvPr/>
        </p:nvSpPr>
        <p:spPr>
          <a:xfrm>
            <a:off x="7465427" y="1126619"/>
            <a:ext cx="4572378" cy="2162520"/>
          </a:xfrm>
          <a:prstGeom prst="wedgeRoundRectCallout">
            <a:avLst>
              <a:gd name="adj1" fmla="val -81887"/>
              <a:gd name="adj2" fmla="val -6464"/>
              <a:gd name="adj3" fmla="val 16667"/>
            </a:avLst>
          </a:prstGeom>
          <a:solidFill>
            <a:srgbClr val="088B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40" name="TextBox 39"/>
          <p:cNvSpPr txBox="1"/>
          <p:nvPr/>
        </p:nvSpPr>
        <p:spPr>
          <a:xfrm>
            <a:off x="6964058" y="1780682"/>
            <a:ext cx="780983" cy="369332"/>
          </a:xfrm>
          <a:prstGeom prst="rect">
            <a:avLst/>
          </a:prstGeom>
          <a:noFill/>
        </p:spPr>
        <p:txBody>
          <a:bodyPr wrap="none" rtlCol="0">
            <a:spAutoFit/>
          </a:bodyPr>
          <a:lstStyle/>
          <a:p>
            <a:r>
              <a:rPr lang="ru-RU" dirty="0" smtClean="0">
                <a:latin typeface="Times New Roman" pitchFamily="18" charset="0"/>
                <a:cs typeface="Times New Roman" pitchFamily="18" charset="0"/>
              </a:rPr>
              <a:t>30,2%</a:t>
            </a:r>
            <a:endParaRPr lang="ru-RU" dirty="0">
              <a:latin typeface="Times New Roman" pitchFamily="18" charset="0"/>
              <a:cs typeface="Times New Roman" pitchFamily="18" charset="0"/>
            </a:endParaRPr>
          </a:p>
        </p:txBody>
      </p:sp>
      <p:sp>
        <p:nvSpPr>
          <p:cNvPr id="34" name="Скругленная прямоугольная выноска 33"/>
          <p:cNvSpPr/>
          <p:nvPr/>
        </p:nvSpPr>
        <p:spPr>
          <a:xfrm>
            <a:off x="7208876" y="3870977"/>
            <a:ext cx="4858925" cy="2754599"/>
          </a:xfrm>
          <a:prstGeom prst="wedgeRoundRectCallout">
            <a:avLst>
              <a:gd name="adj1" fmla="val -70430"/>
              <a:gd name="adj2" fmla="val -45378"/>
              <a:gd name="adj3" fmla="val 16667"/>
            </a:avLst>
          </a:prstGeom>
          <a:solidFill>
            <a:srgbClr val="72C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6" name="TextBox 5"/>
          <p:cNvSpPr txBox="1"/>
          <p:nvPr/>
        </p:nvSpPr>
        <p:spPr>
          <a:xfrm>
            <a:off x="574189" y="846231"/>
            <a:ext cx="2058577" cy="338554"/>
          </a:xfrm>
          <a:prstGeom prst="rect">
            <a:avLst/>
          </a:prstGeom>
          <a:noFill/>
        </p:spPr>
        <p:txBody>
          <a:bodyPr wrap="none" rtlCol="0">
            <a:spAutoFit/>
          </a:bodyPr>
          <a:lstStyle/>
          <a:p>
            <a:r>
              <a:rPr lang="ru-RU" sz="1600" dirty="0" smtClean="0">
                <a:latin typeface="Times New Roman" pitchFamily="18" charset="0"/>
                <a:cs typeface="Times New Roman" pitchFamily="18" charset="0"/>
              </a:rPr>
              <a:t>Жилищное хозяйство</a:t>
            </a:r>
            <a:endParaRPr lang="ru-RU" sz="1600" dirty="0">
              <a:latin typeface="Times New Roman" pitchFamily="18" charset="0"/>
              <a:cs typeface="Times New Roman" pitchFamily="18" charset="0"/>
            </a:endParaRPr>
          </a:p>
        </p:txBody>
      </p:sp>
      <p:sp>
        <p:nvSpPr>
          <p:cNvPr id="11" name="TextBox 10"/>
          <p:cNvSpPr txBox="1"/>
          <p:nvPr/>
        </p:nvSpPr>
        <p:spPr>
          <a:xfrm>
            <a:off x="4049415" y="1791147"/>
            <a:ext cx="903963" cy="369332"/>
          </a:xfrm>
          <a:prstGeom prst="rect">
            <a:avLst/>
          </a:prstGeom>
          <a:noFill/>
        </p:spPr>
        <p:txBody>
          <a:bodyPr wrap="square" rtlCol="0">
            <a:spAutoFit/>
          </a:bodyPr>
          <a:lstStyle/>
          <a:p>
            <a:r>
              <a:rPr lang="ru-RU" dirty="0" smtClean="0">
                <a:latin typeface="Times New Roman" pitchFamily="18" charset="0"/>
                <a:cs typeface="Times New Roman" pitchFamily="18" charset="0"/>
              </a:rPr>
              <a:t>5,2%</a:t>
            </a:r>
            <a:endParaRPr lang="ru-RU" dirty="0">
              <a:latin typeface="Times New Roman" pitchFamily="18" charset="0"/>
              <a:cs typeface="Times New Roman" pitchFamily="18" charset="0"/>
            </a:endParaRPr>
          </a:p>
        </p:txBody>
      </p:sp>
      <p:sp>
        <p:nvSpPr>
          <p:cNvPr id="44" name="TextBox 43"/>
          <p:cNvSpPr txBox="1"/>
          <p:nvPr/>
        </p:nvSpPr>
        <p:spPr>
          <a:xfrm>
            <a:off x="4910732" y="2378145"/>
            <a:ext cx="910249" cy="584775"/>
          </a:xfrm>
          <a:prstGeom prst="rect">
            <a:avLst/>
          </a:prstGeom>
          <a:noFill/>
        </p:spPr>
        <p:txBody>
          <a:bodyPr wrap="none" rtlCol="0">
            <a:spAutoFit/>
          </a:bodyPr>
          <a:lstStyle/>
          <a:p>
            <a:r>
              <a:rPr lang="ru-RU" sz="1600" dirty="0" smtClean="0">
                <a:solidFill>
                  <a:schemeClr val="bg1"/>
                </a:solidFill>
                <a:latin typeface="Times New Roman" pitchFamily="18" charset="0"/>
                <a:cs typeface="Times New Roman" pitchFamily="18" charset="0"/>
              </a:rPr>
              <a:t>8299,6</a:t>
            </a:r>
          </a:p>
          <a:p>
            <a:r>
              <a:rPr lang="ru-RU" sz="1600" dirty="0" smtClean="0">
                <a:solidFill>
                  <a:schemeClr val="bg1"/>
                </a:solidFill>
                <a:latin typeface="Times New Roman" pitchFamily="18" charset="0"/>
                <a:cs typeface="Times New Roman" pitchFamily="18" charset="0"/>
              </a:rPr>
              <a:t>тыс.руб.</a:t>
            </a:r>
            <a:endParaRPr lang="ru-RU" sz="1600" dirty="0">
              <a:solidFill>
                <a:schemeClr val="bg1"/>
              </a:solidFill>
              <a:latin typeface="Times New Roman" pitchFamily="18" charset="0"/>
              <a:cs typeface="Times New Roman" pitchFamily="18" charset="0"/>
            </a:endParaRPr>
          </a:p>
        </p:txBody>
      </p:sp>
      <p:sp>
        <p:nvSpPr>
          <p:cNvPr id="72" name="TextBox 71"/>
          <p:cNvSpPr txBox="1"/>
          <p:nvPr/>
        </p:nvSpPr>
        <p:spPr>
          <a:xfrm>
            <a:off x="7745041" y="3520078"/>
            <a:ext cx="1649682" cy="338554"/>
          </a:xfrm>
          <a:prstGeom prst="rect">
            <a:avLst/>
          </a:prstGeom>
          <a:noFill/>
        </p:spPr>
        <p:txBody>
          <a:bodyPr wrap="none" rtlCol="0">
            <a:spAutoFit/>
          </a:bodyPr>
          <a:lstStyle/>
          <a:p>
            <a:r>
              <a:rPr lang="ru-RU" sz="1600" dirty="0" smtClean="0">
                <a:latin typeface="Times New Roman" pitchFamily="18" charset="0"/>
                <a:cs typeface="Times New Roman" pitchFamily="18" charset="0"/>
              </a:rPr>
              <a:t>Благоустройство</a:t>
            </a:r>
            <a:endParaRPr lang="ru-RU" sz="1600" dirty="0">
              <a:latin typeface="Times New Roman" pitchFamily="18" charset="0"/>
              <a:cs typeface="Times New Roman" pitchFamily="18" charset="0"/>
            </a:endParaRPr>
          </a:p>
        </p:txBody>
      </p:sp>
      <p:sp>
        <p:nvSpPr>
          <p:cNvPr id="41" name="TextBox 40"/>
          <p:cNvSpPr txBox="1"/>
          <p:nvPr/>
        </p:nvSpPr>
        <p:spPr>
          <a:xfrm>
            <a:off x="6702550" y="4316063"/>
            <a:ext cx="780983" cy="369332"/>
          </a:xfrm>
          <a:prstGeom prst="rect">
            <a:avLst/>
          </a:prstGeom>
          <a:noFill/>
        </p:spPr>
        <p:txBody>
          <a:bodyPr wrap="none" rtlCol="0">
            <a:spAutoFit/>
          </a:bodyPr>
          <a:lstStyle/>
          <a:p>
            <a:r>
              <a:rPr lang="ru-RU" dirty="0" smtClean="0">
                <a:latin typeface="Times New Roman" pitchFamily="18" charset="0"/>
                <a:cs typeface="Times New Roman" pitchFamily="18" charset="0"/>
              </a:rPr>
              <a:t>63,5%</a:t>
            </a:r>
            <a:endParaRPr lang="ru-RU" dirty="0">
              <a:latin typeface="Times New Roman" pitchFamily="18" charset="0"/>
              <a:cs typeface="Times New Roman" pitchFamily="18" charset="0"/>
            </a:endParaRPr>
          </a:p>
        </p:txBody>
      </p:sp>
      <p:sp>
        <p:nvSpPr>
          <p:cNvPr id="56" name="TextBox 55"/>
          <p:cNvSpPr txBox="1"/>
          <p:nvPr/>
        </p:nvSpPr>
        <p:spPr>
          <a:xfrm>
            <a:off x="5660619" y="3289139"/>
            <a:ext cx="1011815" cy="584775"/>
          </a:xfrm>
          <a:prstGeom prst="rect">
            <a:avLst/>
          </a:prstGeom>
          <a:noFill/>
        </p:spPr>
        <p:txBody>
          <a:bodyPr wrap="none" rtlCol="0">
            <a:spAutoFit/>
          </a:bodyPr>
          <a:lstStyle/>
          <a:p>
            <a:r>
              <a:rPr lang="ru-RU" sz="1600" dirty="0" smtClean="0">
                <a:latin typeface="Times New Roman" pitchFamily="18" charset="0"/>
                <a:cs typeface="Times New Roman" pitchFamily="18" charset="0"/>
              </a:rPr>
              <a:t>101 633,4</a:t>
            </a:r>
          </a:p>
          <a:p>
            <a:r>
              <a:rPr lang="ru-RU" sz="1600" dirty="0" smtClean="0">
                <a:latin typeface="Times New Roman" pitchFamily="18" charset="0"/>
                <a:cs typeface="Times New Roman" pitchFamily="18" charset="0"/>
              </a:rPr>
              <a:t>тыс. руб.</a:t>
            </a:r>
            <a:endParaRPr lang="ru-RU" sz="1600" dirty="0">
              <a:latin typeface="Times New Roman" pitchFamily="18" charset="0"/>
              <a:cs typeface="Times New Roman" pitchFamily="18" charset="0"/>
            </a:endParaRPr>
          </a:p>
        </p:txBody>
      </p:sp>
      <p:sp>
        <p:nvSpPr>
          <p:cNvPr id="74" name="TextBox 73"/>
          <p:cNvSpPr txBox="1"/>
          <p:nvPr/>
        </p:nvSpPr>
        <p:spPr>
          <a:xfrm>
            <a:off x="574189" y="4316063"/>
            <a:ext cx="3511340" cy="338554"/>
          </a:xfrm>
          <a:prstGeom prst="rect">
            <a:avLst/>
          </a:prstGeom>
          <a:noFill/>
        </p:spPr>
        <p:txBody>
          <a:bodyPr wrap="square" rtlCol="0">
            <a:spAutoFit/>
          </a:bodyPr>
          <a:lstStyle/>
          <a:p>
            <a:r>
              <a:rPr lang="ru-RU" sz="1600" dirty="0" smtClean="0">
                <a:latin typeface="Times New Roman" pitchFamily="18" charset="0"/>
                <a:cs typeface="Times New Roman" pitchFamily="18" charset="0"/>
              </a:rPr>
              <a:t>Другие вопросы в области ЖКХ</a:t>
            </a:r>
            <a:endParaRPr lang="ru-RU" sz="1600" dirty="0">
              <a:latin typeface="Times New Roman" pitchFamily="18" charset="0"/>
              <a:cs typeface="Times New Roman" pitchFamily="18" charset="0"/>
            </a:endParaRPr>
          </a:p>
        </p:txBody>
      </p:sp>
      <p:sp>
        <p:nvSpPr>
          <p:cNvPr id="35" name="TextBox 34"/>
          <p:cNvSpPr txBox="1"/>
          <p:nvPr/>
        </p:nvSpPr>
        <p:spPr>
          <a:xfrm>
            <a:off x="7627038" y="1182087"/>
            <a:ext cx="4263080" cy="2031325"/>
          </a:xfrm>
          <a:prstGeom prst="rect">
            <a:avLst/>
          </a:prstGeom>
          <a:noFill/>
        </p:spPr>
        <p:txBody>
          <a:bodyPr wrap="square" rtlCol="0">
            <a:spAutoFit/>
          </a:bodyPr>
          <a:lstStyle/>
          <a:p>
            <a:pPr marL="171450" indent="-171450" algn="just">
              <a:buFont typeface="Wingdings" pitchFamily="2" charset="2"/>
              <a:buChar char="ü"/>
            </a:pPr>
            <a:r>
              <a:rPr lang="ru-RU" sz="1050" dirty="0" smtClean="0">
                <a:solidFill>
                  <a:schemeClr val="bg1"/>
                </a:solidFill>
                <a:latin typeface="Times New Roman" pitchFamily="18" charset="0"/>
                <a:cs typeface="Times New Roman" pitchFamily="18" charset="0"/>
              </a:rPr>
              <a:t>Мероприятия в области коммунального хозяйства – 4472,81 тыс. руб.</a:t>
            </a:r>
          </a:p>
          <a:p>
            <a:pPr marL="171450" indent="-171450" algn="just">
              <a:buFont typeface="Wingdings" pitchFamily="2" charset="2"/>
              <a:buChar char="ü"/>
            </a:pPr>
            <a:r>
              <a:rPr lang="ru-RU" sz="1050" dirty="0" smtClean="0">
                <a:solidFill>
                  <a:schemeClr val="bg1"/>
                </a:solidFill>
                <a:latin typeface="Times New Roman" pitchFamily="18" charset="0"/>
                <a:cs typeface="Times New Roman" pitchFamily="18" charset="0"/>
              </a:rPr>
              <a:t>Бюджетные инвестиции в объекты капитального строительства собственности муниципальных образований – 2165 тыс.руб.</a:t>
            </a:r>
          </a:p>
          <a:p>
            <a:pPr marL="171450" indent="-171450" algn="just">
              <a:buFont typeface="Wingdings" pitchFamily="2" charset="2"/>
              <a:buChar char="ü"/>
            </a:pPr>
            <a:r>
              <a:rPr lang="ru-RU" sz="1050" dirty="0" smtClean="0">
                <a:solidFill>
                  <a:schemeClr val="bg1"/>
                </a:solidFill>
                <a:latin typeface="Times New Roman" pitchFamily="18" charset="0"/>
                <a:cs typeface="Times New Roman" pitchFamily="18" charset="0"/>
              </a:rPr>
              <a:t>Осуществление мероприятий по переходу на поквартирные системы отопления и установке блочных котельных– 40717,5 тыс. руб.</a:t>
            </a:r>
          </a:p>
          <a:p>
            <a:pPr marL="171450" indent="-171450" algn="just">
              <a:buFont typeface="Wingdings" pitchFamily="2" charset="2"/>
              <a:buChar char="ü"/>
            </a:pPr>
            <a:r>
              <a:rPr lang="ru-RU" sz="1050" dirty="0" smtClean="0">
                <a:solidFill>
                  <a:schemeClr val="bg1"/>
                </a:solidFill>
                <a:latin typeface="Times New Roman" pitchFamily="18" charset="0"/>
                <a:cs typeface="Times New Roman" pitchFamily="18" charset="0"/>
              </a:rPr>
              <a:t>Реализация проектов развития общественной инфраструктуры, основанных  на местных инициативах, за счет средств  бюджетов (813,3 тыс.руб.), за счет средств, поступивших от физических лиц (135,9 тыс. руб.), за счет средств, поступивших от юридических лиц –(115,8 тыс.руб.) в части капитального ремонта водопровода</a:t>
            </a:r>
            <a:endParaRPr lang="ru-RU" sz="1050" dirty="0">
              <a:solidFill>
                <a:schemeClr val="bg1"/>
              </a:solidFill>
              <a:latin typeface="Times New Roman" pitchFamily="18" charset="0"/>
              <a:cs typeface="Times New Roman" pitchFamily="18" charset="0"/>
            </a:endParaRPr>
          </a:p>
        </p:txBody>
      </p:sp>
      <p:sp>
        <p:nvSpPr>
          <p:cNvPr id="43" name="TextBox 42"/>
          <p:cNvSpPr txBox="1"/>
          <p:nvPr/>
        </p:nvSpPr>
        <p:spPr>
          <a:xfrm>
            <a:off x="70974" y="1352103"/>
            <a:ext cx="4031761" cy="2354491"/>
          </a:xfrm>
          <a:prstGeom prst="rect">
            <a:avLst/>
          </a:prstGeom>
          <a:noFill/>
        </p:spPr>
        <p:txBody>
          <a:bodyPr wrap="square" rtlCol="0">
            <a:spAutoFit/>
          </a:bodyPr>
          <a:lstStyle/>
          <a:p>
            <a:pPr marL="171450" indent="-171450" algn="just">
              <a:buFont typeface="Wingdings" pitchFamily="2" charset="2"/>
              <a:buChar char="ü"/>
            </a:pPr>
            <a:r>
              <a:rPr lang="ru-RU" sz="1050" dirty="0" smtClean="0">
                <a:solidFill>
                  <a:schemeClr val="bg1"/>
                </a:solidFill>
                <a:latin typeface="Times New Roman" pitchFamily="18" charset="0"/>
                <a:cs typeface="Times New Roman" pitchFamily="18" charset="0"/>
              </a:rPr>
              <a:t>Капитальный ремонт муниципального жилищного фонда  – 93 тыс.руб.</a:t>
            </a:r>
          </a:p>
          <a:p>
            <a:pPr marL="171450" indent="-171450" algn="just">
              <a:buFont typeface="Wingdings" pitchFamily="2" charset="2"/>
              <a:buChar char="ü"/>
            </a:pPr>
            <a:r>
              <a:rPr lang="ru-RU" sz="1050" dirty="0" smtClean="0">
                <a:solidFill>
                  <a:schemeClr val="bg1"/>
                </a:solidFill>
                <a:latin typeface="Times New Roman" pitchFamily="18" charset="0"/>
                <a:cs typeface="Times New Roman" pitchFamily="18" charset="0"/>
              </a:rPr>
              <a:t>Мероприятия в области жилищного хозяйства – 339,1 тыс. руб. </a:t>
            </a:r>
            <a:endParaRPr lang="ru-RU" sz="1050" dirty="0">
              <a:solidFill>
                <a:schemeClr val="bg1"/>
              </a:solidFill>
              <a:latin typeface="Times New Roman" pitchFamily="18" charset="0"/>
              <a:cs typeface="Times New Roman" pitchFamily="18" charset="0"/>
            </a:endParaRPr>
          </a:p>
          <a:p>
            <a:pPr marL="171450" indent="-171450" algn="just">
              <a:buFont typeface="Wingdings" pitchFamily="2" charset="2"/>
              <a:buChar char="ü"/>
            </a:pPr>
            <a:r>
              <a:rPr lang="ru-RU" sz="1050" dirty="0" smtClean="0">
                <a:solidFill>
                  <a:schemeClr val="bg1"/>
                </a:solidFill>
                <a:latin typeface="Times New Roman" pitchFamily="18" charset="0"/>
                <a:cs typeface="Times New Roman" pitchFamily="18" charset="0"/>
              </a:rPr>
              <a:t>Уплата взносов на капитальный ремонт в отношении помещений, находящихся в муниципальной собственности – 1969,1 тыс.руб.</a:t>
            </a:r>
          </a:p>
          <a:p>
            <a:pPr marL="171450" indent="-171450" algn="just">
              <a:buFont typeface="Wingdings" pitchFamily="2" charset="2"/>
              <a:buChar char="ü"/>
            </a:pPr>
            <a:r>
              <a:rPr lang="ru-RU" sz="1050" dirty="0" smtClean="0">
                <a:solidFill>
                  <a:schemeClr val="bg1"/>
                </a:solidFill>
                <a:latin typeface="Times New Roman" pitchFamily="18" charset="0"/>
                <a:cs typeface="Times New Roman" pitchFamily="18" charset="0"/>
              </a:rPr>
              <a:t>Бюджетные инвестиции в объекты капитального строительства  - 204 тыс.руб.</a:t>
            </a:r>
          </a:p>
          <a:p>
            <a:pPr marL="171450" indent="-171450" algn="just">
              <a:buFont typeface="Wingdings" pitchFamily="2" charset="2"/>
              <a:buChar char="ü"/>
            </a:pPr>
            <a:r>
              <a:rPr lang="ru-RU" sz="1050" dirty="0" smtClean="0">
                <a:solidFill>
                  <a:schemeClr val="bg1"/>
                </a:solidFill>
                <a:latin typeface="Times New Roman" pitchFamily="18" charset="0"/>
                <a:cs typeface="Times New Roman" pitchFamily="18" charset="0"/>
              </a:rPr>
              <a:t>Иные межбюджетные трансферты на премирование победителей республиканского конкурса «Лучший многоквартирный  дом» - 100 тыс.руб.</a:t>
            </a:r>
          </a:p>
          <a:p>
            <a:pPr marL="171450" indent="-171450" algn="just">
              <a:buFont typeface="Wingdings" pitchFamily="2" charset="2"/>
              <a:buChar char="ü"/>
            </a:pPr>
            <a:r>
              <a:rPr lang="ru-RU" sz="1050" dirty="0" smtClean="0">
                <a:solidFill>
                  <a:schemeClr val="bg1"/>
                </a:solidFill>
                <a:latin typeface="Times New Roman" pitchFamily="18" charset="0"/>
                <a:cs typeface="Times New Roman" pitchFamily="18" charset="0"/>
              </a:rPr>
              <a:t>Обеспечение мероприятий по переселению граждан из аварийного жилищного фонда за счет средств РБ и бюджета муниципального района -5594,4тыс.руб.</a:t>
            </a:r>
          </a:p>
        </p:txBody>
      </p:sp>
      <p:sp>
        <p:nvSpPr>
          <p:cNvPr id="85" name="TextBox 84"/>
          <p:cNvSpPr txBox="1"/>
          <p:nvPr/>
        </p:nvSpPr>
        <p:spPr>
          <a:xfrm>
            <a:off x="7236546" y="3984467"/>
            <a:ext cx="4858925" cy="2708434"/>
          </a:xfrm>
          <a:prstGeom prst="rect">
            <a:avLst/>
          </a:prstGeom>
          <a:noFill/>
        </p:spPr>
        <p:txBody>
          <a:bodyPr wrap="square" rtlCol="0">
            <a:spAutoFit/>
          </a:bodyPr>
          <a:lstStyle/>
          <a:p>
            <a:pPr marL="171450" indent="-171450" algn="just">
              <a:buFont typeface="Wingdings" pitchFamily="2" charset="2"/>
              <a:buChar char="ü"/>
            </a:pPr>
            <a:r>
              <a:rPr lang="ru-RU" sz="1000" dirty="0" smtClean="0">
                <a:latin typeface="Times New Roman" pitchFamily="18" charset="0"/>
                <a:cs typeface="Times New Roman" pitchFamily="18" charset="0"/>
              </a:rPr>
              <a:t>Мероприятия по благоустройству территорий населенных пунктов- 64171,9 тыс.руб. за счет местных бюджетов</a:t>
            </a:r>
          </a:p>
          <a:p>
            <a:pPr marL="171450" indent="-171450" algn="just">
              <a:buFont typeface="Wingdings" pitchFamily="2" charset="2"/>
              <a:buChar char="ü"/>
            </a:pPr>
            <a:r>
              <a:rPr lang="ru-RU" sz="1000" dirty="0" smtClean="0">
                <a:latin typeface="Times New Roman" pitchFamily="18" charset="0"/>
                <a:cs typeface="Times New Roman" pitchFamily="18" charset="0"/>
              </a:rPr>
              <a:t>Поддержка  муниципальных программ формирования современной городской среды за счет средств  федерального бюджета, бюджета РБ и местных бюджетов  -26750,2 тыс. руб. (благоустройство дворов и общественных территорий)</a:t>
            </a:r>
          </a:p>
          <a:p>
            <a:pPr marL="171450" indent="-171450" algn="just">
              <a:buFont typeface="Wingdings" pitchFamily="2" charset="2"/>
              <a:buChar char="ü"/>
            </a:pPr>
            <a:r>
              <a:rPr lang="ru-RU" sz="1000" dirty="0" smtClean="0">
                <a:latin typeface="Times New Roman" pitchFamily="18" charset="0"/>
                <a:cs typeface="Times New Roman" pitchFamily="18" charset="0"/>
              </a:rPr>
              <a:t>Мероприятия </a:t>
            </a:r>
            <a:r>
              <a:rPr lang="ru-RU" sz="1000" dirty="0">
                <a:latin typeface="Times New Roman" pitchFamily="18" charset="0"/>
                <a:cs typeface="Times New Roman" pitchFamily="18" charset="0"/>
              </a:rPr>
              <a:t>по благоустройству территорий населенных </a:t>
            </a:r>
            <a:r>
              <a:rPr lang="ru-RU" sz="1000" dirty="0" smtClean="0">
                <a:latin typeface="Times New Roman" pitchFamily="18" charset="0"/>
                <a:cs typeface="Times New Roman" pitchFamily="18" charset="0"/>
              </a:rPr>
              <a:t>пунктов сельских поселений -5100,0 тыс.руб. за счет средств бюджета РБ</a:t>
            </a:r>
          </a:p>
          <a:p>
            <a:pPr marL="171450" indent="-171450" algn="just">
              <a:buFont typeface="Wingdings" pitchFamily="2" charset="2"/>
              <a:buChar char="ü"/>
            </a:pPr>
            <a:r>
              <a:rPr lang="ru-RU" sz="1000" dirty="0" smtClean="0">
                <a:latin typeface="Times New Roman" pitchFamily="18" charset="0"/>
                <a:cs typeface="Times New Roman" pitchFamily="18" charset="0"/>
              </a:rPr>
              <a:t>Расходы по оплате коммунальных услуг (на уличное освещение), расходы направленные на реализацию </a:t>
            </a:r>
            <a:r>
              <a:rPr lang="ru-RU" sz="1000" dirty="0">
                <a:latin typeface="Times New Roman" pitchFamily="18" charset="0"/>
                <a:cs typeface="Times New Roman" pitchFamily="18" charset="0"/>
              </a:rPr>
              <a:t>мероприятий, включенных в перечень наказов избирателей, адресованных депутатам Государственного Собрания –Курултая </a:t>
            </a:r>
            <a:r>
              <a:rPr lang="ru-RU" sz="1000" dirty="0" smtClean="0">
                <a:latin typeface="Times New Roman" pitchFamily="18" charset="0"/>
                <a:cs typeface="Times New Roman" pitchFamily="18" charset="0"/>
              </a:rPr>
              <a:t>РБ в части благоустройства </a:t>
            </a:r>
            <a:r>
              <a:rPr lang="ru-RU" sz="1000" smtClean="0">
                <a:latin typeface="Times New Roman" pitchFamily="18" charset="0"/>
                <a:cs typeface="Times New Roman" pitchFamily="18" charset="0"/>
              </a:rPr>
              <a:t>и монтажа </a:t>
            </a:r>
            <a:r>
              <a:rPr lang="ru-RU" sz="1000" dirty="0" smtClean="0">
                <a:latin typeface="Times New Roman" pitchFamily="18" charset="0"/>
                <a:cs typeface="Times New Roman" pitchFamily="18" charset="0"/>
              </a:rPr>
              <a:t>уличного освещения)– 3067 тыс.руб.</a:t>
            </a:r>
          </a:p>
          <a:p>
            <a:pPr marL="171450" indent="-171450" algn="just">
              <a:buFont typeface="Wingdings" pitchFamily="2" charset="2"/>
              <a:buChar char="ü"/>
            </a:pPr>
            <a:r>
              <a:rPr lang="ru-RU" sz="1000" dirty="0" smtClean="0">
                <a:latin typeface="Times New Roman" pitchFamily="18" charset="0"/>
                <a:cs typeface="Times New Roman" pitchFamily="18" charset="0"/>
              </a:rPr>
              <a:t>Реализация проектов развития общественной инфраструктуры, основанных на местных инициативах, за счет средств бюджетов (2003,3 тыс.руб.), поступивших от физических лиц (273 тыс.руб.), поступивших от юридических лиц (268 тыс. руб.) по приобретению и установке детских площадок, капитальному ремонту ограждений кладбищ, капитальному ремонту и благоустройству родника, текущему ремонту  обелисков участникам ВОВ</a:t>
            </a:r>
            <a:endParaRPr lang="ru-RU" sz="1000" dirty="0">
              <a:latin typeface="Times New Roman" pitchFamily="18" charset="0"/>
              <a:cs typeface="Times New Roman" pitchFamily="18" charset="0"/>
            </a:endParaRPr>
          </a:p>
        </p:txBody>
      </p:sp>
      <p:grpSp>
        <p:nvGrpSpPr>
          <p:cNvPr id="3" name="Группа 2"/>
          <p:cNvGrpSpPr/>
          <p:nvPr/>
        </p:nvGrpSpPr>
        <p:grpSpPr>
          <a:xfrm>
            <a:off x="574190" y="4646243"/>
            <a:ext cx="3221642" cy="1449758"/>
            <a:chOff x="669421" y="5560650"/>
            <a:chExt cx="2794257" cy="1449758"/>
          </a:xfrm>
        </p:grpSpPr>
        <p:sp>
          <p:nvSpPr>
            <p:cNvPr id="80" name="Скругленная прямоугольная выноска 79"/>
            <p:cNvSpPr/>
            <p:nvPr/>
          </p:nvSpPr>
          <p:spPr>
            <a:xfrm>
              <a:off x="669421" y="5560650"/>
              <a:ext cx="2794257" cy="1449758"/>
            </a:xfrm>
            <a:prstGeom prst="wedgeRoundRectCallout">
              <a:avLst>
                <a:gd name="adj1" fmla="val 97061"/>
                <a:gd name="adj2" fmla="val -90180"/>
                <a:gd name="adj3" fmla="val 16667"/>
              </a:avLst>
            </a:prstGeom>
            <a:solidFill>
              <a:srgbClr val="F1C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57" name="TextBox 56"/>
            <p:cNvSpPr txBox="1"/>
            <p:nvPr/>
          </p:nvSpPr>
          <p:spPr>
            <a:xfrm>
              <a:off x="736559" y="5742254"/>
              <a:ext cx="2668069" cy="1061829"/>
            </a:xfrm>
            <a:prstGeom prst="rect">
              <a:avLst/>
            </a:prstGeom>
            <a:noFill/>
          </p:spPr>
          <p:txBody>
            <a:bodyPr wrap="square" rtlCol="0">
              <a:spAutoFit/>
            </a:bodyPr>
            <a:lstStyle/>
            <a:p>
              <a:pPr marL="171450" indent="-171450" algn="just">
                <a:buFont typeface="Wingdings" pitchFamily="2" charset="2"/>
                <a:buChar char="ü"/>
              </a:pPr>
              <a:r>
                <a:rPr lang="ru-RU" sz="1050" dirty="0" smtClean="0">
                  <a:latin typeface="Times New Roman" pitchFamily="18" charset="0"/>
                  <a:cs typeface="Times New Roman" pitchFamily="18" charset="0"/>
                </a:rPr>
                <a:t>Организация  и содержание мест захоронения 1650,0 тыс.руб.</a:t>
              </a:r>
            </a:p>
            <a:p>
              <a:pPr marL="171450" indent="-171450" algn="just">
                <a:buFont typeface="Wingdings" pitchFamily="2" charset="2"/>
                <a:buChar char="ü"/>
              </a:pPr>
              <a:r>
                <a:rPr lang="ru-RU" sz="1050" dirty="0" smtClean="0">
                  <a:latin typeface="Times New Roman" pitchFamily="18" charset="0"/>
                  <a:cs typeface="Times New Roman" pitchFamily="18" charset="0"/>
                </a:rPr>
                <a:t>Подготовка и переподготовка квалифицированных специалистов для нужд жилищно-коммунальной отрасли– 58,5 тыс.руб.</a:t>
              </a:r>
            </a:p>
          </p:txBody>
        </p:sp>
      </p:grpSp>
      <p:sp>
        <p:nvSpPr>
          <p:cNvPr id="42" name="TextBox 41"/>
          <p:cNvSpPr txBox="1"/>
          <p:nvPr/>
        </p:nvSpPr>
        <p:spPr>
          <a:xfrm>
            <a:off x="3745591" y="4787111"/>
            <a:ext cx="665567" cy="369332"/>
          </a:xfrm>
          <a:prstGeom prst="rect">
            <a:avLst/>
          </a:prstGeom>
          <a:noFill/>
        </p:spPr>
        <p:txBody>
          <a:bodyPr wrap="none" rtlCol="0">
            <a:spAutoFit/>
          </a:bodyPr>
          <a:lstStyle/>
          <a:p>
            <a:r>
              <a:rPr lang="ru-RU" dirty="0" smtClean="0">
                <a:latin typeface="Times New Roman" pitchFamily="18" charset="0"/>
                <a:cs typeface="Times New Roman" pitchFamily="18" charset="0"/>
              </a:rPr>
              <a:t>1,1%</a:t>
            </a:r>
            <a:endParaRPr lang="ru-RU" dirty="0">
              <a:latin typeface="Times New Roman" pitchFamily="18" charset="0"/>
              <a:cs typeface="Times New Roman" pitchFamily="18" charset="0"/>
            </a:endParaRPr>
          </a:p>
        </p:txBody>
      </p:sp>
      <p:sp>
        <p:nvSpPr>
          <p:cNvPr id="59" name="TextBox 58"/>
          <p:cNvSpPr txBox="1"/>
          <p:nvPr/>
        </p:nvSpPr>
        <p:spPr>
          <a:xfrm>
            <a:off x="4892894" y="3272200"/>
            <a:ext cx="910249" cy="584775"/>
          </a:xfrm>
          <a:prstGeom prst="rect">
            <a:avLst/>
          </a:prstGeom>
          <a:noFill/>
        </p:spPr>
        <p:txBody>
          <a:bodyPr wrap="none" rtlCol="0">
            <a:spAutoFit/>
          </a:bodyPr>
          <a:lstStyle/>
          <a:p>
            <a:r>
              <a:rPr lang="ru-RU" sz="1600" dirty="0" smtClean="0">
                <a:latin typeface="Times New Roman" pitchFamily="18" charset="0"/>
                <a:cs typeface="Times New Roman" pitchFamily="18" charset="0"/>
              </a:rPr>
              <a:t>1708,5</a:t>
            </a:r>
          </a:p>
          <a:p>
            <a:r>
              <a:rPr lang="ru-RU" sz="1600" dirty="0" smtClean="0">
                <a:latin typeface="Times New Roman" pitchFamily="18" charset="0"/>
                <a:cs typeface="Times New Roman" pitchFamily="18" charset="0"/>
              </a:rPr>
              <a:t>тыс.руб.</a:t>
            </a:r>
            <a:endParaRPr lang="ru-RU" sz="16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2550" y="2297624"/>
            <a:ext cx="6667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93438" y="4241047"/>
            <a:ext cx="1061509" cy="646331"/>
          </a:xfrm>
          <a:prstGeom prst="rect">
            <a:avLst/>
          </a:prstGeom>
          <a:noFill/>
        </p:spPr>
        <p:txBody>
          <a:bodyPr wrap="none" rtlCol="0">
            <a:spAutoFit/>
          </a:bodyPr>
          <a:lstStyle/>
          <a:p>
            <a:pPr algn="ctr"/>
            <a:r>
              <a:rPr lang="ru-RU" dirty="0" smtClean="0">
                <a:latin typeface="Times New Roman" pitchFamily="18" charset="0"/>
                <a:cs typeface="Times New Roman" pitchFamily="18" charset="0"/>
              </a:rPr>
              <a:t>160061,8</a:t>
            </a:r>
          </a:p>
          <a:p>
            <a:pPr algn="ctr"/>
            <a:r>
              <a:rPr lang="ru-RU" dirty="0" smtClean="0">
                <a:latin typeface="Times New Roman" pitchFamily="18" charset="0"/>
                <a:cs typeface="Times New Roman" pitchFamily="18" charset="0"/>
              </a:rPr>
              <a:t>тыс.руб.</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945307539"/>
      </p:ext>
    </p:extLst>
  </p:cSld>
  <p:clrMapOvr>
    <a:masterClrMapping/>
  </p:clrMapOvr>
  <mc:AlternateContent xmlns:mc="http://schemas.openxmlformats.org/markup-compatibility/2006">
    <mc:Choice xmlns:p14="http://schemas.microsoft.com/office/powerpoint/2010/main" Requires="p14">
      <p:transition spd="slow" p14:dur="2000" advTm="11085"/>
    </mc:Choice>
    <mc:Fallback>
      <p:transition spd="slow" advTm="1108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137" y="0"/>
            <a:ext cx="12125065" cy="6858000"/>
          </a:xfrm>
          <a:prstGeom prst="rect">
            <a:avLst/>
          </a:prstGeom>
        </p:spPr>
      </p:pic>
      <p:sp>
        <p:nvSpPr>
          <p:cNvPr id="24" name="Прямоугольник 23"/>
          <p:cNvSpPr/>
          <p:nvPr/>
        </p:nvSpPr>
        <p:spPr>
          <a:xfrm>
            <a:off x="0" y="-1"/>
            <a:ext cx="12192000" cy="811363"/>
          </a:xfrm>
          <a:prstGeom prst="rect">
            <a:avLst/>
          </a:prstGeom>
          <a:solidFill>
            <a:srgbClr val="165751"/>
          </a:solidFill>
          <a:ln>
            <a:solidFill>
              <a:srgbClr val="165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dirty="0" smtClean="0">
                <a:solidFill>
                  <a:schemeClr val="bg1"/>
                </a:solidFill>
                <a:latin typeface="Times New Roman" pitchFamily="18" charset="0"/>
                <a:cs typeface="Times New Roman" pitchFamily="18" charset="0"/>
              </a:rPr>
              <a:t>Жилищное хозяйство</a:t>
            </a:r>
            <a:endParaRPr lang="ru-RU" sz="3000" dirty="0">
              <a:solidFill>
                <a:schemeClr val="bg1"/>
              </a:solidFill>
              <a:latin typeface="Times New Roman" pitchFamily="18" charset="0"/>
              <a:cs typeface="Times New Roman" pitchFamily="18" charset="0"/>
            </a:endParaRPr>
          </a:p>
        </p:txBody>
      </p:sp>
      <p:graphicFrame>
        <p:nvGraphicFramePr>
          <p:cNvPr id="43" name="Диаграмма 42"/>
          <p:cNvGraphicFramePr>
            <a:graphicFrameLocks noChangeAspect="1"/>
          </p:cNvGraphicFramePr>
          <p:nvPr>
            <p:extLst>
              <p:ext uri="{D42A27DB-BD31-4B8C-83A1-F6EECF244321}">
                <p14:modId xmlns:p14="http://schemas.microsoft.com/office/powerpoint/2010/main" val="3402016787"/>
              </p:ext>
            </p:extLst>
          </p:nvPr>
        </p:nvGraphicFramePr>
        <p:xfrm>
          <a:off x="8195776" y="1068875"/>
          <a:ext cx="3679058" cy="2107213"/>
        </p:xfrm>
        <a:graphic>
          <a:graphicData uri="http://schemas.openxmlformats.org/drawingml/2006/chart">
            <c:chart xmlns:c="http://schemas.openxmlformats.org/drawingml/2006/chart" xmlns:r="http://schemas.openxmlformats.org/officeDocument/2006/relationships" r:id="rId3"/>
          </a:graphicData>
        </a:graphic>
      </p:graphicFrame>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37" y="-24787"/>
            <a:ext cx="696774" cy="864000"/>
          </a:xfrm>
          <a:prstGeom prst="rect">
            <a:avLst/>
          </a:prstGeom>
          <a:ln>
            <a:noFill/>
          </a:ln>
          <a:effectLst/>
        </p:spPr>
      </p:pic>
      <p:sp>
        <p:nvSpPr>
          <p:cNvPr id="3" name="TextBox 2"/>
          <p:cNvSpPr txBox="1"/>
          <p:nvPr/>
        </p:nvSpPr>
        <p:spPr>
          <a:xfrm>
            <a:off x="285504" y="811363"/>
            <a:ext cx="7274467" cy="830997"/>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       В рамках реализации адресной программы Республики Башкортостан по переселению граждан из аварийного жилищного фонда в 2018 году завершено переселение граждан из аварийного жилищного фонда*  </a:t>
            </a:r>
            <a:endParaRPr lang="ru-RU" sz="1600" dirty="0">
              <a:latin typeface="Times New Roman" pitchFamily="18" charset="0"/>
              <a:cs typeface="Times New Roman" pitchFamily="18" charset="0"/>
            </a:endParaRPr>
          </a:p>
        </p:txBody>
      </p:sp>
      <p:pic>
        <p:nvPicPr>
          <p:cNvPr id="5122" name="Picture 2" descr="http://itd0.mycdn.me/image?id=876294678069&amp;t=20&amp;plc=WEB&amp;tkn=*YDEvVJVicLf4EPRnLwS1kPKX3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959" y="1741929"/>
            <a:ext cx="1370227" cy="10276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arhivurokov.ru/kopilka/uploads/user_file_55f3f6fd7de76/rol-siem-i-v-vospitanii-riebienka_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8378" y="1632859"/>
            <a:ext cx="1059083" cy="113674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5241" y="1647906"/>
            <a:ext cx="1351629" cy="110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008099" y="2116214"/>
            <a:ext cx="1200619" cy="646331"/>
          </a:xfrm>
          <a:prstGeom prst="rect">
            <a:avLst/>
          </a:prstGeom>
          <a:noFill/>
        </p:spPr>
        <p:txBody>
          <a:bodyPr wrap="square" rtlCol="0">
            <a:spAutoFit/>
          </a:bodyPr>
          <a:lstStyle/>
          <a:p>
            <a:r>
              <a:rPr lang="ru-RU" dirty="0" smtClean="0">
                <a:latin typeface="Times New Roman" pitchFamily="18" charset="0"/>
                <a:cs typeface="Times New Roman" pitchFamily="18" charset="0"/>
              </a:rPr>
              <a:t>65 человек</a:t>
            </a:r>
            <a:endParaRPr lang="ru-RU" dirty="0">
              <a:latin typeface="Times New Roman" pitchFamily="18" charset="0"/>
              <a:cs typeface="Times New Roman" pitchFamily="18" charset="0"/>
            </a:endParaRPr>
          </a:p>
        </p:txBody>
      </p:sp>
      <p:sp>
        <p:nvSpPr>
          <p:cNvPr id="12" name="TextBox 11"/>
          <p:cNvSpPr txBox="1"/>
          <p:nvPr/>
        </p:nvSpPr>
        <p:spPr>
          <a:xfrm>
            <a:off x="1479016" y="2089480"/>
            <a:ext cx="1539362" cy="646331"/>
          </a:xfrm>
          <a:prstGeom prst="rect">
            <a:avLst/>
          </a:prstGeom>
          <a:noFill/>
        </p:spPr>
        <p:txBody>
          <a:bodyPr wrap="square" rtlCol="0">
            <a:spAutoFit/>
          </a:bodyPr>
          <a:lstStyle/>
          <a:p>
            <a:r>
              <a:rPr lang="ru-RU" dirty="0">
                <a:latin typeface="Times New Roman" pitchFamily="18" charset="0"/>
                <a:cs typeface="Times New Roman" pitchFamily="18" charset="0"/>
              </a:rPr>
              <a:t>3</a:t>
            </a:r>
            <a:r>
              <a:rPr lang="ru-RU" dirty="0" smtClean="0">
                <a:latin typeface="Times New Roman" pitchFamily="18" charset="0"/>
                <a:cs typeface="Times New Roman" pitchFamily="18" charset="0"/>
              </a:rPr>
              <a:t>4 квартиры</a:t>
            </a:r>
          </a:p>
          <a:p>
            <a:r>
              <a:rPr lang="ru-RU" dirty="0" smtClean="0">
                <a:latin typeface="Times New Roman" pitchFamily="18" charset="0"/>
                <a:cs typeface="Times New Roman" pitchFamily="18" charset="0"/>
              </a:rPr>
              <a:t>1403,5 </a:t>
            </a:r>
            <a:r>
              <a:rPr lang="ru-RU" dirty="0" err="1" smtClean="0">
                <a:latin typeface="Times New Roman" pitchFamily="18" charset="0"/>
                <a:cs typeface="Times New Roman" pitchFamily="18" charset="0"/>
              </a:rPr>
              <a:t>кв.м</a:t>
            </a:r>
            <a:endParaRPr lang="ru-RU" dirty="0">
              <a:latin typeface="Times New Roman" pitchFamily="18" charset="0"/>
              <a:cs typeface="Times New Roman" pitchFamily="18" charset="0"/>
            </a:endParaRPr>
          </a:p>
        </p:txBody>
      </p:sp>
      <p:sp>
        <p:nvSpPr>
          <p:cNvPr id="34" name="TextBox 33"/>
          <p:cNvSpPr txBox="1"/>
          <p:nvPr/>
        </p:nvSpPr>
        <p:spPr>
          <a:xfrm>
            <a:off x="6686870" y="2108221"/>
            <a:ext cx="1539362" cy="646331"/>
          </a:xfrm>
          <a:prstGeom prst="rect">
            <a:avLst/>
          </a:prstGeom>
          <a:noFill/>
        </p:spPr>
        <p:txBody>
          <a:bodyPr wrap="square" rtlCol="0">
            <a:spAutoFit/>
          </a:bodyPr>
          <a:lstStyle/>
          <a:p>
            <a:r>
              <a:rPr lang="ru-RU" dirty="0">
                <a:latin typeface="Times New Roman" pitchFamily="18" charset="0"/>
                <a:cs typeface="Times New Roman" pitchFamily="18" charset="0"/>
              </a:rPr>
              <a:t>3</a:t>
            </a:r>
            <a:r>
              <a:rPr lang="ru-RU" dirty="0" smtClean="0">
                <a:latin typeface="Times New Roman" pitchFamily="18" charset="0"/>
                <a:cs typeface="Times New Roman" pitchFamily="18" charset="0"/>
              </a:rPr>
              <a:t>4 квартиры</a:t>
            </a:r>
          </a:p>
          <a:p>
            <a:r>
              <a:rPr lang="ru-RU" dirty="0" smtClean="0">
                <a:latin typeface="Times New Roman" pitchFamily="18" charset="0"/>
                <a:cs typeface="Times New Roman" pitchFamily="18" charset="0"/>
              </a:rPr>
              <a:t>1755,3 </a:t>
            </a:r>
            <a:r>
              <a:rPr lang="ru-RU" dirty="0" err="1" smtClean="0">
                <a:latin typeface="Times New Roman" pitchFamily="18" charset="0"/>
                <a:cs typeface="Times New Roman" pitchFamily="18" charset="0"/>
              </a:rPr>
              <a:t>кв.м</a:t>
            </a:r>
            <a:endParaRPr lang="ru-RU" dirty="0">
              <a:latin typeface="Times New Roman" pitchFamily="18" charset="0"/>
              <a:cs typeface="Times New Roman" pitchFamily="18" charset="0"/>
            </a:endParaRPr>
          </a:p>
        </p:txBody>
      </p:sp>
      <p:sp>
        <p:nvSpPr>
          <p:cNvPr id="35" name="Пятиугольник 34"/>
          <p:cNvSpPr/>
          <p:nvPr/>
        </p:nvSpPr>
        <p:spPr>
          <a:xfrm>
            <a:off x="5637045" y="2880646"/>
            <a:ext cx="1371340" cy="135321"/>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38" name="Пятиугольник 37"/>
          <p:cNvSpPr/>
          <p:nvPr/>
        </p:nvSpPr>
        <p:spPr>
          <a:xfrm>
            <a:off x="3237068" y="2878589"/>
            <a:ext cx="1371340" cy="135321"/>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39" name="Пятиугольник 38"/>
          <p:cNvSpPr/>
          <p:nvPr/>
        </p:nvSpPr>
        <p:spPr>
          <a:xfrm>
            <a:off x="750196" y="2881368"/>
            <a:ext cx="1371340" cy="135321"/>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40" name="TextBox 39"/>
          <p:cNvSpPr txBox="1"/>
          <p:nvPr/>
        </p:nvSpPr>
        <p:spPr>
          <a:xfrm>
            <a:off x="8545600" y="1256291"/>
            <a:ext cx="848140" cy="553998"/>
          </a:xfrm>
          <a:prstGeom prst="rect">
            <a:avLst/>
          </a:prstGeom>
          <a:noFill/>
        </p:spPr>
        <p:txBody>
          <a:bodyPr wrap="square" rtlCol="0">
            <a:spAutoFit/>
          </a:bodyPr>
          <a:lstStyle/>
          <a:p>
            <a:r>
              <a:rPr lang="ru-RU" sz="1000" dirty="0" smtClean="0">
                <a:solidFill>
                  <a:srgbClr val="8C183F"/>
                </a:solidFill>
                <a:latin typeface="Times New Roman" pitchFamily="18" charset="0"/>
                <a:cs typeface="Times New Roman" pitchFamily="18" charset="0"/>
              </a:rPr>
              <a:t>Средства местного</a:t>
            </a:r>
          </a:p>
          <a:p>
            <a:r>
              <a:rPr lang="ru-RU" sz="1000" dirty="0" smtClean="0">
                <a:solidFill>
                  <a:srgbClr val="8C183F"/>
                </a:solidFill>
                <a:latin typeface="Times New Roman" pitchFamily="18" charset="0"/>
                <a:cs typeface="Times New Roman" pitchFamily="18" charset="0"/>
              </a:rPr>
              <a:t>бюджета</a:t>
            </a:r>
            <a:endParaRPr lang="ru-RU" sz="1000" dirty="0">
              <a:solidFill>
                <a:srgbClr val="8C183F"/>
              </a:solidFill>
              <a:latin typeface="Times New Roman" pitchFamily="18" charset="0"/>
              <a:cs typeface="Times New Roman" pitchFamily="18" charset="0"/>
            </a:endParaRPr>
          </a:p>
        </p:txBody>
      </p:sp>
      <p:sp>
        <p:nvSpPr>
          <p:cNvPr id="41" name="TextBox 40"/>
          <p:cNvSpPr txBox="1"/>
          <p:nvPr/>
        </p:nvSpPr>
        <p:spPr>
          <a:xfrm>
            <a:off x="10748217" y="2156195"/>
            <a:ext cx="933036" cy="553998"/>
          </a:xfrm>
          <a:prstGeom prst="rect">
            <a:avLst/>
          </a:prstGeom>
          <a:noFill/>
        </p:spPr>
        <p:txBody>
          <a:bodyPr wrap="square" rtlCol="0">
            <a:spAutoFit/>
          </a:bodyPr>
          <a:lstStyle/>
          <a:p>
            <a:r>
              <a:rPr lang="ru-RU" sz="1000" dirty="0" smtClean="0">
                <a:solidFill>
                  <a:srgbClr val="6ECAD9"/>
                </a:solidFill>
                <a:latin typeface="Times New Roman" pitchFamily="18" charset="0"/>
                <a:cs typeface="Times New Roman" pitchFamily="18" charset="0"/>
              </a:rPr>
              <a:t>Средства Федерально бюджета</a:t>
            </a:r>
            <a:endParaRPr lang="ru-RU" sz="1000" dirty="0">
              <a:solidFill>
                <a:srgbClr val="6ECAD9"/>
              </a:solidFill>
              <a:latin typeface="Times New Roman" pitchFamily="18" charset="0"/>
              <a:cs typeface="Times New Roman" pitchFamily="18" charset="0"/>
            </a:endParaRPr>
          </a:p>
        </p:txBody>
      </p:sp>
      <p:sp>
        <p:nvSpPr>
          <p:cNvPr id="14" name="TextBox 13"/>
          <p:cNvSpPr txBox="1"/>
          <p:nvPr/>
        </p:nvSpPr>
        <p:spPr>
          <a:xfrm>
            <a:off x="7904010" y="886959"/>
            <a:ext cx="4206793" cy="369332"/>
          </a:xfrm>
          <a:prstGeom prst="rect">
            <a:avLst/>
          </a:prstGeom>
          <a:solidFill>
            <a:schemeClr val="accent2">
              <a:lumMod val="20000"/>
              <a:lumOff val="80000"/>
            </a:schemeClr>
          </a:solidFill>
        </p:spPr>
        <p:txBody>
          <a:bodyPr wrap="none" rtlCol="0">
            <a:spAutoFit/>
          </a:bodyPr>
          <a:lstStyle/>
          <a:p>
            <a:r>
              <a:rPr lang="ru-RU" dirty="0" smtClean="0">
                <a:latin typeface="Times New Roman" pitchFamily="18" charset="0"/>
                <a:cs typeface="Times New Roman" pitchFamily="18" charset="0"/>
              </a:rPr>
              <a:t>Объем финансирования за 2017-2018 </a:t>
            </a:r>
            <a:r>
              <a:rPr lang="ru-RU" dirty="0" err="1" smtClean="0">
                <a:latin typeface="Times New Roman" pitchFamily="18" charset="0"/>
                <a:cs typeface="Times New Roman" pitchFamily="18" charset="0"/>
              </a:rPr>
              <a:t>г.г</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15" name="TextBox 14"/>
          <p:cNvSpPr txBox="1"/>
          <p:nvPr/>
        </p:nvSpPr>
        <p:spPr>
          <a:xfrm>
            <a:off x="80967" y="3181294"/>
            <a:ext cx="7226645" cy="400110"/>
          </a:xfrm>
          <a:prstGeom prst="rect">
            <a:avLst/>
          </a:prstGeom>
          <a:noFill/>
        </p:spPr>
        <p:txBody>
          <a:bodyPr wrap="square" rtlCol="0">
            <a:spAutoFit/>
          </a:bodyPr>
          <a:lstStyle/>
          <a:p>
            <a:pPr algn="just"/>
            <a:r>
              <a:rPr lang="ru-RU" sz="1000" dirty="0" smtClean="0">
                <a:solidFill>
                  <a:schemeClr val="accent5">
                    <a:lumMod val="75000"/>
                  </a:schemeClr>
                </a:solidFill>
                <a:latin typeface="Times New Roman" pitchFamily="18" charset="0"/>
                <a:cs typeface="Times New Roman" pitchFamily="18" charset="0"/>
              </a:rPr>
              <a:t>*За </a:t>
            </a:r>
            <a:r>
              <a:rPr lang="ru-RU" sz="1000" dirty="0">
                <a:solidFill>
                  <a:schemeClr val="accent5">
                    <a:lumMod val="75000"/>
                  </a:schemeClr>
                </a:solidFill>
                <a:latin typeface="Times New Roman" pitchFamily="18" charset="0"/>
                <a:cs typeface="Times New Roman" pitchFamily="18" charset="0"/>
              </a:rPr>
              <a:t>5 </a:t>
            </a:r>
            <a:r>
              <a:rPr lang="ru-RU" sz="1000" dirty="0" smtClean="0">
                <a:solidFill>
                  <a:schemeClr val="accent5">
                    <a:lumMod val="75000"/>
                  </a:schemeClr>
                </a:solidFill>
                <a:latin typeface="Times New Roman" pitchFamily="18" charset="0"/>
                <a:cs typeface="Times New Roman" pitchFamily="18" charset="0"/>
              </a:rPr>
              <a:t>лет в муниципальном районе Мелеузовский район Республики Башкортостан переселено 248 семей, расходы </a:t>
            </a:r>
            <a:r>
              <a:rPr lang="ru-RU" sz="1000" dirty="0">
                <a:solidFill>
                  <a:schemeClr val="accent5">
                    <a:lumMod val="75000"/>
                  </a:schemeClr>
                </a:solidFill>
                <a:latin typeface="Times New Roman" pitchFamily="18" charset="0"/>
                <a:cs typeface="Times New Roman" pitchFamily="18" charset="0"/>
              </a:rPr>
              <a:t>составили </a:t>
            </a:r>
            <a:r>
              <a:rPr lang="ru-RU" sz="1000" dirty="0" smtClean="0">
                <a:solidFill>
                  <a:schemeClr val="accent5">
                    <a:lumMod val="75000"/>
                  </a:schemeClr>
                </a:solidFill>
                <a:latin typeface="Times New Roman" pitchFamily="18" charset="0"/>
                <a:cs typeface="Times New Roman" pitchFamily="18" charset="0"/>
              </a:rPr>
              <a:t>300 </a:t>
            </a:r>
            <a:r>
              <a:rPr lang="ru-RU" sz="1000" dirty="0">
                <a:solidFill>
                  <a:schemeClr val="accent5">
                    <a:lumMod val="75000"/>
                  </a:schemeClr>
                </a:solidFill>
                <a:latin typeface="Times New Roman" pitchFamily="18" charset="0"/>
                <a:cs typeface="Times New Roman" pitchFamily="18" charset="0"/>
              </a:rPr>
              <a:t>млн</a:t>
            </a:r>
            <a:r>
              <a:rPr lang="ru-RU" sz="1000" dirty="0" smtClean="0">
                <a:solidFill>
                  <a:schemeClr val="accent5">
                    <a:lumMod val="75000"/>
                  </a:schemeClr>
                </a:solidFill>
                <a:latin typeface="Times New Roman" pitchFamily="18" charset="0"/>
                <a:cs typeface="Times New Roman" pitchFamily="18" charset="0"/>
              </a:rPr>
              <a:t>. руб. В 2019 году аварийное и ветхое жилье в муниципальном районе отсутствует.</a:t>
            </a:r>
            <a:endParaRPr lang="ru-RU" sz="1000" dirty="0">
              <a:solidFill>
                <a:schemeClr val="accent5">
                  <a:lumMod val="75000"/>
                </a:schemeClr>
              </a:solidFill>
              <a:latin typeface="Times New Roman" pitchFamily="18" charset="0"/>
              <a:cs typeface="Times New Roman" pitchFamily="18" charset="0"/>
            </a:endParaRPr>
          </a:p>
        </p:txBody>
      </p:sp>
      <p:sp>
        <p:nvSpPr>
          <p:cNvPr id="31" name="TextBox 30"/>
          <p:cNvSpPr txBox="1"/>
          <p:nvPr/>
        </p:nvSpPr>
        <p:spPr>
          <a:xfrm>
            <a:off x="790832" y="4415481"/>
            <a:ext cx="184731" cy="369332"/>
          </a:xfrm>
          <a:prstGeom prst="rect">
            <a:avLst/>
          </a:prstGeom>
          <a:noFill/>
        </p:spPr>
        <p:txBody>
          <a:bodyPr wrap="none" rtlCol="0">
            <a:spAutoFit/>
          </a:bodyPr>
          <a:lstStyle/>
          <a:p>
            <a:endParaRPr lang="ru-RU" dirty="0">
              <a:latin typeface="Times New Roman" pitchFamily="18" charset="0"/>
              <a:cs typeface="Times New Roman" pitchFamily="18" charset="0"/>
            </a:endParaRPr>
          </a:p>
        </p:txBody>
      </p:sp>
      <p:graphicFrame>
        <p:nvGraphicFramePr>
          <p:cNvPr id="45" name="Таблица 44"/>
          <p:cNvGraphicFramePr>
            <a:graphicFrameLocks noGrp="1"/>
          </p:cNvGraphicFramePr>
          <p:nvPr>
            <p:extLst>
              <p:ext uri="{D42A27DB-BD31-4B8C-83A1-F6EECF244321}">
                <p14:modId xmlns:p14="http://schemas.microsoft.com/office/powerpoint/2010/main" val="652455647"/>
              </p:ext>
            </p:extLst>
          </p:nvPr>
        </p:nvGraphicFramePr>
        <p:xfrm>
          <a:off x="7479701" y="3234673"/>
          <a:ext cx="4366052" cy="1479139"/>
        </p:xfrm>
        <a:graphic>
          <a:graphicData uri="http://schemas.openxmlformats.org/drawingml/2006/table">
            <a:tbl>
              <a:tblPr firstRow="1" firstCol="1" bandRow="1">
                <a:tableStyleId>{0E3FDE45-AF77-4B5C-9715-49D594BDF05E}</a:tableStyleId>
              </a:tblPr>
              <a:tblGrid>
                <a:gridCol w="1811087"/>
                <a:gridCol w="608867"/>
                <a:gridCol w="608692"/>
                <a:gridCol w="642983"/>
                <a:gridCol w="694423"/>
              </a:tblGrid>
              <a:tr h="377154">
                <a:tc>
                  <a:txBody>
                    <a:bodyPr/>
                    <a:lstStyle/>
                    <a:p>
                      <a:pPr algn="ctr" fontAlgn="base">
                        <a:lnSpc>
                          <a:spcPct val="107000"/>
                        </a:lnSpc>
                        <a:spcAft>
                          <a:spcPts val="0"/>
                        </a:spcAft>
                      </a:pPr>
                      <a:r>
                        <a:rPr lang="ru-RU" sz="1100" kern="50" dirty="0">
                          <a:effectLst/>
                        </a:rPr>
                        <a:t>Наименование показателя</a:t>
                      </a:r>
                      <a:endParaRPr lang="ru-RU" sz="1100" dirty="0">
                        <a:effectLst/>
                        <a:latin typeface="Calibri"/>
                        <a:ea typeface="Calibri"/>
                        <a:cs typeface="Times New Roman"/>
                      </a:endParaRPr>
                    </a:p>
                  </a:txBody>
                  <a:tcPr marL="68580" marR="68580" marT="0" marB="0"/>
                </a:tc>
                <a:tc>
                  <a:txBody>
                    <a:bodyPr/>
                    <a:lstStyle/>
                    <a:p>
                      <a:pPr algn="ctr" fontAlgn="base">
                        <a:lnSpc>
                          <a:spcPct val="107000"/>
                        </a:lnSpc>
                        <a:spcAft>
                          <a:spcPts val="0"/>
                        </a:spcAft>
                      </a:pPr>
                      <a:r>
                        <a:rPr lang="ru-RU" sz="1100" kern="50" dirty="0" err="1" smtClean="0">
                          <a:effectLst/>
                        </a:rPr>
                        <a:t>Ед.изм</a:t>
                      </a:r>
                      <a:r>
                        <a:rPr lang="ru-RU" sz="1100" kern="50" dirty="0" smtClean="0">
                          <a:effectLst/>
                        </a:rPr>
                        <a:t>.</a:t>
                      </a:r>
                      <a:endParaRPr lang="ru-RU" sz="1100" dirty="0">
                        <a:effectLst/>
                        <a:latin typeface="Calibri"/>
                        <a:ea typeface="Calibri"/>
                        <a:cs typeface="Times New Roman"/>
                      </a:endParaRPr>
                    </a:p>
                  </a:txBody>
                  <a:tcPr marL="68580" marR="68580" marT="0" marB="0"/>
                </a:tc>
                <a:tc>
                  <a:txBody>
                    <a:bodyPr/>
                    <a:lstStyle/>
                    <a:p>
                      <a:pPr algn="ctr" fontAlgn="base">
                        <a:lnSpc>
                          <a:spcPct val="107000"/>
                        </a:lnSpc>
                        <a:spcAft>
                          <a:spcPts val="0"/>
                        </a:spcAft>
                      </a:pPr>
                      <a:r>
                        <a:rPr lang="ru-RU" sz="1100" kern="50" dirty="0">
                          <a:effectLst/>
                        </a:rPr>
                        <a:t>2016</a:t>
                      </a:r>
                      <a:endParaRPr lang="ru-RU" sz="1100" dirty="0">
                        <a:effectLst/>
                        <a:latin typeface="Calibri"/>
                        <a:ea typeface="Calibri"/>
                        <a:cs typeface="Times New Roman"/>
                      </a:endParaRPr>
                    </a:p>
                  </a:txBody>
                  <a:tcPr marL="6350" marR="6350" marT="0" marB="0"/>
                </a:tc>
                <a:tc>
                  <a:txBody>
                    <a:bodyPr/>
                    <a:lstStyle/>
                    <a:p>
                      <a:pPr algn="ctr" fontAlgn="base">
                        <a:lnSpc>
                          <a:spcPct val="107000"/>
                        </a:lnSpc>
                        <a:spcAft>
                          <a:spcPts val="0"/>
                        </a:spcAft>
                      </a:pPr>
                      <a:r>
                        <a:rPr lang="ru-RU" sz="1100" kern="50" dirty="0">
                          <a:effectLst/>
                        </a:rPr>
                        <a:t>2017</a:t>
                      </a:r>
                      <a:endParaRPr lang="ru-RU" sz="1100" dirty="0">
                        <a:effectLst/>
                      </a:endParaRPr>
                    </a:p>
                    <a:p>
                      <a:pPr algn="ctr" fontAlgn="base">
                        <a:lnSpc>
                          <a:spcPct val="107000"/>
                        </a:lnSpc>
                        <a:spcAft>
                          <a:spcPts val="0"/>
                        </a:spcAft>
                      </a:pPr>
                      <a:r>
                        <a:rPr lang="ru-RU" sz="1100" kern="50" dirty="0">
                          <a:effectLst/>
                        </a:rPr>
                        <a:t> </a:t>
                      </a:r>
                      <a:endParaRPr lang="ru-RU" sz="1100" dirty="0">
                        <a:effectLst/>
                        <a:latin typeface="Calibri"/>
                        <a:ea typeface="Calibri"/>
                        <a:cs typeface="Times New Roman"/>
                      </a:endParaRPr>
                    </a:p>
                  </a:txBody>
                  <a:tcPr marL="6350" marR="6350" marT="0" marB="0"/>
                </a:tc>
                <a:tc>
                  <a:txBody>
                    <a:bodyPr/>
                    <a:lstStyle/>
                    <a:p>
                      <a:pPr algn="ctr" fontAlgn="base">
                        <a:lnSpc>
                          <a:spcPct val="107000"/>
                        </a:lnSpc>
                        <a:spcAft>
                          <a:spcPts val="0"/>
                        </a:spcAft>
                      </a:pPr>
                      <a:r>
                        <a:rPr lang="ru-RU" sz="1100" kern="50" dirty="0">
                          <a:effectLst/>
                        </a:rPr>
                        <a:t>2018 </a:t>
                      </a:r>
                      <a:r>
                        <a:rPr lang="ru-RU" sz="1100" kern="50" dirty="0" smtClean="0">
                          <a:effectLst/>
                        </a:rPr>
                        <a:t>(отчет)</a:t>
                      </a:r>
                      <a:endParaRPr lang="ru-RU" sz="1100" dirty="0">
                        <a:effectLst/>
                        <a:latin typeface="Calibri"/>
                        <a:ea typeface="Calibri"/>
                        <a:cs typeface="Times New Roman"/>
                      </a:endParaRPr>
                    </a:p>
                  </a:txBody>
                  <a:tcPr marL="68580" marR="68580" marT="0" marB="0"/>
                </a:tc>
              </a:tr>
              <a:tr h="183676">
                <a:tc rowSpan="2">
                  <a:txBody>
                    <a:bodyPr/>
                    <a:lstStyle/>
                    <a:p>
                      <a:pPr fontAlgn="base">
                        <a:lnSpc>
                          <a:spcPct val="107000"/>
                        </a:lnSpc>
                        <a:spcAft>
                          <a:spcPts val="0"/>
                        </a:spcAft>
                      </a:pPr>
                      <a:r>
                        <a:rPr lang="ru-RU" sz="1100" kern="50" dirty="0">
                          <a:effectLst/>
                        </a:rPr>
                        <a:t>Ввод жилья по муниципальному району</a:t>
                      </a:r>
                      <a:endParaRPr lang="ru-RU" sz="1100" dirty="0">
                        <a:effectLst/>
                        <a:latin typeface="Calibri"/>
                        <a:ea typeface="Calibri"/>
                        <a:cs typeface="Times New Roman"/>
                      </a:endParaRPr>
                    </a:p>
                  </a:txBody>
                  <a:tcPr marL="68580" marR="68580" marT="0" marB="0">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ctr" fontAlgn="base">
                        <a:lnSpc>
                          <a:spcPct val="107000"/>
                        </a:lnSpc>
                        <a:spcAft>
                          <a:spcPts val="0"/>
                        </a:spcAft>
                      </a:pPr>
                      <a:r>
                        <a:rPr lang="ru-RU" sz="1100" kern="50" dirty="0" err="1" smtClean="0">
                          <a:effectLst/>
                        </a:rPr>
                        <a:t>кв.м</a:t>
                      </a:r>
                      <a:endParaRPr lang="ru-RU" sz="1100" dirty="0">
                        <a:effectLst/>
                        <a:latin typeface="Calibri"/>
                        <a:ea typeface="Calibri"/>
                        <a:cs typeface="Times New Roman"/>
                      </a:endParaRPr>
                    </a:p>
                  </a:txBody>
                  <a:tcPr marL="68580" marR="68580" marT="0" marB="0">
                    <a:lnL w="3175" cap="flat" cmpd="sng" algn="ctr">
                      <a:solidFill>
                        <a:schemeClr val="bg1"/>
                      </a:solidFill>
                      <a:prstDash val="solid"/>
                      <a:round/>
                      <a:headEnd type="none" w="med" len="med"/>
                      <a:tailEnd type="none" w="med" len="med"/>
                    </a:lnL>
                  </a:tcPr>
                </a:tc>
                <a:tc>
                  <a:txBody>
                    <a:bodyPr/>
                    <a:lstStyle/>
                    <a:p>
                      <a:pPr algn="ctr" fontAlgn="base">
                        <a:lnSpc>
                          <a:spcPct val="107000"/>
                        </a:lnSpc>
                        <a:spcAft>
                          <a:spcPts val="0"/>
                        </a:spcAft>
                      </a:pPr>
                      <a:r>
                        <a:rPr lang="ru-RU" sz="1100" kern="50">
                          <a:effectLst/>
                        </a:rPr>
                        <a:t>58005</a:t>
                      </a:r>
                      <a:endParaRPr lang="ru-RU" sz="1100">
                        <a:effectLst/>
                        <a:latin typeface="Calibri"/>
                        <a:ea typeface="Calibri"/>
                        <a:cs typeface="Times New Roman"/>
                      </a:endParaRPr>
                    </a:p>
                  </a:txBody>
                  <a:tcPr marL="6350" marR="6350" marT="0" marB="0"/>
                </a:tc>
                <a:tc>
                  <a:txBody>
                    <a:bodyPr/>
                    <a:lstStyle/>
                    <a:p>
                      <a:pPr algn="ctr" fontAlgn="base">
                        <a:lnSpc>
                          <a:spcPct val="107000"/>
                        </a:lnSpc>
                        <a:spcAft>
                          <a:spcPts val="0"/>
                        </a:spcAft>
                      </a:pPr>
                      <a:r>
                        <a:rPr lang="ru-RU" sz="1100" kern="50">
                          <a:effectLst/>
                        </a:rPr>
                        <a:t>58022</a:t>
                      </a:r>
                      <a:endParaRPr lang="ru-RU" sz="1100">
                        <a:effectLst/>
                        <a:latin typeface="Calibri"/>
                        <a:ea typeface="Calibri"/>
                        <a:cs typeface="Times New Roman"/>
                      </a:endParaRPr>
                    </a:p>
                  </a:txBody>
                  <a:tcPr marL="6350" marR="6350" marT="0" marB="0"/>
                </a:tc>
                <a:tc>
                  <a:txBody>
                    <a:bodyPr/>
                    <a:lstStyle/>
                    <a:p>
                      <a:pPr fontAlgn="base">
                        <a:lnSpc>
                          <a:spcPct val="107000"/>
                        </a:lnSpc>
                        <a:spcAft>
                          <a:spcPts val="0"/>
                        </a:spcAft>
                        <a:tabLst>
                          <a:tab pos="-86360" algn="l"/>
                          <a:tab pos="290830" algn="ctr"/>
                        </a:tabLst>
                      </a:pPr>
                      <a:r>
                        <a:rPr lang="ru-RU" sz="1100" kern="50" dirty="0">
                          <a:effectLst/>
                        </a:rPr>
                        <a:t>	55801,3</a:t>
                      </a:r>
                      <a:endParaRPr lang="ru-RU" sz="1100" dirty="0">
                        <a:effectLst/>
                        <a:latin typeface="Calibri"/>
                        <a:ea typeface="Calibri"/>
                        <a:cs typeface="Times New Roman"/>
                      </a:endParaRPr>
                    </a:p>
                  </a:txBody>
                  <a:tcPr marL="68580" marR="68580" marT="0" marB="0"/>
                </a:tc>
              </a:tr>
              <a:tr h="192182">
                <a:tc vMerge="1">
                  <a:txBody>
                    <a:bodyPr/>
                    <a:lstStyle/>
                    <a:p>
                      <a:endParaRPr lang="ru-RU"/>
                    </a:p>
                  </a:txBody>
                  <a:tcPr/>
                </a:tc>
                <a:tc>
                  <a:txBody>
                    <a:bodyPr/>
                    <a:lstStyle/>
                    <a:p>
                      <a:pPr algn="ctr" fontAlgn="base">
                        <a:lnSpc>
                          <a:spcPct val="107000"/>
                        </a:lnSpc>
                        <a:spcAft>
                          <a:spcPts val="0"/>
                        </a:spcAft>
                      </a:pPr>
                      <a:r>
                        <a:rPr lang="ru-RU" sz="1100" kern="50" dirty="0">
                          <a:effectLst/>
                        </a:rPr>
                        <a:t>%</a:t>
                      </a:r>
                      <a:endParaRPr lang="ru-RU" sz="1100" dirty="0">
                        <a:effectLst/>
                        <a:latin typeface="Calibri"/>
                        <a:ea typeface="Calibri"/>
                        <a:cs typeface="Times New Roman"/>
                      </a:endParaRPr>
                    </a:p>
                  </a:txBody>
                  <a:tcPr marL="68580" marR="68580" marT="0" marB="0">
                    <a:lnL w="3175" cap="flat" cmpd="sng" algn="ctr">
                      <a:solidFill>
                        <a:schemeClr val="bg1"/>
                      </a:solidFill>
                      <a:prstDash val="solid"/>
                      <a:round/>
                      <a:headEnd type="none" w="med" len="med"/>
                      <a:tailEnd type="none" w="med" len="med"/>
                    </a:lnL>
                  </a:tcPr>
                </a:tc>
                <a:tc>
                  <a:txBody>
                    <a:bodyPr/>
                    <a:lstStyle/>
                    <a:p>
                      <a:pPr algn="ctr" fontAlgn="base">
                        <a:lnSpc>
                          <a:spcPct val="107000"/>
                        </a:lnSpc>
                        <a:spcAft>
                          <a:spcPts val="0"/>
                        </a:spcAft>
                      </a:pPr>
                      <a:r>
                        <a:rPr lang="ru-RU" sz="1100" kern="50">
                          <a:effectLst/>
                        </a:rPr>
                        <a:t>100,3</a:t>
                      </a:r>
                      <a:endParaRPr lang="ru-RU" sz="1100">
                        <a:effectLst/>
                        <a:latin typeface="Calibri"/>
                        <a:ea typeface="Calibri"/>
                        <a:cs typeface="Times New Roman"/>
                      </a:endParaRPr>
                    </a:p>
                  </a:txBody>
                  <a:tcPr marL="6350" marR="6350" marT="0" marB="0"/>
                </a:tc>
                <a:tc>
                  <a:txBody>
                    <a:bodyPr/>
                    <a:lstStyle/>
                    <a:p>
                      <a:pPr algn="ctr" fontAlgn="base">
                        <a:lnSpc>
                          <a:spcPct val="107000"/>
                        </a:lnSpc>
                        <a:spcAft>
                          <a:spcPts val="0"/>
                        </a:spcAft>
                      </a:pPr>
                      <a:r>
                        <a:rPr lang="ru-RU" sz="1100" kern="50">
                          <a:effectLst/>
                        </a:rPr>
                        <a:t>100</a:t>
                      </a:r>
                      <a:endParaRPr lang="ru-RU" sz="1100">
                        <a:effectLst/>
                        <a:latin typeface="Calibri"/>
                        <a:ea typeface="Calibri"/>
                        <a:cs typeface="Times New Roman"/>
                      </a:endParaRPr>
                    </a:p>
                  </a:txBody>
                  <a:tcPr marL="6350" marR="6350" marT="0" marB="0"/>
                </a:tc>
                <a:tc>
                  <a:txBody>
                    <a:bodyPr/>
                    <a:lstStyle/>
                    <a:p>
                      <a:pPr algn="ctr" fontAlgn="base">
                        <a:lnSpc>
                          <a:spcPct val="107000"/>
                        </a:lnSpc>
                        <a:spcAft>
                          <a:spcPts val="0"/>
                        </a:spcAft>
                      </a:pPr>
                      <a:r>
                        <a:rPr lang="ru-RU" sz="1100" kern="50" dirty="0">
                          <a:effectLst/>
                        </a:rPr>
                        <a:t>96,5</a:t>
                      </a:r>
                      <a:endParaRPr lang="ru-RU" sz="1100" dirty="0">
                        <a:effectLst/>
                        <a:latin typeface="Calibri"/>
                        <a:ea typeface="Calibri"/>
                        <a:cs typeface="Times New Roman"/>
                      </a:endParaRPr>
                    </a:p>
                  </a:txBody>
                  <a:tcPr marL="68580" marR="68580" marT="0" marB="0"/>
                </a:tc>
              </a:tr>
              <a:tr h="183676">
                <a:tc>
                  <a:txBody>
                    <a:bodyPr/>
                    <a:lstStyle/>
                    <a:p>
                      <a:pPr fontAlgn="base">
                        <a:lnSpc>
                          <a:spcPct val="107000"/>
                        </a:lnSpc>
                        <a:spcAft>
                          <a:spcPts val="0"/>
                        </a:spcAft>
                      </a:pPr>
                      <a:r>
                        <a:rPr lang="ru-RU" sz="1100" kern="50" dirty="0" smtClean="0">
                          <a:effectLst/>
                        </a:rPr>
                        <a:t>Темп ввода жилья по РБ</a:t>
                      </a:r>
                      <a:endParaRPr lang="ru-RU" sz="1100" dirty="0">
                        <a:effectLst/>
                        <a:latin typeface="Calibri"/>
                        <a:ea typeface="Calibri"/>
                        <a:cs typeface="Times New Roman"/>
                      </a:endParaRPr>
                    </a:p>
                  </a:txBody>
                  <a:tcPr marL="68580" marR="6858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ase">
                        <a:lnSpc>
                          <a:spcPct val="107000"/>
                        </a:lnSpc>
                        <a:spcAft>
                          <a:spcPts val="0"/>
                        </a:spcAft>
                      </a:pPr>
                      <a:r>
                        <a:rPr lang="ru-RU" sz="1100" kern="50" dirty="0">
                          <a:effectLst/>
                        </a:rPr>
                        <a:t>%</a:t>
                      </a:r>
                      <a:endParaRPr lang="ru-RU" sz="1100" dirty="0">
                        <a:effectLst/>
                        <a:latin typeface="Calibri"/>
                        <a:ea typeface="Calibri"/>
                        <a:cs typeface="Times New Roman"/>
                      </a:endParaRPr>
                    </a:p>
                  </a:txBody>
                  <a:tcPr marL="68580" marR="68580" marT="0" marB="0"/>
                </a:tc>
                <a:tc>
                  <a:txBody>
                    <a:bodyPr/>
                    <a:lstStyle/>
                    <a:p>
                      <a:pPr algn="ctr" fontAlgn="base">
                        <a:lnSpc>
                          <a:spcPct val="107000"/>
                        </a:lnSpc>
                        <a:spcAft>
                          <a:spcPts val="0"/>
                        </a:spcAft>
                      </a:pPr>
                      <a:r>
                        <a:rPr lang="en-US" sz="1100" kern="50">
                          <a:effectLst/>
                        </a:rPr>
                        <a:t>100.3</a:t>
                      </a:r>
                      <a:endParaRPr lang="ru-RU" sz="1100">
                        <a:effectLst/>
                        <a:latin typeface="Calibri"/>
                        <a:ea typeface="Calibri"/>
                        <a:cs typeface="Times New Roman"/>
                      </a:endParaRPr>
                    </a:p>
                  </a:txBody>
                  <a:tcPr marL="6350" marR="6350" marT="0" marB="0"/>
                </a:tc>
                <a:tc>
                  <a:txBody>
                    <a:bodyPr/>
                    <a:lstStyle/>
                    <a:p>
                      <a:pPr algn="ctr" fontAlgn="base">
                        <a:lnSpc>
                          <a:spcPct val="107000"/>
                        </a:lnSpc>
                        <a:spcAft>
                          <a:spcPts val="0"/>
                        </a:spcAft>
                      </a:pPr>
                      <a:r>
                        <a:rPr lang="ru-RU" sz="1100" kern="50" dirty="0">
                          <a:effectLst/>
                        </a:rPr>
                        <a:t>91,2</a:t>
                      </a:r>
                      <a:endParaRPr lang="ru-RU" sz="1100" dirty="0">
                        <a:effectLst/>
                        <a:latin typeface="Calibri"/>
                        <a:ea typeface="Calibri"/>
                        <a:cs typeface="Times New Roman"/>
                      </a:endParaRPr>
                    </a:p>
                  </a:txBody>
                  <a:tcPr marL="6350" marR="6350" marT="0" marB="0"/>
                </a:tc>
                <a:tc>
                  <a:txBody>
                    <a:bodyPr/>
                    <a:lstStyle/>
                    <a:p>
                      <a:pPr algn="ctr" fontAlgn="base">
                        <a:lnSpc>
                          <a:spcPct val="107000"/>
                        </a:lnSpc>
                        <a:spcAft>
                          <a:spcPts val="0"/>
                        </a:spcAft>
                      </a:pPr>
                      <a:r>
                        <a:rPr lang="ru-RU" sz="1100" kern="50" dirty="0">
                          <a:effectLst/>
                        </a:rPr>
                        <a:t>93</a:t>
                      </a:r>
                      <a:endParaRPr lang="ru-RU" sz="1100" dirty="0">
                        <a:effectLst/>
                        <a:latin typeface="Calibri"/>
                        <a:ea typeface="Calibri"/>
                        <a:cs typeface="Times New Roman"/>
                      </a:endParaRPr>
                    </a:p>
                  </a:txBody>
                  <a:tcPr marL="68580" marR="68580" marT="0" marB="0"/>
                </a:tc>
              </a:tr>
              <a:tr h="183676">
                <a:tc>
                  <a:txBody>
                    <a:bodyPr/>
                    <a:lstStyle/>
                    <a:p>
                      <a:pPr fontAlgn="base">
                        <a:lnSpc>
                          <a:spcPct val="107000"/>
                        </a:lnSpc>
                        <a:spcAft>
                          <a:spcPts val="0"/>
                        </a:spcAft>
                      </a:pPr>
                      <a:r>
                        <a:rPr lang="ru-RU" sz="1100" kern="50" dirty="0">
                          <a:effectLst/>
                        </a:rPr>
                        <a:t>Ведено жилья на 1 тыс. чел</a:t>
                      </a:r>
                      <a:endParaRPr lang="ru-RU" sz="1100" dirty="0">
                        <a:effectLst/>
                        <a:latin typeface="Calibri"/>
                        <a:ea typeface="Calibri"/>
                        <a:cs typeface="Times New Roman"/>
                      </a:endParaRPr>
                    </a:p>
                  </a:txBody>
                  <a:tcPr marL="68580" marR="68580" marT="0" marB="0">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ase">
                        <a:lnSpc>
                          <a:spcPct val="107000"/>
                        </a:lnSpc>
                        <a:spcAft>
                          <a:spcPts val="0"/>
                        </a:spcAft>
                      </a:pPr>
                      <a:r>
                        <a:rPr lang="ru-RU" sz="1100" kern="50" dirty="0">
                          <a:effectLst/>
                        </a:rPr>
                        <a:t>МР</a:t>
                      </a:r>
                      <a:endParaRPr lang="ru-RU" sz="1100" dirty="0">
                        <a:effectLst/>
                        <a:latin typeface="Calibri"/>
                        <a:ea typeface="Calibri"/>
                        <a:cs typeface="Times New Roman"/>
                      </a:endParaRPr>
                    </a:p>
                  </a:txBody>
                  <a:tcPr marL="68580" marR="68580" marT="0" marB="0">
                    <a:lnL w="3175" cap="flat" cmpd="sng" algn="ctr">
                      <a:solidFill>
                        <a:schemeClr val="bg1"/>
                      </a:solidFill>
                      <a:prstDash val="solid"/>
                      <a:round/>
                      <a:headEnd type="none" w="med" len="med"/>
                      <a:tailEnd type="none" w="med" len="med"/>
                    </a:lnL>
                  </a:tcPr>
                </a:tc>
                <a:tc>
                  <a:txBody>
                    <a:bodyPr/>
                    <a:lstStyle/>
                    <a:p>
                      <a:pPr algn="ctr" fontAlgn="base">
                        <a:lnSpc>
                          <a:spcPct val="107000"/>
                        </a:lnSpc>
                        <a:spcAft>
                          <a:spcPts val="0"/>
                        </a:spcAft>
                      </a:pPr>
                      <a:r>
                        <a:rPr lang="ru-RU" sz="1100" kern="50" dirty="0">
                          <a:effectLst/>
                        </a:rPr>
                        <a:t>682</a:t>
                      </a:r>
                      <a:endParaRPr lang="ru-RU" sz="1100" dirty="0">
                        <a:effectLst/>
                        <a:latin typeface="Calibri"/>
                        <a:ea typeface="Calibri"/>
                        <a:cs typeface="Times New Roman"/>
                      </a:endParaRPr>
                    </a:p>
                  </a:txBody>
                  <a:tcPr marL="6350" marR="6350" marT="0" marB="0"/>
                </a:tc>
                <a:tc>
                  <a:txBody>
                    <a:bodyPr/>
                    <a:lstStyle/>
                    <a:p>
                      <a:pPr algn="ctr" fontAlgn="base">
                        <a:lnSpc>
                          <a:spcPct val="107000"/>
                        </a:lnSpc>
                        <a:spcAft>
                          <a:spcPts val="0"/>
                        </a:spcAft>
                      </a:pPr>
                      <a:r>
                        <a:rPr lang="ru-RU" sz="1100" kern="50" dirty="0">
                          <a:effectLst/>
                        </a:rPr>
                        <a:t>687</a:t>
                      </a:r>
                      <a:endParaRPr lang="ru-RU" sz="1100" dirty="0">
                        <a:effectLst/>
                        <a:latin typeface="Calibri"/>
                        <a:ea typeface="Calibri"/>
                        <a:cs typeface="Times New Roman"/>
                      </a:endParaRPr>
                    </a:p>
                  </a:txBody>
                  <a:tcPr marL="6350" marR="6350" marT="0" marB="0"/>
                </a:tc>
                <a:tc>
                  <a:txBody>
                    <a:bodyPr/>
                    <a:lstStyle/>
                    <a:p>
                      <a:pPr algn="ctr" fontAlgn="base">
                        <a:lnSpc>
                          <a:spcPct val="107000"/>
                        </a:lnSpc>
                        <a:spcAft>
                          <a:spcPts val="0"/>
                        </a:spcAft>
                      </a:pPr>
                      <a:r>
                        <a:rPr lang="ru-RU" sz="1100" kern="50" dirty="0">
                          <a:effectLst/>
                        </a:rPr>
                        <a:t>670</a:t>
                      </a:r>
                      <a:endParaRPr lang="ru-RU" sz="1100" dirty="0">
                        <a:effectLst/>
                        <a:latin typeface="Calibri"/>
                        <a:ea typeface="Calibri"/>
                        <a:cs typeface="Times New Roman"/>
                      </a:endParaRPr>
                    </a:p>
                  </a:txBody>
                  <a:tcPr marL="68580" marR="68580" marT="0" marB="0"/>
                </a:tc>
              </a:tr>
              <a:tr h="183676">
                <a:tc>
                  <a:txBody>
                    <a:bodyPr/>
                    <a:lstStyle/>
                    <a:p>
                      <a:pPr fontAlgn="base">
                        <a:lnSpc>
                          <a:spcPct val="107000"/>
                        </a:lnSpc>
                        <a:spcAft>
                          <a:spcPts val="0"/>
                        </a:spcAft>
                      </a:pPr>
                      <a:r>
                        <a:rPr lang="ru-RU" sz="1100" dirty="0" err="1" smtClean="0">
                          <a:effectLst/>
                          <a:latin typeface="Calibri"/>
                          <a:ea typeface="Calibri"/>
                          <a:cs typeface="Times New Roman"/>
                        </a:rPr>
                        <a:t>Справочно</a:t>
                      </a:r>
                      <a:r>
                        <a:rPr lang="ru-RU" sz="1100" dirty="0" smtClean="0">
                          <a:effectLst/>
                          <a:latin typeface="Calibri"/>
                          <a:ea typeface="Calibri"/>
                          <a:cs typeface="Times New Roman"/>
                        </a:rPr>
                        <a:t> по РБ</a:t>
                      </a:r>
                      <a:endParaRPr lang="ru-RU" sz="1100" dirty="0">
                        <a:effectLst/>
                        <a:latin typeface="Calibri"/>
                        <a:ea typeface="Calibri"/>
                        <a:cs typeface="Times New Roman"/>
                      </a:endParaRPr>
                    </a:p>
                  </a:txBody>
                  <a:tcPr marL="68580" marR="68580" marT="0" marB="0">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tcPr>
                </a:tc>
                <a:tc>
                  <a:txBody>
                    <a:bodyPr/>
                    <a:lstStyle/>
                    <a:p>
                      <a:pPr algn="ctr" fontAlgn="base">
                        <a:lnSpc>
                          <a:spcPct val="107000"/>
                        </a:lnSpc>
                        <a:spcAft>
                          <a:spcPts val="0"/>
                        </a:spcAft>
                      </a:pPr>
                      <a:r>
                        <a:rPr lang="ru-RU" sz="1100" kern="50" dirty="0">
                          <a:effectLst/>
                        </a:rPr>
                        <a:t>РБ</a:t>
                      </a:r>
                      <a:endParaRPr lang="ru-RU" sz="1100" dirty="0">
                        <a:effectLst/>
                        <a:latin typeface="Calibri"/>
                        <a:ea typeface="Calibri"/>
                        <a:cs typeface="Times New Roman"/>
                      </a:endParaRPr>
                    </a:p>
                  </a:txBody>
                  <a:tcPr marL="68580" marR="68580" marT="0" marB="0">
                    <a:lnL w="3175" cap="flat" cmpd="sng" algn="ctr">
                      <a:solidFill>
                        <a:schemeClr val="bg1"/>
                      </a:solidFill>
                      <a:prstDash val="solid"/>
                      <a:round/>
                      <a:headEnd type="none" w="med" len="med"/>
                      <a:tailEnd type="none" w="med" len="med"/>
                    </a:lnL>
                  </a:tcPr>
                </a:tc>
                <a:tc>
                  <a:txBody>
                    <a:bodyPr/>
                    <a:lstStyle/>
                    <a:p>
                      <a:pPr algn="ctr" fontAlgn="base">
                        <a:lnSpc>
                          <a:spcPct val="107000"/>
                        </a:lnSpc>
                        <a:spcAft>
                          <a:spcPts val="0"/>
                        </a:spcAft>
                      </a:pPr>
                      <a:r>
                        <a:rPr lang="ru-RU" sz="1100" kern="50" dirty="0">
                          <a:effectLst/>
                        </a:rPr>
                        <a:t>663</a:t>
                      </a:r>
                      <a:endParaRPr lang="ru-RU" sz="1100" dirty="0">
                        <a:effectLst/>
                        <a:latin typeface="Calibri"/>
                        <a:ea typeface="Calibri"/>
                        <a:cs typeface="Times New Roman"/>
                      </a:endParaRPr>
                    </a:p>
                  </a:txBody>
                  <a:tcPr marL="6350" marR="6350" marT="0" marB="0"/>
                </a:tc>
                <a:tc>
                  <a:txBody>
                    <a:bodyPr/>
                    <a:lstStyle/>
                    <a:p>
                      <a:pPr algn="ctr" fontAlgn="base">
                        <a:lnSpc>
                          <a:spcPct val="107000"/>
                        </a:lnSpc>
                        <a:spcAft>
                          <a:spcPts val="0"/>
                        </a:spcAft>
                      </a:pPr>
                      <a:r>
                        <a:rPr lang="ru-RU" sz="1100" kern="50">
                          <a:effectLst/>
                        </a:rPr>
                        <a:t>605</a:t>
                      </a:r>
                      <a:endParaRPr lang="ru-RU" sz="1100">
                        <a:effectLst/>
                        <a:latin typeface="Calibri"/>
                        <a:ea typeface="Calibri"/>
                        <a:cs typeface="Times New Roman"/>
                      </a:endParaRPr>
                    </a:p>
                  </a:txBody>
                  <a:tcPr marL="6350" marR="6350" marT="0" marB="0"/>
                </a:tc>
                <a:tc>
                  <a:txBody>
                    <a:bodyPr/>
                    <a:lstStyle/>
                    <a:p>
                      <a:pPr algn="ctr" fontAlgn="base">
                        <a:lnSpc>
                          <a:spcPct val="107000"/>
                        </a:lnSpc>
                        <a:spcAft>
                          <a:spcPts val="0"/>
                        </a:spcAft>
                      </a:pPr>
                      <a:r>
                        <a:rPr lang="ru-RU" sz="1100" kern="50" dirty="0">
                          <a:effectLst/>
                        </a:rPr>
                        <a:t>563</a:t>
                      </a:r>
                      <a:endParaRPr lang="ru-RU" sz="1100" dirty="0">
                        <a:effectLst/>
                        <a:latin typeface="Calibri"/>
                        <a:ea typeface="Calibri"/>
                        <a:cs typeface="Times New Roman"/>
                      </a:endParaRPr>
                    </a:p>
                  </a:txBody>
                  <a:tcPr marL="68580" marR="68580" marT="0" marB="0"/>
                </a:tc>
              </a:tr>
            </a:tbl>
          </a:graphicData>
        </a:graphic>
      </p:graphicFrame>
      <p:sp>
        <p:nvSpPr>
          <p:cNvPr id="46" name="TextBox 45"/>
          <p:cNvSpPr txBox="1"/>
          <p:nvPr/>
        </p:nvSpPr>
        <p:spPr>
          <a:xfrm>
            <a:off x="7466688" y="2904295"/>
            <a:ext cx="2384307"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Анализ показателя «Ввод жилья»</a:t>
            </a:r>
            <a:endParaRPr lang="ru-RU" sz="1200" dirty="0">
              <a:latin typeface="Times New Roman" pitchFamily="18" charset="0"/>
              <a:cs typeface="Times New Roman" pitchFamily="18" charset="0"/>
            </a:endParaRPr>
          </a:p>
        </p:txBody>
      </p:sp>
      <p:sp>
        <p:nvSpPr>
          <p:cNvPr id="47" name="TextBox 46"/>
          <p:cNvSpPr txBox="1"/>
          <p:nvPr/>
        </p:nvSpPr>
        <p:spPr>
          <a:xfrm>
            <a:off x="151507" y="3659430"/>
            <a:ext cx="7133968" cy="1446550"/>
          </a:xfrm>
          <a:prstGeom prst="rect">
            <a:avLst/>
          </a:prstGeom>
          <a:solidFill>
            <a:srgbClr val="C055DD">
              <a:alpha val="17000"/>
            </a:srgbClr>
          </a:solidFill>
          <a:ln>
            <a:solidFill>
              <a:srgbClr val="C055DD"/>
            </a:solidFill>
          </a:ln>
        </p:spPr>
        <p:txBody>
          <a:bodyPr wrap="square" rtlCol="0">
            <a:spAutoFit/>
          </a:bodyPr>
          <a:lstStyle/>
          <a:p>
            <a:pPr algn="just" fontAlgn="base"/>
            <a:r>
              <a:rPr lang="ru-RU" sz="1100" dirty="0" smtClean="0">
                <a:latin typeface="Times New Roman" pitchFamily="18" charset="0"/>
                <a:cs typeface="Times New Roman" pitchFamily="18" charset="0"/>
              </a:rPr>
              <a:t>      По </a:t>
            </a:r>
            <a:r>
              <a:rPr lang="ru-RU" sz="1100" dirty="0">
                <a:latin typeface="Times New Roman" pitchFamily="18" charset="0"/>
                <a:cs typeface="Times New Roman" pitchFamily="18" charset="0"/>
              </a:rPr>
              <a:t>итогам 2018 года ввод жилья по муниципальному району Мелеузовский район составил 55801,3 </a:t>
            </a:r>
            <a:r>
              <a:rPr lang="ru-RU" sz="1100" dirty="0" err="1">
                <a:latin typeface="Times New Roman" pitchFamily="18" charset="0"/>
                <a:cs typeface="Times New Roman" pitchFamily="18" charset="0"/>
              </a:rPr>
              <a:t>кв.м</a:t>
            </a:r>
            <a:r>
              <a:rPr lang="ru-RU" sz="1100" dirty="0">
                <a:latin typeface="Times New Roman" pitchFamily="18" charset="0"/>
                <a:cs typeface="Times New Roman" pitchFamily="18" charset="0"/>
              </a:rPr>
              <a:t>, или 96,5% к уровню 2017 года, </a:t>
            </a:r>
            <a:r>
              <a:rPr lang="ru-RU" sz="1100" dirty="0" smtClean="0">
                <a:latin typeface="Times New Roman" pitchFamily="18" charset="0"/>
                <a:cs typeface="Times New Roman" pitchFamily="18" charset="0"/>
              </a:rPr>
              <a:t>что на </a:t>
            </a:r>
            <a:r>
              <a:rPr lang="ru-RU" sz="1100" dirty="0">
                <a:latin typeface="Times New Roman" pitchFamily="18" charset="0"/>
                <a:cs typeface="Times New Roman" pitchFamily="18" charset="0"/>
              </a:rPr>
              <a:t>3,5% выше республиканского значения. По количеству введенных метров жилья район занимает 8 место среди 63 муниципальных образований Республики, по вводу жилья в расчете на 1 тысячу человек населения район занимает 14 </a:t>
            </a:r>
            <a:r>
              <a:rPr lang="ru-RU" sz="1100" dirty="0" smtClean="0">
                <a:latin typeface="Times New Roman" pitchFamily="18" charset="0"/>
                <a:cs typeface="Times New Roman" pitchFamily="18" charset="0"/>
              </a:rPr>
              <a:t>место.</a:t>
            </a:r>
            <a:endParaRPr lang="ru-RU" sz="1100" dirty="0">
              <a:latin typeface="Times New Roman" pitchFamily="18" charset="0"/>
              <a:cs typeface="Times New Roman" pitchFamily="18" charset="0"/>
            </a:endParaRPr>
          </a:p>
          <a:p>
            <a:pPr algn="just" fontAlgn="base"/>
            <a:r>
              <a:rPr lang="ru-RU" sz="1100" dirty="0" smtClean="0">
                <a:latin typeface="Times New Roman" pitchFamily="18" charset="0"/>
                <a:cs typeface="Times New Roman" pitchFamily="18" charset="0"/>
              </a:rPr>
              <a:t>      В </a:t>
            </a:r>
            <a:r>
              <a:rPr lang="ru-RU" sz="1100" dirty="0">
                <a:latin typeface="Times New Roman" pitchFamily="18" charset="0"/>
                <a:cs typeface="Times New Roman" pitchFamily="18" charset="0"/>
              </a:rPr>
              <a:t>2018 году введены многоквартирные дома по ул. Ленина, д.14А (2289кв.м.), по ул. Магистральная, д.19 (1209,7 </a:t>
            </a:r>
            <a:r>
              <a:rPr lang="ru-RU" sz="1100" dirty="0" err="1">
                <a:latin typeface="Times New Roman" pitchFamily="18" charset="0"/>
                <a:cs typeface="Times New Roman" pitchFamily="18" charset="0"/>
              </a:rPr>
              <a:t>кв.м</a:t>
            </a:r>
            <a:r>
              <a:rPr lang="ru-RU" sz="1100" dirty="0">
                <a:latin typeface="Times New Roman" pitchFamily="18" charset="0"/>
                <a:cs typeface="Times New Roman" pitchFamily="18" charset="0"/>
              </a:rPr>
              <a:t>), по ул. Ленина, д.18 (2785,8 </a:t>
            </a:r>
            <a:r>
              <a:rPr lang="ru-RU" sz="1100" dirty="0" err="1">
                <a:latin typeface="Times New Roman" pitchFamily="18" charset="0"/>
                <a:cs typeface="Times New Roman" pitchFamily="18" charset="0"/>
              </a:rPr>
              <a:t>кв.м</a:t>
            </a:r>
            <a:r>
              <a:rPr lang="ru-RU" sz="1100" dirty="0">
                <a:latin typeface="Times New Roman" pitchFamily="18" charset="0"/>
                <a:cs typeface="Times New Roman" pitchFamily="18" charset="0"/>
              </a:rPr>
              <a:t>.).</a:t>
            </a:r>
          </a:p>
          <a:p>
            <a:pPr algn="just" fontAlgn="base"/>
            <a:r>
              <a:rPr lang="ru-RU" sz="1100" dirty="0" smtClean="0">
                <a:latin typeface="Times New Roman" pitchFamily="18" charset="0"/>
                <a:cs typeface="Times New Roman" pitchFamily="18" charset="0"/>
              </a:rPr>
              <a:t>      В </a:t>
            </a:r>
            <a:r>
              <a:rPr lang="ru-RU" sz="1100" dirty="0">
                <a:latin typeface="Times New Roman" pitchFamily="18" charset="0"/>
                <a:cs typeface="Times New Roman" pitchFamily="18" charset="0"/>
              </a:rPr>
              <a:t>2019 году планируется ввести многоквартирные дома по адресам: </a:t>
            </a:r>
            <a:r>
              <a:rPr lang="ru-RU" sz="1100" dirty="0" err="1">
                <a:latin typeface="Times New Roman" pitchFamily="18" charset="0"/>
                <a:cs typeface="Times New Roman" pitchFamily="18" charset="0"/>
              </a:rPr>
              <a:t>г.Мелеуз</a:t>
            </a:r>
            <a:r>
              <a:rPr lang="ru-RU" sz="1100" dirty="0">
                <a:latin typeface="Times New Roman" pitchFamily="18" charset="0"/>
                <a:cs typeface="Times New Roman" pitchFamily="18" charset="0"/>
              </a:rPr>
              <a:t>, </a:t>
            </a:r>
            <a:r>
              <a:rPr lang="ru-RU" sz="1100" dirty="0" err="1">
                <a:latin typeface="Times New Roman" pitchFamily="18" charset="0"/>
                <a:cs typeface="Times New Roman" pitchFamily="18" charset="0"/>
              </a:rPr>
              <a:t>ул.Магистральная</a:t>
            </a:r>
            <a:r>
              <a:rPr lang="ru-RU" sz="1100" dirty="0">
                <a:latin typeface="Times New Roman" pitchFamily="18" charset="0"/>
                <a:cs typeface="Times New Roman" pitchFamily="18" charset="0"/>
              </a:rPr>
              <a:t>, д.17 (1160 </a:t>
            </a:r>
            <a:r>
              <a:rPr lang="ru-RU" sz="1100" dirty="0" err="1">
                <a:latin typeface="Times New Roman" pitchFamily="18" charset="0"/>
                <a:cs typeface="Times New Roman" pitchFamily="18" charset="0"/>
              </a:rPr>
              <a:t>кв.м</a:t>
            </a:r>
            <a:r>
              <a:rPr lang="ru-RU" sz="1100" dirty="0">
                <a:latin typeface="Times New Roman" pitchFamily="18" charset="0"/>
                <a:cs typeface="Times New Roman" pitchFamily="18" charset="0"/>
              </a:rPr>
              <a:t>), </a:t>
            </a:r>
            <a:r>
              <a:rPr lang="ru-RU" sz="1100" dirty="0" err="1">
                <a:latin typeface="Times New Roman" pitchFamily="18" charset="0"/>
                <a:cs typeface="Times New Roman" pitchFamily="18" charset="0"/>
              </a:rPr>
              <a:t>г.Мелеуз</a:t>
            </a:r>
            <a:r>
              <a:rPr lang="ru-RU" sz="1100" dirty="0">
                <a:latin typeface="Times New Roman" pitchFamily="18" charset="0"/>
                <a:cs typeface="Times New Roman" pitchFamily="18" charset="0"/>
              </a:rPr>
              <a:t>, </a:t>
            </a:r>
            <a:r>
              <a:rPr lang="ru-RU" sz="1100" dirty="0" err="1">
                <a:latin typeface="Times New Roman" pitchFamily="18" charset="0"/>
                <a:cs typeface="Times New Roman" pitchFamily="18" charset="0"/>
              </a:rPr>
              <a:t>ул.Смоленская</a:t>
            </a:r>
            <a:r>
              <a:rPr lang="ru-RU" sz="1100" dirty="0">
                <a:latin typeface="Times New Roman" pitchFamily="18" charset="0"/>
                <a:cs typeface="Times New Roman" pitchFamily="18" charset="0"/>
              </a:rPr>
              <a:t>, д.50 (3920 </a:t>
            </a:r>
            <a:r>
              <a:rPr lang="ru-RU" sz="1100" dirty="0" err="1">
                <a:latin typeface="Times New Roman" pitchFamily="18" charset="0"/>
                <a:cs typeface="Times New Roman" pitchFamily="18" charset="0"/>
              </a:rPr>
              <a:t>кв.м</a:t>
            </a:r>
            <a:r>
              <a:rPr lang="ru-RU" sz="1100" dirty="0">
                <a:latin typeface="Times New Roman" pitchFamily="18" charset="0"/>
                <a:cs typeface="Times New Roman" pitchFamily="18" charset="0"/>
              </a:rPr>
              <a:t>), </a:t>
            </a:r>
            <a:r>
              <a:rPr lang="ru-RU" sz="1100" dirty="0" err="1">
                <a:latin typeface="Times New Roman" pitchFamily="18" charset="0"/>
                <a:cs typeface="Times New Roman" pitchFamily="18" charset="0"/>
              </a:rPr>
              <a:t>г.Мелеуз</a:t>
            </a:r>
            <a:r>
              <a:rPr lang="ru-RU" sz="1100" dirty="0">
                <a:latin typeface="Times New Roman" pitchFamily="18" charset="0"/>
                <a:cs typeface="Times New Roman" pitchFamily="18" charset="0"/>
              </a:rPr>
              <a:t>, </a:t>
            </a:r>
            <a:r>
              <a:rPr lang="ru-RU" sz="1100" dirty="0" err="1">
                <a:latin typeface="Times New Roman" pitchFamily="18" charset="0"/>
                <a:cs typeface="Times New Roman" pitchFamily="18" charset="0"/>
              </a:rPr>
              <a:t>ул.Ленина</a:t>
            </a:r>
            <a:r>
              <a:rPr lang="ru-RU" sz="1100" dirty="0">
                <a:latin typeface="Times New Roman" pitchFamily="18" charset="0"/>
                <a:cs typeface="Times New Roman" pitchFamily="18" charset="0"/>
              </a:rPr>
              <a:t>, д.20 (675 </a:t>
            </a:r>
            <a:r>
              <a:rPr lang="ru-RU" sz="1100" dirty="0" err="1">
                <a:latin typeface="Times New Roman" pitchFamily="18" charset="0"/>
                <a:cs typeface="Times New Roman" pitchFamily="18" charset="0"/>
              </a:rPr>
              <a:t>кв.м</a:t>
            </a:r>
            <a:r>
              <a:rPr lang="ru-RU" sz="1100" dirty="0" smtClean="0">
                <a:latin typeface="Times New Roman" pitchFamily="18" charset="0"/>
                <a:cs typeface="Times New Roman" pitchFamily="18" charset="0"/>
              </a:rPr>
              <a:t>).</a:t>
            </a:r>
            <a:endParaRPr lang="ru-RU" sz="1100" dirty="0">
              <a:latin typeface="Times New Roman" pitchFamily="18" charset="0"/>
              <a:cs typeface="Times New Roman" pitchFamily="18" charset="0"/>
            </a:endParaRPr>
          </a:p>
        </p:txBody>
      </p:sp>
      <p:sp>
        <p:nvSpPr>
          <p:cNvPr id="25" name="Скругленный прямоугольник 24"/>
          <p:cNvSpPr/>
          <p:nvPr/>
        </p:nvSpPr>
        <p:spPr>
          <a:xfrm>
            <a:off x="7466688" y="4784813"/>
            <a:ext cx="4392078" cy="328509"/>
          </a:xfrm>
          <a:prstGeom prst="roundRect">
            <a:avLst/>
          </a:prstGeom>
          <a:solidFill>
            <a:srgbClr val="B0F7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1"/>
                </a:solidFill>
                <a:latin typeface="Times New Roman" pitchFamily="18" charset="0"/>
                <a:cs typeface="Times New Roman" pitchFamily="18" charset="0"/>
              </a:rPr>
              <a:t>Обеспеченность на 1 жителя составляет – 29,4 </a:t>
            </a:r>
            <a:r>
              <a:rPr lang="ru-RU" sz="1100" b="1" dirty="0" err="1" smtClean="0">
                <a:solidFill>
                  <a:schemeClr val="tx1"/>
                </a:solidFill>
                <a:latin typeface="Times New Roman" pitchFamily="18" charset="0"/>
                <a:cs typeface="Times New Roman" pitchFamily="18" charset="0"/>
              </a:rPr>
              <a:t>кв.м</a:t>
            </a:r>
            <a:endParaRPr lang="ru-RU" sz="1100" b="1" dirty="0">
              <a:solidFill>
                <a:schemeClr val="tx1"/>
              </a:solidFill>
              <a:latin typeface="Times New Roman" pitchFamily="18" charset="0"/>
              <a:cs typeface="Times New Roman" pitchFamily="18" charset="0"/>
            </a:endParaRPr>
          </a:p>
        </p:txBody>
      </p:sp>
      <p:sp>
        <p:nvSpPr>
          <p:cNvPr id="26" name="TextBox 25"/>
          <p:cNvSpPr txBox="1"/>
          <p:nvPr/>
        </p:nvSpPr>
        <p:spPr>
          <a:xfrm>
            <a:off x="80967" y="5234870"/>
            <a:ext cx="7182370" cy="1492716"/>
          </a:xfrm>
          <a:prstGeom prst="rect">
            <a:avLst/>
          </a:prstGeom>
          <a:noFill/>
          <a:ln>
            <a:solidFill>
              <a:schemeClr val="accent2">
                <a:lumMod val="75000"/>
              </a:schemeClr>
            </a:solidFill>
          </a:ln>
        </p:spPr>
        <p:txBody>
          <a:bodyPr wrap="square" rtlCol="0">
            <a:spAutoFit/>
          </a:bodyPr>
          <a:lstStyle/>
          <a:p>
            <a:r>
              <a:rPr lang="ru-RU" sz="900" dirty="0" smtClean="0">
                <a:latin typeface="Times New Roman" pitchFamily="18" charset="0"/>
                <a:cs typeface="Times New Roman" pitchFamily="18" charset="0"/>
              </a:rPr>
              <a:t>      </a:t>
            </a:r>
            <a:r>
              <a:rPr lang="ru-RU" sz="1000" dirty="0" smtClean="0">
                <a:latin typeface="Times New Roman" pitchFamily="18" charset="0"/>
                <a:cs typeface="Times New Roman" pitchFamily="18" charset="0"/>
              </a:rPr>
              <a:t>Капремонт жилищного фонда</a:t>
            </a:r>
          </a:p>
          <a:p>
            <a:r>
              <a:rPr lang="ru-RU" sz="900" dirty="0" smtClean="0">
                <a:latin typeface="Times New Roman" pitchFamily="18" charset="0"/>
                <a:cs typeface="Times New Roman" pitchFamily="18" charset="0"/>
              </a:rPr>
              <a:t>      Кроме того, за счет внебюджетных средств в 2018 году  НОФ «Региональный оператор  РБ» в 24 МКД проведен капитальный ремонт на сумму 148,28 </a:t>
            </a:r>
            <a:r>
              <a:rPr lang="ru-RU" sz="900" dirty="0" err="1" smtClean="0">
                <a:latin typeface="Times New Roman" pitchFamily="18" charset="0"/>
                <a:cs typeface="Times New Roman" pitchFamily="18" charset="0"/>
              </a:rPr>
              <a:t>млн.руб</a:t>
            </a:r>
            <a:r>
              <a:rPr lang="ru-RU" sz="900" dirty="0" smtClean="0">
                <a:latin typeface="Times New Roman" pitchFamily="18" charset="0"/>
                <a:cs typeface="Times New Roman" pitchFamily="18" charset="0"/>
              </a:rPr>
              <a:t>., в </a:t>
            </a:r>
            <a:r>
              <a:rPr lang="ru-RU" sz="900" dirty="0" err="1" smtClean="0">
                <a:latin typeface="Times New Roman" pitchFamily="18" charset="0"/>
                <a:cs typeface="Times New Roman" pitchFamily="18" charset="0"/>
              </a:rPr>
              <a:t>т.ч</a:t>
            </a:r>
            <a:r>
              <a:rPr lang="ru-RU" sz="900" dirty="0" smtClean="0">
                <a:latin typeface="Times New Roman" pitchFamily="18" charset="0"/>
                <a:cs typeface="Times New Roman" pitchFamily="18" charset="0"/>
              </a:rPr>
              <a:t>.</a:t>
            </a:r>
          </a:p>
          <a:p>
            <a:pPr marL="171450" indent="-171450">
              <a:buFont typeface="Wingdings" pitchFamily="2" charset="2"/>
              <a:buChar char="v"/>
            </a:pPr>
            <a:r>
              <a:rPr lang="ru-RU" sz="900" dirty="0">
                <a:latin typeface="Times New Roman" pitchFamily="18" charset="0"/>
                <a:cs typeface="Times New Roman" pitchFamily="18" charset="0"/>
              </a:rPr>
              <a:t>р</a:t>
            </a:r>
            <a:r>
              <a:rPr lang="ru-RU" sz="900" dirty="0" smtClean="0">
                <a:latin typeface="Times New Roman" pitchFamily="18" charset="0"/>
                <a:cs typeface="Times New Roman" pitchFamily="18" charset="0"/>
              </a:rPr>
              <a:t>емонт кровли  на сумму 21,9 </a:t>
            </a:r>
            <a:r>
              <a:rPr lang="ru-RU" sz="900" dirty="0" err="1" smtClean="0">
                <a:latin typeface="Times New Roman" pitchFamily="18" charset="0"/>
                <a:cs typeface="Times New Roman" pitchFamily="18" charset="0"/>
              </a:rPr>
              <a:t>млн.руб</a:t>
            </a:r>
            <a:r>
              <a:rPr lang="ru-RU" sz="900" dirty="0" smtClean="0">
                <a:latin typeface="Times New Roman" pitchFamily="18" charset="0"/>
                <a:cs typeface="Times New Roman" pitchFamily="18" charset="0"/>
              </a:rPr>
              <a:t>. в 9 домах (г. Мелеуз, ул. Метеорологическая, дома 5а и 21, ул. Школьная д.3а, 32 </a:t>
            </a:r>
            <a:r>
              <a:rPr lang="ru-RU" sz="900" dirty="0" err="1" smtClean="0">
                <a:latin typeface="Times New Roman" pitchFamily="18" charset="0"/>
                <a:cs typeface="Times New Roman" pitchFamily="18" charset="0"/>
              </a:rPr>
              <a:t>мкр</a:t>
            </a:r>
            <a:r>
              <a:rPr lang="ru-RU" sz="900" dirty="0" smtClean="0">
                <a:latin typeface="Times New Roman" pitchFamily="18" charset="0"/>
                <a:cs typeface="Times New Roman" pitchFamily="18" charset="0"/>
              </a:rPr>
              <a:t>, дома 12, 13 и 28, ул. Московская д. 13, 31 </a:t>
            </a:r>
            <a:r>
              <a:rPr lang="ru-RU" sz="900" dirty="0" err="1" smtClean="0">
                <a:latin typeface="Times New Roman" pitchFamily="18" charset="0"/>
                <a:cs typeface="Times New Roman" pitchFamily="18" charset="0"/>
              </a:rPr>
              <a:t>мкр</a:t>
            </a:r>
            <a:r>
              <a:rPr lang="ru-RU" sz="900" dirty="0" smtClean="0">
                <a:latin typeface="Times New Roman" pitchFamily="18" charset="0"/>
                <a:cs typeface="Times New Roman" pitchFamily="18" charset="0"/>
              </a:rPr>
              <a:t>. д.3, ул. Комарова д.7)</a:t>
            </a:r>
          </a:p>
          <a:p>
            <a:pPr marL="171450" indent="-171450">
              <a:buFont typeface="Wingdings" pitchFamily="2" charset="2"/>
              <a:buChar char="v"/>
            </a:pPr>
            <a:r>
              <a:rPr lang="ru-RU" sz="900" dirty="0">
                <a:latin typeface="Times New Roman" pitchFamily="18" charset="0"/>
                <a:cs typeface="Times New Roman" pitchFamily="18" charset="0"/>
              </a:rPr>
              <a:t>р</a:t>
            </a:r>
            <a:r>
              <a:rPr lang="ru-RU" sz="900" dirty="0" smtClean="0">
                <a:latin typeface="Times New Roman" pitchFamily="18" charset="0"/>
                <a:cs typeface="Times New Roman" pitchFamily="18" charset="0"/>
              </a:rPr>
              <a:t>емонт системы теплоснабжения </a:t>
            </a:r>
            <a:r>
              <a:rPr lang="ru-RU" sz="900" dirty="0">
                <a:latin typeface="Times New Roman" pitchFamily="18" charset="0"/>
                <a:cs typeface="Times New Roman" pitchFamily="18" charset="0"/>
              </a:rPr>
              <a:t>на сумму 14 </a:t>
            </a:r>
            <a:r>
              <a:rPr lang="ru-RU" sz="900" dirty="0" err="1">
                <a:latin typeface="Times New Roman" pitchFamily="18" charset="0"/>
                <a:cs typeface="Times New Roman" pitchFamily="18" charset="0"/>
              </a:rPr>
              <a:t>млн.руб</a:t>
            </a:r>
            <a:r>
              <a:rPr lang="ru-RU" sz="900" dirty="0">
                <a:latin typeface="Times New Roman" pitchFamily="18" charset="0"/>
                <a:cs typeface="Times New Roman" pitchFamily="18" charset="0"/>
              </a:rPr>
              <a:t>. в </a:t>
            </a:r>
            <a:r>
              <a:rPr lang="ru-RU" sz="900" dirty="0" smtClean="0">
                <a:latin typeface="Times New Roman" pitchFamily="18" charset="0"/>
                <a:cs typeface="Times New Roman" pitchFamily="18" charset="0"/>
              </a:rPr>
              <a:t>2 домах  (г. Мелеуз, 32 </a:t>
            </a:r>
            <a:r>
              <a:rPr lang="ru-RU" sz="900" dirty="0" err="1" smtClean="0">
                <a:latin typeface="Times New Roman" pitchFamily="18" charset="0"/>
                <a:cs typeface="Times New Roman" pitchFamily="18" charset="0"/>
              </a:rPr>
              <a:t>мкр</a:t>
            </a:r>
            <a:r>
              <a:rPr lang="ru-RU" sz="900" dirty="0" smtClean="0">
                <a:latin typeface="Times New Roman" pitchFamily="18" charset="0"/>
                <a:cs typeface="Times New Roman" pitchFamily="18" charset="0"/>
              </a:rPr>
              <a:t>, д.14, ул. Ленина, д. 150)</a:t>
            </a:r>
          </a:p>
          <a:p>
            <a:pPr marL="171450" indent="-171450">
              <a:buFont typeface="Wingdings" pitchFamily="2" charset="2"/>
              <a:buChar char="v"/>
            </a:pPr>
            <a:r>
              <a:rPr lang="ru-RU" sz="900" dirty="0">
                <a:latin typeface="Times New Roman" pitchFamily="18" charset="0"/>
                <a:cs typeface="Times New Roman" pitchFamily="18" charset="0"/>
              </a:rPr>
              <a:t>р</a:t>
            </a:r>
            <a:r>
              <a:rPr lang="ru-RU" sz="900" dirty="0" smtClean="0">
                <a:latin typeface="Times New Roman" pitchFamily="18" charset="0"/>
                <a:cs typeface="Times New Roman" pitchFamily="18" charset="0"/>
              </a:rPr>
              <a:t>емонт холодного водоснабжения и водоотведения на сумму 32,4 </a:t>
            </a:r>
            <a:r>
              <a:rPr lang="ru-RU" sz="900" dirty="0" err="1" smtClean="0">
                <a:latin typeface="Times New Roman" pitchFamily="18" charset="0"/>
                <a:cs typeface="Times New Roman" pitchFamily="18" charset="0"/>
              </a:rPr>
              <a:t>млн.руб</a:t>
            </a:r>
            <a:r>
              <a:rPr lang="ru-RU" sz="900" dirty="0" smtClean="0">
                <a:latin typeface="Times New Roman" pitchFamily="18" charset="0"/>
                <a:cs typeface="Times New Roman" pitchFamily="18" charset="0"/>
              </a:rPr>
              <a:t>.  в 5 домах (г. Мелеуз, ул. Ленина дома 133 и 156, 32 </a:t>
            </a:r>
            <a:r>
              <a:rPr lang="ru-RU" sz="900" dirty="0" err="1" smtClean="0">
                <a:latin typeface="Times New Roman" pitchFamily="18" charset="0"/>
                <a:cs typeface="Times New Roman" pitchFamily="18" charset="0"/>
              </a:rPr>
              <a:t>мкр</a:t>
            </a:r>
            <a:r>
              <a:rPr lang="ru-RU" sz="900" dirty="0" smtClean="0">
                <a:latin typeface="Times New Roman" pitchFamily="18" charset="0"/>
                <a:cs typeface="Times New Roman" pitchFamily="18" charset="0"/>
              </a:rPr>
              <a:t> д.29, Шахтерская д.3, Смоленская, д.31)</a:t>
            </a:r>
          </a:p>
          <a:p>
            <a:pPr marL="171450" indent="-171450">
              <a:buFont typeface="Wingdings" pitchFamily="2" charset="2"/>
              <a:buChar char="v"/>
            </a:pPr>
            <a:r>
              <a:rPr lang="ru-RU" sz="900" dirty="0" smtClean="0">
                <a:latin typeface="Times New Roman" pitchFamily="18" charset="0"/>
                <a:cs typeface="Times New Roman" pitchFamily="18" charset="0"/>
              </a:rPr>
              <a:t>замена  лифтов на сумму  80 </a:t>
            </a:r>
            <a:r>
              <a:rPr lang="ru-RU" sz="900" dirty="0" err="1" smtClean="0">
                <a:latin typeface="Times New Roman" pitchFamily="18" charset="0"/>
                <a:cs typeface="Times New Roman" pitchFamily="18" charset="0"/>
              </a:rPr>
              <a:t>млн.руб</a:t>
            </a:r>
            <a:r>
              <a:rPr lang="ru-RU" sz="900" dirty="0">
                <a:latin typeface="Times New Roman" pitchFamily="18" charset="0"/>
                <a:cs typeface="Times New Roman" pitchFamily="18" charset="0"/>
              </a:rPr>
              <a:t>. 38 лифтов в </a:t>
            </a:r>
            <a:r>
              <a:rPr lang="ru-RU" sz="900" dirty="0" smtClean="0">
                <a:latin typeface="Times New Roman" pitchFamily="18" charset="0"/>
                <a:cs typeface="Times New Roman" pitchFamily="18" charset="0"/>
              </a:rPr>
              <a:t>8 домах (г. Мелеуз, ул. Московская д.3, ул. Ленина дома 131, 133 и 135, ул. Октябрьская дома 5 и 7, ул. Смоленская, дома 33 и 43)</a:t>
            </a:r>
            <a:endParaRPr lang="ru-RU" sz="900" dirty="0">
              <a:latin typeface="Times New Roman" pitchFamily="18" charset="0"/>
              <a:cs typeface="Times New Roman" pitchFamily="18" charset="0"/>
            </a:endParaRPr>
          </a:p>
        </p:txBody>
      </p:sp>
      <p:sp>
        <p:nvSpPr>
          <p:cNvPr id="4" name="TextBox 3"/>
          <p:cNvSpPr txBox="1"/>
          <p:nvPr/>
        </p:nvSpPr>
        <p:spPr>
          <a:xfrm>
            <a:off x="7453346" y="5169099"/>
            <a:ext cx="4640199" cy="461665"/>
          </a:xfrm>
          <a:prstGeom prst="rect">
            <a:avLst/>
          </a:prstGeom>
          <a:noFill/>
          <a:ln>
            <a:solidFill>
              <a:srgbClr val="7030A0"/>
            </a:solidFill>
          </a:ln>
        </p:spPr>
        <p:txBody>
          <a:bodyPr wrap="square" rtlCol="0">
            <a:spAutoFit/>
          </a:bodyPr>
          <a:lstStyle/>
          <a:p>
            <a:pPr algn="ctr"/>
            <a:r>
              <a:rPr lang="ru-RU" sz="1200" dirty="0" smtClean="0">
                <a:latin typeface="Times New Roman" pitchFamily="18" charset="0"/>
                <a:cs typeface="Times New Roman" pitchFamily="18" charset="0"/>
              </a:rPr>
              <a:t>Премирование победителей республиканского конкурса</a:t>
            </a:r>
          </a:p>
          <a:p>
            <a:pPr algn="ctr"/>
            <a:r>
              <a:rPr lang="ru-RU" sz="1200" dirty="0" smtClean="0">
                <a:latin typeface="Times New Roman" pitchFamily="18" charset="0"/>
                <a:cs typeface="Times New Roman" pitchFamily="18" charset="0"/>
              </a:rPr>
              <a:t>«Лучший многоквартирный дом»</a:t>
            </a:r>
            <a:endParaRPr lang="ru-RU" sz="1200" dirty="0">
              <a:latin typeface="Times New Roman" pitchFamily="18" charset="0"/>
              <a:cs typeface="Times New Roman" pitchFamily="18" charset="0"/>
            </a:endParaRPr>
          </a:p>
        </p:txBody>
      </p:sp>
      <p:pic>
        <p:nvPicPr>
          <p:cNvPr id="1026" name="Picture 2" descr="http://s3-ap-southeast-2.amazonaws.com/2ser-wordpress/wp-content/aws/uploads/2017/10/05033750/shutterstock_67525153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17143" y="5741912"/>
            <a:ext cx="478633" cy="4786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5386" y="6295966"/>
            <a:ext cx="662146" cy="48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26232" y="5630764"/>
            <a:ext cx="3562350" cy="461665"/>
          </a:xfrm>
          <a:prstGeom prst="rect">
            <a:avLst/>
          </a:prstGeom>
          <a:noFill/>
        </p:spPr>
        <p:txBody>
          <a:bodyPr wrap="square" rtlCol="0">
            <a:spAutoFit/>
          </a:bodyPr>
          <a:lstStyle/>
          <a:p>
            <a:pPr algn="ctr"/>
            <a:r>
              <a:rPr lang="ru-RU" sz="1200" dirty="0" smtClean="0">
                <a:latin typeface="Times New Roman" pitchFamily="18" charset="0"/>
                <a:cs typeface="Times New Roman" pitchFamily="18" charset="0"/>
              </a:rPr>
              <a:t>Победитель: МКД расположенный по адресу:</a:t>
            </a:r>
          </a:p>
          <a:p>
            <a:pPr algn="ctr"/>
            <a:r>
              <a:rPr lang="ru-RU" sz="1200" dirty="0" smtClean="0">
                <a:latin typeface="Times New Roman" pitchFamily="18" charset="0"/>
                <a:cs typeface="Times New Roman" pitchFamily="18" charset="0"/>
              </a:rPr>
              <a:t>г. Мелеуз, ул. Московская дом № 7</a:t>
            </a:r>
            <a:endParaRPr lang="ru-RU" sz="1200" dirty="0">
              <a:latin typeface="Times New Roman" pitchFamily="18" charset="0"/>
              <a:cs typeface="Times New Roman" pitchFamily="18" charset="0"/>
            </a:endParaRPr>
          </a:p>
        </p:txBody>
      </p:sp>
      <p:sp>
        <p:nvSpPr>
          <p:cNvPr id="7" name="Пятиугольник 6"/>
          <p:cNvSpPr/>
          <p:nvPr/>
        </p:nvSpPr>
        <p:spPr>
          <a:xfrm>
            <a:off x="8474156" y="6192543"/>
            <a:ext cx="978408" cy="484632"/>
          </a:xfrm>
          <a:prstGeom prst="homePlat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Times New Roman" pitchFamily="18" charset="0"/>
                <a:cs typeface="Times New Roman" pitchFamily="18" charset="0"/>
              </a:rPr>
              <a:t>100 </a:t>
            </a:r>
          </a:p>
          <a:p>
            <a:pPr algn="ctr"/>
            <a:r>
              <a:rPr lang="ru-RU" sz="1200" dirty="0" smtClean="0">
                <a:solidFill>
                  <a:schemeClr val="tx1"/>
                </a:solidFill>
                <a:latin typeface="Times New Roman" pitchFamily="18" charset="0"/>
                <a:cs typeface="Times New Roman" pitchFamily="18" charset="0"/>
              </a:rPr>
              <a:t>тыс. руб.</a:t>
            </a:r>
            <a:endParaRPr lang="ru-RU" sz="1200" dirty="0">
              <a:solidFill>
                <a:schemeClr val="tx1"/>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29949" y="6085470"/>
            <a:ext cx="1063595" cy="69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393739" y="6092429"/>
            <a:ext cx="1636210" cy="707886"/>
          </a:xfrm>
          <a:prstGeom prst="rect">
            <a:avLst/>
          </a:prstGeom>
          <a:noFill/>
        </p:spPr>
        <p:txBody>
          <a:bodyPr wrap="square" rtlCol="0">
            <a:spAutoFit/>
          </a:bodyPr>
          <a:lstStyle/>
          <a:p>
            <a:pPr algn="ctr"/>
            <a:r>
              <a:rPr lang="ru-RU" sz="1000" dirty="0" smtClean="0">
                <a:latin typeface="Times New Roman" pitchFamily="18" charset="0"/>
                <a:cs typeface="Times New Roman" pitchFamily="18" charset="0"/>
              </a:rPr>
              <a:t>На благоустройство </a:t>
            </a:r>
            <a:r>
              <a:rPr lang="ru-RU" sz="1000" dirty="0" err="1" smtClean="0">
                <a:latin typeface="Times New Roman" pitchFamily="18" charset="0"/>
                <a:cs typeface="Times New Roman" pitchFamily="18" charset="0"/>
              </a:rPr>
              <a:t>придворовой</a:t>
            </a:r>
            <a:r>
              <a:rPr lang="ru-RU" sz="1000" dirty="0" smtClean="0">
                <a:latin typeface="Times New Roman" pitchFamily="18" charset="0"/>
                <a:cs typeface="Times New Roman" pitchFamily="18" charset="0"/>
              </a:rPr>
              <a:t> территории- установка детской игровой площадки</a:t>
            </a:r>
            <a:endParaRPr lang="ru-RU" sz="1000" dirty="0">
              <a:latin typeface="Times New Roman" pitchFamily="18" charset="0"/>
              <a:cs typeface="Times New Roman" pitchFamily="18" charset="0"/>
            </a:endParaRPr>
          </a:p>
        </p:txBody>
      </p:sp>
    </p:spTree>
    <p:extLst>
      <p:ext uri="{BB962C8B-B14F-4D97-AF65-F5344CB8AC3E}">
        <p14:creationId xmlns:p14="http://schemas.microsoft.com/office/powerpoint/2010/main" val="4289968984"/>
      </p:ext>
    </p:extLst>
  </p:cSld>
  <p:clrMapOvr>
    <a:masterClrMapping/>
  </p:clrMapOvr>
  <mc:AlternateContent xmlns:mc="http://schemas.openxmlformats.org/markup-compatibility/2006">
    <mc:Choice xmlns:p14="http://schemas.microsoft.com/office/powerpoint/2010/main" Requires="p14">
      <p:transition spd="slow" p14:dur="2000" advTm="11103"/>
    </mc:Choice>
    <mc:Fallback>
      <p:transition spd="slow" advTm="1110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Рисунок 27"/>
          <p:cNvPicPr>
            <a:picLocks noChangeAspect="1"/>
          </p:cNvPicPr>
          <p:nvPr/>
        </p:nvPicPr>
        <p:blipFill>
          <a:blip r:embed="rId2"/>
          <a:stretch>
            <a:fillRect/>
          </a:stretch>
        </p:blipFill>
        <p:spPr>
          <a:xfrm>
            <a:off x="0" y="7249"/>
            <a:ext cx="12235361" cy="6857999"/>
          </a:xfrm>
          <a:prstGeom prst="rect">
            <a:avLst/>
          </a:prstGeom>
        </p:spPr>
      </p:pic>
      <p:grpSp>
        <p:nvGrpSpPr>
          <p:cNvPr id="11" name="Группа 10"/>
          <p:cNvGrpSpPr/>
          <p:nvPr/>
        </p:nvGrpSpPr>
        <p:grpSpPr>
          <a:xfrm>
            <a:off x="1401294" y="1171790"/>
            <a:ext cx="3952591" cy="2835284"/>
            <a:chOff x="360726" y="1208871"/>
            <a:chExt cx="5715757" cy="4304417"/>
          </a:xfrm>
        </p:grpSpPr>
        <p:pic>
          <p:nvPicPr>
            <p:cNvPr id="3" name="Рисунок 2"/>
            <p:cNvPicPr>
              <a:picLocks noChangeAspect="1"/>
            </p:cNvPicPr>
            <p:nvPr/>
          </p:nvPicPr>
          <p:blipFill>
            <a:blip r:embed="rId3"/>
            <a:stretch>
              <a:fillRect/>
            </a:stretch>
          </p:blipFill>
          <p:spPr>
            <a:xfrm>
              <a:off x="360726" y="1208871"/>
              <a:ext cx="4022051" cy="4304417"/>
            </a:xfrm>
            <a:prstGeom prst="rect">
              <a:avLst/>
            </a:prstGeom>
          </p:spPr>
        </p:pic>
        <p:pic>
          <p:nvPicPr>
            <p:cNvPr id="47" name="Рисунок 15" descr="http://to-world-travel.ru/img/2015/042100/3004797"/>
            <p:cNvPicPr>
              <a:picLocks noChangeAspect="1" noChangeArrowheads="1"/>
            </p:cNvPicPr>
            <p:nvPr/>
          </p:nvPicPr>
          <p:blipFill>
            <a:blip r:embed="rId4"/>
            <a:srcRect/>
            <a:stretch>
              <a:fillRect/>
            </a:stretch>
          </p:blipFill>
          <p:spPr bwMode="auto">
            <a:xfrm>
              <a:off x="380485" y="2602826"/>
              <a:ext cx="2011025" cy="1407716"/>
            </a:xfrm>
            <a:prstGeom prst="rect">
              <a:avLst/>
            </a:prstGeom>
            <a:noFill/>
            <a:ln w="9525">
              <a:noFill/>
              <a:miter lim="800000"/>
              <a:headEnd/>
              <a:tailEnd/>
            </a:ln>
            <a:effectLst>
              <a:softEdge rad="127000"/>
            </a:effectLst>
          </p:spPr>
        </p:pic>
        <p:pic>
          <p:nvPicPr>
            <p:cNvPr id="717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417661" y="2768029"/>
              <a:ext cx="1576881" cy="105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67700" y="3730799"/>
              <a:ext cx="1249996" cy="841058"/>
            </a:xfrm>
            <a:prstGeom prst="rect">
              <a:avLst/>
            </a:prstGeom>
            <a:noFill/>
          </p:spPr>
          <p:txBody>
            <a:bodyPr wrap="none" rtlCol="0">
              <a:spAutoFit/>
            </a:bodyPr>
            <a:lstStyle/>
            <a:p>
              <a:r>
                <a:rPr lang="en-US" sz="1600" dirty="0" smtClean="0">
                  <a:solidFill>
                    <a:schemeClr val="bg1"/>
                  </a:solidFill>
                  <a:latin typeface="Times New Roman" pitchFamily="18" charset="0"/>
                  <a:cs typeface="Times New Roman" pitchFamily="18" charset="0"/>
                </a:rPr>
                <a:t>35</a:t>
              </a:r>
              <a:r>
                <a:rPr lang="ru-RU" sz="1600" dirty="0" smtClean="0">
                  <a:solidFill>
                    <a:schemeClr val="bg1"/>
                  </a:solidFill>
                  <a:latin typeface="Times New Roman" pitchFamily="18" charset="0"/>
                  <a:cs typeface="Times New Roman" pitchFamily="18" charset="0"/>
                </a:rPr>
                <a:t>473,7</a:t>
              </a:r>
              <a:endParaRPr lang="ru-RU" sz="1600" dirty="0">
                <a:solidFill>
                  <a:schemeClr val="bg1"/>
                </a:solidFill>
                <a:latin typeface="Times New Roman" pitchFamily="18" charset="0"/>
                <a:cs typeface="Times New Roman" pitchFamily="18" charset="0"/>
              </a:endParaRPr>
            </a:p>
            <a:p>
              <a:r>
                <a:rPr lang="ru-RU" sz="1400" dirty="0" smtClean="0">
                  <a:solidFill>
                    <a:schemeClr val="bg1"/>
                  </a:solidFill>
                  <a:latin typeface="Times New Roman" pitchFamily="18" charset="0"/>
                  <a:cs typeface="Times New Roman" pitchFamily="18" charset="0"/>
                </a:rPr>
                <a:t>тыс. руб.</a:t>
              </a:r>
              <a:endParaRPr lang="ru-RU" sz="1400" dirty="0">
                <a:solidFill>
                  <a:schemeClr val="bg1"/>
                </a:solidFill>
                <a:latin typeface="Times New Roman" pitchFamily="18" charset="0"/>
                <a:cs typeface="Times New Roman" pitchFamily="18" charset="0"/>
              </a:endParaRPr>
            </a:p>
          </p:txBody>
        </p:sp>
        <p:sp>
          <p:nvSpPr>
            <p:cNvPr id="6" name="TextBox 5"/>
            <p:cNvSpPr txBox="1"/>
            <p:nvPr/>
          </p:nvSpPr>
          <p:spPr>
            <a:xfrm>
              <a:off x="999797" y="1730913"/>
              <a:ext cx="1249995" cy="841058"/>
            </a:xfrm>
            <a:prstGeom prst="rect">
              <a:avLst/>
            </a:prstGeom>
            <a:noFill/>
          </p:spPr>
          <p:txBody>
            <a:bodyPr wrap="none" rtlCol="0">
              <a:spAutoFit/>
            </a:bodyPr>
            <a:lstStyle/>
            <a:p>
              <a:pPr algn="ctr"/>
              <a:r>
                <a:rPr lang="ru-RU" sz="1600" dirty="0" smtClean="0">
                  <a:latin typeface="Times New Roman" pitchFamily="18" charset="0"/>
                  <a:cs typeface="Times New Roman" pitchFamily="18" charset="0"/>
                </a:rPr>
                <a:t>3514,2</a:t>
              </a:r>
            </a:p>
            <a:p>
              <a:pPr algn="ctr"/>
              <a:r>
                <a:rPr lang="ru-RU" sz="1400" dirty="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тыс.руб</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7" name="TextBox 6"/>
            <p:cNvSpPr txBox="1"/>
            <p:nvPr/>
          </p:nvSpPr>
          <p:spPr>
            <a:xfrm>
              <a:off x="2689070" y="1727660"/>
              <a:ext cx="3387413" cy="841058"/>
            </a:xfrm>
            <a:prstGeom prst="rect">
              <a:avLst/>
            </a:prstGeom>
            <a:noFill/>
          </p:spPr>
          <p:txBody>
            <a:bodyPr wrap="square" rtlCol="0">
              <a:spAutoFit/>
            </a:bodyPr>
            <a:lstStyle/>
            <a:p>
              <a:r>
                <a:rPr lang="ru-RU" sz="1600" dirty="0" smtClean="0">
                  <a:latin typeface="Times New Roman" pitchFamily="18" charset="0"/>
                  <a:cs typeface="Times New Roman" pitchFamily="18" charset="0"/>
                </a:rPr>
                <a:t>1729,6</a:t>
              </a:r>
            </a:p>
            <a:p>
              <a:r>
                <a:rPr lang="ru-RU" sz="1400" dirty="0" smtClean="0">
                  <a:latin typeface="Times New Roman" pitchFamily="18" charset="0"/>
                  <a:cs typeface="Times New Roman" pitchFamily="18" charset="0"/>
                </a:rPr>
                <a:t>тыс. руб.</a:t>
              </a:r>
              <a:endParaRPr lang="ru-RU" sz="1400" dirty="0">
                <a:latin typeface="Times New Roman" pitchFamily="18" charset="0"/>
                <a:cs typeface="Times New Roman" pitchFamily="18" charset="0"/>
              </a:endParaRPr>
            </a:p>
          </p:txBody>
        </p:sp>
      </p:grpSp>
      <p:sp>
        <p:nvSpPr>
          <p:cNvPr id="4" name="Прямоугольник 3"/>
          <p:cNvSpPr/>
          <p:nvPr/>
        </p:nvSpPr>
        <p:spPr>
          <a:xfrm>
            <a:off x="0" y="1"/>
            <a:ext cx="12192000" cy="854946"/>
          </a:xfrm>
          <a:prstGeom prst="rect">
            <a:avLst/>
          </a:prstGeom>
          <a:solidFill>
            <a:srgbClr val="165751"/>
          </a:solidFill>
          <a:ln>
            <a:solidFill>
              <a:srgbClr val="165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dirty="0" smtClean="0">
                <a:solidFill>
                  <a:schemeClr val="bg1"/>
                </a:solidFill>
                <a:latin typeface="Times New Roman" pitchFamily="18" charset="0"/>
                <a:cs typeface="Times New Roman" pitchFamily="18" charset="0"/>
              </a:rPr>
              <a:t>Коммунальное </a:t>
            </a:r>
            <a:r>
              <a:rPr lang="ru-RU" sz="3000" dirty="0">
                <a:solidFill>
                  <a:schemeClr val="bg1"/>
                </a:solidFill>
                <a:latin typeface="Times New Roman" pitchFamily="18" charset="0"/>
                <a:cs typeface="Times New Roman" pitchFamily="18" charset="0"/>
              </a:rPr>
              <a:t>хозяйство</a:t>
            </a:r>
          </a:p>
        </p:txBody>
      </p:sp>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9053"/>
            <a:ext cx="696774" cy="864000"/>
          </a:xfrm>
          <a:prstGeom prst="rect">
            <a:avLst/>
          </a:prstGeom>
          <a:ln>
            <a:noFill/>
          </a:ln>
          <a:effectLst/>
        </p:spPr>
      </p:pic>
      <p:grpSp>
        <p:nvGrpSpPr>
          <p:cNvPr id="12" name="Группа 11"/>
          <p:cNvGrpSpPr/>
          <p:nvPr/>
        </p:nvGrpSpPr>
        <p:grpSpPr>
          <a:xfrm>
            <a:off x="91260" y="1341420"/>
            <a:ext cx="1018570" cy="276999"/>
            <a:chOff x="440835" y="5180652"/>
            <a:chExt cx="1018570" cy="276999"/>
          </a:xfrm>
        </p:grpSpPr>
        <p:sp>
          <p:nvSpPr>
            <p:cNvPr id="14" name="Прямоугольник 13"/>
            <p:cNvSpPr/>
            <p:nvPr/>
          </p:nvSpPr>
          <p:spPr>
            <a:xfrm>
              <a:off x="440835" y="5283417"/>
              <a:ext cx="108000" cy="108000"/>
            </a:xfrm>
            <a:prstGeom prst="rect">
              <a:avLst/>
            </a:prstGeom>
            <a:solidFill>
              <a:srgbClr val="931A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Times New Roman" pitchFamily="18" charset="0"/>
                <a:cs typeface="Times New Roman" pitchFamily="18" charset="0"/>
              </a:endParaRPr>
            </a:p>
          </p:txBody>
        </p:sp>
        <p:sp>
          <p:nvSpPr>
            <p:cNvPr id="10" name="TextBox 9"/>
            <p:cNvSpPr txBox="1"/>
            <p:nvPr/>
          </p:nvSpPr>
          <p:spPr>
            <a:xfrm>
              <a:off x="548835" y="5180652"/>
              <a:ext cx="910570"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Бюджет РБ</a:t>
              </a:r>
              <a:endParaRPr lang="ru-RU" sz="1200" dirty="0">
                <a:latin typeface="Times New Roman" pitchFamily="18" charset="0"/>
                <a:cs typeface="Times New Roman" pitchFamily="18" charset="0"/>
              </a:endParaRPr>
            </a:p>
          </p:txBody>
        </p:sp>
      </p:grpSp>
      <p:grpSp>
        <p:nvGrpSpPr>
          <p:cNvPr id="15" name="Группа 14"/>
          <p:cNvGrpSpPr/>
          <p:nvPr/>
        </p:nvGrpSpPr>
        <p:grpSpPr>
          <a:xfrm>
            <a:off x="91260" y="1705734"/>
            <a:ext cx="1406769" cy="276999"/>
            <a:chOff x="2275240" y="5213618"/>
            <a:chExt cx="1406769" cy="276999"/>
          </a:xfrm>
        </p:grpSpPr>
        <p:sp>
          <p:nvSpPr>
            <p:cNvPr id="13" name="Прямоугольник 12"/>
            <p:cNvSpPr/>
            <p:nvPr/>
          </p:nvSpPr>
          <p:spPr>
            <a:xfrm>
              <a:off x="2275240" y="5303582"/>
              <a:ext cx="108000" cy="108000"/>
            </a:xfrm>
            <a:prstGeom prst="rect">
              <a:avLst/>
            </a:prstGeom>
            <a:solidFill>
              <a:srgbClr val="FBC5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Times New Roman" pitchFamily="18" charset="0"/>
                <a:cs typeface="Times New Roman" pitchFamily="18" charset="0"/>
              </a:endParaRPr>
            </a:p>
          </p:txBody>
        </p:sp>
        <p:sp>
          <p:nvSpPr>
            <p:cNvPr id="16" name="TextBox 15"/>
            <p:cNvSpPr txBox="1"/>
            <p:nvPr/>
          </p:nvSpPr>
          <p:spPr>
            <a:xfrm>
              <a:off x="2346643" y="5213618"/>
              <a:ext cx="1335366"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Местный бюджет</a:t>
              </a:r>
              <a:endParaRPr lang="ru-RU" sz="1200" dirty="0">
                <a:latin typeface="Times New Roman" pitchFamily="18" charset="0"/>
                <a:cs typeface="Times New Roman" pitchFamily="18" charset="0"/>
              </a:endParaRPr>
            </a:p>
          </p:txBody>
        </p:sp>
      </p:grpSp>
      <p:grpSp>
        <p:nvGrpSpPr>
          <p:cNvPr id="18" name="Группа 17"/>
          <p:cNvGrpSpPr/>
          <p:nvPr/>
        </p:nvGrpSpPr>
        <p:grpSpPr>
          <a:xfrm>
            <a:off x="91260" y="2029659"/>
            <a:ext cx="1264309" cy="646331"/>
            <a:chOff x="352969" y="5258270"/>
            <a:chExt cx="1264309" cy="646331"/>
          </a:xfrm>
        </p:grpSpPr>
        <p:sp>
          <p:nvSpPr>
            <p:cNvPr id="8" name="Прямоугольник 7"/>
            <p:cNvSpPr/>
            <p:nvPr/>
          </p:nvSpPr>
          <p:spPr>
            <a:xfrm>
              <a:off x="352969" y="5373406"/>
              <a:ext cx="108000" cy="108000"/>
            </a:xfrm>
            <a:prstGeom prst="rect">
              <a:avLst/>
            </a:prstGeom>
            <a:solidFill>
              <a:srgbClr val="DB06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Times New Roman" pitchFamily="18" charset="0"/>
                <a:cs typeface="Times New Roman" pitchFamily="18" charset="0"/>
              </a:endParaRPr>
            </a:p>
          </p:txBody>
        </p:sp>
        <p:sp>
          <p:nvSpPr>
            <p:cNvPr id="17" name="TextBox 16"/>
            <p:cNvSpPr txBox="1"/>
            <p:nvPr/>
          </p:nvSpPr>
          <p:spPr>
            <a:xfrm>
              <a:off x="439327" y="5258270"/>
              <a:ext cx="1177951" cy="646331"/>
            </a:xfrm>
            <a:prstGeom prst="rect">
              <a:avLst/>
            </a:prstGeom>
            <a:noFill/>
          </p:spPr>
          <p:txBody>
            <a:bodyPr wrap="none" rtlCol="0">
              <a:spAutoFit/>
            </a:bodyPr>
            <a:lstStyle/>
            <a:p>
              <a:r>
                <a:rPr lang="ru-RU" sz="1200" dirty="0" smtClean="0">
                  <a:latin typeface="Times New Roman" pitchFamily="18" charset="0"/>
                  <a:cs typeface="Times New Roman" pitchFamily="18" charset="0"/>
                </a:rPr>
                <a:t>Средства</a:t>
              </a:r>
            </a:p>
            <a:p>
              <a:r>
                <a:rPr lang="ru-RU" sz="1200" dirty="0" smtClean="0">
                  <a:latin typeface="Times New Roman" pitchFamily="18" charset="0"/>
                  <a:cs typeface="Times New Roman" pitchFamily="18" charset="0"/>
                </a:rPr>
                <a:t>Собственников</a:t>
              </a:r>
            </a:p>
            <a:p>
              <a:r>
                <a:rPr lang="ru-RU" sz="1200" dirty="0" smtClean="0">
                  <a:latin typeface="Times New Roman" pitchFamily="18" charset="0"/>
                  <a:cs typeface="Times New Roman" pitchFamily="18" charset="0"/>
                </a:rPr>
                <a:t>помещений</a:t>
              </a:r>
              <a:endParaRPr lang="ru-RU" sz="1200" dirty="0">
                <a:latin typeface="Times New Roman" pitchFamily="18" charset="0"/>
                <a:cs typeface="Times New Roman" pitchFamily="18" charset="0"/>
              </a:endParaRPr>
            </a:p>
          </p:txBody>
        </p:sp>
      </p:grpSp>
      <p:sp>
        <p:nvSpPr>
          <p:cNvPr id="23" name="TextBox 22"/>
          <p:cNvSpPr txBox="1"/>
          <p:nvPr/>
        </p:nvSpPr>
        <p:spPr>
          <a:xfrm>
            <a:off x="5118422" y="1237624"/>
            <a:ext cx="7124216" cy="1384995"/>
          </a:xfrm>
          <a:prstGeom prst="rect">
            <a:avLst/>
          </a:prstGeom>
          <a:noFill/>
        </p:spPr>
        <p:txBody>
          <a:bodyPr wrap="square" rtlCol="0">
            <a:spAutoFit/>
          </a:bodyPr>
          <a:lstStyle/>
          <a:p>
            <a:pPr algn="just"/>
            <a:r>
              <a:rPr lang="ru-RU" sz="1200" dirty="0" smtClean="0">
                <a:solidFill>
                  <a:srgbClr val="C00000"/>
                </a:solidFill>
                <a:latin typeface="Times New Roman" pitchFamily="18" charset="0"/>
                <a:cs typeface="Times New Roman" pitchFamily="18" charset="0"/>
              </a:rPr>
              <a:t>В результате: </a:t>
            </a:r>
          </a:p>
          <a:p>
            <a:pPr algn="just"/>
            <a:r>
              <a:rPr lang="ru-RU" sz="1200" dirty="0" smtClean="0">
                <a:latin typeface="Times New Roman" pitchFamily="18" charset="0"/>
                <a:cs typeface="Times New Roman" pitchFamily="18" charset="0"/>
              </a:rPr>
              <a:t>1.Построена блочная котельная в д. Корнеевка подрядчиком ООО «Уфимская газовая компания», работы выполнены в полном объеме на сумму 20366,5 тыс. руб.</a:t>
            </a:r>
          </a:p>
          <a:p>
            <a:pPr algn="just"/>
            <a:r>
              <a:rPr lang="ru-RU" sz="1200" dirty="0" smtClean="0">
                <a:latin typeface="Times New Roman" pitchFamily="18" charset="0"/>
                <a:cs typeface="Times New Roman" pitchFamily="18" charset="0"/>
              </a:rPr>
              <a:t>2. 8 многоквартирных домов переведены на индивидуальное отопление. Модернизация системы с переходом на поквартирные системы отопления двухэтажных жилых домов ул. Гагарина и ул. </a:t>
            </a:r>
            <a:r>
              <a:rPr lang="ru-RU" sz="1200" dirty="0" err="1" smtClean="0">
                <a:latin typeface="Times New Roman" pitchFamily="18" charset="0"/>
                <a:cs typeface="Times New Roman" pitchFamily="18" charset="0"/>
              </a:rPr>
              <a:t>Ямилева</a:t>
            </a:r>
            <a:r>
              <a:rPr lang="ru-RU" sz="1200" dirty="0" smtClean="0">
                <a:latin typeface="Times New Roman" pitchFamily="18" charset="0"/>
                <a:cs typeface="Times New Roman" pitchFamily="18" charset="0"/>
              </a:rPr>
              <a:t> в д. Корнеевка выполнены </a:t>
            </a:r>
            <a:r>
              <a:rPr lang="ru-RU" sz="1200" dirty="0">
                <a:latin typeface="Times New Roman" pitchFamily="18" charset="0"/>
                <a:cs typeface="Times New Roman" pitchFamily="18" charset="0"/>
              </a:rPr>
              <a:t>подрядчиком </a:t>
            </a:r>
            <a:r>
              <a:rPr lang="ru-RU" sz="1200" dirty="0" smtClean="0">
                <a:latin typeface="Times New Roman" pitchFamily="18" charset="0"/>
                <a:cs typeface="Times New Roman" pitchFamily="18" charset="0"/>
              </a:rPr>
              <a:t>ИП Герасимовым А.А. в полном объеме. Сумма затрат составила 20351,0 тыс. руб.</a:t>
            </a:r>
            <a:endParaRPr lang="ru-RU" sz="1200" dirty="0">
              <a:latin typeface="Times New Roman" pitchFamily="18" charset="0"/>
              <a:cs typeface="Times New Roman" pitchFamily="18" charset="0"/>
            </a:endParaRPr>
          </a:p>
        </p:txBody>
      </p:sp>
      <p:sp>
        <p:nvSpPr>
          <p:cNvPr id="26" name="TextBox 25"/>
          <p:cNvSpPr txBox="1"/>
          <p:nvPr/>
        </p:nvSpPr>
        <p:spPr>
          <a:xfrm>
            <a:off x="5077254" y="2562855"/>
            <a:ext cx="7114746" cy="553998"/>
          </a:xfrm>
          <a:prstGeom prst="rect">
            <a:avLst/>
          </a:prstGeom>
          <a:noFill/>
          <a:ln>
            <a:solidFill>
              <a:srgbClr val="FF0000"/>
            </a:solidFill>
          </a:ln>
        </p:spPr>
        <p:txBody>
          <a:bodyPr wrap="square" rtlCol="0">
            <a:spAutoFit/>
          </a:bodyPr>
          <a:lstStyle/>
          <a:p>
            <a:pPr algn="just"/>
            <a:r>
              <a:rPr lang="ru-RU" sz="1000" dirty="0" smtClean="0">
                <a:latin typeface="Times New Roman" pitchFamily="18" charset="0"/>
                <a:cs typeface="Times New Roman" pitchFamily="18" charset="0"/>
              </a:rPr>
              <a:t>      Кроме того в 2018 году начато строительство 2х </a:t>
            </a:r>
            <a:r>
              <a:rPr lang="ru-RU" sz="1000" dirty="0" err="1" smtClean="0">
                <a:latin typeface="Times New Roman" pitchFamily="18" charset="0"/>
                <a:cs typeface="Times New Roman" pitchFamily="18" charset="0"/>
              </a:rPr>
              <a:t>блочно</a:t>
            </a:r>
            <a:r>
              <a:rPr lang="ru-RU" sz="1000" dirty="0" smtClean="0">
                <a:latin typeface="Times New Roman" pitchFamily="18" charset="0"/>
                <a:cs typeface="Times New Roman" pitchFamily="18" charset="0"/>
              </a:rPr>
              <a:t>-модульных котельных в районе Автотранспортного предприятия на сумму 16 млн. руб. за счет средств внебюджетного фонда РБ и в районе Мелеузовского молочно</a:t>
            </a:r>
            <a:r>
              <a:rPr lang="ru-RU" sz="1000" dirty="0">
                <a:latin typeface="Times New Roman" pitchFamily="18" charset="0"/>
                <a:cs typeface="Times New Roman" pitchFamily="18" charset="0"/>
              </a:rPr>
              <a:t>-</a:t>
            </a:r>
            <a:r>
              <a:rPr lang="ru-RU" sz="1000" dirty="0" smtClean="0">
                <a:latin typeface="Times New Roman" pitchFamily="18" charset="0"/>
                <a:cs typeface="Times New Roman" pitchFamily="18" charset="0"/>
              </a:rPr>
              <a:t>консервного комбината за счет средств ОАО «Тепловые сети» на сумму 16 млн. руб. Ввод в 2019 г.</a:t>
            </a:r>
            <a:endParaRPr lang="ru-RU" sz="1000" dirty="0">
              <a:latin typeface="Times New Roman" pitchFamily="18" charset="0"/>
              <a:cs typeface="Times New Roman" pitchFamily="18" charset="0"/>
            </a:endParaRPr>
          </a:p>
        </p:txBody>
      </p:sp>
      <p:sp>
        <p:nvSpPr>
          <p:cNvPr id="35" name="TextBox 34"/>
          <p:cNvSpPr txBox="1"/>
          <p:nvPr/>
        </p:nvSpPr>
        <p:spPr>
          <a:xfrm>
            <a:off x="5660716" y="5637742"/>
            <a:ext cx="6443619" cy="1061829"/>
          </a:xfrm>
          <a:prstGeom prst="rect">
            <a:avLst/>
          </a:prstGeom>
          <a:solidFill>
            <a:schemeClr val="accent3">
              <a:lumMod val="20000"/>
              <a:lumOff val="80000"/>
            </a:schemeClr>
          </a:solidFill>
        </p:spPr>
        <p:txBody>
          <a:bodyPr wrap="square" rtlCol="0">
            <a:spAutoFit/>
          </a:bodyPr>
          <a:lstStyle/>
          <a:p>
            <a:pPr algn="just"/>
            <a:r>
              <a:rPr lang="ru-RU" sz="900" dirty="0" smtClean="0">
                <a:latin typeface="Times New Roman" pitchFamily="18" charset="0"/>
                <a:cs typeface="Times New Roman" pitchFamily="18" charset="0"/>
              </a:rPr>
              <a:t>СПРАВОЧНО: За счет всех источников финансирования на подготовку объектов коммунального хозяйства к отопительному сезону 2018-2019 года было направлено 109 млн. </a:t>
            </a:r>
            <a:r>
              <a:rPr lang="ru-RU" sz="900" dirty="0">
                <a:latin typeface="Times New Roman" pitchFamily="18" charset="0"/>
                <a:cs typeface="Times New Roman" pitchFamily="18" charset="0"/>
              </a:rPr>
              <a:t> </a:t>
            </a:r>
            <a:r>
              <a:rPr lang="ru-RU" sz="900" dirty="0" smtClean="0">
                <a:latin typeface="Times New Roman" pitchFamily="18" charset="0"/>
                <a:cs typeface="Times New Roman" pitchFamily="18" charset="0"/>
              </a:rPr>
              <a:t>Средства израсходованы  на замену  сетей водоснабжения  (1,5 км) , водоотведения (0,4 км), капитальный ремонт воздушных линий электропередач (5,2 км), диагностирование газопроводов (6,9 км), приборное обследование газопроводов (274,6 км), а также их капитальный ремонт (0,22 км). Комиссией при Администрации муниципального района Мелеузовский район РБ была проведена проверка готовности объектов энергетического хозяйства, жилищно-коммунального и социального назначения района к работе в осенне-зимний период 2018-209 гг. и получен Паспорт готовности района.</a:t>
            </a:r>
            <a:endParaRPr lang="ru-RU" sz="900" dirty="0">
              <a:latin typeface="Times New Roman" pitchFamily="18" charset="0"/>
              <a:cs typeface="Times New Roman" pitchFamily="18" charset="0"/>
            </a:endParaRPr>
          </a:p>
        </p:txBody>
      </p:sp>
      <p:sp>
        <p:nvSpPr>
          <p:cNvPr id="7169" name="TextBox 7168"/>
          <p:cNvSpPr txBox="1"/>
          <p:nvPr/>
        </p:nvSpPr>
        <p:spPr>
          <a:xfrm>
            <a:off x="929263" y="3436248"/>
            <a:ext cx="3470309" cy="276999"/>
          </a:xfrm>
          <a:prstGeom prst="rect">
            <a:avLst/>
          </a:prstGeom>
          <a:noFill/>
          <a:ln>
            <a:solidFill>
              <a:srgbClr val="088BCF"/>
            </a:solidFill>
          </a:ln>
        </p:spPr>
        <p:txBody>
          <a:bodyPr wrap="none" rtlCol="0">
            <a:spAutoFit/>
          </a:bodyPr>
          <a:lstStyle/>
          <a:p>
            <a:r>
              <a:rPr lang="ru-RU" sz="1200" dirty="0" smtClean="0">
                <a:latin typeface="Times New Roman" pitchFamily="18" charset="0"/>
                <a:cs typeface="Times New Roman" pitchFamily="18" charset="0"/>
              </a:rPr>
              <a:t>Мероприятия в области коммунального хозяйства</a:t>
            </a:r>
            <a:endParaRPr lang="ru-RU" sz="1200" dirty="0">
              <a:latin typeface="Times New Roman" pitchFamily="18" charset="0"/>
              <a:cs typeface="Times New Roman" pitchFamily="18" charset="0"/>
            </a:endParaRPr>
          </a:p>
        </p:txBody>
      </p:sp>
      <p:sp>
        <p:nvSpPr>
          <p:cNvPr id="22" name="TextBox 21"/>
          <p:cNvSpPr txBox="1"/>
          <p:nvPr/>
        </p:nvSpPr>
        <p:spPr>
          <a:xfrm>
            <a:off x="0" y="828571"/>
            <a:ext cx="12317170" cy="461665"/>
          </a:xfrm>
          <a:prstGeom prst="rect">
            <a:avLst/>
          </a:prstGeom>
          <a:noFill/>
        </p:spPr>
        <p:txBody>
          <a:bodyPr wrap="square" rtlCol="0">
            <a:spAutoFit/>
          </a:bodyPr>
          <a:lstStyle/>
          <a:p>
            <a:r>
              <a:rPr lang="ru-RU" sz="1200" dirty="0" smtClean="0">
                <a:latin typeface="Times New Roman" pitchFamily="18" charset="0"/>
                <a:cs typeface="Times New Roman" pitchFamily="18" charset="0"/>
              </a:rPr>
              <a:t>      В 2018 году реализован проект «Модернизация системы  теплоснабжения с переходом на поквартирные системы отопления двухэтажных жилых домов по ул. Гагарина, </a:t>
            </a:r>
            <a:r>
              <a:rPr lang="ru-RU" sz="1200" dirty="0" err="1" smtClean="0">
                <a:latin typeface="Times New Roman" pitchFamily="18" charset="0"/>
                <a:cs typeface="Times New Roman" pitchFamily="18" charset="0"/>
              </a:rPr>
              <a:t>ул.Ямилева</a:t>
            </a:r>
            <a:r>
              <a:rPr lang="ru-RU" sz="1200" dirty="0" smtClean="0">
                <a:latin typeface="Times New Roman" pitchFamily="18" charset="0"/>
                <a:cs typeface="Times New Roman" pitchFamily="18" charset="0"/>
              </a:rPr>
              <a:t> и установке  </a:t>
            </a:r>
            <a:r>
              <a:rPr lang="ru-RU" sz="1200" dirty="0" err="1" smtClean="0">
                <a:latin typeface="Times New Roman" pitchFamily="18" charset="0"/>
                <a:cs typeface="Times New Roman" pitchFamily="18" charset="0"/>
              </a:rPr>
              <a:t>блочно</a:t>
            </a:r>
            <a:r>
              <a:rPr lang="ru-RU" sz="1200" dirty="0" smtClean="0">
                <a:latin typeface="Times New Roman" pitchFamily="18" charset="0"/>
                <a:cs typeface="Times New Roman" pitchFamily="18" charset="0"/>
              </a:rPr>
              <a:t>-модульной котельной в д. Корнеевка муниципального района Мелеузовский  район Республики Башкортостан». </a:t>
            </a:r>
          </a:p>
        </p:txBody>
      </p:sp>
      <p:pic>
        <p:nvPicPr>
          <p:cNvPr id="2057" name="Picture 9" descr="https://newbusiness.su/wp-content/uploads/2018/11/post_5c00f586f1ae5.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572" y="1254372"/>
            <a:ext cx="711573" cy="711573"/>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s://b.radikal.ru/b32/1812/99/780fc527f01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22544" y="5923591"/>
            <a:ext cx="971989" cy="5783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9">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239" y="3737336"/>
            <a:ext cx="5430847" cy="63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Группа 18"/>
          <p:cNvGrpSpPr/>
          <p:nvPr/>
        </p:nvGrpSpPr>
        <p:grpSpPr>
          <a:xfrm>
            <a:off x="5621256" y="3194119"/>
            <a:ext cx="6404556" cy="2443623"/>
            <a:chOff x="5703210" y="3168916"/>
            <a:chExt cx="6488790" cy="2443623"/>
          </a:xfrm>
        </p:grpSpPr>
        <p:sp>
          <p:nvSpPr>
            <p:cNvPr id="34" name="TextBox 33"/>
            <p:cNvSpPr txBox="1"/>
            <p:nvPr/>
          </p:nvSpPr>
          <p:spPr>
            <a:xfrm>
              <a:off x="7706173" y="3933630"/>
              <a:ext cx="2116583" cy="292388"/>
            </a:xfrm>
            <a:prstGeom prst="rect">
              <a:avLst/>
            </a:prstGeom>
            <a:noFill/>
          </p:spPr>
          <p:txBody>
            <a:bodyPr wrap="square" rtlCol="0">
              <a:spAutoFit/>
            </a:bodyPr>
            <a:lstStyle/>
            <a:p>
              <a:r>
                <a:rPr lang="ru-RU" sz="1100" dirty="0" smtClean="0">
                  <a:latin typeface="Times New Roman" pitchFamily="18" charset="0"/>
                  <a:cs typeface="Times New Roman" pitchFamily="18" charset="0"/>
                </a:rPr>
                <a:t>Бюджет РБ </a:t>
              </a:r>
              <a:r>
                <a:rPr lang="ru-RU" sz="1300" dirty="0" smtClean="0">
                  <a:latin typeface="Times New Roman" pitchFamily="18" charset="0"/>
                  <a:cs typeface="Times New Roman" pitchFamily="18" charset="0"/>
                </a:rPr>
                <a:t>697,5 тыс.руб.</a:t>
              </a:r>
              <a:endParaRPr lang="ru-RU" sz="1300" dirty="0">
                <a:latin typeface="Times New Roman" pitchFamily="18" charset="0"/>
                <a:cs typeface="Times New Roman" pitchFamily="18" charset="0"/>
              </a:endParaRPr>
            </a:p>
          </p:txBody>
        </p:sp>
        <p:sp>
          <p:nvSpPr>
            <p:cNvPr id="36" name="TextBox 35"/>
            <p:cNvSpPr txBox="1"/>
            <p:nvPr/>
          </p:nvSpPr>
          <p:spPr>
            <a:xfrm>
              <a:off x="7706173" y="4339037"/>
              <a:ext cx="2444323" cy="292388"/>
            </a:xfrm>
            <a:prstGeom prst="rect">
              <a:avLst/>
            </a:prstGeom>
            <a:noFill/>
          </p:spPr>
          <p:txBody>
            <a:bodyPr wrap="square" rtlCol="0">
              <a:spAutoFit/>
            </a:bodyPr>
            <a:lstStyle/>
            <a:p>
              <a:pPr algn="just"/>
              <a:r>
                <a:rPr lang="ru-RU" sz="1100" dirty="0" smtClean="0">
                  <a:latin typeface="Times New Roman" pitchFamily="18" charset="0"/>
                  <a:cs typeface="Times New Roman" pitchFamily="18" charset="0"/>
                </a:rPr>
                <a:t>Местный бюджет </a:t>
              </a:r>
              <a:r>
                <a:rPr lang="ru-RU" sz="1300" dirty="0" smtClean="0">
                  <a:latin typeface="Times New Roman" pitchFamily="18" charset="0"/>
                  <a:cs typeface="Times New Roman" pitchFamily="18" charset="0"/>
                </a:rPr>
                <a:t>115,8 тыс.руб.</a:t>
              </a:r>
              <a:endParaRPr lang="ru-RU" sz="1300" dirty="0">
                <a:latin typeface="Times New Roman" pitchFamily="18" charset="0"/>
                <a:cs typeface="Times New Roman" pitchFamily="18" charset="0"/>
              </a:endParaRPr>
            </a:p>
          </p:txBody>
        </p:sp>
        <p:sp>
          <p:nvSpPr>
            <p:cNvPr id="37" name="TextBox 36"/>
            <p:cNvSpPr txBox="1"/>
            <p:nvPr/>
          </p:nvSpPr>
          <p:spPr>
            <a:xfrm>
              <a:off x="7706173" y="4631425"/>
              <a:ext cx="2193094" cy="492443"/>
            </a:xfrm>
            <a:prstGeom prst="rect">
              <a:avLst/>
            </a:prstGeom>
            <a:noFill/>
          </p:spPr>
          <p:txBody>
            <a:bodyPr wrap="square" rtlCol="0">
              <a:spAutoFit/>
            </a:bodyPr>
            <a:lstStyle/>
            <a:p>
              <a:pPr algn="just"/>
              <a:r>
                <a:rPr lang="ru-RU" sz="1100" dirty="0">
                  <a:latin typeface="Times New Roman" pitchFamily="18" charset="0"/>
                  <a:cs typeface="Times New Roman" pitchFamily="18" charset="0"/>
                </a:rPr>
                <a:t>О</a:t>
              </a:r>
              <a:r>
                <a:rPr lang="ru-RU" sz="1100" dirty="0" smtClean="0">
                  <a:latin typeface="Times New Roman" pitchFamily="18" charset="0"/>
                  <a:cs typeface="Times New Roman" pitchFamily="18" charset="0"/>
                </a:rPr>
                <a:t>т населения </a:t>
              </a:r>
              <a:r>
                <a:rPr lang="ru-RU" sz="1300" dirty="0" smtClean="0">
                  <a:latin typeface="Times New Roman" pitchFamily="18" charset="0"/>
                  <a:cs typeface="Times New Roman" pitchFamily="18" charset="0"/>
                </a:rPr>
                <a:t>135,9</a:t>
              </a:r>
              <a:r>
                <a:rPr lang="ru-RU" sz="1000"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тыс.руб.</a:t>
              </a:r>
            </a:p>
            <a:p>
              <a:pPr algn="just"/>
              <a:r>
                <a:rPr lang="ru-RU" sz="1100" dirty="0" smtClean="0">
                  <a:latin typeface="Times New Roman" pitchFamily="18" charset="0"/>
                  <a:cs typeface="Times New Roman" pitchFamily="18" charset="0"/>
                </a:rPr>
                <a:t>От спонсоров </a:t>
              </a:r>
              <a:r>
                <a:rPr lang="ru-RU" sz="1300" dirty="0" smtClean="0">
                  <a:latin typeface="Times New Roman" pitchFamily="18" charset="0"/>
                  <a:cs typeface="Times New Roman" pitchFamily="18" charset="0"/>
                </a:rPr>
                <a:t>115,8</a:t>
              </a:r>
              <a:r>
                <a:rPr lang="ru-RU" sz="1100" dirty="0" smtClean="0">
                  <a:latin typeface="Times New Roman" pitchFamily="18" charset="0"/>
                  <a:cs typeface="Times New Roman" pitchFamily="18" charset="0"/>
                </a:rPr>
                <a:t> тыс.руб.</a:t>
              </a:r>
              <a:endParaRPr lang="ru-RU" sz="1100" dirty="0">
                <a:latin typeface="Times New Roman" pitchFamily="18" charset="0"/>
                <a:cs typeface="Times New Roman" pitchFamily="18" charset="0"/>
              </a:endParaRPr>
            </a:p>
          </p:txBody>
        </p:sp>
        <p:grpSp>
          <p:nvGrpSpPr>
            <p:cNvPr id="38" name="Группа 37"/>
            <p:cNvGrpSpPr/>
            <p:nvPr/>
          </p:nvGrpSpPr>
          <p:grpSpPr>
            <a:xfrm>
              <a:off x="5909416" y="3357576"/>
              <a:ext cx="1578952" cy="2136611"/>
              <a:chOff x="97278" y="1362077"/>
              <a:chExt cx="1692850" cy="2255309"/>
            </a:xfrm>
          </p:grpSpPr>
          <p:pic>
            <p:nvPicPr>
              <p:cNvPr id="48" name="Picture 8" descr="https://image.freepik.com/free-vector/no-translate-detected_24908-36757.jpg"/>
              <p:cNvPicPr>
                <a:picLocks noChangeAspect="1" noChangeArrowheads="1"/>
              </p:cNvPicPr>
              <p:nvPr/>
            </p:nvPicPr>
            <p:blipFill>
              <a:blip r:embed="rId11" cstate="print">
                <a:extLst>
                  <a:ext uri="{BEBA8EAE-BF5A-486C-A8C5-ECC9F3942E4B}">
                    <a14:imgProps xmlns:a14="http://schemas.microsoft.com/office/drawing/2010/main">
                      <a14:imgLayer r:embed="rId12">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97278" y="1362077"/>
                <a:ext cx="1692850" cy="2255309"/>
              </a:xfrm>
              <a:prstGeom prst="rect">
                <a:avLst/>
              </a:prstGeom>
              <a:noFill/>
              <a:extLst>
                <a:ext uri="{909E8E84-426E-40DD-AFC4-6F175D3DCCD1}">
                  <a14:hiddenFill xmlns:a14="http://schemas.microsoft.com/office/drawing/2010/main">
                    <a:solidFill>
                      <a:srgbClr val="FFFFFF"/>
                    </a:solidFill>
                  </a14:hiddenFill>
                </a:ext>
              </a:extLst>
            </p:spPr>
          </p:pic>
          <p:sp>
            <p:nvSpPr>
              <p:cNvPr id="49" name="Овал 48"/>
              <p:cNvSpPr/>
              <p:nvPr/>
            </p:nvSpPr>
            <p:spPr>
              <a:xfrm>
                <a:off x="1173348" y="3073581"/>
                <a:ext cx="403859" cy="499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grpSp>
        <p:grpSp>
          <p:nvGrpSpPr>
            <p:cNvPr id="39" name="Группа 38"/>
            <p:cNvGrpSpPr/>
            <p:nvPr/>
          </p:nvGrpSpPr>
          <p:grpSpPr>
            <a:xfrm>
              <a:off x="9653788" y="4689734"/>
              <a:ext cx="2454575" cy="466261"/>
              <a:chOff x="1162797" y="3198772"/>
              <a:chExt cx="2089222" cy="523912"/>
            </a:xfrm>
          </p:grpSpPr>
          <p:pic>
            <p:nvPicPr>
              <p:cNvPr id="4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2797" y="3198772"/>
                <a:ext cx="2089222" cy="5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Box 45"/>
              <p:cNvSpPr txBox="1"/>
              <p:nvPr/>
            </p:nvSpPr>
            <p:spPr>
              <a:xfrm>
                <a:off x="1866224" y="3331430"/>
                <a:ext cx="908479" cy="293957"/>
              </a:xfrm>
              <a:prstGeom prst="rect">
                <a:avLst/>
              </a:prstGeom>
              <a:noFill/>
            </p:spPr>
            <p:txBody>
              <a:bodyPr wrap="none" rtlCol="0">
                <a:spAutoFit/>
              </a:bodyPr>
              <a:lstStyle/>
              <a:p>
                <a:r>
                  <a:rPr lang="ru-RU" sz="1100" dirty="0" smtClean="0">
                    <a:latin typeface="Times New Roman" pitchFamily="18" charset="0"/>
                    <a:cs typeface="Times New Roman" pitchFamily="18" charset="0"/>
                  </a:rPr>
                  <a:t>Длиной 1,2 км</a:t>
                </a:r>
                <a:endParaRPr lang="ru-RU" sz="1100" dirty="0">
                  <a:latin typeface="Times New Roman" pitchFamily="18" charset="0"/>
                  <a:cs typeface="Times New Roman" pitchFamily="18" charset="0"/>
                </a:endParaRPr>
              </a:p>
            </p:txBody>
          </p:sp>
        </p:grpSp>
        <p:pic>
          <p:nvPicPr>
            <p:cNvPr id="40" name="Picture 11"/>
            <p:cNvPicPr>
              <a:picLocks noChangeAspect="1" noChangeArrowheads="1"/>
            </p:cNvPicPr>
            <p:nvPr/>
          </p:nvPicPr>
          <p:blipFill>
            <a:blip r:embed="rId14" cstate="print">
              <a:extLst>
                <a:ext uri="{BEBA8EAE-BF5A-486C-A8C5-ECC9F3942E4B}">
                  <a14:imgProps xmlns:a14="http://schemas.microsoft.com/office/drawing/2010/main">
                    <a14:imgLayer r:embed="rId15">
                      <a14:imgEffect>
                        <a14:artisticGlass/>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277811" y="3778749"/>
              <a:ext cx="421113" cy="45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11"/>
            <p:cNvPicPr>
              <a:picLocks noChangeAspect="1" noChangeArrowheads="1"/>
            </p:cNvPicPr>
            <p:nvPr/>
          </p:nvPicPr>
          <p:blipFill>
            <a:blip r:embed="rId16" cstate="print">
              <a:extLst>
                <a:ext uri="{BEBA8EAE-BF5A-486C-A8C5-ECC9F3942E4B}">
                  <a14:imgProps xmlns:a14="http://schemas.microsoft.com/office/drawing/2010/main">
                    <a14:imgLayer r:embed="rId17">
                      <a14:imgEffect>
                        <a14:artisticGlass/>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312433" y="4304494"/>
              <a:ext cx="351871" cy="359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1"/>
            <p:cNvPicPr>
              <a:picLocks noChangeAspect="1" noChangeArrowheads="1"/>
            </p:cNvPicPr>
            <p:nvPr/>
          </p:nvPicPr>
          <p:blipFill>
            <a:blip r:embed="rId18" cstate="print">
              <a:extLst>
                <a:ext uri="{BEBA8EAE-BF5A-486C-A8C5-ECC9F3942E4B}">
                  <a14:imgProps xmlns:a14="http://schemas.microsoft.com/office/drawing/2010/main">
                    <a14:imgLayer r:embed="rId19">
                      <a14:imgEffect>
                        <a14:artisticGlass/>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flipH="1">
              <a:off x="7345375" y="4698976"/>
              <a:ext cx="359958" cy="357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7893203" y="3572354"/>
              <a:ext cx="1309718"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Денежный вклад</a:t>
              </a:r>
              <a:endParaRPr lang="ru-RU" sz="1200" dirty="0">
                <a:latin typeface="Times New Roman" pitchFamily="18" charset="0"/>
                <a:cs typeface="Times New Roman" pitchFamily="18" charset="0"/>
              </a:endParaRPr>
            </a:p>
          </p:txBody>
        </p:sp>
        <p:sp>
          <p:nvSpPr>
            <p:cNvPr id="44" name="TextBox 43"/>
            <p:cNvSpPr txBox="1"/>
            <p:nvPr/>
          </p:nvSpPr>
          <p:spPr>
            <a:xfrm>
              <a:off x="10150496" y="3777978"/>
              <a:ext cx="2041504" cy="769441"/>
            </a:xfrm>
            <a:prstGeom prst="rect">
              <a:avLst/>
            </a:prstGeom>
            <a:noFill/>
          </p:spPr>
          <p:txBody>
            <a:bodyPr wrap="square" rtlCol="0">
              <a:spAutoFit/>
            </a:bodyPr>
            <a:lstStyle/>
            <a:p>
              <a:pPr algn="just"/>
              <a:r>
                <a:rPr lang="ru-RU" sz="1100" dirty="0" smtClean="0">
                  <a:latin typeface="Times New Roman" pitchFamily="18" charset="0"/>
                  <a:cs typeface="Times New Roman" pitchFamily="18" charset="0"/>
                </a:rPr>
                <a:t>За счет вкладов в </a:t>
              </a:r>
              <a:r>
                <a:rPr lang="ru-RU" sz="1100" dirty="0" err="1" smtClean="0">
                  <a:latin typeface="Times New Roman" pitchFamily="18" charset="0"/>
                  <a:cs typeface="Times New Roman" pitchFamily="18" charset="0"/>
                </a:rPr>
                <a:t>неденежной</a:t>
              </a:r>
              <a:r>
                <a:rPr lang="ru-RU" sz="1100" dirty="0" smtClean="0">
                  <a:latin typeface="Times New Roman" pitchFamily="18" charset="0"/>
                  <a:cs typeface="Times New Roman" pitchFamily="18" charset="0"/>
                </a:rPr>
                <a:t> форме:</a:t>
              </a:r>
            </a:p>
            <a:p>
              <a:pPr algn="just"/>
              <a:r>
                <a:rPr lang="ru-RU" sz="1100" dirty="0">
                  <a:latin typeface="Times New Roman" pitchFamily="18" charset="0"/>
                  <a:cs typeface="Times New Roman" pitchFamily="18" charset="0"/>
                </a:rPr>
                <a:t>о</a:t>
              </a:r>
              <a:r>
                <a:rPr lang="ru-RU" sz="1100" dirty="0" smtClean="0">
                  <a:latin typeface="Times New Roman" pitchFamily="18" charset="0"/>
                  <a:cs typeface="Times New Roman" pitchFamily="18" charset="0"/>
                </a:rPr>
                <a:t>т населения- 89,9 тыс.руб.</a:t>
              </a:r>
            </a:p>
            <a:p>
              <a:pPr algn="just"/>
              <a:r>
                <a:rPr lang="ru-RU" sz="1100" dirty="0" smtClean="0">
                  <a:latin typeface="Times New Roman" pitchFamily="18" charset="0"/>
                  <a:cs typeface="Times New Roman" pitchFamily="18" charset="0"/>
                </a:rPr>
                <a:t>от спонсоров – 88,7 тыс.руб.</a:t>
              </a:r>
              <a:endParaRPr lang="ru-RU" sz="1100" dirty="0">
                <a:latin typeface="Times New Roman" pitchFamily="18" charset="0"/>
                <a:cs typeface="Times New Roman" pitchFamily="18" charset="0"/>
              </a:endParaRPr>
            </a:p>
          </p:txBody>
        </p:sp>
        <p:sp>
          <p:nvSpPr>
            <p:cNvPr id="33" name="TextBox 32"/>
            <p:cNvSpPr txBox="1"/>
            <p:nvPr/>
          </p:nvSpPr>
          <p:spPr>
            <a:xfrm>
              <a:off x="5703210" y="4421425"/>
              <a:ext cx="1652085" cy="738664"/>
            </a:xfrm>
            <a:prstGeom prst="rect">
              <a:avLst/>
            </a:prstGeom>
            <a:noFill/>
          </p:spPr>
          <p:txBody>
            <a:bodyPr wrap="none" rtlCol="0">
              <a:spAutoFit/>
            </a:bodyPr>
            <a:lstStyle/>
            <a:p>
              <a:pPr algn="ctr"/>
              <a:r>
                <a:rPr lang="ru-RU" sz="1400" b="1" dirty="0" smtClean="0">
                  <a:solidFill>
                    <a:srgbClr val="7030A0"/>
                  </a:solidFill>
                  <a:latin typeface="Times New Roman" pitchFamily="18" charset="0"/>
                  <a:cs typeface="Times New Roman" pitchFamily="18" charset="0"/>
                </a:rPr>
                <a:t>Общая стоимость</a:t>
              </a:r>
            </a:p>
            <a:p>
              <a:pPr algn="ctr"/>
              <a:r>
                <a:rPr lang="ru-RU" sz="1400" b="1" dirty="0" smtClean="0">
                  <a:solidFill>
                    <a:srgbClr val="7030A0"/>
                  </a:solidFill>
                  <a:latin typeface="Times New Roman" pitchFamily="18" charset="0"/>
                  <a:cs typeface="Times New Roman" pitchFamily="18" charset="0"/>
                </a:rPr>
                <a:t>проекта</a:t>
              </a:r>
            </a:p>
            <a:p>
              <a:pPr algn="ctr"/>
              <a:r>
                <a:rPr lang="ru-RU" sz="1400" b="1" dirty="0" smtClean="0">
                  <a:solidFill>
                    <a:srgbClr val="7030A0"/>
                  </a:solidFill>
                  <a:latin typeface="Times New Roman" pitchFamily="18" charset="0"/>
                  <a:cs typeface="Times New Roman" pitchFamily="18" charset="0"/>
                </a:rPr>
                <a:t>1,2 </a:t>
              </a:r>
              <a:r>
                <a:rPr lang="ru-RU" sz="1400" b="1" dirty="0" err="1" smtClean="0">
                  <a:solidFill>
                    <a:srgbClr val="7030A0"/>
                  </a:solidFill>
                  <a:latin typeface="Times New Roman" pitchFamily="18" charset="0"/>
                  <a:cs typeface="Times New Roman" pitchFamily="18" charset="0"/>
                </a:rPr>
                <a:t>млн.руб</a:t>
              </a:r>
              <a:r>
                <a:rPr lang="ru-RU" sz="1400" b="1" dirty="0" smtClean="0">
                  <a:solidFill>
                    <a:srgbClr val="7030A0"/>
                  </a:solidFill>
                  <a:latin typeface="Times New Roman" pitchFamily="18" charset="0"/>
                  <a:cs typeface="Times New Roman" pitchFamily="18" charset="0"/>
                </a:rPr>
                <a:t>.</a:t>
              </a:r>
              <a:endParaRPr lang="ru-RU" sz="1400" b="1" dirty="0">
                <a:solidFill>
                  <a:srgbClr val="7030A0"/>
                </a:solidFill>
                <a:latin typeface="Times New Roman" pitchFamily="18" charset="0"/>
                <a:cs typeface="Times New Roman" pitchFamily="18" charset="0"/>
              </a:endParaRPr>
            </a:p>
          </p:txBody>
        </p:sp>
        <p:pic>
          <p:nvPicPr>
            <p:cNvPr id="50" name="Picture 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17165" y="5177151"/>
              <a:ext cx="1205889" cy="4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70064" y="3168916"/>
              <a:ext cx="5163943" cy="461665"/>
            </a:xfrm>
            <a:prstGeom prst="rect">
              <a:avLst/>
            </a:prstGeom>
            <a:noFill/>
          </p:spPr>
          <p:txBody>
            <a:bodyPr wrap="none" rtlCol="0">
              <a:spAutoFit/>
            </a:bodyPr>
            <a:lstStyle/>
            <a:p>
              <a:r>
                <a:rPr lang="ru-RU" sz="1200" u="sng" dirty="0" smtClean="0">
                  <a:solidFill>
                    <a:srgbClr val="7030A0"/>
                  </a:solidFill>
                  <a:latin typeface="Times New Roman" pitchFamily="18" charset="0"/>
                  <a:cs typeface="Times New Roman" pitchFamily="18" charset="0"/>
                </a:rPr>
                <a:t>Капитальный ремонт водопровода д. </a:t>
              </a:r>
              <a:r>
                <a:rPr lang="ru-RU" sz="1200" u="sng" dirty="0" err="1" smtClean="0">
                  <a:solidFill>
                    <a:srgbClr val="7030A0"/>
                  </a:solidFill>
                  <a:latin typeface="Times New Roman" pitchFamily="18" charset="0"/>
                  <a:cs typeface="Times New Roman" pitchFamily="18" charset="0"/>
                </a:rPr>
                <a:t>Абитово</a:t>
              </a:r>
              <a:r>
                <a:rPr lang="ru-RU" sz="1200" u="sng" dirty="0" smtClean="0">
                  <a:solidFill>
                    <a:srgbClr val="7030A0"/>
                  </a:solidFill>
                  <a:latin typeface="Times New Roman" pitchFamily="18" charset="0"/>
                  <a:cs typeface="Times New Roman" pitchFamily="18" charset="0"/>
                </a:rPr>
                <a:t> МР Мелеузовский район РБ</a:t>
              </a:r>
            </a:p>
            <a:p>
              <a:pPr algn="ctr"/>
              <a:r>
                <a:rPr lang="ru-RU" sz="1200" u="sng" dirty="0" smtClean="0">
                  <a:solidFill>
                    <a:srgbClr val="7030A0"/>
                  </a:solidFill>
                  <a:latin typeface="Times New Roman" pitchFamily="18" charset="0"/>
                  <a:cs typeface="Times New Roman" pitchFamily="18" charset="0"/>
                </a:rPr>
                <a:t>по программе поддержки местных инициатив</a:t>
              </a:r>
              <a:endParaRPr lang="ru-RU" sz="1200" u="sng" dirty="0">
                <a:solidFill>
                  <a:srgbClr val="7030A0"/>
                </a:solidFill>
                <a:latin typeface="Times New Roman" pitchFamily="18" charset="0"/>
                <a:cs typeface="Times New Roman" pitchFamily="18" charset="0"/>
              </a:endParaRPr>
            </a:p>
          </p:txBody>
        </p:sp>
      </p:grpSp>
      <p:sp>
        <p:nvSpPr>
          <p:cNvPr id="21" name="Прямоугольник 20"/>
          <p:cNvSpPr/>
          <p:nvPr/>
        </p:nvSpPr>
        <p:spPr>
          <a:xfrm>
            <a:off x="5660716" y="3171760"/>
            <a:ext cx="6443619" cy="2408431"/>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7170" name="TextBox 7169"/>
          <p:cNvSpPr txBox="1"/>
          <p:nvPr/>
        </p:nvSpPr>
        <p:spPr>
          <a:xfrm>
            <a:off x="35604" y="3800297"/>
            <a:ext cx="4149381" cy="430887"/>
          </a:xfrm>
          <a:prstGeom prst="rect">
            <a:avLst/>
          </a:prstGeom>
          <a:noFill/>
        </p:spPr>
        <p:txBody>
          <a:bodyPr wrap="square" rtlCol="0">
            <a:spAutoFit/>
          </a:bodyPr>
          <a:lstStyle/>
          <a:p>
            <a:r>
              <a:rPr lang="ru-RU" sz="1100" dirty="0">
                <a:latin typeface="Times New Roman" pitchFamily="18" charset="0"/>
                <a:cs typeface="Times New Roman" pitchFamily="18" charset="0"/>
              </a:rPr>
              <a:t>Ремонт водопровода  в д. </a:t>
            </a:r>
            <a:r>
              <a:rPr lang="ru-RU" sz="1100" dirty="0" err="1">
                <a:latin typeface="Times New Roman" pitchFamily="18" charset="0"/>
                <a:cs typeface="Times New Roman" pitchFamily="18" charset="0"/>
              </a:rPr>
              <a:t>Нордовка</a:t>
            </a:r>
            <a:r>
              <a:rPr lang="ru-RU" sz="1100" dirty="0">
                <a:latin typeface="Times New Roman" pitchFamily="18" charset="0"/>
                <a:cs typeface="Times New Roman" pitchFamily="18" charset="0"/>
              </a:rPr>
              <a:t>, г. Мелеуз, д. </a:t>
            </a:r>
            <a:r>
              <a:rPr lang="ru-RU" sz="1100" dirty="0" err="1">
                <a:latin typeface="Times New Roman" pitchFamily="18" charset="0"/>
                <a:cs typeface="Times New Roman" pitchFamily="18" charset="0"/>
              </a:rPr>
              <a:t>Басурмановка</a:t>
            </a:r>
            <a:r>
              <a:rPr lang="ru-RU" sz="1100" dirty="0">
                <a:latin typeface="Times New Roman" pitchFamily="18" charset="0"/>
                <a:cs typeface="Times New Roman" pitchFamily="18" charset="0"/>
              </a:rPr>
              <a:t>, с </a:t>
            </a:r>
            <a:r>
              <a:rPr lang="ru-RU" sz="1100" dirty="0" err="1">
                <a:latin typeface="Times New Roman" pitchFamily="18" charset="0"/>
                <a:cs typeface="Times New Roman" pitchFamily="18" charset="0"/>
              </a:rPr>
              <a:t>Богородское</a:t>
            </a:r>
            <a:r>
              <a:rPr lang="ru-RU" sz="1100" dirty="0">
                <a:latin typeface="Times New Roman" pitchFamily="18" charset="0"/>
                <a:cs typeface="Times New Roman" pitchFamily="18" charset="0"/>
              </a:rPr>
              <a:t> и др., а также </a:t>
            </a:r>
            <a:r>
              <a:rPr lang="ru-RU" sz="1100" dirty="0" smtClean="0">
                <a:latin typeface="Times New Roman" pitchFamily="18" charset="0"/>
                <a:cs typeface="Times New Roman" pitchFamily="18" charset="0"/>
              </a:rPr>
              <a:t>их </a:t>
            </a:r>
            <a:r>
              <a:rPr lang="ru-RU" sz="1100" dirty="0">
                <a:latin typeface="Times New Roman" pitchFamily="18" charset="0"/>
                <a:cs typeface="Times New Roman" pitchFamily="18" charset="0"/>
              </a:rPr>
              <a:t>содержание, </a:t>
            </a:r>
            <a:r>
              <a:rPr lang="ru-RU" sz="1100" dirty="0" smtClean="0">
                <a:latin typeface="Times New Roman" pitchFamily="18" charset="0"/>
                <a:cs typeface="Times New Roman" pitchFamily="18" charset="0"/>
              </a:rPr>
              <a:t>техобслуживание</a:t>
            </a:r>
            <a:endParaRPr lang="ru-RU" sz="1100" dirty="0">
              <a:latin typeface="Times New Roman" pitchFamily="18" charset="0"/>
              <a:cs typeface="Times New Roman" pitchFamily="18" charset="0"/>
            </a:endParaRPr>
          </a:p>
        </p:txBody>
      </p:sp>
      <p:sp>
        <p:nvSpPr>
          <p:cNvPr id="7172" name="TextBox 7171"/>
          <p:cNvSpPr txBox="1"/>
          <p:nvPr/>
        </p:nvSpPr>
        <p:spPr>
          <a:xfrm>
            <a:off x="4070581" y="3962994"/>
            <a:ext cx="1185389"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4472,8 </a:t>
            </a:r>
            <a:r>
              <a:rPr lang="ru-RU" sz="1200" dirty="0">
                <a:latin typeface="Times New Roman" pitchFamily="18" charset="0"/>
                <a:cs typeface="Times New Roman" pitchFamily="18" charset="0"/>
              </a:rPr>
              <a:t>тыс.руб</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1">
            <a:extLst>
              <a:ext uri="{BEBA8EAE-BF5A-486C-A8C5-ECC9F3942E4B}">
                <a14:imgProps xmlns:a14="http://schemas.microsoft.com/office/drawing/2010/main">
                  <a14:imgLayer r:embed="rId22">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flipH="1">
            <a:off x="91260" y="4330701"/>
            <a:ext cx="5344112" cy="119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9032" y="4308128"/>
            <a:ext cx="4002693" cy="1015663"/>
          </a:xfrm>
          <a:prstGeom prst="rect">
            <a:avLst/>
          </a:prstGeom>
          <a:noFill/>
        </p:spPr>
        <p:txBody>
          <a:bodyPr wrap="square" rtlCol="0">
            <a:spAutoFit/>
          </a:bodyPr>
          <a:lstStyle/>
          <a:p>
            <a:pPr algn="just"/>
            <a:r>
              <a:rPr lang="ru-RU" sz="1000" dirty="0" smtClean="0">
                <a:latin typeface="Times New Roman" pitchFamily="18" charset="0"/>
                <a:cs typeface="Times New Roman" pitchFamily="18" charset="0"/>
              </a:rPr>
              <a:t>Разработка  проектов  по объектам «Реконструкция самотечного коллектора ул. Ленина до ГНКС», «водоснабжение и водоотведение д. </a:t>
            </a:r>
            <a:r>
              <a:rPr lang="ru-RU" sz="1000" dirty="0" err="1" smtClean="0">
                <a:latin typeface="Times New Roman" pitchFamily="18" charset="0"/>
                <a:cs typeface="Times New Roman" pitchFamily="18" charset="0"/>
              </a:rPr>
              <a:t>Сарлак</a:t>
            </a:r>
            <a:r>
              <a:rPr lang="ru-RU" sz="1000" dirty="0" smtClean="0">
                <a:latin typeface="Times New Roman" pitchFamily="18" charset="0"/>
                <a:cs typeface="Times New Roman" pitchFamily="18" charset="0"/>
              </a:rPr>
              <a:t>»,  разработка проекта расчетной санитарно-защитной зоны по объекту «Строительство  сливной станции по приему жидких бытовых отходов и сточных вод от населения г. Мелеуз», проектные работы «Разработка схем газоснабжения г. Мелеуз » и т.д. </a:t>
            </a:r>
          </a:p>
        </p:txBody>
      </p:sp>
      <p:sp>
        <p:nvSpPr>
          <p:cNvPr id="7173" name="TextBox 7172"/>
          <p:cNvSpPr txBox="1"/>
          <p:nvPr/>
        </p:nvSpPr>
        <p:spPr>
          <a:xfrm>
            <a:off x="4070581" y="4848792"/>
            <a:ext cx="1142108"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2165 тыс. руб.</a:t>
            </a:r>
            <a:endParaRPr lang="ru-RU" sz="1200" dirty="0">
              <a:latin typeface="Times New Roman" pitchFamily="18" charset="0"/>
              <a:cs typeface="Times New Roman" pitchFamily="18" charset="0"/>
            </a:endParaRPr>
          </a:p>
        </p:txBody>
      </p:sp>
      <p:sp>
        <p:nvSpPr>
          <p:cNvPr id="27" name="TextBox 26"/>
          <p:cNvSpPr txBox="1"/>
          <p:nvPr/>
        </p:nvSpPr>
        <p:spPr>
          <a:xfrm>
            <a:off x="766593" y="5568491"/>
            <a:ext cx="4751791" cy="1200329"/>
          </a:xfrm>
          <a:prstGeom prst="rect">
            <a:avLst/>
          </a:prstGeom>
          <a:noFill/>
          <a:ln>
            <a:solidFill>
              <a:srgbClr val="FF0000"/>
            </a:solidFill>
          </a:ln>
        </p:spPr>
        <p:txBody>
          <a:bodyPr wrap="square" rtlCol="0">
            <a:spAutoFit/>
          </a:bodyPr>
          <a:lstStyle/>
          <a:p>
            <a:pPr algn="just">
              <a:lnSpc>
                <a:spcPct val="90000"/>
              </a:lnSpc>
            </a:pPr>
            <a:r>
              <a:rPr lang="ru-RU" sz="1000" dirty="0" smtClean="0">
                <a:latin typeface="Times New Roman" pitchFamily="18" charset="0"/>
                <a:cs typeface="Times New Roman" pitchFamily="18" charset="0"/>
              </a:rPr>
              <a:t>- Переход на поквартирные системы отопления многоквартирных жилых домов и установка БМК в с. </a:t>
            </a:r>
            <a:r>
              <a:rPr lang="ru-RU" sz="1000" dirty="0" err="1" smtClean="0">
                <a:latin typeface="Times New Roman" pitchFamily="18" charset="0"/>
                <a:cs typeface="Times New Roman" pitchFamily="18" charset="0"/>
              </a:rPr>
              <a:t>Нугуш</a:t>
            </a:r>
            <a:r>
              <a:rPr lang="ru-RU" sz="1000" dirty="0" smtClean="0">
                <a:latin typeface="Times New Roman" pitchFamily="18" charset="0"/>
                <a:cs typeface="Times New Roman" pitchFamily="18" charset="0"/>
              </a:rPr>
              <a:t>. Износ котельной и тепловых сетей составляет 93%. Потребителями являются 11 МКД, объекты соцкультбыта (школа, детский сад, ФАП, СДК) и 57 домов частного сектора. Проект на стадии разработки. Стоимость реализации проекта 80 </a:t>
            </a:r>
            <a:r>
              <a:rPr lang="ru-RU" sz="1000" dirty="0" err="1" smtClean="0">
                <a:latin typeface="Times New Roman" pitchFamily="18" charset="0"/>
                <a:cs typeface="Times New Roman" pitchFamily="18" charset="0"/>
              </a:rPr>
              <a:t>млн.руб</a:t>
            </a:r>
            <a:r>
              <a:rPr lang="ru-RU" sz="1000" dirty="0" smtClean="0">
                <a:latin typeface="Times New Roman" pitchFamily="18" charset="0"/>
                <a:cs typeface="Times New Roman" pitchFamily="18" charset="0"/>
              </a:rPr>
              <a:t>.</a:t>
            </a:r>
          </a:p>
          <a:p>
            <a:pPr algn="just">
              <a:lnSpc>
                <a:spcPct val="90000"/>
              </a:lnSpc>
            </a:pPr>
            <a:r>
              <a:rPr lang="ru-RU" sz="1000" dirty="0" smtClean="0">
                <a:latin typeface="Times New Roman" pitchFamily="18" charset="0"/>
                <a:cs typeface="Times New Roman" pitchFamily="18" charset="0"/>
              </a:rPr>
              <a:t> - Реконструкция системы теплоснабжения с устройством </a:t>
            </a:r>
            <a:r>
              <a:rPr lang="ru-RU" sz="1000" dirty="0" err="1" smtClean="0">
                <a:latin typeface="Times New Roman" pitchFamily="18" charset="0"/>
                <a:cs typeface="Times New Roman" pitchFamily="18" charset="0"/>
              </a:rPr>
              <a:t>блочно</a:t>
            </a:r>
            <a:r>
              <a:rPr lang="ru-RU" sz="1000" dirty="0" smtClean="0">
                <a:latin typeface="Times New Roman" pitchFamily="18" charset="0"/>
                <a:cs typeface="Times New Roman" pitchFamily="18" charset="0"/>
              </a:rPr>
              <a:t>-модульной котельной в районе ЗЖБК. </a:t>
            </a:r>
            <a:r>
              <a:rPr lang="ru-RU" sz="1000" dirty="0">
                <a:latin typeface="Times New Roman" pitchFamily="18" charset="0"/>
                <a:cs typeface="Times New Roman" pitchFamily="18" charset="0"/>
              </a:rPr>
              <a:t>Проект на стадии разработки</a:t>
            </a:r>
            <a:r>
              <a:rPr lang="ru-RU" sz="1000" dirty="0" smtClean="0">
                <a:latin typeface="Times New Roman" pitchFamily="18" charset="0"/>
                <a:cs typeface="Times New Roman" pitchFamily="18" charset="0"/>
              </a:rPr>
              <a:t>. Реализация в 2020-2021 годы</a:t>
            </a:r>
            <a:endParaRPr lang="ru-RU" sz="1000" dirty="0">
              <a:latin typeface="Times New Roman" pitchFamily="18" charset="0"/>
              <a:cs typeface="Times New Roman" pitchFamily="18" charset="0"/>
            </a:endParaRPr>
          </a:p>
        </p:txBody>
      </p:sp>
      <p:sp>
        <p:nvSpPr>
          <p:cNvPr id="7175" name="TextBox 7174"/>
          <p:cNvSpPr txBox="1"/>
          <p:nvPr/>
        </p:nvSpPr>
        <p:spPr>
          <a:xfrm>
            <a:off x="199260" y="5323791"/>
            <a:ext cx="553357" cy="553998"/>
          </a:xfrm>
          <a:prstGeom prst="rect">
            <a:avLst/>
          </a:prstGeom>
          <a:noFill/>
        </p:spPr>
        <p:txBody>
          <a:bodyPr wrap="none" rtlCol="0">
            <a:spAutoFit/>
          </a:bodyPr>
          <a:lstStyle/>
          <a:p>
            <a:r>
              <a:rPr lang="ru-RU" sz="1000" dirty="0" smtClean="0">
                <a:latin typeface="Times New Roman" pitchFamily="18" charset="0"/>
                <a:cs typeface="Times New Roman" pitchFamily="18" charset="0"/>
              </a:rPr>
              <a:t>План</a:t>
            </a:r>
          </a:p>
          <a:p>
            <a:r>
              <a:rPr lang="ru-RU" sz="1000" dirty="0" smtClean="0">
                <a:latin typeface="Times New Roman" pitchFamily="18" charset="0"/>
                <a:cs typeface="Times New Roman" pitchFamily="18" charset="0"/>
              </a:rPr>
              <a:t>2019 г.</a:t>
            </a:r>
            <a:endParaRPr lang="ru-RU" sz="1000" dirty="0">
              <a:latin typeface="Times New Roman" pitchFamily="18" charset="0"/>
              <a:cs typeface="Times New Roman" pitchFamily="18" charset="0"/>
            </a:endParaRPr>
          </a:p>
          <a:p>
            <a:endParaRPr lang="ru-RU" sz="1000"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89432" y="3176617"/>
            <a:ext cx="4191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7" name="TextBox 7176"/>
          <p:cNvSpPr txBox="1"/>
          <p:nvPr/>
        </p:nvSpPr>
        <p:spPr>
          <a:xfrm>
            <a:off x="1014848" y="2900088"/>
            <a:ext cx="776175" cy="338554"/>
          </a:xfrm>
          <a:prstGeom prst="rect">
            <a:avLst/>
          </a:prstGeom>
          <a:solidFill>
            <a:schemeClr val="accent1">
              <a:lumMod val="20000"/>
              <a:lumOff val="80000"/>
            </a:schemeClr>
          </a:solidFill>
        </p:spPr>
        <p:txBody>
          <a:bodyPr wrap="none" rtlCol="0">
            <a:spAutoFit/>
          </a:bodyPr>
          <a:lstStyle/>
          <a:p>
            <a:r>
              <a:rPr lang="ru-RU" sz="1600" dirty="0" smtClean="0">
                <a:latin typeface="Times New Roman" pitchFamily="18" charset="0"/>
                <a:cs typeface="Times New Roman" pitchFamily="18" charset="0"/>
              </a:rPr>
              <a:t>1 БМК</a:t>
            </a:r>
            <a:endParaRPr lang="ru-RU" sz="1600" dirty="0">
              <a:latin typeface="Times New Roman" pitchFamily="18" charset="0"/>
              <a:cs typeface="Times New Roman" pitchFamily="18" charset="0"/>
            </a:endParaRPr>
          </a:p>
        </p:txBody>
      </p:sp>
      <p:sp>
        <p:nvSpPr>
          <p:cNvPr id="7178" name="TextBox 7177"/>
          <p:cNvSpPr txBox="1"/>
          <p:nvPr/>
        </p:nvSpPr>
        <p:spPr>
          <a:xfrm>
            <a:off x="3735448" y="2912703"/>
            <a:ext cx="1280934" cy="338554"/>
          </a:xfrm>
          <a:prstGeom prst="rect">
            <a:avLst/>
          </a:prstGeom>
          <a:solidFill>
            <a:schemeClr val="accent1">
              <a:lumMod val="20000"/>
              <a:lumOff val="80000"/>
            </a:schemeClr>
          </a:solidFill>
        </p:spPr>
        <p:txBody>
          <a:bodyPr wrap="square" rtlCol="0">
            <a:spAutoFit/>
          </a:bodyPr>
          <a:lstStyle/>
          <a:p>
            <a:r>
              <a:rPr lang="ru-RU" sz="1600" dirty="0" smtClean="0">
                <a:latin typeface="Times New Roman" pitchFamily="18" charset="0"/>
                <a:cs typeface="Times New Roman" pitchFamily="18" charset="0"/>
              </a:rPr>
              <a:t>116 квартир</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86043539"/>
      </p:ext>
    </p:extLst>
  </p:cSld>
  <p:clrMapOvr>
    <a:masterClrMapping/>
  </p:clrMapOvr>
  <mc:AlternateContent xmlns:mc="http://schemas.openxmlformats.org/markup-compatibility/2006">
    <mc:Choice xmlns:p14="http://schemas.microsoft.com/office/powerpoint/2010/main" Requires="p14">
      <p:transition spd="slow" p14:dur="2000" advTm="11715"/>
    </mc:Choice>
    <mc:Fallback>
      <p:transition spd="slow" advTm="1171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Рисунок 80"/>
          <p:cNvPicPr>
            <a:picLocks noChangeAspect="1"/>
          </p:cNvPicPr>
          <p:nvPr/>
        </p:nvPicPr>
        <p:blipFill>
          <a:blip r:embed="rId2"/>
          <a:stretch>
            <a:fillRect/>
          </a:stretch>
        </p:blipFill>
        <p:spPr>
          <a:xfrm>
            <a:off x="0" y="-9053"/>
            <a:ext cx="12192000" cy="6867054"/>
          </a:xfrm>
          <a:prstGeom prst="rect">
            <a:avLst/>
          </a:prstGeom>
        </p:spPr>
      </p:pic>
      <p:sp>
        <p:nvSpPr>
          <p:cNvPr id="4" name="Прямоугольник 3"/>
          <p:cNvSpPr/>
          <p:nvPr/>
        </p:nvSpPr>
        <p:spPr>
          <a:xfrm>
            <a:off x="0" y="2"/>
            <a:ext cx="12192000" cy="803304"/>
          </a:xfrm>
          <a:prstGeom prst="rect">
            <a:avLst/>
          </a:prstGeom>
          <a:solidFill>
            <a:srgbClr val="165751"/>
          </a:solidFill>
          <a:ln>
            <a:solidFill>
              <a:srgbClr val="165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dirty="0" smtClean="0">
                <a:solidFill>
                  <a:schemeClr val="bg1"/>
                </a:solidFill>
                <a:latin typeface="Times New Roman" pitchFamily="18" charset="0"/>
                <a:cs typeface="Times New Roman" pitchFamily="18" charset="0"/>
              </a:rPr>
              <a:t>Благоустройство</a:t>
            </a:r>
            <a:endParaRPr lang="ru-RU" sz="3000" dirty="0">
              <a:solidFill>
                <a:schemeClr val="bg1"/>
              </a:solidFill>
              <a:latin typeface="Times New Roman" pitchFamily="18" charset="0"/>
              <a:cs typeface="Times New Roman"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054"/>
            <a:ext cx="698400" cy="873547"/>
          </a:xfrm>
          <a:prstGeom prst="rect">
            <a:avLst/>
          </a:prstGeom>
          <a:ln>
            <a:noFill/>
          </a:ln>
          <a:effectLst/>
        </p:spPr>
      </p:pic>
      <p:sp>
        <p:nvSpPr>
          <p:cNvPr id="3" name="TextBox 2"/>
          <p:cNvSpPr txBox="1"/>
          <p:nvPr/>
        </p:nvSpPr>
        <p:spPr>
          <a:xfrm>
            <a:off x="2654110" y="2934154"/>
            <a:ext cx="4202432" cy="338554"/>
          </a:xfrm>
          <a:prstGeom prst="rect">
            <a:avLst/>
          </a:prstGeom>
          <a:solidFill>
            <a:srgbClr val="FFFF97"/>
          </a:solidFill>
        </p:spPr>
        <p:txBody>
          <a:bodyPr wrap="none" rtlCol="0">
            <a:spAutoFit/>
          </a:bodyPr>
          <a:lstStyle/>
          <a:p>
            <a:r>
              <a:rPr lang="ru-RU" sz="1600" dirty="0" smtClean="0">
                <a:latin typeface="Times New Roman" pitchFamily="18" charset="0"/>
                <a:cs typeface="Times New Roman" pitchFamily="18" charset="0"/>
              </a:rPr>
              <a:t>Формирование комфортной городской среды</a:t>
            </a:r>
            <a:endParaRPr lang="ru-RU" sz="1600" dirty="0">
              <a:latin typeface="Times New Roman" pitchFamily="18" charset="0"/>
              <a:cs typeface="Times New Roman" pitchFamily="18" charset="0"/>
            </a:endParaRPr>
          </a:p>
        </p:txBody>
      </p:sp>
      <p:grpSp>
        <p:nvGrpSpPr>
          <p:cNvPr id="47" name="Группа 46"/>
          <p:cNvGrpSpPr/>
          <p:nvPr/>
        </p:nvGrpSpPr>
        <p:grpSpPr>
          <a:xfrm>
            <a:off x="242621" y="903615"/>
            <a:ext cx="2815637" cy="2032945"/>
            <a:chOff x="9334480" y="1724680"/>
            <a:chExt cx="2589589" cy="1929411"/>
          </a:xfrm>
        </p:grpSpPr>
        <p:pic>
          <p:nvPicPr>
            <p:cNvPr id="15" name="Объект 3"/>
            <p:cNvPicPr>
              <a:picLocks noChangeAspect="1"/>
            </p:cNvPicPr>
            <p:nvPr/>
          </p:nvPicPr>
          <p:blipFill rotWithShape="1">
            <a:blip r:embed="rId4" cstate="print"/>
            <a:srcRect l="1" r="536" b="25402"/>
            <a:stretch/>
          </p:blipFill>
          <p:spPr>
            <a:xfrm>
              <a:off x="10686331" y="2974669"/>
              <a:ext cx="1176380" cy="679421"/>
            </a:xfrm>
            <a:prstGeom prst="rect">
              <a:avLst/>
            </a:prstGeom>
            <a:effectLst/>
          </p:spPr>
        </p:pic>
        <p:grpSp>
          <p:nvGrpSpPr>
            <p:cNvPr id="18" name="Группа 17"/>
            <p:cNvGrpSpPr/>
            <p:nvPr/>
          </p:nvGrpSpPr>
          <p:grpSpPr>
            <a:xfrm>
              <a:off x="9334480" y="2014238"/>
              <a:ext cx="2528230" cy="986332"/>
              <a:chOff x="-501479" y="2890330"/>
              <a:chExt cx="2528230" cy="986332"/>
            </a:xfrm>
          </p:grpSpPr>
          <p:sp>
            <p:nvSpPr>
              <p:cNvPr id="19" name="TextBox 18"/>
              <p:cNvSpPr txBox="1"/>
              <p:nvPr/>
            </p:nvSpPr>
            <p:spPr>
              <a:xfrm>
                <a:off x="-351925" y="3603946"/>
                <a:ext cx="798689" cy="262892"/>
              </a:xfrm>
              <a:prstGeom prst="rect">
                <a:avLst/>
              </a:prstGeom>
              <a:noFill/>
            </p:spPr>
            <p:txBody>
              <a:bodyPr wrap="square" rtlCol="0">
                <a:spAutoFit/>
              </a:bodyPr>
              <a:lstStyle/>
              <a:p>
                <a:r>
                  <a:rPr lang="ru-RU" sz="1200" dirty="0">
                    <a:latin typeface="Times New Roman" pitchFamily="18" charset="0"/>
                    <a:cs typeface="Times New Roman" pitchFamily="18" charset="0"/>
                  </a:rPr>
                  <a:t>2015г.</a:t>
                </a:r>
              </a:p>
            </p:txBody>
          </p:sp>
          <p:sp>
            <p:nvSpPr>
              <p:cNvPr id="20" name="TextBox 19"/>
              <p:cNvSpPr txBox="1"/>
              <p:nvPr/>
            </p:nvSpPr>
            <p:spPr>
              <a:xfrm>
                <a:off x="1175622" y="3613770"/>
                <a:ext cx="851129" cy="262892"/>
              </a:xfrm>
              <a:prstGeom prst="rect">
                <a:avLst/>
              </a:prstGeom>
              <a:noFill/>
            </p:spPr>
            <p:txBody>
              <a:bodyPr wrap="square" rtlCol="0">
                <a:spAutoFit/>
              </a:bodyPr>
              <a:lstStyle/>
              <a:p>
                <a:r>
                  <a:rPr lang="ru-RU" sz="1200" dirty="0">
                    <a:latin typeface="Times New Roman" pitchFamily="18" charset="0"/>
                    <a:cs typeface="Times New Roman" pitchFamily="18" charset="0"/>
                  </a:rPr>
                  <a:t>2018 г.</a:t>
                </a:r>
              </a:p>
            </p:txBody>
          </p:sp>
          <p:grpSp>
            <p:nvGrpSpPr>
              <p:cNvPr id="21" name="Группа 20"/>
              <p:cNvGrpSpPr/>
              <p:nvPr/>
            </p:nvGrpSpPr>
            <p:grpSpPr>
              <a:xfrm>
                <a:off x="-501479" y="2890330"/>
                <a:ext cx="994710" cy="677432"/>
                <a:chOff x="-501479" y="2890330"/>
                <a:chExt cx="994710" cy="677432"/>
              </a:xfrm>
            </p:grpSpPr>
            <p:sp>
              <p:nvSpPr>
                <p:cNvPr id="26" name="Овал 25"/>
                <p:cNvSpPr/>
                <p:nvPr/>
              </p:nvSpPr>
              <p:spPr>
                <a:xfrm>
                  <a:off x="-333734" y="2890330"/>
                  <a:ext cx="728029" cy="67743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Times New Roman" pitchFamily="18" charset="0"/>
                    <a:cs typeface="Times New Roman" pitchFamily="18" charset="0"/>
                  </a:endParaRPr>
                </a:p>
              </p:txBody>
            </p:sp>
            <p:sp>
              <p:nvSpPr>
                <p:cNvPr id="27" name="TextBox 26"/>
                <p:cNvSpPr txBox="1"/>
                <p:nvPr/>
              </p:nvSpPr>
              <p:spPr>
                <a:xfrm>
                  <a:off x="-501479" y="2977516"/>
                  <a:ext cx="994710" cy="438154"/>
                </a:xfrm>
                <a:prstGeom prst="rect">
                  <a:avLst/>
                </a:prstGeom>
                <a:noFill/>
              </p:spPr>
              <p:txBody>
                <a:bodyPr wrap="square" rtlCol="0">
                  <a:spAutoFit/>
                </a:bodyPr>
                <a:lstStyle/>
                <a:p>
                  <a:pPr algn="ctr"/>
                  <a:r>
                    <a:rPr lang="ru-RU" sz="1200" dirty="0" smtClean="0">
                      <a:latin typeface="Times New Roman" pitchFamily="18" charset="0"/>
                      <a:cs typeface="Times New Roman" pitchFamily="18" charset="0"/>
                    </a:rPr>
                    <a:t>73,4</a:t>
                  </a:r>
                  <a:endParaRPr lang="ru-RU" sz="1200" dirty="0">
                    <a:latin typeface="Times New Roman" pitchFamily="18" charset="0"/>
                    <a:cs typeface="Times New Roman" pitchFamily="18" charset="0"/>
                  </a:endParaRPr>
                </a:p>
                <a:p>
                  <a:pPr algn="ctr"/>
                  <a:r>
                    <a:rPr lang="ru-RU" sz="1200" dirty="0">
                      <a:latin typeface="Times New Roman" pitchFamily="18" charset="0"/>
                      <a:cs typeface="Times New Roman" pitchFamily="18" charset="0"/>
                    </a:rPr>
                    <a:t>млн. руб.</a:t>
                  </a:r>
                </a:p>
              </p:txBody>
            </p:sp>
          </p:grpSp>
          <p:grpSp>
            <p:nvGrpSpPr>
              <p:cNvPr id="22" name="Группа 21"/>
              <p:cNvGrpSpPr/>
              <p:nvPr/>
            </p:nvGrpSpPr>
            <p:grpSpPr>
              <a:xfrm>
                <a:off x="1054596" y="2910744"/>
                <a:ext cx="906221" cy="677432"/>
                <a:chOff x="1054596" y="2910744"/>
                <a:chExt cx="906221" cy="677432"/>
              </a:xfrm>
            </p:grpSpPr>
            <p:sp>
              <p:nvSpPr>
                <p:cNvPr id="24" name="Овал 23"/>
                <p:cNvSpPr/>
                <p:nvPr/>
              </p:nvSpPr>
              <p:spPr>
                <a:xfrm>
                  <a:off x="1106290" y="2910744"/>
                  <a:ext cx="785367" cy="67743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Times New Roman" pitchFamily="18" charset="0"/>
                    <a:cs typeface="Times New Roman" pitchFamily="18" charset="0"/>
                  </a:endParaRPr>
                </a:p>
              </p:txBody>
            </p:sp>
            <p:sp>
              <p:nvSpPr>
                <p:cNvPr id="25" name="TextBox 24"/>
                <p:cNvSpPr txBox="1"/>
                <p:nvPr/>
              </p:nvSpPr>
              <p:spPr>
                <a:xfrm>
                  <a:off x="1054596" y="3021978"/>
                  <a:ext cx="906221" cy="438154"/>
                </a:xfrm>
                <a:prstGeom prst="rect">
                  <a:avLst/>
                </a:prstGeom>
                <a:noFill/>
              </p:spPr>
              <p:txBody>
                <a:bodyPr wrap="square" rtlCol="0">
                  <a:spAutoFit/>
                </a:bodyPr>
                <a:lstStyle/>
                <a:p>
                  <a:pPr algn="ctr"/>
                  <a:r>
                    <a:rPr lang="ru-RU" sz="1200" dirty="0" smtClean="0">
                      <a:latin typeface="Times New Roman" pitchFamily="18" charset="0"/>
                      <a:cs typeface="Times New Roman" pitchFamily="18" charset="0"/>
                    </a:rPr>
                    <a:t>101,6</a:t>
                  </a:r>
                  <a:endParaRPr lang="ru-RU" sz="1200" dirty="0">
                    <a:latin typeface="Times New Roman" pitchFamily="18" charset="0"/>
                    <a:cs typeface="Times New Roman" pitchFamily="18" charset="0"/>
                  </a:endParaRPr>
                </a:p>
                <a:p>
                  <a:pPr algn="ctr"/>
                  <a:r>
                    <a:rPr lang="ru-RU" sz="1200" dirty="0">
                      <a:latin typeface="Times New Roman" pitchFamily="18" charset="0"/>
                      <a:cs typeface="Times New Roman" pitchFamily="18" charset="0"/>
                    </a:rPr>
                    <a:t>млн. руб.</a:t>
                  </a:r>
                </a:p>
              </p:txBody>
            </p:sp>
          </p:grpSp>
          <p:sp>
            <p:nvSpPr>
              <p:cNvPr id="23" name="Стрелка вправо 22"/>
              <p:cNvSpPr/>
              <p:nvPr/>
            </p:nvSpPr>
            <p:spPr>
              <a:xfrm rot="20513408">
                <a:off x="397231" y="2903312"/>
                <a:ext cx="785580" cy="507631"/>
              </a:xfrm>
              <a:prstGeom prst="rightArrow">
                <a:avLst/>
              </a:prstGeom>
              <a:solidFill>
                <a:srgbClr val="E78635">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200" b="1" i="1" dirty="0" smtClean="0">
                    <a:solidFill>
                      <a:schemeClr val="tx1"/>
                    </a:solidFill>
                    <a:latin typeface="Times New Roman" pitchFamily="18" charset="0"/>
                    <a:cs typeface="Times New Roman" pitchFamily="18" charset="0"/>
                  </a:rPr>
                  <a:t>+38,4%</a:t>
                </a:r>
                <a:endParaRPr lang="ru-RU" sz="1200" b="1" i="1" dirty="0">
                  <a:solidFill>
                    <a:schemeClr val="tx1"/>
                  </a:solidFill>
                  <a:latin typeface="Times New Roman" pitchFamily="18" charset="0"/>
                  <a:cs typeface="Times New Roman" pitchFamily="18" charset="0"/>
                </a:endParaRPr>
              </a:p>
            </p:txBody>
          </p:sp>
        </p:grpSp>
        <p:sp>
          <p:nvSpPr>
            <p:cNvPr id="28" name="TextBox 27"/>
            <p:cNvSpPr txBox="1"/>
            <p:nvPr/>
          </p:nvSpPr>
          <p:spPr>
            <a:xfrm>
              <a:off x="9533001" y="1724680"/>
              <a:ext cx="2391068" cy="277497"/>
            </a:xfrm>
            <a:prstGeom prst="rect">
              <a:avLst/>
            </a:prstGeom>
            <a:noFill/>
          </p:spPr>
          <p:txBody>
            <a:bodyPr wrap="square" rtlCol="0">
              <a:spAutoFit/>
            </a:bodyPr>
            <a:lstStyle/>
            <a:p>
              <a:pPr algn="ctr"/>
              <a:r>
                <a:rPr lang="ru-RU" sz="1300" dirty="0" smtClean="0">
                  <a:latin typeface="Times New Roman" pitchFamily="18" charset="0"/>
                  <a:cs typeface="Times New Roman" pitchFamily="18" charset="0"/>
                </a:rPr>
                <a:t>Благоустройство</a:t>
              </a:r>
              <a:endParaRPr lang="ru-RU" sz="1300" dirty="0">
                <a:latin typeface="Times New Roman" pitchFamily="18" charset="0"/>
                <a:cs typeface="Times New Roman" pitchFamily="18" charset="0"/>
              </a:endParaRPr>
            </a:p>
          </p:txBody>
        </p:sp>
        <p:pic>
          <p:nvPicPr>
            <p:cNvPr id="29" name="Picture 2" descr="C:\Users\1\Desktop\ПРОЕКТ\2019\d23cca380d0274b3cbea686146e5ceed_1024_7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37551" y="2970259"/>
              <a:ext cx="1180337" cy="683832"/>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Box 35"/>
          <p:cNvSpPr txBox="1"/>
          <p:nvPr/>
        </p:nvSpPr>
        <p:spPr>
          <a:xfrm>
            <a:off x="8158020" y="3270818"/>
            <a:ext cx="3957780" cy="686983"/>
          </a:xfrm>
          <a:prstGeom prst="rect">
            <a:avLst/>
          </a:prstGeom>
          <a:noFill/>
        </p:spPr>
        <p:txBody>
          <a:bodyPr wrap="square" rtlCol="0">
            <a:spAutoFit/>
          </a:bodyPr>
          <a:lstStyle/>
          <a:p>
            <a:pPr algn="just">
              <a:lnSpc>
                <a:spcPct val="80000"/>
              </a:lnSpc>
            </a:pPr>
            <a:r>
              <a:rPr lang="ru-RU" sz="1200" dirty="0" smtClean="0">
                <a:latin typeface="Times New Roman" pitchFamily="18" charset="0"/>
                <a:cs typeface="Times New Roman" pitchFamily="18" charset="0"/>
              </a:rPr>
              <a:t>       В </a:t>
            </a:r>
            <a:r>
              <a:rPr lang="ru-RU" sz="1200" dirty="0">
                <a:latin typeface="Times New Roman" pitchFamily="18" charset="0"/>
                <a:cs typeface="Times New Roman" pitchFamily="18" charset="0"/>
              </a:rPr>
              <a:t>плане на 2019 год - сквер в районе гостиница «</a:t>
            </a:r>
            <a:r>
              <a:rPr lang="ru-RU" sz="1200" dirty="0" err="1">
                <a:latin typeface="Times New Roman" pitchFamily="18" charset="0"/>
                <a:cs typeface="Times New Roman" pitchFamily="18" charset="0"/>
              </a:rPr>
              <a:t>Агидель</a:t>
            </a:r>
            <a:r>
              <a:rPr lang="ru-RU" sz="1200" dirty="0">
                <a:latin typeface="Times New Roman" pitchFamily="18" charset="0"/>
                <a:cs typeface="Times New Roman" pitchFamily="18" charset="0"/>
              </a:rPr>
              <a:t>», сквер по ул. Октябрьская, продолжить благоустройство набережной р. </a:t>
            </a:r>
            <a:r>
              <a:rPr lang="ru-RU" sz="1200" dirty="0" err="1">
                <a:latin typeface="Times New Roman" pitchFamily="18" charset="0"/>
                <a:cs typeface="Times New Roman" pitchFamily="18" charset="0"/>
              </a:rPr>
              <a:t>Мелеузка</a:t>
            </a:r>
            <a:r>
              <a:rPr lang="ru-RU" sz="1200" dirty="0">
                <a:latin typeface="Times New Roman" pitchFamily="18" charset="0"/>
                <a:cs typeface="Times New Roman" pitchFamily="18" charset="0"/>
              </a:rPr>
              <a:t> до Дворца спорта</a:t>
            </a:r>
          </a:p>
        </p:txBody>
      </p:sp>
      <p:grpSp>
        <p:nvGrpSpPr>
          <p:cNvPr id="37" name="Группа 36"/>
          <p:cNvGrpSpPr/>
          <p:nvPr/>
        </p:nvGrpSpPr>
        <p:grpSpPr>
          <a:xfrm>
            <a:off x="8576427" y="4404347"/>
            <a:ext cx="3263685" cy="1117937"/>
            <a:chOff x="-420277" y="4838624"/>
            <a:chExt cx="4884101" cy="1659743"/>
          </a:xfrm>
        </p:grpSpPr>
        <p:pic>
          <p:nvPicPr>
            <p:cNvPr id="3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277" y="4856259"/>
              <a:ext cx="1878666" cy="1093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8557" y="5404393"/>
              <a:ext cx="1948781" cy="1093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65456" y="4838624"/>
              <a:ext cx="1898368" cy="1093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224" y="3058848"/>
            <a:ext cx="1358206" cy="67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347929" y="3277454"/>
            <a:ext cx="6705121" cy="757130"/>
          </a:xfrm>
          <a:prstGeom prst="rect">
            <a:avLst/>
          </a:prstGeom>
          <a:noFill/>
        </p:spPr>
        <p:txBody>
          <a:bodyPr wrap="square" rtlCol="0">
            <a:spAutoFit/>
          </a:bodyPr>
          <a:lstStyle/>
          <a:p>
            <a:pPr algn="just">
              <a:lnSpc>
                <a:spcPct val="90000"/>
              </a:lnSpc>
            </a:pPr>
            <a:r>
              <a:rPr lang="ru-RU" sz="1200" dirty="0" smtClean="0">
                <a:latin typeface="Times New Roman" pitchFamily="18" charset="0"/>
                <a:cs typeface="Times New Roman" pitchFamily="18" charset="0"/>
              </a:rPr>
              <a:t>        Значительная </a:t>
            </a:r>
            <a:r>
              <a:rPr lang="ru-RU" sz="1200" dirty="0">
                <a:latin typeface="Times New Roman" pitchFamily="18" charset="0"/>
                <a:cs typeface="Times New Roman" pitchFamily="18" charset="0"/>
              </a:rPr>
              <a:t>часть средств направлена на создание комфортных условий для проживания граждан, проведена большая работа по благоустройству зон отдыха, дворовых территорий, социальных </a:t>
            </a:r>
            <a:r>
              <a:rPr lang="ru-RU" sz="1200" dirty="0" smtClean="0">
                <a:latin typeface="Times New Roman" pitchFamily="18" charset="0"/>
                <a:cs typeface="Times New Roman" pitchFamily="18" charset="0"/>
              </a:rPr>
              <a:t>объектов.  В 2018 году выполнено благоустройство 36 дворовых территорий и 3 общественные территории</a:t>
            </a:r>
            <a:endParaRPr lang="ru-RU" sz="1200" dirty="0">
              <a:latin typeface="Times New Roman" pitchFamily="18" charset="0"/>
              <a:cs typeface="Times New Roman" pitchFamily="18" charset="0"/>
            </a:endParaRPr>
          </a:p>
        </p:txBody>
      </p:sp>
      <p:grpSp>
        <p:nvGrpSpPr>
          <p:cNvPr id="45" name="Группа 44"/>
          <p:cNvGrpSpPr/>
          <p:nvPr/>
        </p:nvGrpSpPr>
        <p:grpSpPr>
          <a:xfrm>
            <a:off x="3953548" y="3915361"/>
            <a:ext cx="3930063" cy="2215666"/>
            <a:chOff x="4122191" y="1681449"/>
            <a:chExt cx="3791559" cy="1986532"/>
          </a:xfrm>
        </p:grpSpPr>
        <p:grpSp>
          <p:nvGrpSpPr>
            <p:cNvPr id="10" name="Группа 9"/>
            <p:cNvGrpSpPr/>
            <p:nvPr/>
          </p:nvGrpSpPr>
          <p:grpSpPr>
            <a:xfrm>
              <a:off x="4122191" y="1681449"/>
              <a:ext cx="3791559" cy="1986532"/>
              <a:chOff x="3402529" y="1613595"/>
              <a:chExt cx="3664714" cy="1906439"/>
            </a:xfrm>
          </p:grpSpPr>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02529" y="1665516"/>
                <a:ext cx="3664714" cy="185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02529" y="1613595"/>
                <a:ext cx="3664714" cy="254035"/>
              </a:xfrm>
              <a:prstGeom prst="rect">
                <a:avLst/>
              </a:prstGeom>
              <a:solidFill>
                <a:schemeClr val="bg1">
                  <a:lumMod val="95000"/>
                </a:schemeClr>
              </a:solidFill>
            </p:spPr>
            <p:txBody>
              <a:bodyPr wrap="square" rtlCol="0">
                <a:spAutoFit/>
              </a:bodyPr>
              <a:lstStyle/>
              <a:p>
                <a:pPr algn="ctr"/>
                <a:r>
                  <a:rPr lang="ru-RU" sz="1300" dirty="0" smtClean="0">
                    <a:latin typeface="Times New Roman" pitchFamily="18" charset="0"/>
                    <a:cs typeface="Times New Roman" pitchFamily="18" charset="0"/>
                  </a:rPr>
                  <a:t>За 2017-2018* гг. благоустроено</a:t>
                </a:r>
                <a:endParaRPr lang="ru-RU" sz="1300" dirty="0">
                  <a:latin typeface="Times New Roman" pitchFamily="18" charset="0"/>
                  <a:cs typeface="Times New Roman" pitchFamily="18" charset="0"/>
                </a:endParaRPr>
              </a:p>
            </p:txBody>
          </p:sp>
          <p:sp>
            <p:nvSpPr>
              <p:cNvPr id="7" name="TextBox 6"/>
              <p:cNvSpPr txBox="1"/>
              <p:nvPr/>
            </p:nvSpPr>
            <p:spPr>
              <a:xfrm>
                <a:off x="3512719" y="1984813"/>
                <a:ext cx="1044216" cy="397233"/>
              </a:xfrm>
              <a:prstGeom prst="rect">
                <a:avLst/>
              </a:prstGeom>
              <a:solidFill>
                <a:srgbClr val="94F09D"/>
              </a:solidFill>
            </p:spPr>
            <p:txBody>
              <a:bodyPr wrap="square" rtlCol="0">
                <a:spAutoFit/>
              </a:bodyPr>
              <a:lstStyle/>
              <a:p>
                <a:r>
                  <a:rPr lang="ru-RU" sz="1200" dirty="0" smtClean="0">
                    <a:latin typeface="Times New Roman" pitchFamily="18" charset="0"/>
                    <a:cs typeface="Times New Roman" pitchFamily="18" charset="0"/>
                  </a:rPr>
                  <a:t>60 дворовых территорий</a:t>
                </a:r>
                <a:endParaRPr lang="ru-RU" sz="1200" dirty="0">
                  <a:latin typeface="Times New Roman" pitchFamily="18" charset="0"/>
                  <a:cs typeface="Times New Roman" pitchFamily="18" charset="0"/>
                </a:endParaRPr>
              </a:p>
            </p:txBody>
          </p:sp>
          <p:sp>
            <p:nvSpPr>
              <p:cNvPr id="8" name="Овал 7"/>
              <p:cNvSpPr/>
              <p:nvPr/>
            </p:nvSpPr>
            <p:spPr>
              <a:xfrm>
                <a:off x="5859598" y="2332268"/>
                <a:ext cx="897404" cy="84291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64" name="TextBox 63"/>
              <p:cNvSpPr txBox="1"/>
              <p:nvPr/>
            </p:nvSpPr>
            <p:spPr>
              <a:xfrm>
                <a:off x="5720913" y="2478126"/>
                <a:ext cx="1174775" cy="556127"/>
              </a:xfrm>
              <a:prstGeom prst="rect">
                <a:avLst/>
              </a:prstGeom>
              <a:noFill/>
            </p:spPr>
            <p:txBody>
              <a:bodyPr wrap="square" rtlCol="0">
                <a:spAutoFit/>
              </a:bodyPr>
              <a:lstStyle/>
              <a:p>
                <a:pPr algn="ctr"/>
                <a:r>
                  <a:rPr lang="ru-RU" sz="1200" dirty="0" smtClean="0">
                    <a:latin typeface="Times New Roman" pitchFamily="18" charset="0"/>
                    <a:cs typeface="Times New Roman" pitchFamily="18" charset="0"/>
                  </a:rPr>
                  <a:t>3</a:t>
                </a:r>
              </a:p>
              <a:p>
                <a:pPr algn="ctr"/>
                <a:r>
                  <a:rPr lang="ru-RU" sz="1200" dirty="0" smtClean="0">
                    <a:latin typeface="Times New Roman" pitchFamily="18" charset="0"/>
                    <a:cs typeface="Times New Roman" pitchFamily="18" charset="0"/>
                  </a:rPr>
                  <a:t>Общественные территории</a:t>
                </a:r>
                <a:endParaRPr lang="ru-RU" sz="1200" dirty="0">
                  <a:latin typeface="Times New Roman" pitchFamily="18" charset="0"/>
                  <a:cs typeface="Times New Roman" pitchFamily="18" charset="0"/>
                </a:endParaRPr>
              </a:p>
            </p:txBody>
          </p:sp>
        </p:grpSp>
        <p:sp>
          <p:nvSpPr>
            <p:cNvPr id="34" name="TextBox 33"/>
            <p:cNvSpPr txBox="1"/>
            <p:nvPr/>
          </p:nvSpPr>
          <p:spPr>
            <a:xfrm>
              <a:off x="4650828" y="3362203"/>
              <a:ext cx="2734283" cy="234555"/>
            </a:xfrm>
            <a:prstGeom prst="rect">
              <a:avLst/>
            </a:prstGeom>
            <a:noFill/>
          </p:spPr>
          <p:txBody>
            <a:bodyPr wrap="square" rtlCol="0">
              <a:spAutoFit/>
            </a:bodyPr>
            <a:lstStyle/>
            <a:p>
              <a:r>
                <a:rPr lang="ru-RU" sz="1100" dirty="0" smtClean="0">
                  <a:solidFill>
                    <a:srgbClr val="FFFF00"/>
                  </a:solidFill>
                  <a:latin typeface="Times New Roman" pitchFamily="18" charset="0"/>
                  <a:cs typeface="Times New Roman" pitchFamily="18" charset="0"/>
                </a:rPr>
                <a:t>* За </a:t>
              </a:r>
              <a:r>
                <a:rPr lang="ru-RU" sz="1100" dirty="0">
                  <a:solidFill>
                    <a:srgbClr val="FFFF00"/>
                  </a:solidFill>
                  <a:latin typeface="Times New Roman" pitchFamily="18" charset="0"/>
                  <a:cs typeface="Times New Roman" pitchFamily="18" charset="0"/>
                </a:rPr>
                <a:t>2017-2018 </a:t>
              </a:r>
              <a:r>
                <a:rPr lang="ru-RU" sz="1100" dirty="0" smtClean="0">
                  <a:solidFill>
                    <a:srgbClr val="FFFF00"/>
                  </a:solidFill>
                  <a:latin typeface="Times New Roman" pitchFamily="18" charset="0"/>
                  <a:cs typeface="Times New Roman" pitchFamily="18" charset="0"/>
                </a:rPr>
                <a:t>гг. направлено 45,9 млн. руб. </a:t>
              </a:r>
              <a:endParaRPr lang="ru-RU" sz="1100" dirty="0">
                <a:solidFill>
                  <a:srgbClr val="FFFF00"/>
                </a:solidFill>
                <a:latin typeface="Times New Roman" pitchFamily="18" charset="0"/>
                <a:cs typeface="Times New Roman" pitchFamily="18" charset="0"/>
              </a:endParaRPr>
            </a:p>
          </p:txBody>
        </p:sp>
      </p:grpSp>
      <p:sp>
        <p:nvSpPr>
          <p:cNvPr id="77" name="TextBox 76"/>
          <p:cNvSpPr txBox="1"/>
          <p:nvPr/>
        </p:nvSpPr>
        <p:spPr>
          <a:xfrm>
            <a:off x="4940567" y="1313907"/>
            <a:ext cx="4195137" cy="261610"/>
          </a:xfrm>
          <a:prstGeom prst="rect">
            <a:avLst/>
          </a:prstGeom>
          <a:noFill/>
        </p:spPr>
        <p:txBody>
          <a:bodyPr wrap="square" rtlCol="0">
            <a:spAutoFit/>
          </a:bodyPr>
          <a:lstStyle/>
          <a:p>
            <a:pPr algn="just"/>
            <a:r>
              <a:rPr lang="ru-RU" sz="1100" dirty="0" smtClean="0">
                <a:latin typeface="Times New Roman" pitchFamily="18" charset="0"/>
                <a:cs typeface="Times New Roman" pitchFamily="18" charset="0"/>
              </a:rPr>
              <a:t>Программа формирования современной городской среды</a:t>
            </a:r>
            <a:endParaRPr lang="ru-RU" sz="1100" dirty="0">
              <a:latin typeface="Times New Roman" pitchFamily="18" charset="0"/>
              <a:cs typeface="Times New Roman" pitchFamily="18" charset="0"/>
            </a:endParaRPr>
          </a:p>
        </p:txBody>
      </p:sp>
      <p:sp>
        <p:nvSpPr>
          <p:cNvPr id="78" name="TextBox 77"/>
          <p:cNvSpPr txBox="1"/>
          <p:nvPr/>
        </p:nvSpPr>
        <p:spPr>
          <a:xfrm>
            <a:off x="4927048" y="1559969"/>
            <a:ext cx="4994008" cy="701731"/>
          </a:xfrm>
          <a:prstGeom prst="rect">
            <a:avLst/>
          </a:prstGeom>
          <a:noFill/>
        </p:spPr>
        <p:txBody>
          <a:bodyPr wrap="square" rtlCol="0">
            <a:spAutoFit/>
          </a:bodyPr>
          <a:lstStyle/>
          <a:p>
            <a:pPr algn="just">
              <a:lnSpc>
                <a:spcPct val="90000"/>
              </a:lnSpc>
            </a:pPr>
            <a:r>
              <a:rPr lang="ru-RU" sz="1100" dirty="0" smtClean="0">
                <a:latin typeface="Times New Roman" pitchFamily="18" charset="0"/>
                <a:cs typeface="Times New Roman" pitchFamily="18" charset="0"/>
              </a:rPr>
              <a:t>Реализация мероприятий по благоустройству, включенных в перечень наказов избирателей, адресованных депутатам Государственного Собрания –Курултая РБ – 885 тыс. руб., а также субсидия на финансовое обеспечение отдельных полномочий -2182 тыс. руб.</a:t>
            </a:r>
            <a:endParaRPr lang="ru-RU" sz="1100" dirty="0">
              <a:latin typeface="Times New Roman" pitchFamily="18" charset="0"/>
              <a:cs typeface="Times New Roman" pitchFamily="18" charset="0"/>
            </a:endParaRPr>
          </a:p>
        </p:txBody>
      </p:sp>
      <p:sp>
        <p:nvSpPr>
          <p:cNvPr id="79" name="TextBox 78"/>
          <p:cNvSpPr txBox="1"/>
          <p:nvPr/>
        </p:nvSpPr>
        <p:spPr>
          <a:xfrm>
            <a:off x="4940567" y="2262834"/>
            <a:ext cx="4994008" cy="430887"/>
          </a:xfrm>
          <a:prstGeom prst="rect">
            <a:avLst/>
          </a:prstGeom>
          <a:noFill/>
        </p:spPr>
        <p:txBody>
          <a:bodyPr wrap="square" rtlCol="0">
            <a:spAutoFit/>
          </a:bodyPr>
          <a:lstStyle/>
          <a:p>
            <a:pPr algn="just"/>
            <a:r>
              <a:rPr lang="ru-RU" sz="1100" dirty="0" smtClean="0">
                <a:latin typeface="Times New Roman" pitchFamily="18" charset="0"/>
                <a:cs typeface="Times New Roman" pitchFamily="18" charset="0"/>
              </a:rPr>
              <a:t>Реализация проектов общественной инфраструктуры, основанных на местных инициативах в части благоустройства</a:t>
            </a:r>
            <a:endParaRPr lang="ru-RU" sz="1100" dirty="0">
              <a:latin typeface="Times New Roman" pitchFamily="18" charset="0"/>
              <a:cs typeface="Times New Roman" pitchFamily="18" charset="0"/>
            </a:endParaRPr>
          </a:p>
        </p:txBody>
      </p:sp>
      <p:sp>
        <p:nvSpPr>
          <p:cNvPr id="80" name="TextBox 79"/>
          <p:cNvSpPr txBox="1"/>
          <p:nvPr/>
        </p:nvSpPr>
        <p:spPr>
          <a:xfrm>
            <a:off x="4940567" y="934393"/>
            <a:ext cx="4891234" cy="430887"/>
          </a:xfrm>
          <a:prstGeom prst="rect">
            <a:avLst/>
          </a:prstGeom>
          <a:noFill/>
        </p:spPr>
        <p:txBody>
          <a:bodyPr wrap="square" rtlCol="0">
            <a:spAutoFit/>
          </a:bodyPr>
          <a:lstStyle/>
          <a:p>
            <a:pPr algn="just"/>
            <a:r>
              <a:rPr lang="ru-RU" sz="1100" dirty="0" smtClean="0">
                <a:latin typeface="Times New Roman" pitchFamily="18" charset="0"/>
                <a:cs typeface="Times New Roman" pitchFamily="18" charset="0"/>
              </a:rPr>
              <a:t>Мероприятия по благоустройству территорий населенных пунктов, в </a:t>
            </a:r>
            <a:r>
              <a:rPr lang="ru-RU" sz="1100" dirty="0" err="1" smtClean="0">
                <a:latin typeface="Times New Roman" pitchFamily="18" charset="0"/>
                <a:cs typeface="Times New Roman" pitchFamily="18" charset="0"/>
              </a:rPr>
              <a:t>т.ч</a:t>
            </a:r>
            <a:r>
              <a:rPr lang="ru-RU" sz="1100" dirty="0" smtClean="0">
                <a:latin typeface="Times New Roman" pitchFamily="18" charset="0"/>
                <a:cs typeface="Times New Roman" pitchFamily="18" charset="0"/>
              </a:rPr>
              <a:t>. за счет бюджета РБ 5100 тыс. руб. и за счет  местных бюджетов 64171,9 тыс.руб.</a:t>
            </a:r>
            <a:endParaRPr lang="ru-RU" sz="1100" dirty="0">
              <a:latin typeface="Times New Roman" pitchFamily="18" charset="0"/>
              <a:cs typeface="Times New Roman" pitchFamily="18" charset="0"/>
            </a:endParaRPr>
          </a:p>
        </p:txBody>
      </p:sp>
      <p:grpSp>
        <p:nvGrpSpPr>
          <p:cNvPr id="35" name="Группа 34"/>
          <p:cNvGrpSpPr/>
          <p:nvPr/>
        </p:nvGrpSpPr>
        <p:grpSpPr>
          <a:xfrm>
            <a:off x="127310" y="3957801"/>
            <a:ext cx="3944406" cy="2573343"/>
            <a:chOff x="249782" y="4243040"/>
            <a:chExt cx="4021825" cy="2098272"/>
          </a:xfrm>
        </p:grpSpPr>
        <p:sp>
          <p:nvSpPr>
            <p:cNvPr id="11" name="TextBox 10"/>
            <p:cNvSpPr txBox="1"/>
            <p:nvPr/>
          </p:nvSpPr>
          <p:spPr>
            <a:xfrm>
              <a:off x="355516" y="4255365"/>
              <a:ext cx="2278660" cy="2082944"/>
            </a:xfrm>
            <a:prstGeom prst="rect">
              <a:avLst/>
            </a:prstGeom>
            <a:noFill/>
          </p:spPr>
          <p:txBody>
            <a:bodyPr wrap="square" rtlCol="0">
              <a:spAutoFit/>
            </a:bodyPr>
            <a:lstStyle/>
            <a:p>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г.Мелеуз</a:t>
              </a:r>
              <a:r>
                <a:rPr lang="ru-RU" sz="1000" dirty="0" smtClean="0">
                  <a:latin typeface="Times New Roman" pitchFamily="18" charset="0"/>
                  <a:cs typeface="Times New Roman" pitchFamily="18" charset="0"/>
                </a:rPr>
                <a:t>:</a:t>
              </a:r>
            </a:p>
            <a:p>
              <a:r>
                <a:rPr lang="ru-RU" sz="1000" dirty="0" smtClean="0">
                  <a:latin typeface="Times New Roman" pitchFamily="18" charset="0"/>
                  <a:cs typeface="Times New Roman" pitchFamily="18" charset="0"/>
                </a:rPr>
                <a:t>-     ул. </a:t>
              </a:r>
              <a:r>
                <a:rPr lang="ru-RU" sz="1000" dirty="0" err="1" smtClean="0">
                  <a:latin typeface="Times New Roman" pitchFamily="18" charset="0"/>
                  <a:cs typeface="Times New Roman" pitchFamily="18" charset="0"/>
                </a:rPr>
                <a:t>Цюрупы</a:t>
              </a:r>
              <a:r>
                <a:rPr lang="ru-RU" sz="1000" dirty="0" smtClean="0">
                  <a:latin typeface="Times New Roman" pitchFamily="18" charset="0"/>
                  <a:cs typeface="Times New Roman" pitchFamily="18" charset="0"/>
                </a:rPr>
                <a:t>, д.1</a:t>
              </a:r>
            </a:p>
            <a:p>
              <a:pPr marL="171450" indent="-171450">
                <a:buFontTx/>
                <a:buChar char="-"/>
              </a:pPr>
              <a:r>
                <a:rPr lang="ru-RU" sz="1000" dirty="0" smtClean="0">
                  <a:latin typeface="Times New Roman" pitchFamily="18" charset="0"/>
                  <a:cs typeface="Times New Roman" pitchFamily="18" charset="0"/>
                </a:rPr>
                <a:t>ул. Свердлова, д.40</a:t>
              </a:r>
            </a:p>
            <a:p>
              <a:pPr marL="171450" indent="-171450">
                <a:buFontTx/>
                <a:buChar char="-"/>
              </a:pPr>
              <a:r>
                <a:rPr lang="ru-RU" sz="1000" dirty="0" smtClean="0">
                  <a:latin typeface="Times New Roman" pitchFamily="18" charset="0"/>
                  <a:cs typeface="Times New Roman" pitchFamily="18" charset="0"/>
                </a:rPr>
                <a:t>32 </a:t>
              </a:r>
              <a:r>
                <a:rPr lang="ru-RU" sz="1000" dirty="0" err="1" smtClean="0">
                  <a:latin typeface="Times New Roman" pitchFamily="18" charset="0"/>
                  <a:cs typeface="Times New Roman" pitchFamily="18" charset="0"/>
                </a:rPr>
                <a:t>мкр</a:t>
              </a:r>
              <a:r>
                <a:rPr lang="ru-RU" sz="1000" dirty="0" smtClean="0">
                  <a:latin typeface="Times New Roman" pitchFamily="18" charset="0"/>
                  <a:cs typeface="Times New Roman" pitchFamily="18" charset="0"/>
                </a:rPr>
                <a:t>., д.2</a:t>
              </a:r>
            </a:p>
            <a:p>
              <a:pPr marL="171450" indent="-171450">
                <a:buFontTx/>
                <a:buChar char="-"/>
              </a:pPr>
              <a:r>
                <a:rPr lang="ru-RU" sz="1000" dirty="0" smtClean="0">
                  <a:latin typeface="Times New Roman" pitchFamily="18" charset="0"/>
                  <a:cs typeface="Times New Roman" pitchFamily="18" charset="0"/>
                </a:rPr>
                <a:t>ул. Октябрьская, д. 10</a:t>
              </a:r>
            </a:p>
            <a:p>
              <a:pPr marL="171450" indent="-171450">
                <a:buFontTx/>
                <a:buChar char="-"/>
              </a:pPr>
              <a:r>
                <a:rPr lang="ru-RU" sz="1000" dirty="0">
                  <a:latin typeface="Times New Roman" pitchFamily="18" charset="0"/>
                  <a:cs typeface="Times New Roman" pitchFamily="18" charset="0"/>
                </a:rPr>
                <a:t>у</a:t>
              </a:r>
              <a:r>
                <a:rPr lang="ru-RU" sz="1000" dirty="0" smtClean="0">
                  <a:latin typeface="Times New Roman" pitchFamily="18" charset="0"/>
                  <a:cs typeface="Times New Roman" pitchFamily="18" charset="0"/>
                </a:rPr>
                <a:t>л. Ленина, д. 160 а</a:t>
              </a:r>
            </a:p>
            <a:p>
              <a:pPr marL="171450" indent="-171450">
                <a:buFontTx/>
                <a:buChar char="-"/>
              </a:pPr>
              <a:r>
                <a:rPr lang="ru-RU" sz="1000" dirty="0" smtClean="0">
                  <a:latin typeface="Times New Roman" pitchFamily="18" charset="0"/>
                  <a:cs typeface="Times New Roman" pitchFamily="18" charset="0"/>
                </a:rPr>
                <a:t>ул. Московская, д.3, 12</a:t>
              </a:r>
            </a:p>
            <a:p>
              <a:pPr marL="171450" indent="-171450">
                <a:buFontTx/>
                <a:buChar char="-"/>
              </a:pPr>
              <a:r>
                <a:rPr lang="ru-RU" sz="1000" dirty="0">
                  <a:latin typeface="Times New Roman" pitchFamily="18" charset="0"/>
                  <a:cs typeface="Times New Roman" pitchFamily="18" charset="0"/>
                </a:rPr>
                <a:t>у</a:t>
              </a:r>
              <a:r>
                <a:rPr lang="ru-RU" sz="1000" dirty="0" smtClean="0">
                  <a:latin typeface="Times New Roman" pitchFamily="18" charset="0"/>
                  <a:cs typeface="Times New Roman" pitchFamily="18" charset="0"/>
                </a:rPr>
                <a:t>л. Смоленская, дома 188, 190</a:t>
              </a:r>
            </a:p>
            <a:p>
              <a:pPr marL="171450" indent="-171450">
                <a:buFontTx/>
                <a:buChar char="-"/>
              </a:pPr>
              <a:r>
                <a:rPr lang="ru-RU" sz="1000" dirty="0">
                  <a:latin typeface="Times New Roman" pitchFamily="18" charset="0"/>
                  <a:cs typeface="Times New Roman" pitchFamily="18" charset="0"/>
                </a:rPr>
                <a:t>ул. Первомайская, </a:t>
              </a:r>
              <a:r>
                <a:rPr lang="ru-RU" sz="1000" dirty="0" smtClean="0">
                  <a:latin typeface="Times New Roman" pitchFamily="18" charset="0"/>
                  <a:cs typeface="Times New Roman" pitchFamily="18" charset="0"/>
                </a:rPr>
                <a:t>д. </a:t>
              </a:r>
              <a:r>
                <a:rPr lang="ru-RU" sz="1000" dirty="0">
                  <a:latin typeface="Times New Roman" pitchFamily="18" charset="0"/>
                  <a:cs typeface="Times New Roman" pitchFamily="18" charset="0"/>
                </a:rPr>
                <a:t>18, </a:t>
              </a:r>
              <a:r>
                <a:rPr lang="ru-RU" sz="1000" dirty="0" smtClean="0">
                  <a:latin typeface="Times New Roman" pitchFamily="18" charset="0"/>
                  <a:cs typeface="Times New Roman" pitchFamily="18" charset="0"/>
                </a:rPr>
                <a:t>20</a:t>
              </a:r>
            </a:p>
            <a:p>
              <a:pPr marL="171450" indent="-171450">
                <a:buFontTx/>
                <a:buChar char="-"/>
              </a:pPr>
              <a:r>
                <a:rPr lang="ru-RU" sz="1000" dirty="0" smtClean="0">
                  <a:latin typeface="Times New Roman" pitchFamily="18" charset="0"/>
                  <a:cs typeface="Times New Roman" pitchFamily="18" charset="0"/>
                </a:rPr>
                <a:t>Ул. Метеорологическая, д.10,15</a:t>
              </a:r>
            </a:p>
            <a:p>
              <a:pPr marL="171450" indent="-171450">
                <a:buFontTx/>
                <a:buChar char="-"/>
              </a:pPr>
              <a:r>
                <a:rPr lang="ru-RU" sz="1000" dirty="0">
                  <a:latin typeface="Times New Roman" pitchFamily="18" charset="0"/>
                  <a:cs typeface="Times New Roman" pitchFamily="18" charset="0"/>
                </a:rPr>
                <a:t>Ул. Шахтерская, д.3, </a:t>
              </a:r>
              <a:r>
                <a:rPr lang="ru-RU" sz="1000" dirty="0" smtClean="0">
                  <a:latin typeface="Times New Roman" pitchFamily="18" charset="0"/>
                  <a:cs typeface="Times New Roman" pitchFamily="18" charset="0"/>
                </a:rPr>
                <a:t>7</a:t>
              </a:r>
            </a:p>
            <a:p>
              <a:pPr marL="171450" indent="-171450">
                <a:buFontTx/>
                <a:buChar char="-"/>
              </a:pPr>
              <a:r>
                <a:rPr lang="ru-RU" sz="1000" dirty="0" smtClean="0">
                  <a:latin typeface="Times New Roman" pitchFamily="18" charset="0"/>
                  <a:cs typeface="Times New Roman" pitchFamily="18" charset="0"/>
                </a:rPr>
                <a:t>Ул</a:t>
              </a:r>
              <a:r>
                <a:rPr lang="ru-RU" sz="1000" dirty="0">
                  <a:latin typeface="Times New Roman" pitchFamily="18" charset="0"/>
                  <a:cs typeface="Times New Roman" pitchFamily="18" charset="0"/>
                </a:rPr>
                <a:t>. Салавата, д. 11,13,15,31</a:t>
              </a:r>
            </a:p>
            <a:p>
              <a:pPr marL="171450" indent="-171450">
                <a:buFontTx/>
                <a:buChar char="-"/>
              </a:pPr>
              <a:r>
                <a:rPr lang="ru-RU" sz="1000" dirty="0">
                  <a:latin typeface="Times New Roman" pitchFamily="18" charset="0"/>
                  <a:cs typeface="Times New Roman" pitchFamily="18" charset="0"/>
                </a:rPr>
                <a:t>Ул. Маяковского, д. </a:t>
              </a:r>
              <a:r>
                <a:rPr lang="ru-RU" sz="1000" dirty="0" smtClean="0">
                  <a:latin typeface="Times New Roman" pitchFamily="18" charset="0"/>
                  <a:cs typeface="Times New Roman" pitchFamily="18" charset="0"/>
                </a:rPr>
                <a:t>14,17,19,21,23</a:t>
              </a:r>
            </a:p>
            <a:p>
              <a:pPr marL="171450" indent="-171450">
                <a:buFontTx/>
                <a:buChar char="-"/>
              </a:pPr>
              <a:r>
                <a:rPr lang="ru-RU" sz="1000" dirty="0">
                  <a:latin typeface="Times New Roman" pitchFamily="18" charset="0"/>
                  <a:cs typeface="Times New Roman" pitchFamily="18" charset="0"/>
                </a:rPr>
                <a:t>ул. Комарова, д. 1,3,5,7,9, 11,13,15</a:t>
              </a:r>
            </a:p>
            <a:p>
              <a:pPr marL="171450" indent="-171450">
                <a:buFontTx/>
                <a:buChar char="-"/>
              </a:pPr>
              <a:r>
                <a:rPr lang="ru-RU" sz="1000" dirty="0">
                  <a:latin typeface="Times New Roman" pitchFamily="18" charset="0"/>
                  <a:cs typeface="Times New Roman" pitchFamily="18" charset="0"/>
                </a:rPr>
                <a:t>Ул.Техническая,д.1а, 3, 3а, </a:t>
              </a:r>
              <a:r>
                <a:rPr lang="ru-RU" sz="1000" dirty="0" smtClean="0">
                  <a:latin typeface="Times New Roman" pitchFamily="18" charset="0"/>
                  <a:cs typeface="Times New Roman" pitchFamily="18" charset="0"/>
                </a:rPr>
                <a:t>4</a:t>
              </a:r>
              <a:endParaRPr lang="ru-RU" sz="1000" dirty="0">
                <a:latin typeface="Times New Roman" pitchFamily="18" charset="0"/>
                <a:cs typeface="Times New Roman" pitchFamily="18" charset="0"/>
              </a:endParaRPr>
            </a:p>
          </p:txBody>
        </p:sp>
        <p:sp>
          <p:nvSpPr>
            <p:cNvPr id="12" name="TextBox 11"/>
            <p:cNvSpPr txBox="1"/>
            <p:nvPr/>
          </p:nvSpPr>
          <p:spPr>
            <a:xfrm>
              <a:off x="2189798" y="4303919"/>
              <a:ext cx="2081809" cy="835327"/>
            </a:xfrm>
            <a:prstGeom prst="rect">
              <a:avLst/>
            </a:prstGeom>
            <a:noFill/>
          </p:spPr>
          <p:txBody>
            <a:bodyPr wrap="square" rtlCol="0">
              <a:spAutoFit/>
            </a:bodyPr>
            <a:lstStyle/>
            <a:p>
              <a:r>
                <a:rPr lang="ru-RU" sz="1000" dirty="0" smtClean="0">
                  <a:latin typeface="Times New Roman" pitchFamily="18" charset="0"/>
                  <a:cs typeface="Times New Roman" pitchFamily="18" charset="0"/>
                </a:rPr>
                <a:t>Сельское поселение</a:t>
              </a:r>
            </a:p>
            <a:p>
              <a:r>
                <a:rPr lang="ru-RU" sz="1000" dirty="0">
                  <a:latin typeface="Times New Roman" pitchFamily="18" charset="0"/>
                  <a:cs typeface="Times New Roman" pitchFamily="18" charset="0"/>
                </a:rPr>
                <a:t>с</a:t>
              </a:r>
              <a:r>
                <a:rPr lang="ru-RU" sz="1000" dirty="0" smtClean="0">
                  <a:latin typeface="Times New Roman" pitchFamily="18" charset="0"/>
                  <a:cs typeface="Times New Roman" pitchFamily="18" charset="0"/>
                </a:rPr>
                <a:t>. Корнеевка:</a:t>
              </a:r>
            </a:p>
            <a:p>
              <a:r>
                <a:rPr lang="ru-RU" sz="1000" dirty="0" smtClean="0">
                  <a:latin typeface="Times New Roman" pitchFamily="18" charset="0"/>
                  <a:cs typeface="Times New Roman" pitchFamily="18" charset="0"/>
                </a:rPr>
                <a:t>- ул. </a:t>
              </a:r>
              <a:r>
                <a:rPr lang="ru-RU" sz="1000" dirty="0" err="1" smtClean="0">
                  <a:latin typeface="Times New Roman" pitchFamily="18" charset="0"/>
                  <a:cs typeface="Times New Roman" pitchFamily="18" charset="0"/>
                </a:rPr>
                <a:t>Ямилева</a:t>
              </a:r>
              <a:r>
                <a:rPr lang="ru-RU" sz="1000" dirty="0" smtClean="0">
                  <a:latin typeface="Times New Roman" pitchFamily="18" charset="0"/>
                  <a:cs typeface="Times New Roman" pitchFamily="18" charset="0"/>
                </a:rPr>
                <a:t> д.5</a:t>
              </a:r>
            </a:p>
            <a:p>
              <a:r>
                <a:rPr lang="ru-RU" sz="1000" dirty="0" smtClean="0">
                  <a:latin typeface="Times New Roman" pitchFamily="18" charset="0"/>
                  <a:cs typeface="Times New Roman" pitchFamily="18" charset="0"/>
                </a:rPr>
                <a:t>- ул. Гагарина, д. 10</a:t>
              </a:r>
            </a:p>
            <a:p>
              <a:r>
                <a:rPr lang="ru-RU" sz="1000" dirty="0">
                  <a:latin typeface="Times New Roman" pitchFamily="18" charset="0"/>
                  <a:cs typeface="Times New Roman" pitchFamily="18" charset="0"/>
                </a:rPr>
                <a:t>с</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Нугуш</a:t>
              </a:r>
              <a:r>
                <a:rPr lang="ru-RU" sz="1000" dirty="0" smtClean="0">
                  <a:latin typeface="Times New Roman" pitchFamily="18" charset="0"/>
                  <a:cs typeface="Times New Roman" pitchFamily="18" charset="0"/>
                </a:rPr>
                <a:t>:</a:t>
              </a:r>
            </a:p>
            <a:p>
              <a:r>
                <a:rPr lang="ru-RU" sz="1000" dirty="0" smtClean="0">
                  <a:latin typeface="Times New Roman" pitchFamily="18" charset="0"/>
                  <a:cs typeface="Times New Roman" pitchFamily="18" charset="0"/>
                </a:rPr>
                <a:t>- ул. Строительная, д. 64 </a:t>
              </a:r>
              <a:endParaRPr lang="ru-RU" sz="1000" dirty="0">
                <a:latin typeface="Times New Roman" pitchFamily="18" charset="0"/>
                <a:cs typeface="Times New Roman" pitchFamily="18" charset="0"/>
              </a:endParaRPr>
            </a:p>
          </p:txBody>
        </p:sp>
        <p:sp>
          <p:nvSpPr>
            <p:cNvPr id="30" name="Скругленная прямоугольная выноска 29"/>
            <p:cNvSpPr/>
            <p:nvPr/>
          </p:nvSpPr>
          <p:spPr>
            <a:xfrm>
              <a:off x="249782" y="4243040"/>
              <a:ext cx="3671770" cy="2098272"/>
            </a:xfrm>
            <a:prstGeom prst="wedgeRoundRectCallout">
              <a:avLst>
                <a:gd name="adj1" fmla="val 62837"/>
                <a:gd name="adj2" fmla="val -3187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grpSp>
      <p:grpSp>
        <p:nvGrpSpPr>
          <p:cNvPr id="44" name="Группа 43"/>
          <p:cNvGrpSpPr/>
          <p:nvPr/>
        </p:nvGrpSpPr>
        <p:grpSpPr>
          <a:xfrm>
            <a:off x="2999074" y="5288533"/>
            <a:ext cx="1336882" cy="1028524"/>
            <a:chOff x="3501614" y="2647774"/>
            <a:chExt cx="1079832" cy="1028524"/>
          </a:xfrm>
        </p:grpSpPr>
        <p:sp>
          <p:nvSpPr>
            <p:cNvPr id="32" name="12-конечная звезда 31"/>
            <p:cNvSpPr/>
            <p:nvPr/>
          </p:nvSpPr>
          <p:spPr>
            <a:xfrm>
              <a:off x="3501614" y="2647774"/>
              <a:ext cx="1079832" cy="1028524"/>
            </a:xfrm>
            <a:prstGeom prst="star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itchFamily="18" charset="0"/>
                <a:cs typeface="Times New Roman" pitchFamily="18" charset="0"/>
              </a:endParaRPr>
            </a:p>
          </p:txBody>
        </p:sp>
        <p:sp>
          <p:nvSpPr>
            <p:cNvPr id="33" name="TextBox 32"/>
            <p:cNvSpPr txBox="1"/>
            <p:nvPr/>
          </p:nvSpPr>
          <p:spPr>
            <a:xfrm>
              <a:off x="3749931" y="2781345"/>
              <a:ext cx="665571" cy="830997"/>
            </a:xfrm>
            <a:prstGeom prst="rect">
              <a:avLst/>
            </a:prstGeom>
            <a:noFill/>
          </p:spPr>
          <p:txBody>
            <a:bodyPr wrap="none" rtlCol="0">
              <a:spAutoFit/>
            </a:bodyPr>
            <a:lstStyle/>
            <a:p>
              <a:pPr algn="ctr"/>
              <a:r>
                <a:rPr lang="ru-RU" sz="1200" dirty="0" smtClean="0">
                  <a:latin typeface="Times New Roman" pitchFamily="18" charset="0"/>
                  <a:cs typeface="Times New Roman" pitchFamily="18" charset="0"/>
                </a:rPr>
                <a:t>В 2018 г. </a:t>
              </a:r>
            </a:p>
            <a:p>
              <a:pPr algn="ctr"/>
              <a:r>
                <a:rPr lang="ru-RU" sz="1200" dirty="0" smtClean="0">
                  <a:latin typeface="Times New Roman" pitchFamily="18" charset="0"/>
                  <a:cs typeface="Times New Roman" pitchFamily="18" charset="0"/>
                </a:rPr>
                <a:t>затрачено</a:t>
              </a:r>
            </a:p>
            <a:p>
              <a:pPr algn="ctr"/>
              <a:r>
                <a:rPr lang="ru-RU" sz="1200" dirty="0" smtClean="0">
                  <a:latin typeface="Times New Roman" pitchFamily="18" charset="0"/>
                  <a:cs typeface="Times New Roman" pitchFamily="18" charset="0"/>
                </a:rPr>
                <a:t>26750,2</a:t>
              </a:r>
            </a:p>
            <a:p>
              <a:pPr algn="ctr"/>
              <a:r>
                <a:rPr lang="ru-RU" sz="1200" dirty="0" smtClean="0">
                  <a:latin typeface="Times New Roman" pitchFamily="18" charset="0"/>
                  <a:cs typeface="Times New Roman" pitchFamily="18" charset="0"/>
                </a:rPr>
                <a:t>тыс. руб.</a:t>
              </a:r>
              <a:endParaRPr lang="ru-RU" sz="1200" dirty="0">
                <a:latin typeface="Times New Roman" pitchFamily="18" charset="0"/>
                <a:cs typeface="Times New Roman" pitchFamily="18" charset="0"/>
              </a:endParaRPr>
            </a:p>
          </p:txBody>
        </p:sp>
      </p:grpSp>
      <p:grpSp>
        <p:nvGrpSpPr>
          <p:cNvPr id="46" name="Группа 45"/>
          <p:cNvGrpSpPr/>
          <p:nvPr/>
        </p:nvGrpSpPr>
        <p:grpSpPr>
          <a:xfrm>
            <a:off x="4705568" y="6194984"/>
            <a:ext cx="2867092" cy="586680"/>
            <a:chOff x="7901420" y="1972787"/>
            <a:chExt cx="1625252" cy="895895"/>
          </a:xfrm>
        </p:grpSpPr>
        <p:sp>
          <p:nvSpPr>
            <p:cNvPr id="16" name="TextBox 15"/>
            <p:cNvSpPr txBox="1"/>
            <p:nvPr/>
          </p:nvSpPr>
          <p:spPr>
            <a:xfrm>
              <a:off x="7913751" y="1972787"/>
              <a:ext cx="1580540" cy="861774"/>
            </a:xfrm>
            <a:prstGeom prst="rect">
              <a:avLst/>
            </a:prstGeom>
            <a:noFill/>
          </p:spPr>
          <p:txBody>
            <a:bodyPr wrap="square" rtlCol="0">
              <a:spAutoFit/>
            </a:bodyPr>
            <a:lstStyle/>
            <a:p>
              <a:pPr marL="228600" indent="-228600">
                <a:buFont typeface="+mj-lt"/>
                <a:buAutoNum type="arabicPeriod"/>
              </a:pPr>
              <a:r>
                <a:rPr lang="ru-RU" sz="1000" dirty="0" smtClean="0">
                  <a:latin typeface="Times New Roman" pitchFamily="18" charset="0"/>
                  <a:cs typeface="Times New Roman" pitchFamily="18" charset="0"/>
                </a:rPr>
                <a:t>Парк им. Ю. Гагарина г. Мелеуз</a:t>
              </a:r>
            </a:p>
            <a:p>
              <a:pPr marL="228600" indent="-228600">
                <a:buFont typeface="+mj-lt"/>
                <a:buAutoNum type="arabicPeriod"/>
              </a:pPr>
              <a:r>
                <a:rPr lang="ru-RU" sz="1000" dirty="0" smtClean="0">
                  <a:latin typeface="Times New Roman" pitchFamily="18" charset="0"/>
                  <a:cs typeface="Times New Roman" pitchFamily="18" charset="0"/>
                </a:rPr>
                <a:t>Парк культуры и отдыха «Слава» г. Мелеуз</a:t>
              </a:r>
            </a:p>
            <a:p>
              <a:pPr marL="228600" indent="-228600">
                <a:buFont typeface="+mj-lt"/>
                <a:buAutoNum type="arabicPeriod"/>
              </a:pPr>
              <a:r>
                <a:rPr lang="ru-RU" sz="1000" dirty="0" smtClean="0">
                  <a:latin typeface="Times New Roman" pitchFamily="18" charset="0"/>
                  <a:cs typeface="Times New Roman" pitchFamily="18" charset="0"/>
                </a:rPr>
                <a:t>Детская площадка с. Воскресенское</a:t>
              </a:r>
              <a:endParaRPr lang="ru-RU" sz="1000" dirty="0">
                <a:latin typeface="Times New Roman" pitchFamily="18" charset="0"/>
                <a:cs typeface="Times New Roman" pitchFamily="18" charset="0"/>
              </a:endParaRPr>
            </a:p>
          </p:txBody>
        </p:sp>
        <p:sp>
          <p:nvSpPr>
            <p:cNvPr id="31" name="Скругленная прямоугольная выноска 30"/>
            <p:cNvSpPr/>
            <p:nvPr/>
          </p:nvSpPr>
          <p:spPr>
            <a:xfrm>
              <a:off x="7901420" y="1984316"/>
              <a:ext cx="1625252" cy="884366"/>
            </a:xfrm>
            <a:prstGeom prst="wedgeRoundRectCallout">
              <a:avLst>
                <a:gd name="adj1" fmla="val 28979"/>
                <a:gd name="adj2" fmla="val -13042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grpSp>
      <p:grpSp>
        <p:nvGrpSpPr>
          <p:cNvPr id="6" name="Группа 5"/>
          <p:cNvGrpSpPr/>
          <p:nvPr/>
        </p:nvGrpSpPr>
        <p:grpSpPr>
          <a:xfrm>
            <a:off x="3728399" y="929560"/>
            <a:ext cx="1315668" cy="330900"/>
            <a:chOff x="3738711" y="1244160"/>
            <a:chExt cx="1315668" cy="330900"/>
          </a:xfrm>
        </p:grpSpPr>
        <p:sp>
          <p:nvSpPr>
            <p:cNvPr id="71" name="Блок-схема: ссылка на другую страницу 70"/>
            <p:cNvSpPr/>
            <p:nvPr/>
          </p:nvSpPr>
          <p:spPr>
            <a:xfrm flipV="1">
              <a:off x="3738711" y="1244160"/>
              <a:ext cx="1136569" cy="330900"/>
            </a:xfrm>
            <a:prstGeom prst="flowChartOffpageConnector">
              <a:avLst/>
            </a:prstGeom>
            <a:solidFill>
              <a:srgbClr val="F893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itchFamily="18" charset="0"/>
                <a:cs typeface="Times New Roman" pitchFamily="18" charset="0"/>
              </a:endParaRPr>
            </a:p>
          </p:txBody>
        </p:sp>
        <p:sp>
          <p:nvSpPr>
            <p:cNvPr id="82" name="TextBox 81"/>
            <p:cNvSpPr txBox="1"/>
            <p:nvPr/>
          </p:nvSpPr>
          <p:spPr>
            <a:xfrm>
              <a:off x="3755177" y="1271110"/>
              <a:ext cx="1299202" cy="276999"/>
            </a:xfrm>
            <a:prstGeom prst="rect">
              <a:avLst/>
            </a:prstGeom>
            <a:noFill/>
          </p:spPr>
          <p:txBody>
            <a:bodyPr wrap="none" rtlCol="0">
              <a:spAutoFit/>
            </a:bodyPr>
            <a:lstStyle/>
            <a:p>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69271,9 тыс.руб.</a:t>
              </a:r>
              <a:endParaRPr lang="ru-RU" sz="1200" dirty="0">
                <a:latin typeface="Times New Roman" pitchFamily="18" charset="0"/>
                <a:cs typeface="Times New Roman" pitchFamily="18" charset="0"/>
              </a:endParaRPr>
            </a:p>
          </p:txBody>
        </p:sp>
      </p:grpSp>
      <p:grpSp>
        <p:nvGrpSpPr>
          <p:cNvPr id="13" name="Группа 12"/>
          <p:cNvGrpSpPr/>
          <p:nvPr/>
        </p:nvGrpSpPr>
        <p:grpSpPr>
          <a:xfrm>
            <a:off x="3709615" y="1300575"/>
            <a:ext cx="1299202" cy="330900"/>
            <a:chOff x="3702159" y="1593814"/>
            <a:chExt cx="1299202" cy="330900"/>
          </a:xfrm>
        </p:grpSpPr>
        <p:sp>
          <p:nvSpPr>
            <p:cNvPr id="72" name="Блок-схема: ссылка на другую страницу 71"/>
            <p:cNvSpPr/>
            <p:nvPr/>
          </p:nvSpPr>
          <p:spPr>
            <a:xfrm flipV="1">
              <a:off x="3738711" y="1593814"/>
              <a:ext cx="1136569" cy="330900"/>
            </a:xfrm>
            <a:prstGeom prst="flowChartOffpageConnector">
              <a:avLst/>
            </a:prstGeom>
            <a:solidFill>
              <a:srgbClr val="FEC1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itchFamily="18" charset="0"/>
                <a:cs typeface="Times New Roman" pitchFamily="18" charset="0"/>
              </a:endParaRPr>
            </a:p>
          </p:txBody>
        </p:sp>
        <p:sp>
          <p:nvSpPr>
            <p:cNvPr id="83" name="TextBox 82"/>
            <p:cNvSpPr txBox="1"/>
            <p:nvPr/>
          </p:nvSpPr>
          <p:spPr>
            <a:xfrm>
              <a:off x="3702159" y="1613259"/>
              <a:ext cx="1299202"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26750,2  </a:t>
              </a:r>
              <a:r>
                <a:rPr lang="ru-RU" sz="1200" dirty="0" err="1" smtClean="0">
                  <a:latin typeface="Times New Roman" pitchFamily="18" charset="0"/>
                  <a:cs typeface="Times New Roman" pitchFamily="18" charset="0"/>
                </a:rPr>
                <a:t>тыс.руб</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grpSp>
      <p:grpSp>
        <p:nvGrpSpPr>
          <p:cNvPr id="14" name="Группа 13"/>
          <p:cNvGrpSpPr/>
          <p:nvPr/>
        </p:nvGrpSpPr>
        <p:grpSpPr>
          <a:xfrm>
            <a:off x="3755177" y="1709244"/>
            <a:ext cx="1136569" cy="330900"/>
            <a:chOff x="3746182" y="1936471"/>
            <a:chExt cx="1136569" cy="330900"/>
          </a:xfrm>
        </p:grpSpPr>
        <p:sp>
          <p:nvSpPr>
            <p:cNvPr id="73" name="Блок-схема: ссылка на другую страницу 72"/>
            <p:cNvSpPr/>
            <p:nvPr/>
          </p:nvSpPr>
          <p:spPr>
            <a:xfrm flipV="1">
              <a:off x="3746182" y="1936471"/>
              <a:ext cx="1136569" cy="330900"/>
            </a:xfrm>
            <a:prstGeom prst="flowChartOffpageConnector">
              <a:avLst/>
            </a:prstGeom>
            <a:solidFill>
              <a:srgbClr val="67AC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itchFamily="18" charset="0"/>
                <a:cs typeface="Times New Roman" pitchFamily="18" charset="0"/>
              </a:endParaRPr>
            </a:p>
          </p:txBody>
        </p:sp>
        <p:sp>
          <p:nvSpPr>
            <p:cNvPr id="84" name="TextBox 83"/>
            <p:cNvSpPr txBox="1"/>
            <p:nvPr/>
          </p:nvSpPr>
          <p:spPr>
            <a:xfrm>
              <a:off x="3746182" y="1968662"/>
              <a:ext cx="1068369"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3067 </a:t>
              </a:r>
              <a:r>
                <a:rPr lang="ru-RU" sz="1200" dirty="0" err="1" smtClean="0">
                  <a:latin typeface="Times New Roman" pitchFamily="18" charset="0"/>
                  <a:cs typeface="Times New Roman" pitchFamily="18" charset="0"/>
                </a:rPr>
                <a:t>тыс.руб</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grpSp>
      <p:grpSp>
        <p:nvGrpSpPr>
          <p:cNvPr id="41" name="Группа 40"/>
          <p:cNvGrpSpPr/>
          <p:nvPr/>
        </p:nvGrpSpPr>
        <p:grpSpPr>
          <a:xfrm>
            <a:off x="3755177" y="2306703"/>
            <a:ext cx="1150123" cy="332800"/>
            <a:chOff x="3755177" y="2306703"/>
            <a:chExt cx="1150123" cy="332800"/>
          </a:xfrm>
        </p:grpSpPr>
        <p:sp>
          <p:nvSpPr>
            <p:cNvPr id="74" name="Блок-схема: ссылка на другую страницу 73"/>
            <p:cNvSpPr/>
            <p:nvPr/>
          </p:nvSpPr>
          <p:spPr>
            <a:xfrm flipV="1">
              <a:off x="3763120" y="2306703"/>
              <a:ext cx="1136569" cy="330900"/>
            </a:xfrm>
            <a:prstGeom prst="flowChartOffpageConnector">
              <a:avLst/>
            </a:prstGeom>
            <a:solidFill>
              <a:srgbClr val="3F45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itchFamily="18" charset="0"/>
                <a:cs typeface="Times New Roman" pitchFamily="18" charset="0"/>
              </a:endParaRPr>
            </a:p>
          </p:txBody>
        </p:sp>
        <p:sp>
          <p:nvSpPr>
            <p:cNvPr id="85" name="TextBox 84"/>
            <p:cNvSpPr txBox="1"/>
            <p:nvPr/>
          </p:nvSpPr>
          <p:spPr>
            <a:xfrm>
              <a:off x="3755177" y="2362504"/>
              <a:ext cx="1150123" cy="276999"/>
            </a:xfrm>
            <a:prstGeom prst="rect">
              <a:avLst/>
            </a:prstGeom>
            <a:noFill/>
          </p:spPr>
          <p:txBody>
            <a:bodyPr wrap="none" rtlCol="0">
              <a:spAutoFit/>
            </a:bodyPr>
            <a:lstStyle/>
            <a:p>
              <a:r>
                <a:rPr lang="ru-RU" sz="1200" dirty="0" smtClean="0">
                  <a:solidFill>
                    <a:schemeClr val="bg1"/>
                  </a:solidFill>
                  <a:latin typeface="Times New Roman" pitchFamily="18" charset="0"/>
                  <a:cs typeface="Times New Roman" pitchFamily="18" charset="0"/>
                </a:rPr>
                <a:t>2544,3тыс.руб.</a:t>
              </a:r>
              <a:endParaRPr lang="ru-RU" sz="1200" dirty="0">
                <a:solidFill>
                  <a:schemeClr val="bg1"/>
                </a:solidFill>
                <a:latin typeface="Times New Roman" pitchFamily="18" charset="0"/>
                <a:cs typeface="Times New Roman" pitchFamily="18" charset="0"/>
              </a:endParaRPr>
            </a:p>
          </p:txBody>
        </p:sp>
      </p:grpSp>
      <p:sp>
        <p:nvSpPr>
          <p:cNvPr id="42" name="Левая фигурная скобка 41"/>
          <p:cNvSpPr/>
          <p:nvPr/>
        </p:nvSpPr>
        <p:spPr>
          <a:xfrm>
            <a:off x="3130089" y="1083775"/>
            <a:ext cx="308861" cy="1471934"/>
          </a:xfrm>
          <a:prstGeom prst="leftBrace">
            <a:avLst>
              <a:gd name="adj1" fmla="val 8333"/>
              <a:gd name="adj2" fmla="val 37377"/>
            </a:avLst>
          </a:prstGeom>
          <a:ln>
            <a:solidFill>
              <a:schemeClr val="accent1"/>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latin typeface="Times New Roman" pitchFamily="18" charset="0"/>
              <a:cs typeface="Times New Roman" pitchFamily="18" charset="0"/>
            </a:endParaRPr>
          </a:p>
        </p:txBody>
      </p:sp>
      <p:sp>
        <p:nvSpPr>
          <p:cNvPr id="89" name="Выноска со стрелкой вниз 88"/>
          <p:cNvSpPr/>
          <p:nvPr/>
        </p:nvSpPr>
        <p:spPr>
          <a:xfrm>
            <a:off x="8968563" y="3914121"/>
            <a:ext cx="2605593" cy="630570"/>
          </a:xfrm>
          <a:prstGeom prst="downArrowCallout">
            <a:avLst>
              <a:gd name="adj1" fmla="val 25000"/>
              <a:gd name="adj2" fmla="val 27128"/>
              <a:gd name="adj3" fmla="val 50532"/>
              <a:gd name="adj4" fmla="val 3883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Times New Roman" pitchFamily="18" charset="0"/>
                <a:cs typeface="Times New Roman" pitchFamily="18" charset="0"/>
              </a:rPr>
              <a:t>33,5 </a:t>
            </a:r>
            <a:r>
              <a:rPr lang="ru-RU" sz="1200" dirty="0" err="1" smtClean="0">
                <a:solidFill>
                  <a:schemeClr val="tx1"/>
                </a:solidFill>
                <a:latin typeface="Times New Roman" pitchFamily="18" charset="0"/>
                <a:cs typeface="Times New Roman" pitchFamily="18" charset="0"/>
              </a:rPr>
              <a:t>млн.руб</a:t>
            </a:r>
            <a:r>
              <a:rPr lang="ru-RU" sz="1200" dirty="0">
                <a:solidFill>
                  <a:schemeClr val="tx1"/>
                </a:solidFill>
                <a:latin typeface="Times New Roman" pitchFamily="18" charset="0"/>
                <a:cs typeface="Times New Roman" pitchFamily="18" charset="0"/>
              </a:rPr>
              <a:t>.</a:t>
            </a:r>
          </a:p>
        </p:txBody>
      </p:sp>
      <p:pic>
        <p:nvPicPr>
          <p:cNvPr id="4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20773" y="5647590"/>
            <a:ext cx="1095579" cy="916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 name="TextBox 89"/>
          <p:cNvSpPr txBox="1"/>
          <p:nvPr/>
        </p:nvSpPr>
        <p:spPr>
          <a:xfrm>
            <a:off x="10464484" y="5684317"/>
            <a:ext cx="1727516" cy="861774"/>
          </a:xfrm>
          <a:prstGeom prst="rect">
            <a:avLst/>
          </a:prstGeom>
          <a:noFill/>
        </p:spPr>
        <p:txBody>
          <a:bodyPr wrap="square" rtlCol="0">
            <a:spAutoFit/>
          </a:bodyPr>
          <a:lstStyle/>
          <a:p>
            <a:r>
              <a:rPr lang="ru-RU" sz="1000" dirty="0" smtClean="0">
                <a:latin typeface="Times New Roman" pitchFamily="18" charset="0"/>
                <a:cs typeface="Times New Roman" pitchFamily="18" charset="0"/>
              </a:rPr>
              <a:t>- ул. Ленина, д.133;</a:t>
            </a:r>
          </a:p>
          <a:p>
            <a:r>
              <a:rPr lang="ru-RU" sz="1000" dirty="0" smtClean="0">
                <a:latin typeface="Times New Roman" pitchFamily="18" charset="0"/>
                <a:cs typeface="Times New Roman" pitchFamily="18" charset="0"/>
              </a:rPr>
              <a:t>- ул. Первомайская, д. 12;</a:t>
            </a:r>
          </a:p>
          <a:p>
            <a:r>
              <a:rPr lang="ru-RU" sz="1000" dirty="0" smtClean="0">
                <a:latin typeface="Times New Roman" pitchFamily="18" charset="0"/>
                <a:cs typeface="Times New Roman" pitchFamily="18" charset="0"/>
              </a:rPr>
              <a:t>- ул. Октябрьская, д. 2,4,6;</a:t>
            </a:r>
          </a:p>
          <a:p>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Пл.Лесокомбината</a:t>
            </a:r>
            <a:r>
              <a:rPr lang="ru-RU" sz="1000" dirty="0" smtClean="0">
                <a:latin typeface="Times New Roman" pitchFamily="18" charset="0"/>
                <a:cs typeface="Times New Roman" pitchFamily="18" charset="0"/>
              </a:rPr>
              <a:t>, 4 дома</a:t>
            </a:r>
          </a:p>
          <a:p>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с.Зирган</a:t>
            </a:r>
            <a:r>
              <a:rPr lang="ru-RU" sz="1000" dirty="0" smtClean="0">
                <a:latin typeface="Times New Roman" pitchFamily="18" charset="0"/>
                <a:cs typeface="Times New Roman" pitchFamily="18" charset="0"/>
              </a:rPr>
              <a:t> 2 дома</a:t>
            </a:r>
            <a:endParaRPr lang="ru-RU" sz="1000" dirty="0">
              <a:latin typeface="Times New Roman" pitchFamily="18" charset="0"/>
              <a:cs typeface="Times New Roman" pitchFamily="18" charset="0"/>
            </a:endParaRPr>
          </a:p>
        </p:txBody>
      </p:sp>
      <p:grpSp>
        <p:nvGrpSpPr>
          <p:cNvPr id="52" name="Группа 51"/>
          <p:cNvGrpSpPr/>
          <p:nvPr/>
        </p:nvGrpSpPr>
        <p:grpSpPr>
          <a:xfrm>
            <a:off x="9469786" y="5847535"/>
            <a:ext cx="1065163" cy="523069"/>
            <a:chOff x="9391993" y="5966568"/>
            <a:chExt cx="1065163" cy="523069"/>
          </a:xfrm>
        </p:grpSpPr>
        <p:sp>
          <p:nvSpPr>
            <p:cNvPr id="49" name="Стрелка вправо 48"/>
            <p:cNvSpPr/>
            <p:nvPr/>
          </p:nvSpPr>
          <p:spPr>
            <a:xfrm>
              <a:off x="9485684" y="5966568"/>
              <a:ext cx="877782" cy="523069"/>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solidFill>
                <a:latin typeface="Times New Roman" pitchFamily="18" charset="0"/>
                <a:cs typeface="Times New Roman" pitchFamily="18" charset="0"/>
              </a:endParaRPr>
            </a:p>
          </p:txBody>
        </p:sp>
        <p:sp>
          <p:nvSpPr>
            <p:cNvPr id="50" name="TextBox 49"/>
            <p:cNvSpPr txBox="1"/>
            <p:nvPr/>
          </p:nvSpPr>
          <p:spPr>
            <a:xfrm>
              <a:off x="9391993" y="6071699"/>
              <a:ext cx="1065163" cy="276999"/>
            </a:xfrm>
            <a:prstGeom prst="rect">
              <a:avLst/>
            </a:prstGeom>
            <a:noFill/>
          </p:spPr>
          <p:txBody>
            <a:bodyPr wrap="none" rtlCol="0">
              <a:spAutoFit/>
            </a:bodyPr>
            <a:lstStyle/>
            <a:p>
              <a:r>
                <a:rPr lang="ru-RU" sz="1200" dirty="0">
                  <a:latin typeface="Times New Roman" pitchFamily="18" charset="0"/>
                  <a:cs typeface="Times New Roman" pitchFamily="18" charset="0"/>
                </a:rPr>
                <a:t>31,6 </a:t>
              </a:r>
              <a:r>
                <a:rPr lang="ru-RU" sz="1200" dirty="0" err="1" smtClean="0">
                  <a:latin typeface="Times New Roman" pitchFamily="18" charset="0"/>
                  <a:cs typeface="Times New Roman" pitchFamily="18" charset="0"/>
                </a:rPr>
                <a:t>млн.руб</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grpSp>
      <p:pic>
        <p:nvPicPr>
          <p:cNvPr id="102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10013" y="926004"/>
            <a:ext cx="1128317" cy="78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183439" y="2216033"/>
            <a:ext cx="1340092" cy="48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139050" y="1447799"/>
            <a:ext cx="870212" cy="76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751840"/>
      </p:ext>
    </p:extLst>
  </p:cSld>
  <p:clrMapOvr>
    <a:masterClrMapping/>
  </p:clrMapOvr>
  <mc:AlternateContent xmlns:mc="http://schemas.openxmlformats.org/markup-compatibility/2006">
    <mc:Choice xmlns:p14="http://schemas.microsoft.com/office/powerpoint/2010/main" Requires="p14">
      <p:transition spd="slow" p14:dur="2000" advTm="9245"/>
    </mc:Choice>
    <mc:Fallback>
      <p:transition spd="slow" advTm="924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8" y="-9053"/>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1330" y="-9053"/>
            <a:ext cx="12192000" cy="817531"/>
          </a:xfrm>
          <a:prstGeom prst="rect">
            <a:avLst/>
          </a:prstGeom>
          <a:solidFill>
            <a:srgbClr val="165751"/>
          </a:solidFill>
          <a:ln>
            <a:solidFill>
              <a:srgbClr val="165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dirty="0" smtClean="0">
                <a:solidFill>
                  <a:schemeClr val="bg1"/>
                </a:solidFill>
                <a:latin typeface="Times New Roman" pitchFamily="18" charset="0"/>
                <a:cs typeface="Times New Roman" pitchFamily="18" charset="0"/>
              </a:rPr>
              <a:t>Благоустройство</a:t>
            </a:r>
            <a:endParaRPr lang="ru-RU" sz="3000" dirty="0">
              <a:solidFill>
                <a:schemeClr val="bg1"/>
              </a:solidFill>
              <a:latin typeface="Times New Roman" pitchFamily="18" charset="0"/>
              <a:cs typeface="Times New Roman"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054"/>
            <a:ext cx="696774" cy="864000"/>
          </a:xfrm>
          <a:prstGeom prst="rect">
            <a:avLst/>
          </a:prstGeom>
          <a:ln>
            <a:noFill/>
          </a:ln>
          <a:effectLst/>
        </p:spPr>
      </p:pic>
      <p:sp>
        <p:nvSpPr>
          <p:cNvPr id="5" name="TextBox 4"/>
          <p:cNvSpPr txBox="1"/>
          <p:nvPr/>
        </p:nvSpPr>
        <p:spPr>
          <a:xfrm>
            <a:off x="11019221" y="531479"/>
            <a:ext cx="1103957" cy="276999"/>
          </a:xfrm>
          <a:prstGeom prst="rect">
            <a:avLst/>
          </a:prstGeom>
          <a:noFill/>
        </p:spPr>
        <p:txBody>
          <a:bodyPr wrap="none" rtlCol="0">
            <a:spAutoFit/>
          </a:bodyPr>
          <a:lstStyle/>
          <a:p>
            <a:r>
              <a:rPr lang="ru-RU" sz="1200" dirty="0" smtClean="0">
                <a:solidFill>
                  <a:schemeClr val="bg1"/>
                </a:solidFill>
                <a:latin typeface="Times New Roman" pitchFamily="18" charset="0"/>
                <a:cs typeface="Times New Roman" pitchFamily="18" charset="0"/>
              </a:rPr>
              <a:t>Продолжение</a:t>
            </a:r>
            <a:endParaRPr lang="ru-RU" sz="1200" dirty="0">
              <a:solidFill>
                <a:schemeClr val="bg1"/>
              </a:solidFill>
              <a:latin typeface="Times New Roman" pitchFamily="18" charset="0"/>
              <a:cs typeface="Times New Roman" pitchFamily="18" charset="0"/>
            </a:endParaRPr>
          </a:p>
        </p:txBody>
      </p:sp>
      <p:grpSp>
        <p:nvGrpSpPr>
          <p:cNvPr id="35" name="Группа 34"/>
          <p:cNvGrpSpPr/>
          <p:nvPr/>
        </p:nvGrpSpPr>
        <p:grpSpPr>
          <a:xfrm>
            <a:off x="6084670" y="925447"/>
            <a:ext cx="5586137" cy="2852621"/>
            <a:chOff x="5249427" y="3614929"/>
            <a:chExt cx="4231132" cy="2378835"/>
          </a:xfrm>
        </p:grpSpPr>
        <p:sp>
          <p:nvSpPr>
            <p:cNvPr id="36" name="TextBox 35"/>
            <p:cNvSpPr txBox="1"/>
            <p:nvPr/>
          </p:nvSpPr>
          <p:spPr>
            <a:xfrm>
              <a:off x="5249427" y="3614929"/>
              <a:ext cx="4143107" cy="538983"/>
            </a:xfrm>
            <a:prstGeom prst="rect">
              <a:avLst/>
            </a:prstGeom>
            <a:noFill/>
          </p:spPr>
          <p:txBody>
            <a:bodyPr wrap="square" rtlCol="0">
              <a:spAutoFit/>
            </a:bodyPr>
            <a:lstStyle/>
            <a:p>
              <a:pPr algn="just"/>
              <a:r>
                <a:rPr lang="ru-RU" sz="1200" dirty="0">
                  <a:latin typeface="Times New Roman" pitchFamily="18" charset="0"/>
                  <a:cs typeface="Times New Roman" pitchFamily="18" charset="0"/>
                </a:rPr>
                <a:t>По инициативе  общественных организаций, ветеранов и просто активных граждан города «родился» проект по созданию Аллеи родов войск в парке «Слава».</a:t>
              </a:r>
            </a:p>
          </p:txBody>
        </p:sp>
        <p:pic>
          <p:nvPicPr>
            <p:cNvPr id="37" name="Picture 2" descr="C:\Users\1\Desktop\ПРОЕКТ\2019\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1393" y="4140722"/>
              <a:ext cx="705960" cy="961346"/>
            </a:xfrm>
            <a:prstGeom prst="rect">
              <a:avLst/>
            </a:prstGeom>
            <a:noFill/>
            <a:extLst>
              <a:ext uri="{909E8E84-426E-40DD-AFC4-6F175D3DCCD1}">
                <a14:hiddenFill xmlns:a14="http://schemas.microsoft.com/office/drawing/2010/main">
                  <a:solidFill>
                    <a:srgbClr val="FFFFFF"/>
                  </a:solidFill>
                </a14:hiddenFill>
              </a:ext>
            </a:extLst>
          </p:spPr>
        </p:pic>
        <p:sp>
          <p:nvSpPr>
            <p:cNvPr id="38" name="Стрелка вправо 37"/>
            <p:cNvSpPr/>
            <p:nvPr/>
          </p:nvSpPr>
          <p:spPr>
            <a:xfrm flipH="1">
              <a:off x="6402315" y="4250585"/>
              <a:ext cx="1095896" cy="109752"/>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39" name="TextBox 38"/>
            <p:cNvSpPr txBox="1"/>
            <p:nvPr/>
          </p:nvSpPr>
          <p:spPr>
            <a:xfrm>
              <a:off x="6608096" y="4059241"/>
              <a:ext cx="643753" cy="205327"/>
            </a:xfrm>
            <a:prstGeom prst="rect">
              <a:avLst/>
            </a:prstGeom>
            <a:noFill/>
          </p:spPr>
          <p:txBody>
            <a:bodyPr wrap="none" rtlCol="0">
              <a:spAutoFit/>
            </a:bodyPr>
            <a:lstStyle/>
            <a:p>
              <a:r>
                <a:rPr lang="ru-RU" sz="1000" dirty="0" smtClean="0">
                  <a:latin typeface="Times New Roman" pitchFamily="18" charset="0"/>
                  <a:cs typeface="Times New Roman" pitchFamily="18" charset="0"/>
                </a:rPr>
                <a:t>1,</a:t>
              </a:r>
              <a:r>
                <a:rPr lang="en-US" sz="1000" dirty="0">
                  <a:latin typeface="Times New Roman" pitchFamily="18" charset="0"/>
                  <a:cs typeface="Times New Roman" pitchFamily="18" charset="0"/>
                </a:rPr>
                <a:t>3</a:t>
              </a:r>
              <a:r>
                <a:rPr lang="ru-RU" sz="1000" dirty="0" smtClean="0">
                  <a:latin typeface="Times New Roman" pitchFamily="18" charset="0"/>
                  <a:cs typeface="Times New Roman" pitchFamily="18" charset="0"/>
                </a:rPr>
                <a:t> </a:t>
              </a:r>
              <a:r>
                <a:rPr lang="ru-RU" sz="1000" dirty="0" err="1">
                  <a:latin typeface="Times New Roman" pitchFamily="18" charset="0"/>
                  <a:cs typeface="Times New Roman" pitchFamily="18" charset="0"/>
                </a:rPr>
                <a:t>млн.руб</a:t>
              </a:r>
              <a:r>
                <a:rPr lang="ru-RU" sz="1000" dirty="0">
                  <a:latin typeface="Times New Roman" pitchFamily="18" charset="0"/>
                  <a:cs typeface="Times New Roman" pitchFamily="18" charset="0"/>
                </a:rPr>
                <a:t>.</a:t>
              </a:r>
            </a:p>
          </p:txBody>
        </p:sp>
        <p:sp>
          <p:nvSpPr>
            <p:cNvPr id="40" name="TextBox 39"/>
            <p:cNvSpPr txBox="1"/>
            <p:nvPr/>
          </p:nvSpPr>
          <p:spPr>
            <a:xfrm>
              <a:off x="6551974" y="4304896"/>
              <a:ext cx="841663" cy="333657"/>
            </a:xfrm>
            <a:prstGeom prst="rect">
              <a:avLst/>
            </a:prstGeom>
            <a:noFill/>
          </p:spPr>
          <p:txBody>
            <a:bodyPr wrap="none" rtlCol="0">
              <a:spAutoFit/>
            </a:bodyPr>
            <a:lstStyle/>
            <a:p>
              <a:pPr algn="ctr"/>
              <a:r>
                <a:rPr lang="ru-RU" sz="1000" dirty="0">
                  <a:latin typeface="Times New Roman" pitchFamily="18" charset="0"/>
                  <a:cs typeface="Times New Roman" pitchFamily="18" charset="0"/>
                </a:rPr>
                <a:t>Благоустройство</a:t>
              </a:r>
            </a:p>
            <a:p>
              <a:pPr algn="ctr"/>
              <a:r>
                <a:rPr lang="ru-RU" sz="1000" dirty="0">
                  <a:latin typeface="Times New Roman" pitchFamily="18" charset="0"/>
                  <a:cs typeface="Times New Roman" pitchFamily="18" charset="0"/>
                </a:rPr>
                <a:t>аллеи</a:t>
              </a:r>
            </a:p>
          </p:txBody>
        </p:sp>
        <p:pic>
          <p:nvPicPr>
            <p:cNvPr id="41" name="Picture 2" descr="http://spm-consult.ru/2532722821_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5251" y="3978951"/>
              <a:ext cx="653021" cy="653021"/>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576664" y="4543962"/>
              <a:ext cx="1117031" cy="205327"/>
            </a:xfrm>
            <a:prstGeom prst="rect">
              <a:avLst/>
            </a:prstGeom>
            <a:noFill/>
          </p:spPr>
          <p:txBody>
            <a:bodyPr wrap="square" rtlCol="0">
              <a:spAutoFit/>
            </a:bodyPr>
            <a:lstStyle/>
            <a:p>
              <a:pPr algn="ctr"/>
              <a:r>
                <a:rPr lang="ru-RU" sz="1000" dirty="0" smtClean="0">
                  <a:latin typeface="Times New Roman" pitchFamily="18" charset="0"/>
                  <a:cs typeface="Times New Roman" pitchFamily="18" charset="0"/>
                </a:rPr>
                <a:t>Местный бюджет</a:t>
              </a:r>
              <a:endParaRPr lang="ru-RU" sz="1000" dirty="0">
                <a:latin typeface="Times New Roman" pitchFamily="18" charset="0"/>
                <a:cs typeface="Times New Roman" pitchFamily="18" charset="0"/>
              </a:endParaRPr>
            </a:p>
          </p:txBody>
        </p:sp>
        <p:pic>
          <p:nvPicPr>
            <p:cNvPr id="4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5617" y="5162893"/>
              <a:ext cx="1014942" cy="7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5296" y="5232403"/>
              <a:ext cx="938154" cy="64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descr="https://static.tgstat.ru/public/images/channels/_0/fd/fdca6bdf5b2d41008b32150b5493560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8154" y="5452133"/>
              <a:ext cx="657019" cy="54163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https://www.asi.org.ru/wp-content/uploads/2015/11/association-152746_12801-e144678259156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7264014" y="4832343"/>
              <a:ext cx="573949" cy="573949"/>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6978230" y="5266567"/>
              <a:ext cx="1233839" cy="205327"/>
            </a:xfrm>
            <a:prstGeom prst="rect">
              <a:avLst/>
            </a:prstGeom>
            <a:noFill/>
          </p:spPr>
          <p:txBody>
            <a:bodyPr wrap="none" rtlCol="0">
              <a:spAutoFit/>
            </a:bodyPr>
            <a:lstStyle/>
            <a:p>
              <a:pPr algn="ctr"/>
              <a:r>
                <a:rPr lang="ru-RU" sz="1000" dirty="0" smtClean="0">
                  <a:latin typeface="Times New Roman" pitchFamily="18" charset="0"/>
                  <a:cs typeface="Times New Roman" pitchFamily="18" charset="0"/>
                </a:rPr>
                <a:t>Активные общественники</a:t>
              </a:r>
              <a:endParaRPr lang="ru-RU" sz="1000" dirty="0">
                <a:latin typeface="Times New Roman" pitchFamily="18" charset="0"/>
                <a:cs typeface="Times New Roman" pitchFamily="18" charset="0"/>
              </a:endParaRPr>
            </a:p>
          </p:txBody>
        </p:sp>
        <p:sp>
          <p:nvSpPr>
            <p:cNvPr id="48" name="TextBox 47"/>
            <p:cNvSpPr txBox="1"/>
            <p:nvPr/>
          </p:nvSpPr>
          <p:spPr>
            <a:xfrm>
              <a:off x="7181215" y="5538938"/>
              <a:ext cx="757377" cy="333657"/>
            </a:xfrm>
            <a:prstGeom prst="rect">
              <a:avLst/>
            </a:prstGeom>
            <a:noFill/>
          </p:spPr>
          <p:txBody>
            <a:bodyPr wrap="square" rtlCol="0">
              <a:spAutoFit/>
            </a:bodyPr>
            <a:lstStyle/>
            <a:p>
              <a:pPr algn="ctr"/>
              <a:r>
                <a:rPr lang="ru-RU" sz="1000" dirty="0">
                  <a:latin typeface="Times New Roman" pitchFamily="18" charset="0"/>
                  <a:cs typeface="Times New Roman" pitchFamily="18" charset="0"/>
                </a:rPr>
                <a:t>Собственные</a:t>
              </a:r>
            </a:p>
            <a:p>
              <a:pPr algn="ctr"/>
              <a:r>
                <a:rPr lang="ru-RU" sz="1000" dirty="0">
                  <a:latin typeface="Times New Roman" pitchFamily="18" charset="0"/>
                  <a:cs typeface="Times New Roman" pitchFamily="18" charset="0"/>
                </a:rPr>
                <a:t>средства</a:t>
              </a:r>
            </a:p>
          </p:txBody>
        </p:sp>
        <p:cxnSp>
          <p:nvCxnSpPr>
            <p:cNvPr id="49" name="Прямая со стрелкой 48"/>
            <p:cNvCxnSpPr/>
            <p:nvPr/>
          </p:nvCxnSpPr>
          <p:spPr>
            <a:xfrm>
              <a:off x="7820885" y="5223472"/>
              <a:ext cx="630057" cy="223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H="1">
              <a:off x="6409943" y="5223472"/>
              <a:ext cx="722114" cy="2192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2055"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77266" y="1339323"/>
            <a:ext cx="723487" cy="863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Группа 26"/>
          <p:cNvGrpSpPr/>
          <p:nvPr/>
        </p:nvGrpSpPr>
        <p:grpSpPr>
          <a:xfrm>
            <a:off x="474792" y="925447"/>
            <a:ext cx="4772711" cy="3188554"/>
            <a:chOff x="531461" y="1211615"/>
            <a:chExt cx="4578115" cy="3299775"/>
          </a:xfrm>
        </p:grpSpPr>
        <p:pic>
          <p:nvPicPr>
            <p:cNvPr id="2058" name="Picture 10"/>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31461" y="1212692"/>
              <a:ext cx="4578115" cy="329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2729436" y="2037253"/>
              <a:ext cx="1772245" cy="414066"/>
            </a:xfrm>
            <a:prstGeom prst="rect">
              <a:avLst/>
            </a:prstGeom>
            <a:noFill/>
          </p:spPr>
          <p:txBody>
            <a:bodyPr wrap="square" rtlCol="0">
              <a:spAutoFit/>
            </a:bodyPr>
            <a:lstStyle/>
            <a:p>
              <a:pPr algn="ctr"/>
              <a:r>
                <a:rPr lang="ru-RU" sz="1000" dirty="0" smtClean="0">
                  <a:latin typeface="Times New Roman" pitchFamily="18" charset="0"/>
                  <a:cs typeface="Times New Roman" pitchFamily="18" charset="0"/>
                </a:rPr>
                <a:t>Содержание территории в чистоте</a:t>
              </a:r>
              <a:endParaRPr lang="ru-RU" sz="1000" dirty="0">
                <a:latin typeface="Times New Roman" pitchFamily="18" charset="0"/>
                <a:cs typeface="Times New Roman" pitchFamily="18" charset="0"/>
              </a:endParaRPr>
            </a:p>
          </p:txBody>
        </p:sp>
        <p:sp>
          <p:nvSpPr>
            <p:cNvPr id="30" name="TextBox 29"/>
            <p:cNvSpPr txBox="1"/>
            <p:nvPr/>
          </p:nvSpPr>
          <p:spPr>
            <a:xfrm>
              <a:off x="2910580" y="2424456"/>
              <a:ext cx="2030515" cy="573322"/>
            </a:xfrm>
            <a:prstGeom prst="rect">
              <a:avLst/>
            </a:prstGeom>
            <a:noFill/>
          </p:spPr>
          <p:txBody>
            <a:bodyPr wrap="square" rtlCol="0">
              <a:spAutoFit/>
            </a:bodyPr>
            <a:lstStyle/>
            <a:p>
              <a:pPr algn="ctr"/>
              <a:r>
                <a:rPr lang="ru-RU" sz="1000" dirty="0" smtClean="0">
                  <a:solidFill>
                    <a:schemeClr val="bg1"/>
                  </a:solidFill>
                  <a:latin typeface="Times New Roman" pitchFamily="18" charset="0"/>
                  <a:cs typeface="Times New Roman" pitchFamily="18" charset="0"/>
                </a:rPr>
                <a:t>Уличное освещение;</a:t>
              </a:r>
            </a:p>
            <a:p>
              <a:pPr algn="ctr"/>
              <a:r>
                <a:rPr lang="ru-RU" sz="1000" dirty="0" smtClean="0">
                  <a:solidFill>
                    <a:schemeClr val="bg1"/>
                  </a:solidFill>
                  <a:latin typeface="Times New Roman" pitchFamily="18" charset="0"/>
                  <a:cs typeface="Times New Roman" pitchFamily="18" charset="0"/>
                </a:rPr>
                <a:t>Обслуживание сетей уличного освещения, текущий ремонт</a:t>
              </a:r>
              <a:endParaRPr lang="ru-RU" sz="1000" dirty="0">
                <a:solidFill>
                  <a:schemeClr val="bg1"/>
                </a:solidFill>
                <a:latin typeface="Times New Roman" pitchFamily="18" charset="0"/>
                <a:cs typeface="Times New Roman" pitchFamily="18" charset="0"/>
              </a:endParaRPr>
            </a:p>
          </p:txBody>
        </p:sp>
        <p:sp>
          <p:nvSpPr>
            <p:cNvPr id="31" name="Скругленный прямоугольник 30"/>
            <p:cNvSpPr/>
            <p:nvPr/>
          </p:nvSpPr>
          <p:spPr>
            <a:xfrm>
              <a:off x="806922" y="2460636"/>
              <a:ext cx="1288007" cy="3584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b="1" dirty="0" smtClean="0">
                  <a:solidFill>
                    <a:schemeClr val="tx1"/>
                  </a:solidFill>
                  <a:latin typeface="Times New Roman" pitchFamily="18" charset="0"/>
                  <a:cs typeface="Times New Roman" pitchFamily="18" charset="0"/>
                </a:rPr>
                <a:t>19680,4 тыс. руб.</a:t>
              </a:r>
            </a:p>
            <a:p>
              <a:r>
                <a:rPr lang="ru-RU" sz="1000" b="1" dirty="0" smtClean="0">
                  <a:solidFill>
                    <a:schemeClr val="tx1"/>
                  </a:solidFill>
                  <a:latin typeface="Times New Roman" pitchFamily="18" charset="0"/>
                  <a:cs typeface="Times New Roman" pitchFamily="18" charset="0"/>
                </a:rPr>
                <a:t>3424,5 тыс. руб</a:t>
              </a:r>
              <a:r>
                <a:rPr lang="ru-RU" sz="1000" b="1" dirty="0" smtClean="0">
                  <a:solidFill>
                    <a:srgbClr val="C00000"/>
                  </a:solidFill>
                  <a:latin typeface="Times New Roman" pitchFamily="18" charset="0"/>
                  <a:cs typeface="Times New Roman" pitchFamily="18" charset="0"/>
                </a:rPr>
                <a:t>.</a:t>
              </a:r>
              <a:endParaRPr lang="ru-RU" sz="1000" b="1" dirty="0">
                <a:solidFill>
                  <a:srgbClr val="C00000"/>
                </a:solidFill>
                <a:latin typeface="Times New Roman" pitchFamily="18" charset="0"/>
                <a:cs typeface="Times New Roman" pitchFamily="18" charset="0"/>
              </a:endParaRPr>
            </a:p>
          </p:txBody>
        </p:sp>
        <p:sp>
          <p:nvSpPr>
            <p:cNvPr id="32" name="TextBox 31"/>
            <p:cNvSpPr txBox="1"/>
            <p:nvPr/>
          </p:nvSpPr>
          <p:spPr>
            <a:xfrm>
              <a:off x="3035791" y="2978453"/>
              <a:ext cx="1668912" cy="414066"/>
            </a:xfrm>
            <a:prstGeom prst="rect">
              <a:avLst/>
            </a:prstGeom>
            <a:noFill/>
          </p:spPr>
          <p:txBody>
            <a:bodyPr wrap="square" rtlCol="0">
              <a:spAutoFit/>
            </a:bodyPr>
            <a:lstStyle/>
            <a:p>
              <a:pPr algn="ctr"/>
              <a:r>
                <a:rPr lang="ru-RU" sz="1000" dirty="0" smtClean="0">
                  <a:solidFill>
                    <a:schemeClr val="bg1"/>
                  </a:solidFill>
                  <a:latin typeface="Times New Roman" pitchFamily="18" charset="0"/>
                  <a:cs typeface="Times New Roman" pitchFamily="18" charset="0"/>
                </a:rPr>
                <a:t>Текущий ремонт объекто</a:t>
              </a:r>
              <a:r>
                <a:rPr lang="ru-RU" sz="1000" dirty="0" smtClean="0">
                  <a:latin typeface="Times New Roman" pitchFamily="18" charset="0"/>
                  <a:cs typeface="Times New Roman" pitchFamily="18" charset="0"/>
                </a:rPr>
                <a:t>в </a:t>
              </a:r>
              <a:r>
                <a:rPr lang="ru-RU" sz="1000" dirty="0" smtClean="0">
                  <a:solidFill>
                    <a:schemeClr val="bg1"/>
                  </a:solidFill>
                  <a:latin typeface="Times New Roman" pitchFamily="18" charset="0"/>
                  <a:cs typeface="Times New Roman" pitchFamily="18" charset="0"/>
                </a:rPr>
                <a:t>благоустройства</a:t>
              </a:r>
              <a:endParaRPr lang="ru-RU" sz="1000" dirty="0">
                <a:solidFill>
                  <a:schemeClr val="bg1"/>
                </a:solidFill>
                <a:latin typeface="Times New Roman" pitchFamily="18" charset="0"/>
                <a:cs typeface="Times New Roman" pitchFamily="18" charset="0"/>
              </a:endParaRPr>
            </a:p>
          </p:txBody>
        </p:sp>
        <p:sp>
          <p:nvSpPr>
            <p:cNvPr id="33" name="Скругленный прямоугольник 32"/>
            <p:cNvSpPr/>
            <p:nvPr/>
          </p:nvSpPr>
          <p:spPr>
            <a:xfrm>
              <a:off x="804164" y="2978453"/>
              <a:ext cx="1232280" cy="3398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bg1"/>
                  </a:solidFill>
                  <a:latin typeface="Times New Roman" pitchFamily="18" charset="0"/>
                  <a:cs typeface="Times New Roman" pitchFamily="18" charset="0"/>
                </a:rPr>
                <a:t>3025,5 тыс. руб.</a:t>
              </a:r>
              <a:endParaRPr lang="ru-RU" sz="1000" b="1" dirty="0">
                <a:solidFill>
                  <a:schemeClr val="bg1"/>
                </a:solidFill>
                <a:latin typeface="Times New Roman" pitchFamily="18" charset="0"/>
                <a:cs typeface="Times New Roman" pitchFamily="18" charset="0"/>
              </a:endParaRPr>
            </a:p>
          </p:txBody>
        </p:sp>
        <p:sp>
          <p:nvSpPr>
            <p:cNvPr id="51" name="TextBox 50"/>
            <p:cNvSpPr txBox="1"/>
            <p:nvPr/>
          </p:nvSpPr>
          <p:spPr>
            <a:xfrm>
              <a:off x="2917896" y="3421891"/>
              <a:ext cx="1464154" cy="414066"/>
            </a:xfrm>
            <a:prstGeom prst="rect">
              <a:avLst/>
            </a:prstGeom>
            <a:noFill/>
          </p:spPr>
          <p:txBody>
            <a:bodyPr wrap="square" rtlCol="0">
              <a:spAutoFit/>
            </a:bodyPr>
            <a:lstStyle/>
            <a:p>
              <a:r>
                <a:rPr lang="ru-RU" sz="1000" dirty="0" smtClean="0">
                  <a:solidFill>
                    <a:schemeClr val="bg1"/>
                  </a:solidFill>
                  <a:latin typeface="Times New Roman" pitchFamily="18" charset="0"/>
                  <a:cs typeface="Times New Roman" pitchFamily="18" charset="0"/>
                </a:rPr>
                <a:t>Текущий содержание зеленых насаждений</a:t>
              </a:r>
              <a:endParaRPr lang="ru-RU" sz="1000" dirty="0">
                <a:solidFill>
                  <a:schemeClr val="bg1"/>
                </a:solidFill>
                <a:latin typeface="Times New Roman" pitchFamily="18" charset="0"/>
                <a:cs typeface="Times New Roman" pitchFamily="18" charset="0"/>
              </a:endParaRPr>
            </a:p>
          </p:txBody>
        </p:sp>
        <p:sp>
          <p:nvSpPr>
            <p:cNvPr id="52" name="Скругленный прямоугольник 51"/>
            <p:cNvSpPr/>
            <p:nvPr/>
          </p:nvSpPr>
          <p:spPr>
            <a:xfrm>
              <a:off x="806922" y="3379807"/>
              <a:ext cx="1282876" cy="3398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bg1"/>
                  </a:solidFill>
                  <a:latin typeface="Times New Roman" pitchFamily="18" charset="0"/>
                  <a:cs typeface="Times New Roman" pitchFamily="18" charset="0"/>
                </a:rPr>
                <a:t>6789,3 тыс. руб.</a:t>
              </a:r>
              <a:endParaRPr lang="ru-RU" sz="1000" b="1" dirty="0">
                <a:solidFill>
                  <a:schemeClr val="bg1"/>
                </a:solidFill>
                <a:latin typeface="Times New Roman" pitchFamily="18" charset="0"/>
                <a:cs typeface="Times New Roman" pitchFamily="18" charset="0"/>
              </a:endParaRPr>
            </a:p>
          </p:txBody>
        </p:sp>
        <p:sp>
          <p:nvSpPr>
            <p:cNvPr id="25" name="Скругленный прямоугольник 24"/>
            <p:cNvSpPr/>
            <p:nvPr/>
          </p:nvSpPr>
          <p:spPr>
            <a:xfrm>
              <a:off x="806922" y="2037253"/>
              <a:ext cx="1288007" cy="2764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tx1"/>
                  </a:solidFill>
                  <a:latin typeface="Times New Roman" pitchFamily="18" charset="0"/>
                  <a:cs typeface="Times New Roman" pitchFamily="18" charset="0"/>
                </a:rPr>
                <a:t>19372,1 тыс. руб.</a:t>
              </a:r>
              <a:endParaRPr lang="ru-RU" sz="1000" b="1" dirty="0">
                <a:solidFill>
                  <a:schemeClr val="tx1"/>
                </a:solidFill>
                <a:latin typeface="Times New Roman" pitchFamily="18" charset="0"/>
                <a:cs typeface="Times New Roman" pitchFamily="18" charset="0"/>
              </a:endParaRPr>
            </a:p>
          </p:txBody>
        </p:sp>
        <p:sp>
          <p:nvSpPr>
            <p:cNvPr id="22" name="TextBox 21"/>
            <p:cNvSpPr txBox="1"/>
            <p:nvPr/>
          </p:nvSpPr>
          <p:spPr>
            <a:xfrm>
              <a:off x="812052" y="1211615"/>
              <a:ext cx="4016932" cy="477768"/>
            </a:xfrm>
            <a:prstGeom prst="rect">
              <a:avLst/>
            </a:prstGeom>
            <a:noFill/>
          </p:spPr>
          <p:txBody>
            <a:bodyPr wrap="square" rtlCol="0">
              <a:spAutoFit/>
            </a:bodyPr>
            <a:lstStyle/>
            <a:p>
              <a:pPr algn="ctr"/>
              <a:r>
                <a:rPr lang="ru-RU" sz="1200" dirty="0" smtClean="0">
                  <a:latin typeface="Times New Roman" pitchFamily="18" charset="0"/>
                  <a:cs typeface="Times New Roman" pitchFamily="18" charset="0"/>
                </a:rPr>
                <a:t>Наиболее значимые расходы по благоустройству территории населенных пунктов: </a:t>
              </a:r>
            </a:p>
          </p:txBody>
        </p:sp>
      </p:grpSp>
      <p:grpSp>
        <p:nvGrpSpPr>
          <p:cNvPr id="34" name="Группа 33"/>
          <p:cNvGrpSpPr/>
          <p:nvPr/>
        </p:nvGrpSpPr>
        <p:grpSpPr>
          <a:xfrm>
            <a:off x="6217120" y="4006136"/>
            <a:ext cx="5910887" cy="2606459"/>
            <a:chOff x="6178632" y="905685"/>
            <a:chExt cx="5910887" cy="2606459"/>
          </a:xfrm>
        </p:grpSpPr>
        <p:grpSp>
          <p:nvGrpSpPr>
            <p:cNvPr id="53" name="Группа 52"/>
            <p:cNvGrpSpPr/>
            <p:nvPr/>
          </p:nvGrpSpPr>
          <p:grpSpPr>
            <a:xfrm>
              <a:off x="6178632" y="905685"/>
              <a:ext cx="5910887" cy="2606459"/>
              <a:chOff x="6178632" y="905685"/>
              <a:chExt cx="5910887" cy="2606459"/>
            </a:xfrm>
          </p:grpSpPr>
          <p:pic>
            <p:nvPicPr>
              <p:cNvPr id="55" name="Picture 13" descr="C:\Users\1\Desktop\ПРОЕКТ\2019\Отчеты ППМИ 2017,2018\Иштугановский 2018\до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67960" y="1394432"/>
                <a:ext cx="2130741" cy="1737686"/>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6178632" y="905685"/>
                <a:ext cx="5910887" cy="461665"/>
              </a:xfrm>
              <a:prstGeom prst="rect">
                <a:avLst/>
              </a:prstGeom>
              <a:solidFill>
                <a:srgbClr val="68EA7E"/>
              </a:solidFill>
            </p:spPr>
            <p:txBody>
              <a:bodyPr wrap="square" rtlCol="0">
                <a:spAutoFit/>
              </a:bodyPr>
              <a:lstStyle/>
              <a:p>
                <a:pPr algn="ctr"/>
                <a:r>
                  <a:rPr lang="ru-RU" sz="1200" dirty="0" smtClean="0">
                    <a:latin typeface="Times New Roman" pitchFamily="18" charset="0"/>
                    <a:cs typeface="Times New Roman" pitchFamily="18" charset="0"/>
                  </a:rPr>
                  <a:t>Капитальный ремонт и благоустройство родника «</a:t>
                </a:r>
                <a:r>
                  <a:rPr lang="ru-RU" sz="1200" dirty="0" err="1" smtClean="0">
                    <a:latin typeface="Times New Roman" pitchFamily="18" charset="0"/>
                    <a:cs typeface="Times New Roman" pitchFamily="18" charset="0"/>
                  </a:rPr>
                  <a:t>Аулия</a:t>
                </a:r>
                <a:r>
                  <a:rPr lang="ru-RU" sz="1200" dirty="0" smtClean="0">
                    <a:latin typeface="Times New Roman" pitchFamily="18" charset="0"/>
                    <a:cs typeface="Times New Roman" pitchFamily="18" charset="0"/>
                  </a:rPr>
                  <a:t>» в д. </a:t>
                </a:r>
                <a:r>
                  <a:rPr lang="ru-RU" sz="1200" dirty="0" err="1" smtClean="0">
                    <a:latin typeface="Times New Roman" pitchFamily="18" charset="0"/>
                    <a:cs typeface="Times New Roman" pitchFamily="18" charset="0"/>
                  </a:rPr>
                  <a:t>Сыртланово</a:t>
                </a: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 </a:t>
                </a:r>
                <a:endParaRPr lang="ru-RU" sz="1200" dirty="0">
                  <a:latin typeface="Times New Roman" pitchFamily="18" charset="0"/>
                  <a:cs typeface="Times New Roman" pitchFamily="18" charset="0"/>
                </a:endParaRPr>
              </a:p>
            </p:txBody>
          </p:sp>
          <p:pic>
            <p:nvPicPr>
              <p:cNvPr id="5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75553" y="2578747"/>
                <a:ext cx="355758" cy="34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7" descr="http://www.pamyati.com/wp-content/uploads/2014/02/deal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8529879" y="3059462"/>
                <a:ext cx="447107" cy="44710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528167" y="1557834"/>
                <a:ext cx="450531" cy="48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Рисунок 5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599723" y="2147620"/>
                <a:ext cx="307419" cy="381199"/>
              </a:xfrm>
              <a:prstGeom prst="rect">
                <a:avLst/>
              </a:prstGeom>
              <a:ln>
                <a:noFill/>
              </a:ln>
              <a:effectLst/>
            </p:spPr>
          </p:pic>
          <p:sp>
            <p:nvSpPr>
              <p:cNvPr id="61" name="TextBox 60"/>
              <p:cNvSpPr txBox="1"/>
              <p:nvPr/>
            </p:nvSpPr>
            <p:spPr>
              <a:xfrm>
                <a:off x="9166130" y="1658664"/>
                <a:ext cx="999697"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300 тыс.руб.</a:t>
                </a:r>
                <a:endParaRPr lang="ru-RU" sz="1200" dirty="0">
                  <a:latin typeface="Times New Roman" pitchFamily="18" charset="0"/>
                  <a:cs typeface="Times New Roman" pitchFamily="18" charset="0"/>
                </a:endParaRPr>
              </a:p>
            </p:txBody>
          </p:sp>
          <p:sp>
            <p:nvSpPr>
              <p:cNvPr id="62" name="TextBox 61"/>
              <p:cNvSpPr txBox="1"/>
              <p:nvPr/>
            </p:nvSpPr>
            <p:spPr>
              <a:xfrm>
                <a:off x="9166130" y="2124776"/>
                <a:ext cx="1028295"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45,1 тыс.руб.</a:t>
                </a:r>
                <a:endParaRPr lang="ru-RU" sz="1200" dirty="0">
                  <a:latin typeface="Times New Roman" pitchFamily="18" charset="0"/>
                  <a:cs typeface="Times New Roman" pitchFamily="18" charset="0"/>
                </a:endParaRPr>
              </a:p>
            </p:txBody>
          </p:sp>
          <p:sp>
            <p:nvSpPr>
              <p:cNvPr id="63" name="TextBox 62"/>
              <p:cNvSpPr txBox="1"/>
              <p:nvPr/>
            </p:nvSpPr>
            <p:spPr>
              <a:xfrm>
                <a:off x="9166130" y="2638978"/>
                <a:ext cx="922753"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45 тыс.руб.</a:t>
                </a:r>
                <a:endParaRPr lang="ru-RU" sz="1200" dirty="0">
                  <a:latin typeface="Times New Roman" pitchFamily="18" charset="0"/>
                  <a:cs typeface="Times New Roman" pitchFamily="18" charset="0"/>
                </a:endParaRPr>
              </a:p>
            </p:txBody>
          </p:sp>
          <p:sp>
            <p:nvSpPr>
              <p:cNvPr id="64" name="TextBox 63"/>
              <p:cNvSpPr txBox="1"/>
              <p:nvPr/>
            </p:nvSpPr>
            <p:spPr>
              <a:xfrm>
                <a:off x="9166130" y="3144515"/>
                <a:ext cx="922753"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45 тыс.руб.</a:t>
                </a:r>
                <a:endParaRPr lang="ru-RU" sz="1200" dirty="0">
                  <a:latin typeface="Times New Roman" pitchFamily="18" charset="0"/>
                  <a:cs typeface="Times New Roman" pitchFamily="18" charset="0"/>
                </a:endParaRPr>
              </a:p>
            </p:txBody>
          </p:sp>
          <p:sp>
            <p:nvSpPr>
              <p:cNvPr id="65" name="TextBox 64"/>
              <p:cNvSpPr txBox="1"/>
              <p:nvPr/>
            </p:nvSpPr>
            <p:spPr>
              <a:xfrm>
                <a:off x="10589304" y="1292641"/>
                <a:ext cx="1467709" cy="276999"/>
              </a:xfrm>
              <a:prstGeom prst="rect">
                <a:avLst/>
              </a:prstGeom>
              <a:noFill/>
            </p:spPr>
            <p:txBody>
              <a:bodyPr wrap="none" rtlCol="0">
                <a:spAutoFit/>
              </a:bodyPr>
              <a:lstStyle/>
              <a:p>
                <a:r>
                  <a:rPr lang="ru-RU" sz="1200" dirty="0" err="1" smtClean="0">
                    <a:latin typeface="Times New Roman" pitchFamily="18" charset="0"/>
                    <a:cs typeface="Times New Roman" pitchFamily="18" charset="0"/>
                  </a:rPr>
                  <a:t>Неденежный</a:t>
                </a:r>
                <a:r>
                  <a:rPr lang="ru-RU" sz="1200" dirty="0" smtClean="0">
                    <a:latin typeface="Times New Roman" pitchFamily="18" charset="0"/>
                    <a:cs typeface="Times New Roman" pitchFamily="18" charset="0"/>
                  </a:rPr>
                  <a:t> вклад</a:t>
                </a:r>
                <a:endParaRPr lang="ru-RU" sz="1200" dirty="0">
                  <a:latin typeface="Times New Roman" pitchFamily="18" charset="0"/>
                  <a:cs typeface="Times New Roman" pitchFamily="18" charset="0"/>
                </a:endParaRPr>
              </a:p>
            </p:txBody>
          </p:sp>
          <p:pic>
            <p:nvPicPr>
              <p:cNvPr id="66"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560899" y="2584322"/>
                <a:ext cx="355758" cy="34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7" descr="http://www.pamyati.com/wp-content/uploads/2014/02/deal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10515225" y="3065037"/>
                <a:ext cx="447107" cy="447107"/>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11018565" y="3101021"/>
                <a:ext cx="1028295"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35,2 тыс.руб.</a:t>
                </a:r>
                <a:endParaRPr lang="ru-RU" sz="1200" dirty="0">
                  <a:latin typeface="Times New Roman" pitchFamily="18" charset="0"/>
                  <a:cs typeface="Times New Roman" pitchFamily="18" charset="0"/>
                </a:endParaRPr>
              </a:p>
            </p:txBody>
          </p:sp>
          <p:sp>
            <p:nvSpPr>
              <p:cNvPr id="69" name="TextBox 68"/>
              <p:cNvSpPr txBox="1"/>
              <p:nvPr/>
            </p:nvSpPr>
            <p:spPr>
              <a:xfrm>
                <a:off x="11006008" y="2582241"/>
                <a:ext cx="1028295"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35,0 тыс.руб.</a:t>
                </a:r>
                <a:endParaRPr lang="ru-RU" sz="1200" dirty="0">
                  <a:latin typeface="Times New Roman" pitchFamily="18" charset="0"/>
                  <a:cs typeface="Times New Roman" pitchFamily="18" charset="0"/>
                </a:endParaRPr>
              </a:p>
            </p:txBody>
          </p:sp>
          <p:sp>
            <p:nvSpPr>
              <p:cNvPr id="70" name="TextBox 69"/>
              <p:cNvSpPr txBox="1"/>
              <p:nvPr/>
            </p:nvSpPr>
            <p:spPr>
              <a:xfrm>
                <a:off x="8792622" y="1308173"/>
                <a:ext cx="1309718"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Денежный вклад</a:t>
                </a:r>
                <a:endParaRPr lang="ru-RU" sz="1200" dirty="0">
                  <a:latin typeface="Times New Roman" pitchFamily="18" charset="0"/>
                  <a:cs typeface="Times New Roman" pitchFamily="18" charset="0"/>
                </a:endParaRPr>
              </a:p>
            </p:txBody>
          </p:sp>
          <p:pic>
            <p:nvPicPr>
              <p:cNvPr id="71" name="Picture 13" descr="C:\Users\1\Desktop\ПРОЕКТ\2019\Отчеты ППМИ 2017,2018\Иштугановский 2018\до4.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589304" y="1631607"/>
                <a:ext cx="1216112" cy="831073"/>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TextBox 53"/>
            <p:cNvSpPr txBox="1"/>
            <p:nvPr/>
          </p:nvSpPr>
          <p:spPr>
            <a:xfrm>
              <a:off x="6241935" y="2670799"/>
              <a:ext cx="2182789" cy="523220"/>
            </a:xfrm>
            <a:prstGeom prst="rect">
              <a:avLst/>
            </a:prstGeom>
            <a:solidFill>
              <a:schemeClr val="bg1"/>
            </a:solidFill>
          </p:spPr>
          <p:txBody>
            <a:bodyPr wrap="square" rtlCol="0">
              <a:spAutoFit/>
            </a:bodyPr>
            <a:lstStyle/>
            <a:p>
              <a:pPr algn="ctr"/>
              <a:r>
                <a:rPr lang="ru-RU" sz="1400" b="1" dirty="0" smtClean="0">
                  <a:solidFill>
                    <a:srgbClr val="7030A0"/>
                  </a:solidFill>
                  <a:latin typeface="Times New Roman" pitchFamily="18" charset="0"/>
                  <a:cs typeface="Times New Roman" pitchFamily="18" charset="0"/>
                </a:rPr>
                <a:t>Общая стоимость проекта 505,2 тыс.руб.</a:t>
              </a:r>
              <a:endParaRPr lang="ru-RU" sz="1400" b="1" dirty="0">
                <a:solidFill>
                  <a:srgbClr val="7030A0"/>
                </a:solidFill>
                <a:latin typeface="Times New Roman" pitchFamily="18" charset="0"/>
                <a:cs typeface="Times New Roman" pitchFamily="18" charset="0"/>
              </a:endParaRPr>
            </a:p>
          </p:txBody>
        </p:sp>
      </p:grpSp>
      <p:grpSp>
        <p:nvGrpSpPr>
          <p:cNvPr id="72" name="Группа 71"/>
          <p:cNvGrpSpPr/>
          <p:nvPr/>
        </p:nvGrpSpPr>
        <p:grpSpPr>
          <a:xfrm>
            <a:off x="119425" y="4147961"/>
            <a:ext cx="5916086" cy="2630592"/>
            <a:chOff x="4223114" y="4271320"/>
            <a:chExt cx="7474905" cy="2630592"/>
          </a:xfrm>
        </p:grpSpPr>
        <p:sp>
          <p:nvSpPr>
            <p:cNvPr id="73" name="TextBox 72"/>
            <p:cNvSpPr txBox="1"/>
            <p:nvPr/>
          </p:nvSpPr>
          <p:spPr>
            <a:xfrm>
              <a:off x="4223114" y="4271320"/>
              <a:ext cx="7184797" cy="461665"/>
            </a:xfrm>
            <a:prstGeom prst="rect">
              <a:avLst/>
            </a:prstGeom>
            <a:solidFill>
              <a:srgbClr val="FEC111"/>
            </a:solidFill>
          </p:spPr>
          <p:txBody>
            <a:bodyPr wrap="square" rtlCol="0">
              <a:spAutoFit/>
            </a:bodyPr>
            <a:lstStyle/>
            <a:p>
              <a:pPr algn="ctr"/>
              <a:r>
                <a:rPr lang="ru-RU" sz="1200" dirty="0" smtClean="0">
                  <a:latin typeface="Times New Roman" pitchFamily="18" charset="0"/>
                  <a:cs typeface="Times New Roman" pitchFamily="18" charset="0"/>
                </a:rPr>
                <a:t>     Капитальный ремонт ограждения мест захоронения с благоустройством территории д. Янги-Аул</a:t>
              </a:r>
              <a:endParaRPr lang="ru-RU" sz="1200" dirty="0">
                <a:latin typeface="Times New Roman" pitchFamily="18" charset="0"/>
                <a:cs typeface="Times New Roman" pitchFamily="18" charset="0"/>
              </a:endParaRPr>
            </a:p>
          </p:txBody>
        </p:sp>
        <p:pic>
          <p:nvPicPr>
            <p:cNvPr id="79" name="Picture 12" descr="C:\Users\1\Desktop\ПРОЕКТ\2019\Отчеты ППМИ 2017,2018\Араслановский 2018\после.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744087" y="4817946"/>
              <a:ext cx="1730284" cy="889000"/>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4623248" y="5010263"/>
              <a:ext cx="2230344" cy="261610"/>
            </a:xfrm>
            <a:prstGeom prst="rect">
              <a:avLst/>
            </a:prstGeom>
            <a:noFill/>
          </p:spPr>
          <p:txBody>
            <a:bodyPr wrap="none" rtlCol="0">
              <a:spAutoFit/>
            </a:bodyPr>
            <a:lstStyle/>
            <a:p>
              <a:r>
                <a:rPr lang="ru-RU" sz="1100" dirty="0" smtClean="0">
                  <a:latin typeface="Times New Roman" pitchFamily="18" charset="0"/>
                  <a:cs typeface="Times New Roman" pitchFamily="18" charset="0"/>
                </a:rPr>
                <a:t>За счет РБ  243,1 тыс. руб.</a:t>
              </a:r>
              <a:endParaRPr lang="ru-RU" sz="1100" dirty="0">
                <a:latin typeface="Times New Roman" pitchFamily="18" charset="0"/>
                <a:cs typeface="Times New Roman" pitchFamily="18" charset="0"/>
              </a:endParaRPr>
            </a:p>
          </p:txBody>
        </p:sp>
        <p:sp>
          <p:nvSpPr>
            <p:cNvPr id="81" name="TextBox 80"/>
            <p:cNvSpPr txBox="1"/>
            <p:nvPr/>
          </p:nvSpPr>
          <p:spPr>
            <a:xfrm>
              <a:off x="4623248" y="5353624"/>
              <a:ext cx="2228318" cy="430887"/>
            </a:xfrm>
            <a:prstGeom prst="rect">
              <a:avLst/>
            </a:prstGeom>
            <a:noFill/>
          </p:spPr>
          <p:txBody>
            <a:bodyPr wrap="none" rtlCol="0">
              <a:spAutoFit/>
            </a:bodyPr>
            <a:lstStyle/>
            <a:p>
              <a:r>
                <a:rPr lang="ru-RU" sz="1100" dirty="0" smtClean="0">
                  <a:latin typeface="Times New Roman" pitchFamily="18" charset="0"/>
                  <a:cs typeface="Times New Roman" pitchFamily="18" charset="0"/>
                </a:rPr>
                <a:t>За счет местного бюджета</a:t>
              </a:r>
            </a:p>
            <a:p>
              <a:r>
                <a:rPr lang="ru-RU" sz="1100" dirty="0" smtClean="0">
                  <a:latin typeface="Times New Roman" pitchFamily="18" charset="0"/>
                  <a:cs typeface="Times New Roman" pitchFamily="18" charset="0"/>
                </a:rPr>
                <a:t> 47,2 тыс. руб.</a:t>
              </a:r>
              <a:endParaRPr lang="ru-RU" sz="1100" dirty="0">
                <a:latin typeface="Times New Roman" pitchFamily="18" charset="0"/>
                <a:cs typeface="Times New Roman" pitchFamily="18" charset="0"/>
              </a:endParaRPr>
            </a:p>
          </p:txBody>
        </p:sp>
        <p:sp>
          <p:nvSpPr>
            <p:cNvPr id="82" name="TextBox 81"/>
            <p:cNvSpPr txBox="1"/>
            <p:nvPr/>
          </p:nvSpPr>
          <p:spPr>
            <a:xfrm>
              <a:off x="4623248" y="5853138"/>
              <a:ext cx="2171608" cy="430887"/>
            </a:xfrm>
            <a:prstGeom prst="rect">
              <a:avLst/>
            </a:prstGeom>
            <a:noFill/>
          </p:spPr>
          <p:txBody>
            <a:bodyPr wrap="none" rtlCol="0">
              <a:spAutoFit/>
            </a:bodyPr>
            <a:lstStyle/>
            <a:p>
              <a:r>
                <a:rPr lang="ru-RU" sz="1100" dirty="0" smtClean="0">
                  <a:latin typeface="Times New Roman" pitchFamily="18" charset="0"/>
                  <a:cs typeface="Times New Roman" pitchFamily="18" charset="0"/>
                </a:rPr>
                <a:t>За счет вклада населения</a:t>
              </a:r>
            </a:p>
            <a:p>
              <a:r>
                <a:rPr lang="ru-RU" sz="1100" dirty="0" smtClean="0">
                  <a:latin typeface="Times New Roman" pitchFamily="18" charset="0"/>
                  <a:cs typeface="Times New Roman" pitchFamily="18" charset="0"/>
                </a:rPr>
                <a:t> 47,2 тыс. руб.</a:t>
              </a:r>
              <a:endParaRPr lang="ru-RU" sz="1100" dirty="0">
                <a:latin typeface="Times New Roman" pitchFamily="18" charset="0"/>
                <a:cs typeface="Times New Roman" pitchFamily="18" charset="0"/>
              </a:endParaRPr>
            </a:p>
          </p:txBody>
        </p:sp>
        <p:sp>
          <p:nvSpPr>
            <p:cNvPr id="83" name="TextBox 82"/>
            <p:cNvSpPr txBox="1"/>
            <p:nvPr/>
          </p:nvSpPr>
          <p:spPr>
            <a:xfrm>
              <a:off x="4905238" y="4743974"/>
              <a:ext cx="1635206"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Денежный вклад</a:t>
              </a:r>
              <a:endParaRPr lang="ru-RU" sz="1200" dirty="0">
                <a:latin typeface="Times New Roman" pitchFamily="18" charset="0"/>
                <a:cs typeface="Times New Roman" pitchFamily="18" charset="0"/>
              </a:endParaRPr>
            </a:p>
          </p:txBody>
        </p:sp>
        <p:sp>
          <p:nvSpPr>
            <p:cNvPr id="84" name="TextBox 83"/>
            <p:cNvSpPr txBox="1"/>
            <p:nvPr/>
          </p:nvSpPr>
          <p:spPr>
            <a:xfrm>
              <a:off x="4669142" y="6301748"/>
              <a:ext cx="1889212" cy="600164"/>
            </a:xfrm>
            <a:prstGeom prst="rect">
              <a:avLst/>
            </a:prstGeom>
            <a:noFill/>
          </p:spPr>
          <p:txBody>
            <a:bodyPr wrap="square" rtlCol="0">
              <a:spAutoFit/>
            </a:bodyPr>
            <a:lstStyle/>
            <a:p>
              <a:r>
                <a:rPr lang="ru-RU" sz="1100" dirty="0" smtClean="0">
                  <a:latin typeface="Times New Roman" pitchFamily="18" charset="0"/>
                  <a:cs typeface="Times New Roman" pitchFamily="18" charset="0"/>
                </a:rPr>
                <a:t>За счет вклада</a:t>
              </a:r>
            </a:p>
            <a:p>
              <a:r>
                <a:rPr lang="ru-RU" sz="1100" dirty="0" smtClean="0">
                  <a:latin typeface="Times New Roman" pitchFamily="18" charset="0"/>
                  <a:cs typeface="Times New Roman" pitchFamily="18" charset="0"/>
                </a:rPr>
                <a:t>юридических лиц</a:t>
              </a:r>
            </a:p>
            <a:p>
              <a:r>
                <a:rPr lang="ru-RU" sz="1100" dirty="0" smtClean="0">
                  <a:latin typeface="Times New Roman" pitchFamily="18" charset="0"/>
                  <a:cs typeface="Times New Roman" pitchFamily="18" charset="0"/>
                </a:rPr>
                <a:t>47,2 тыс. руб.</a:t>
              </a:r>
              <a:endParaRPr lang="ru-RU" sz="1100" dirty="0">
                <a:latin typeface="Times New Roman" pitchFamily="18" charset="0"/>
                <a:cs typeface="Times New Roman" pitchFamily="18" charset="0"/>
              </a:endParaRPr>
            </a:p>
          </p:txBody>
        </p:sp>
        <p:sp>
          <p:nvSpPr>
            <p:cNvPr id="86" name="TextBox 85"/>
            <p:cNvSpPr txBox="1"/>
            <p:nvPr/>
          </p:nvSpPr>
          <p:spPr>
            <a:xfrm>
              <a:off x="7567274" y="4716917"/>
              <a:ext cx="1824702" cy="276999"/>
            </a:xfrm>
            <a:prstGeom prst="rect">
              <a:avLst/>
            </a:prstGeom>
            <a:noFill/>
          </p:spPr>
          <p:txBody>
            <a:bodyPr wrap="none" rtlCol="0">
              <a:spAutoFit/>
            </a:bodyPr>
            <a:lstStyle/>
            <a:p>
              <a:r>
                <a:rPr lang="ru-RU" sz="1200" dirty="0" err="1" smtClean="0">
                  <a:latin typeface="Times New Roman" pitchFamily="18" charset="0"/>
                  <a:cs typeface="Times New Roman" pitchFamily="18" charset="0"/>
                </a:rPr>
                <a:t>Неденежный</a:t>
              </a:r>
              <a:r>
                <a:rPr lang="ru-RU" sz="1200" dirty="0" smtClean="0">
                  <a:latin typeface="Times New Roman" pitchFamily="18" charset="0"/>
                  <a:cs typeface="Times New Roman" pitchFamily="18" charset="0"/>
                </a:rPr>
                <a:t> вклад</a:t>
              </a:r>
              <a:endParaRPr lang="ru-RU" sz="1200" dirty="0">
                <a:latin typeface="Times New Roman" pitchFamily="18" charset="0"/>
                <a:cs typeface="Times New Roman" pitchFamily="18" charset="0"/>
              </a:endParaRPr>
            </a:p>
          </p:txBody>
        </p:sp>
        <p:sp>
          <p:nvSpPr>
            <p:cNvPr id="87" name="TextBox 86"/>
            <p:cNvSpPr txBox="1"/>
            <p:nvPr/>
          </p:nvSpPr>
          <p:spPr>
            <a:xfrm>
              <a:off x="7462494" y="4989171"/>
              <a:ext cx="2171608" cy="430887"/>
            </a:xfrm>
            <a:prstGeom prst="rect">
              <a:avLst/>
            </a:prstGeom>
            <a:noFill/>
          </p:spPr>
          <p:txBody>
            <a:bodyPr wrap="none" rtlCol="0">
              <a:spAutoFit/>
            </a:bodyPr>
            <a:lstStyle/>
            <a:p>
              <a:r>
                <a:rPr lang="ru-RU" sz="1100" dirty="0" smtClean="0">
                  <a:latin typeface="Times New Roman" pitchFamily="18" charset="0"/>
                  <a:cs typeface="Times New Roman" pitchFamily="18" charset="0"/>
                </a:rPr>
                <a:t>За счет вклада населения</a:t>
              </a:r>
            </a:p>
            <a:p>
              <a:r>
                <a:rPr lang="ru-RU" sz="1100" dirty="0" smtClean="0">
                  <a:latin typeface="Times New Roman" pitchFamily="18" charset="0"/>
                  <a:cs typeface="Times New Roman" pitchFamily="18" charset="0"/>
                </a:rPr>
                <a:t> 31,7 тыс. руб.</a:t>
              </a:r>
              <a:endParaRPr lang="ru-RU" sz="1100" dirty="0">
                <a:latin typeface="Times New Roman" pitchFamily="18" charset="0"/>
                <a:cs typeface="Times New Roman" pitchFamily="18" charset="0"/>
              </a:endParaRPr>
            </a:p>
          </p:txBody>
        </p:sp>
        <p:sp>
          <p:nvSpPr>
            <p:cNvPr id="88" name="TextBox 87"/>
            <p:cNvSpPr txBox="1"/>
            <p:nvPr/>
          </p:nvSpPr>
          <p:spPr>
            <a:xfrm>
              <a:off x="7462494" y="5445233"/>
              <a:ext cx="2040877" cy="600164"/>
            </a:xfrm>
            <a:prstGeom prst="rect">
              <a:avLst/>
            </a:prstGeom>
            <a:noFill/>
          </p:spPr>
          <p:txBody>
            <a:bodyPr wrap="square" rtlCol="0">
              <a:spAutoFit/>
            </a:bodyPr>
            <a:lstStyle/>
            <a:p>
              <a:r>
                <a:rPr lang="ru-RU" sz="1100" dirty="0" smtClean="0">
                  <a:latin typeface="Times New Roman" pitchFamily="18" charset="0"/>
                  <a:cs typeface="Times New Roman" pitchFamily="18" charset="0"/>
                </a:rPr>
                <a:t>За счет вклада</a:t>
              </a:r>
            </a:p>
            <a:p>
              <a:r>
                <a:rPr lang="ru-RU" sz="1100" dirty="0" smtClean="0">
                  <a:latin typeface="Times New Roman" pitchFamily="18" charset="0"/>
                  <a:cs typeface="Times New Roman" pitchFamily="18" charset="0"/>
                </a:rPr>
                <a:t>юридических лиц</a:t>
              </a:r>
            </a:p>
            <a:p>
              <a:r>
                <a:rPr lang="ru-RU" sz="1100" dirty="0" smtClean="0">
                  <a:latin typeface="Times New Roman" pitchFamily="18" charset="0"/>
                  <a:cs typeface="Times New Roman" pitchFamily="18" charset="0"/>
                </a:rPr>
                <a:t>45,3 тыс. руб.</a:t>
              </a:r>
              <a:endParaRPr lang="ru-RU" sz="1100" dirty="0">
                <a:latin typeface="Times New Roman" pitchFamily="18" charset="0"/>
                <a:cs typeface="Times New Roman" pitchFamily="18" charset="0"/>
              </a:endParaRPr>
            </a:p>
          </p:txBody>
        </p:sp>
        <p:sp>
          <p:nvSpPr>
            <p:cNvPr id="89" name="TextBox 88"/>
            <p:cNvSpPr txBox="1"/>
            <p:nvPr/>
          </p:nvSpPr>
          <p:spPr>
            <a:xfrm>
              <a:off x="9357977" y="5744693"/>
              <a:ext cx="2340042" cy="738664"/>
            </a:xfrm>
            <a:prstGeom prst="rect">
              <a:avLst/>
            </a:prstGeom>
            <a:solidFill>
              <a:schemeClr val="bg1"/>
            </a:solidFill>
          </p:spPr>
          <p:txBody>
            <a:bodyPr wrap="square" rtlCol="0">
              <a:spAutoFit/>
            </a:bodyPr>
            <a:lstStyle/>
            <a:p>
              <a:pPr algn="ctr"/>
              <a:r>
                <a:rPr lang="ru-RU" sz="1400" b="1" dirty="0" smtClean="0">
                  <a:solidFill>
                    <a:srgbClr val="7030A0"/>
                  </a:solidFill>
                  <a:latin typeface="Times New Roman" pitchFamily="18" charset="0"/>
                  <a:cs typeface="Times New Roman" pitchFamily="18" charset="0"/>
                </a:rPr>
                <a:t>Общая стоимость проекта</a:t>
              </a:r>
            </a:p>
            <a:p>
              <a:pPr algn="ctr"/>
              <a:r>
                <a:rPr lang="ru-RU" sz="1400" b="1" dirty="0" smtClean="0">
                  <a:solidFill>
                    <a:srgbClr val="7030A0"/>
                  </a:solidFill>
                  <a:latin typeface="Times New Roman" pitchFamily="18" charset="0"/>
                  <a:cs typeface="Times New Roman" pitchFamily="18" charset="0"/>
                </a:rPr>
                <a:t>461,8 тыс.руб.</a:t>
              </a:r>
              <a:endParaRPr lang="ru-RU" sz="1400" b="1" dirty="0">
                <a:solidFill>
                  <a:srgbClr val="7030A0"/>
                </a:solidFill>
                <a:latin typeface="Times New Roman" pitchFamily="18" charset="0"/>
                <a:cs typeface="Times New Roman" pitchFamily="18" charset="0"/>
              </a:endParaRPr>
            </a:p>
          </p:txBody>
        </p:sp>
      </p:grpSp>
      <p:pic>
        <p:nvPicPr>
          <p:cNvPr id="90" name="Picture 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372688" y="6294470"/>
            <a:ext cx="1521728" cy="50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166" y="4175648"/>
            <a:ext cx="4191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28971" y="4096326"/>
            <a:ext cx="4191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2627" y="4741309"/>
            <a:ext cx="450531" cy="48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Рисунок 9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4183" y="5297999"/>
            <a:ext cx="307419" cy="381199"/>
          </a:xfrm>
          <a:prstGeom prst="rect">
            <a:avLst/>
          </a:prstGeom>
          <a:ln>
            <a:noFill/>
          </a:ln>
          <a:effectLst/>
        </p:spPr>
      </p:pic>
      <p:pic>
        <p:nvPicPr>
          <p:cNvPr id="9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0013" y="5739429"/>
            <a:ext cx="355758" cy="34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7" descr="http://www.pamyati.com/wp-content/uploads/2014/02/deal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44339" y="6192945"/>
            <a:ext cx="447107" cy="44710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36799" y="4889814"/>
            <a:ext cx="355758" cy="34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7" descr="http://www.pamyati.com/wp-content/uploads/2014/02/deal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2213263" y="5343330"/>
            <a:ext cx="447107" cy="44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562332"/>
      </p:ext>
    </p:extLst>
  </p:cSld>
  <p:clrMapOvr>
    <a:masterClrMapping/>
  </p:clrMapOvr>
  <mc:AlternateContent xmlns:mc="http://schemas.openxmlformats.org/markup-compatibility/2006">
    <mc:Choice xmlns:p14="http://schemas.microsoft.com/office/powerpoint/2010/main" Requires="p14">
      <p:transition spd="slow" p14:dur="2000" advTm="11048"/>
    </mc:Choice>
    <mc:Fallback>
      <p:transition spd="slow" advTm="1104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8" y="-9053"/>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Прямоугольник 49"/>
          <p:cNvSpPr/>
          <p:nvPr/>
        </p:nvSpPr>
        <p:spPr>
          <a:xfrm>
            <a:off x="-11330" y="-9052"/>
            <a:ext cx="12192000" cy="769628"/>
          </a:xfrm>
          <a:prstGeom prst="rect">
            <a:avLst/>
          </a:prstGeom>
          <a:solidFill>
            <a:srgbClr val="165751"/>
          </a:solidFill>
          <a:ln>
            <a:solidFill>
              <a:srgbClr val="165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dirty="0" smtClean="0">
                <a:solidFill>
                  <a:schemeClr val="bg1"/>
                </a:solidFill>
                <a:latin typeface="Times New Roman" pitchFamily="18" charset="0"/>
                <a:cs typeface="Times New Roman" pitchFamily="18" charset="0"/>
              </a:rPr>
              <a:t>Благоустройство</a:t>
            </a:r>
            <a:endParaRPr lang="ru-RU" sz="3000" dirty="0">
              <a:solidFill>
                <a:schemeClr val="bg1"/>
              </a:solidFill>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4774" y="1285153"/>
            <a:ext cx="5136092" cy="255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 y="-9052"/>
            <a:ext cx="698400" cy="843332"/>
          </a:xfrm>
          <a:prstGeom prst="rect">
            <a:avLst/>
          </a:prstGeom>
          <a:ln>
            <a:noFill/>
          </a:ln>
          <a:effectLst/>
        </p:spPr>
      </p:pic>
      <p:sp>
        <p:nvSpPr>
          <p:cNvPr id="2051" name="TextBox 2050"/>
          <p:cNvSpPr txBox="1"/>
          <p:nvPr/>
        </p:nvSpPr>
        <p:spPr>
          <a:xfrm>
            <a:off x="114774" y="891641"/>
            <a:ext cx="5165124" cy="461665"/>
          </a:xfrm>
          <a:prstGeom prst="rect">
            <a:avLst/>
          </a:prstGeom>
          <a:solidFill>
            <a:srgbClr val="00B0F0"/>
          </a:solidFill>
        </p:spPr>
        <p:txBody>
          <a:bodyPr wrap="square" rtlCol="0">
            <a:spAutoFit/>
          </a:bodyPr>
          <a:lstStyle/>
          <a:p>
            <a:pPr algn="ctr"/>
            <a:r>
              <a:rPr lang="ru-RU" sz="1200" dirty="0" smtClean="0">
                <a:solidFill>
                  <a:schemeClr val="bg1"/>
                </a:solidFill>
                <a:latin typeface="Times New Roman" pitchFamily="18" charset="0"/>
                <a:cs typeface="Times New Roman" pitchFamily="18" charset="0"/>
              </a:rPr>
              <a:t>Приобретение и обустройство игровых площадок в </a:t>
            </a:r>
          </a:p>
          <a:p>
            <a:pPr algn="ctr"/>
            <a:r>
              <a:rPr lang="ru-RU" sz="1200" dirty="0" smtClean="0">
                <a:solidFill>
                  <a:schemeClr val="bg1"/>
                </a:solidFill>
                <a:latin typeface="Times New Roman" pitchFamily="18" charset="0"/>
                <a:cs typeface="Times New Roman" pitchFamily="18" charset="0"/>
              </a:rPr>
              <a:t>с. Александровка и д. </a:t>
            </a:r>
            <a:r>
              <a:rPr lang="ru-RU" sz="1200" dirty="0" err="1" smtClean="0">
                <a:solidFill>
                  <a:schemeClr val="bg1"/>
                </a:solidFill>
                <a:latin typeface="Times New Roman" pitchFamily="18" charset="0"/>
                <a:cs typeface="Times New Roman" pitchFamily="18" charset="0"/>
              </a:rPr>
              <a:t>Хасаново</a:t>
            </a:r>
            <a:endParaRPr lang="ru-RU" sz="1200" dirty="0">
              <a:solidFill>
                <a:schemeClr val="bg1"/>
              </a:solidFill>
              <a:latin typeface="Times New Roman" pitchFamily="18" charset="0"/>
              <a:cs typeface="Times New Roman" pitchFamily="18" charset="0"/>
            </a:endParaRPr>
          </a:p>
        </p:txBody>
      </p:sp>
      <p:sp>
        <p:nvSpPr>
          <p:cNvPr id="2060" name="TextBox 2059"/>
          <p:cNvSpPr txBox="1"/>
          <p:nvPr/>
        </p:nvSpPr>
        <p:spPr>
          <a:xfrm>
            <a:off x="200308" y="1355148"/>
            <a:ext cx="4433842" cy="276999"/>
          </a:xfrm>
          <a:prstGeom prst="rect">
            <a:avLst/>
          </a:prstGeom>
          <a:noFill/>
        </p:spPr>
        <p:txBody>
          <a:bodyPr wrap="square" rtlCol="0">
            <a:spAutoFit/>
          </a:bodyPr>
          <a:lstStyle/>
          <a:p>
            <a:pPr algn="ctr"/>
            <a:r>
              <a:rPr lang="ru-RU" sz="1200" b="1" dirty="0" smtClean="0">
                <a:solidFill>
                  <a:srgbClr val="0070C0"/>
                </a:solidFill>
                <a:latin typeface="Times New Roman" pitchFamily="18" charset="0"/>
                <a:cs typeface="Times New Roman" pitchFamily="18" charset="0"/>
              </a:rPr>
              <a:t>Общая стоимость по двум проектам 1150 тыс.руб. </a:t>
            </a:r>
          </a:p>
        </p:txBody>
      </p:sp>
      <p:sp>
        <p:nvSpPr>
          <p:cNvPr id="3" name="TextBox 2"/>
          <p:cNvSpPr txBox="1"/>
          <p:nvPr/>
        </p:nvSpPr>
        <p:spPr>
          <a:xfrm>
            <a:off x="1713889" y="2124328"/>
            <a:ext cx="1070358" cy="738664"/>
          </a:xfrm>
          <a:prstGeom prst="rect">
            <a:avLst/>
          </a:prstGeom>
          <a:noFill/>
        </p:spPr>
        <p:txBody>
          <a:bodyPr wrap="none" rtlCol="0">
            <a:spAutoFit/>
          </a:bodyPr>
          <a:lstStyle/>
          <a:p>
            <a:pPr algn="ctr"/>
            <a:r>
              <a:rPr lang="ru-RU" sz="1400" b="1" dirty="0" smtClean="0">
                <a:latin typeface="Times New Roman" pitchFamily="18" charset="0"/>
                <a:cs typeface="Times New Roman" pitchFamily="18" charset="0"/>
              </a:rPr>
              <a:t>За счет</a:t>
            </a:r>
          </a:p>
          <a:p>
            <a:pPr algn="ctr"/>
            <a:r>
              <a:rPr lang="ru-RU" sz="1400" b="1" dirty="0" smtClean="0">
                <a:latin typeface="Times New Roman" pitchFamily="18" charset="0"/>
                <a:cs typeface="Times New Roman" pitchFamily="18" charset="0"/>
              </a:rPr>
              <a:t>средств РБ</a:t>
            </a:r>
          </a:p>
          <a:p>
            <a:pPr algn="ctr"/>
            <a:r>
              <a:rPr lang="ru-RU" sz="1400" b="1" dirty="0" smtClean="0">
                <a:latin typeface="Times New Roman" pitchFamily="18" charset="0"/>
                <a:cs typeface="Times New Roman" pitchFamily="18" charset="0"/>
              </a:rPr>
              <a:t>713 </a:t>
            </a:r>
            <a:r>
              <a:rPr lang="ru-RU" sz="1400" b="1" dirty="0" err="1" smtClean="0">
                <a:latin typeface="Times New Roman" pitchFamily="18" charset="0"/>
                <a:cs typeface="Times New Roman" pitchFamily="18" charset="0"/>
              </a:rPr>
              <a:t>т.р</a:t>
            </a:r>
            <a:r>
              <a:rPr lang="ru-RU" sz="1400" b="1" dirty="0" smtClean="0">
                <a:latin typeface="Times New Roman" pitchFamily="18" charset="0"/>
                <a:cs typeface="Times New Roman" pitchFamily="18" charset="0"/>
              </a:rPr>
              <a:t>.</a:t>
            </a:r>
            <a:endParaRPr lang="ru-RU" sz="1400" b="1" dirty="0">
              <a:latin typeface="Times New Roman" pitchFamily="18" charset="0"/>
              <a:cs typeface="Times New Roman" pitchFamily="18" charset="0"/>
            </a:endParaRPr>
          </a:p>
        </p:txBody>
      </p:sp>
      <p:sp>
        <p:nvSpPr>
          <p:cNvPr id="5" name="TextBox 4"/>
          <p:cNvSpPr txBox="1"/>
          <p:nvPr/>
        </p:nvSpPr>
        <p:spPr>
          <a:xfrm>
            <a:off x="2803182" y="2965372"/>
            <a:ext cx="1278468" cy="830997"/>
          </a:xfrm>
          <a:prstGeom prst="rect">
            <a:avLst/>
          </a:prstGeom>
          <a:noFill/>
        </p:spPr>
        <p:txBody>
          <a:bodyPr wrap="square" rtlCol="0">
            <a:spAutoFit/>
          </a:bodyPr>
          <a:lstStyle/>
          <a:p>
            <a:pPr algn="ctr"/>
            <a:r>
              <a:rPr lang="ru-RU" sz="1200" b="1" dirty="0" smtClean="0">
                <a:latin typeface="Times New Roman" pitchFamily="18" charset="0"/>
                <a:cs typeface="Times New Roman" pitchFamily="18" charset="0"/>
              </a:rPr>
              <a:t>За счет местного бюджета –</a:t>
            </a:r>
          </a:p>
          <a:p>
            <a:pPr algn="ctr"/>
            <a:r>
              <a:rPr lang="ru-RU" sz="1200" b="1" dirty="0" smtClean="0">
                <a:latin typeface="Times New Roman" pitchFamily="18" charset="0"/>
                <a:cs typeface="Times New Roman" pitchFamily="18" charset="0"/>
              </a:rPr>
              <a:t>124 тыс. руб.</a:t>
            </a:r>
            <a:endParaRPr lang="ru-RU" sz="1200" b="1" dirty="0">
              <a:latin typeface="Times New Roman" pitchFamily="18" charset="0"/>
              <a:cs typeface="Times New Roman" pitchFamily="18" charset="0"/>
            </a:endParaRPr>
          </a:p>
        </p:txBody>
      </p:sp>
      <p:sp>
        <p:nvSpPr>
          <p:cNvPr id="6" name="Овал 5"/>
          <p:cNvSpPr/>
          <p:nvPr/>
        </p:nvSpPr>
        <p:spPr>
          <a:xfrm>
            <a:off x="1806606" y="2050972"/>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12" name="TextBox 11"/>
          <p:cNvSpPr txBox="1"/>
          <p:nvPr/>
        </p:nvSpPr>
        <p:spPr>
          <a:xfrm>
            <a:off x="87642" y="2559659"/>
            <a:ext cx="1128960" cy="1015663"/>
          </a:xfrm>
          <a:prstGeom prst="rect">
            <a:avLst/>
          </a:prstGeom>
          <a:noFill/>
        </p:spPr>
        <p:txBody>
          <a:bodyPr wrap="square" rtlCol="0">
            <a:spAutoFit/>
          </a:bodyPr>
          <a:lstStyle/>
          <a:p>
            <a:pPr algn="ctr"/>
            <a:r>
              <a:rPr lang="ru-RU" sz="1200" b="1" dirty="0" smtClean="0">
                <a:latin typeface="Times New Roman" pitchFamily="18" charset="0"/>
                <a:cs typeface="Times New Roman" pitchFamily="18" charset="0"/>
              </a:rPr>
              <a:t>За счет населения в денежной форме</a:t>
            </a:r>
          </a:p>
          <a:p>
            <a:pPr algn="ctr"/>
            <a:r>
              <a:rPr lang="ru-RU" sz="1200" b="1" dirty="0" smtClean="0">
                <a:latin typeface="Times New Roman" pitchFamily="18" charset="0"/>
                <a:cs typeface="Times New Roman" pitchFamily="18" charset="0"/>
              </a:rPr>
              <a:t>109 тыс.руб.</a:t>
            </a:r>
            <a:endParaRPr lang="ru-RU" sz="1200" b="1" dirty="0">
              <a:latin typeface="Times New Roman" pitchFamily="18" charset="0"/>
              <a:cs typeface="Times New Roman" pitchFamily="18" charset="0"/>
            </a:endParaRPr>
          </a:p>
        </p:txBody>
      </p:sp>
      <p:sp>
        <p:nvSpPr>
          <p:cNvPr id="13" name="Овал 12"/>
          <p:cNvSpPr/>
          <p:nvPr/>
        </p:nvSpPr>
        <p:spPr>
          <a:xfrm>
            <a:off x="2883243" y="2923589"/>
            <a:ext cx="1032591" cy="9144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14" name="Овал 13"/>
          <p:cNvSpPr/>
          <p:nvPr/>
        </p:nvSpPr>
        <p:spPr>
          <a:xfrm>
            <a:off x="114774" y="2563246"/>
            <a:ext cx="1088866" cy="99068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15" name="TextBox 14"/>
          <p:cNvSpPr txBox="1"/>
          <p:nvPr/>
        </p:nvSpPr>
        <p:spPr>
          <a:xfrm>
            <a:off x="4081650" y="2623843"/>
            <a:ext cx="1198248" cy="1015663"/>
          </a:xfrm>
          <a:prstGeom prst="rect">
            <a:avLst/>
          </a:prstGeom>
          <a:noFill/>
        </p:spPr>
        <p:txBody>
          <a:bodyPr wrap="square" rtlCol="0">
            <a:spAutoFit/>
          </a:bodyPr>
          <a:lstStyle/>
          <a:p>
            <a:pPr algn="ctr"/>
            <a:r>
              <a:rPr lang="ru-RU" sz="1200" b="1" dirty="0" smtClean="0">
                <a:latin typeface="Times New Roman" pitchFamily="18" charset="0"/>
                <a:cs typeface="Times New Roman" pitchFamily="18" charset="0"/>
              </a:rPr>
              <a:t>За счет спонсора в денежной форме 104 тыс.руб.</a:t>
            </a:r>
            <a:endParaRPr lang="ru-RU" sz="1200" b="1" dirty="0">
              <a:latin typeface="Times New Roman" pitchFamily="18" charset="0"/>
              <a:cs typeface="Times New Roman" pitchFamily="18" charset="0"/>
            </a:endParaRPr>
          </a:p>
        </p:txBody>
      </p:sp>
      <p:sp>
        <p:nvSpPr>
          <p:cNvPr id="16" name="Овал 15"/>
          <p:cNvSpPr/>
          <p:nvPr/>
        </p:nvSpPr>
        <p:spPr>
          <a:xfrm>
            <a:off x="4138759" y="2698048"/>
            <a:ext cx="108403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17" name="TextBox 16"/>
          <p:cNvSpPr txBox="1"/>
          <p:nvPr/>
        </p:nvSpPr>
        <p:spPr>
          <a:xfrm>
            <a:off x="87642" y="1665128"/>
            <a:ext cx="1827103" cy="646331"/>
          </a:xfrm>
          <a:prstGeom prst="rect">
            <a:avLst/>
          </a:prstGeom>
          <a:noFill/>
        </p:spPr>
        <p:txBody>
          <a:bodyPr wrap="none" rtlCol="0">
            <a:spAutoFit/>
          </a:bodyPr>
          <a:lstStyle/>
          <a:p>
            <a:r>
              <a:rPr lang="ru-RU" sz="1200" b="1" dirty="0" err="1" smtClean="0">
                <a:latin typeface="Times New Roman" pitchFamily="18" charset="0"/>
                <a:cs typeface="Times New Roman" pitchFamily="18" charset="0"/>
              </a:rPr>
              <a:t>Неденежный</a:t>
            </a:r>
            <a:r>
              <a:rPr lang="ru-RU" sz="1200" b="1" dirty="0" smtClean="0">
                <a:latin typeface="Times New Roman" pitchFamily="18" charset="0"/>
                <a:cs typeface="Times New Roman" pitchFamily="18" charset="0"/>
              </a:rPr>
              <a:t> вклад </a:t>
            </a:r>
          </a:p>
          <a:p>
            <a:r>
              <a:rPr lang="ru-RU" sz="1200" b="1" dirty="0" smtClean="0">
                <a:latin typeface="Times New Roman" pitchFamily="18" charset="0"/>
                <a:cs typeface="Times New Roman" pitchFamily="18" charset="0"/>
              </a:rPr>
              <a:t>населения – 70 тыс.руб.</a:t>
            </a:r>
          </a:p>
          <a:p>
            <a:r>
              <a:rPr lang="ru-RU" sz="1200" b="1" dirty="0">
                <a:latin typeface="Times New Roman" pitchFamily="18" charset="0"/>
                <a:cs typeface="Times New Roman" pitchFamily="18" charset="0"/>
              </a:rPr>
              <a:t>с</a:t>
            </a:r>
            <a:r>
              <a:rPr lang="ru-RU" sz="1200" b="1" dirty="0" smtClean="0">
                <a:latin typeface="Times New Roman" pitchFamily="18" charset="0"/>
                <a:cs typeface="Times New Roman" pitchFamily="18" charset="0"/>
              </a:rPr>
              <a:t>понсоров – 30 тыс.руб.</a:t>
            </a:r>
            <a:endParaRPr lang="ru-RU" sz="1200" b="1" dirty="0">
              <a:latin typeface="Times New Roman" pitchFamily="18" charset="0"/>
              <a:cs typeface="Times New Roman" pitchFamily="18" charset="0"/>
            </a:endParaRPr>
          </a:p>
        </p:txBody>
      </p:sp>
      <p:sp>
        <p:nvSpPr>
          <p:cNvPr id="24" name="TextBox 23"/>
          <p:cNvSpPr txBox="1"/>
          <p:nvPr/>
        </p:nvSpPr>
        <p:spPr>
          <a:xfrm>
            <a:off x="5881816" y="897627"/>
            <a:ext cx="5939223" cy="461665"/>
          </a:xfrm>
          <a:prstGeom prst="rect">
            <a:avLst/>
          </a:prstGeom>
          <a:solidFill>
            <a:srgbClr val="FAB962"/>
          </a:solidFill>
        </p:spPr>
        <p:txBody>
          <a:bodyPr wrap="square" rtlCol="0">
            <a:spAutoFit/>
          </a:bodyPr>
          <a:lstStyle/>
          <a:p>
            <a:pPr algn="ctr"/>
            <a:r>
              <a:rPr lang="ru-RU" sz="1200" dirty="0" smtClean="0">
                <a:latin typeface="Times New Roman" pitchFamily="18" charset="0"/>
                <a:cs typeface="Times New Roman" pitchFamily="18" charset="0"/>
              </a:rPr>
              <a:t>             Текущий ремонт монумента «Славы» д. Антоновка и  установка обелиска воинам ВОВ 1941-1945 гг. в д. Сергеевка</a:t>
            </a:r>
            <a:endParaRPr lang="ru-RU" sz="1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5515" y="1517216"/>
            <a:ext cx="2889449" cy="134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0091078" y="2372561"/>
            <a:ext cx="1729961" cy="600164"/>
          </a:xfrm>
          <a:prstGeom prst="rect">
            <a:avLst/>
          </a:prstGeom>
          <a:noFill/>
        </p:spPr>
        <p:txBody>
          <a:bodyPr wrap="none" rtlCol="0">
            <a:spAutoFit/>
          </a:bodyPr>
          <a:lstStyle/>
          <a:p>
            <a:r>
              <a:rPr lang="ru-RU" sz="1100" dirty="0" err="1" smtClean="0">
                <a:latin typeface="Times New Roman" pitchFamily="18" charset="0"/>
                <a:cs typeface="Times New Roman" pitchFamily="18" charset="0"/>
              </a:rPr>
              <a:t>Неденежный</a:t>
            </a:r>
            <a:r>
              <a:rPr lang="ru-RU" sz="1100" dirty="0" smtClean="0">
                <a:latin typeface="Times New Roman" pitchFamily="18" charset="0"/>
                <a:cs typeface="Times New Roman" pitchFamily="18" charset="0"/>
              </a:rPr>
              <a:t> вклад:</a:t>
            </a:r>
          </a:p>
          <a:p>
            <a:r>
              <a:rPr lang="ru-RU" sz="1100" dirty="0" smtClean="0">
                <a:latin typeface="Times New Roman" pitchFamily="18" charset="0"/>
                <a:cs typeface="Times New Roman" pitchFamily="18" charset="0"/>
              </a:rPr>
              <a:t>населения – 83,9 тыс.руб.</a:t>
            </a:r>
          </a:p>
          <a:p>
            <a:r>
              <a:rPr lang="ru-RU" sz="1100" dirty="0">
                <a:latin typeface="Times New Roman" pitchFamily="18" charset="0"/>
                <a:cs typeface="Times New Roman" pitchFamily="18" charset="0"/>
              </a:rPr>
              <a:t>с</a:t>
            </a:r>
            <a:r>
              <a:rPr lang="ru-RU" sz="1100" dirty="0" smtClean="0">
                <a:latin typeface="Times New Roman" pitchFamily="18" charset="0"/>
                <a:cs typeface="Times New Roman" pitchFamily="18" charset="0"/>
              </a:rPr>
              <a:t>понсоров – 88 тыс.руб.</a:t>
            </a:r>
            <a:endParaRPr lang="ru-RU" sz="1100" dirty="0">
              <a:latin typeface="Times New Roman" pitchFamily="18" charset="0"/>
              <a:cs typeface="Times New Roman" pitchFamily="18" charset="0"/>
            </a:endParaRPr>
          </a:p>
        </p:txBody>
      </p:sp>
      <p:pic>
        <p:nvPicPr>
          <p:cNvPr id="41"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8133" y="2876986"/>
            <a:ext cx="450531" cy="48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a:off x="6905773" y="2931608"/>
            <a:ext cx="1315577" cy="276999"/>
          </a:xfrm>
          <a:prstGeom prst="rect">
            <a:avLst/>
          </a:prstGeom>
          <a:noFill/>
        </p:spPr>
        <p:txBody>
          <a:bodyPr wrap="square" rtlCol="0">
            <a:spAutoFit/>
          </a:bodyPr>
          <a:lstStyle/>
          <a:p>
            <a:r>
              <a:rPr lang="ru-RU" sz="1200" dirty="0" smtClean="0">
                <a:latin typeface="Times New Roman" pitchFamily="18" charset="0"/>
                <a:cs typeface="Times New Roman" pitchFamily="18" charset="0"/>
              </a:rPr>
              <a:t>458 тыс. руб.</a:t>
            </a:r>
            <a:endParaRPr lang="ru-RU" sz="1200" dirty="0">
              <a:latin typeface="Times New Roman" pitchFamily="18" charset="0"/>
              <a:cs typeface="Times New Roman" pitchFamily="18" charset="0"/>
            </a:endParaRPr>
          </a:p>
        </p:txBody>
      </p:sp>
      <p:pic>
        <p:nvPicPr>
          <p:cNvPr id="43" name="Рисунок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8882" y="2923590"/>
            <a:ext cx="321785" cy="399014"/>
          </a:xfrm>
          <a:prstGeom prst="rect">
            <a:avLst/>
          </a:prstGeom>
          <a:ln>
            <a:noFill/>
          </a:ln>
          <a:effectLst/>
        </p:spPr>
      </p:pic>
      <p:sp>
        <p:nvSpPr>
          <p:cNvPr id="44" name="TextBox 43"/>
          <p:cNvSpPr txBox="1"/>
          <p:nvPr/>
        </p:nvSpPr>
        <p:spPr>
          <a:xfrm>
            <a:off x="8474226" y="2947845"/>
            <a:ext cx="1315577" cy="276999"/>
          </a:xfrm>
          <a:prstGeom prst="rect">
            <a:avLst/>
          </a:prstGeom>
          <a:noFill/>
        </p:spPr>
        <p:txBody>
          <a:bodyPr wrap="square" rtlCol="0">
            <a:spAutoFit/>
          </a:bodyPr>
          <a:lstStyle/>
          <a:p>
            <a:r>
              <a:rPr lang="ru-RU" sz="1200" dirty="0" smtClean="0">
                <a:latin typeface="Times New Roman" pitchFamily="18" charset="0"/>
                <a:cs typeface="Times New Roman" pitchFamily="18" charset="0"/>
              </a:rPr>
              <a:t>73,1 тыс. руб.</a:t>
            </a:r>
            <a:endParaRPr lang="ru-RU" sz="1200" dirty="0">
              <a:latin typeface="Times New Roman" pitchFamily="18" charset="0"/>
              <a:cs typeface="Times New Roman" pitchFamily="18" charset="0"/>
            </a:endParaRPr>
          </a:p>
        </p:txBody>
      </p:sp>
      <p:sp>
        <p:nvSpPr>
          <p:cNvPr id="45" name="TextBox 44"/>
          <p:cNvSpPr txBox="1"/>
          <p:nvPr/>
        </p:nvSpPr>
        <p:spPr>
          <a:xfrm>
            <a:off x="10091078" y="1750890"/>
            <a:ext cx="1729961" cy="600164"/>
          </a:xfrm>
          <a:prstGeom prst="rect">
            <a:avLst/>
          </a:prstGeom>
          <a:noFill/>
        </p:spPr>
        <p:txBody>
          <a:bodyPr wrap="none" rtlCol="0">
            <a:spAutoFit/>
          </a:bodyPr>
          <a:lstStyle/>
          <a:p>
            <a:r>
              <a:rPr lang="ru-RU" sz="1100" dirty="0" smtClean="0">
                <a:latin typeface="Times New Roman" pitchFamily="18" charset="0"/>
                <a:cs typeface="Times New Roman" pitchFamily="18" charset="0"/>
              </a:rPr>
              <a:t>Денежный вклад:</a:t>
            </a:r>
          </a:p>
          <a:p>
            <a:r>
              <a:rPr lang="ru-RU" sz="1100" dirty="0" smtClean="0">
                <a:latin typeface="Times New Roman" pitchFamily="18" charset="0"/>
                <a:cs typeface="Times New Roman" pitchFamily="18" charset="0"/>
              </a:rPr>
              <a:t>населения – 71,7 тыс.руб.</a:t>
            </a:r>
          </a:p>
          <a:p>
            <a:r>
              <a:rPr lang="ru-RU" sz="1100" dirty="0">
                <a:latin typeface="Times New Roman" pitchFamily="18" charset="0"/>
                <a:cs typeface="Times New Roman" pitchFamily="18" charset="0"/>
              </a:rPr>
              <a:t>с</a:t>
            </a:r>
            <a:r>
              <a:rPr lang="ru-RU" sz="1100" dirty="0" smtClean="0">
                <a:latin typeface="Times New Roman" pitchFamily="18" charset="0"/>
                <a:cs typeface="Times New Roman" pitchFamily="18" charset="0"/>
              </a:rPr>
              <a:t>понсоров – 71,7 тыс.руб.</a:t>
            </a:r>
            <a:endParaRPr lang="ru-RU" sz="1100" dirty="0">
              <a:latin typeface="Times New Roman" pitchFamily="18" charset="0"/>
              <a:cs typeface="Times New Roman" pitchFamily="18" charset="0"/>
            </a:endParaRPr>
          </a:p>
        </p:txBody>
      </p:sp>
      <p:sp>
        <p:nvSpPr>
          <p:cNvPr id="49" name="TextBox 48"/>
          <p:cNvSpPr txBox="1"/>
          <p:nvPr/>
        </p:nvSpPr>
        <p:spPr>
          <a:xfrm>
            <a:off x="6284104" y="1388970"/>
            <a:ext cx="4380243" cy="276999"/>
          </a:xfrm>
          <a:prstGeom prst="rect">
            <a:avLst/>
          </a:prstGeom>
          <a:noFill/>
        </p:spPr>
        <p:txBody>
          <a:bodyPr wrap="square" rtlCol="0">
            <a:spAutoFit/>
          </a:bodyPr>
          <a:lstStyle/>
          <a:p>
            <a:pPr algn="just"/>
            <a:r>
              <a:rPr lang="ru-RU" sz="1200" b="1" dirty="0" smtClean="0">
                <a:solidFill>
                  <a:srgbClr val="0070C0"/>
                </a:solidFill>
                <a:latin typeface="Times New Roman" pitchFamily="18" charset="0"/>
                <a:cs typeface="Times New Roman" pitchFamily="18" charset="0"/>
              </a:rPr>
              <a:t>Общая стоимость по               двум </a:t>
            </a:r>
            <a:r>
              <a:rPr lang="ru-RU" sz="1200" b="1" dirty="0">
                <a:solidFill>
                  <a:srgbClr val="0070C0"/>
                </a:solidFill>
                <a:latin typeface="Times New Roman" pitchFamily="18" charset="0"/>
                <a:cs typeface="Times New Roman" pitchFamily="18" charset="0"/>
              </a:rPr>
              <a:t>проектам </a:t>
            </a:r>
            <a:r>
              <a:rPr lang="ru-RU" sz="1200" b="1" dirty="0" smtClean="0">
                <a:solidFill>
                  <a:srgbClr val="0070C0"/>
                </a:solidFill>
                <a:latin typeface="Times New Roman" pitchFamily="18" charset="0"/>
                <a:cs typeface="Times New Roman" pitchFamily="18" charset="0"/>
              </a:rPr>
              <a:t>846,4 тыс.руб. </a:t>
            </a:r>
          </a:p>
        </p:txBody>
      </p:sp>
      <p:grpSp>
        <p:nvGrpSpPr>
          <p:cNvPr id="7" name="Группа 6"/>
          <p:cNvGrpSpPr/>
          <p:nvPr/>
        </p:nvGrpSpPr>
        <p:grpSpPr>
          <a:xfrm>
            <a:off x="3310" y="3918840"/>
            <a:ext cx="3828193" cy="2462316"/>
            <a:chOff x="7726130" y="3813080"/>
            <a:chExt cx="3828193" cy="2462316"/>
          </a:xfrm>
        </p:grpSpPr>
        <p:pic>
          <p:nvPicPr>
            <p:cNvPr id="2" name="Picture 2" descr="https://www.orelgorsovet.ru/img/5060/user_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48500" y="4388689"/>
              <a:ext cx="3316736" cy="188670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726130" y="3813080"/>
              <a:ext cx="3828193" cy="553998"/>
            </a:xfrm>
            <a:prstGeom prst="rect">
              <a:avLst/>
            </a:prstGeom>
            <a:solidFill>
              <a:srgbClr val="FEB8BD"/>
            </a:solidFill>
          </p:spPr>
          <p:txBody>
            <a:bodyPr wrap="square" rtlCol="0">
              <a:spAutoFit/>
            </a:bodyPr>
            <a:lstStyle/>
            <a:p>
              <a:pPr algn="ctr"/>
              <a:r>
                <a:rPr lang="ru-RU" sz="1000" dirty="0" smtClean="0">
                  <a:latin typeface="Times New Roman" pitchFamily="18" charset="0"/>
                  <a:cs typeface="Times New Roman" pitchFamily="18" charset="0"/>
                </a:rPr>
                <a:t>Мероприятия, включенные в перечень наказов избирателей, адресованных депутатам Госсобрания – Курултая РБ и членам Совета Федерации Федерального Собрания РФ от РБ за 2018 год</a:t>
              </a:r>
              <a:endParaRPr lang="ru-RU" sz="1000" dirty="0">
                <a:latin typeface="Times New Roman" pitchFamily="18" charset="0"/>
                <a:cs typeface="Times New Roman" pitchFamily="18" charset="0"/>
              </a:endParaRPr>
            </a:p>
          </p:txBody>
        </p:sp>
        <p:sp>
          <p:nvSpPr>
            <p:cNvPr id="2053" name="TextBox 2052"/>
            <p:cNvSpPr txBox="1"/>
            <p:nvPr/>
          </p:nvSpPr>
          <p:spPr>
            <a:xfrm>
              <a:off x="7860605" y="4418233"/>
              <a:ext cx="1344600" cy="461665"/>
            </a:xfrm>
            <a:prstGeom prst="rect">
              <a:avLst/>
            </a:prstGeom>
            <a:solidFill>
              <a:schemeClr val="accent6">
                <a:lumMod val="20000"/>
                <a:lumOff val="80000"/>
              </a:schemeClr>
            </a:solidFill>
          </p:spPr>
          <p:txBody>
            <a:bodyPr wrap="none" rtlCol="0">
              <a:spAutoFit/>
            </a:bodyPr>
            <a:lstStyle/>
            <a:p>
              <a:pPr algn="ctr"/>
              <a:r>
                <a:rPr lang="ru-RU" sz="1200" dirty="0" smtClean="0">
                  <a:latin typeface="Times New Roman" pitchFamily="18" charset="0"/>
                  <a:cs typeface="Times New Roman" pitchFamily="18" charset="0"/>
                </a:rPr>
                <a:t>Всего в 2018 году</a:t>
              </a:r>
            </a:p>
            <a:p>
              <a:pPr algn="ctr"/>
              <a:r>
                <a:rPr lang="ru-RU" sz="1200" dirty="0" smtClean="0">
                  <a:latin typeface="Times New Roman" pitchFamily="18" charset="0"/>
                  <a:cs typeface="Times New Roman" pitchFamily="18" charset="0"/>
                </a:rPr>
                <a:t>18 наказов</a:t>
              </a:r>
              <a:endParaRPr lang="ru-RU" sz="1200" dirty="0">
                <a:latin typeface="Times New Roman" pitchFamily="18" charset="0"/>
                <a:cs typeface="Times New Roman" pitchFamily="18" charset="0"/>
              </a:endParaRPr>
            </a:p>
          </p:txBody>
        </p:sp>
        <p:sp>
          <p:nvSpPr>
            <p:cNvPr id="62" name="TextBox 61"/>
            <p:cNvSpPr txBox="1"/>
            <p:nvPr/>
          </p:nvSpPr>
          <p:spPr>
            <a:xfrm>
              <a:off x="7838797" y="5788330"/>
              <a:ext cx="1449859" cy="461665"/>
            </a:xfrm>
            <a:prstGeom prst="rect">
              <a:avLst/>
            </a:prstGeom>
            <a:solidFill>
              <a:srgbClr val="FFFFCC"/>
            </a:solidFill>
          </p:spPr>
          <p:txBody>
            <a:bodyPr wrap="square" rtlCol="0">
              <a:spAutoFit/>
            </a:bodyPr>
            <a:lstStyle/>
            <a:p>
              <a:pPr algn="ctr"/>
              <a:r>
                <a:rPr lang="ru-RU" sz="1200" dirty="0" smtClean="0">
                  <a:latin typeface="Times New Roman" pitchFamily="18" charset="0"/>
                  <a:cs typeface="Times New Roman" pitchFamily="18" charset="0"/>
                </a:rPr>
                <a:t>Из них 6 наказов по благоустройству</a:t>
              </a:r>
              <a:endParaRPr lang="ru-RU" sz="1200" dirty="0">
                <a:latin typeface="Times New Roman" pitchFamily="18" charset="0"/>
                <a:cs typeface="Times New Roman" pitchFamily="18" charset="0"/>
              </a:endParaRPr>
            </a:p>
          </p:txBody>
        </p:sp>
        <p:sp>
          <p:nvSpPr>
            <p:cNvPr id="56" name="TextBox 55"/>
            <p:cNvSpPr txBox="1"/>
            <p:nvPr/>
          </p:nvSpPr>
          <p:spPr>
            <a:xfrm>
              <a:off x="9214053" y="5297761"/>
              <a:ext cx="1153586" cy="461665"/>
            </a:xfrm>
            <a:prstGeom prst="rect">
              <a:avLst/>
            </a:prstGeom>
            <a:noFill/>
          </p:spPr>
          <p:txBody>
            <a:bodyPr wrap="none" rtlCol="0">
              <a:spAutoFit/>
            </a:bodyPr>
            <a:lstStyle/>
            <a:p>
              <a:pPr algn="ctr"/>
              <a:r>
                <a:rPr lang="ru-RU" sz="1200" dirty="0" smtClean="0">
                  <a:solidFill>
                    <a:schemeClr val="bg1"/>
                  </a:solidFill>
                  <a:latin typeface="Times New Roman" pitchFamily="18" charset="0"/>
                  <a:cs typeface="Times New Roman" pitchFamily="18" charset="0"/>
                </a:rPr>
                <a:t>На сумму</a:t>
              </a:r>
            </a:p>
            <a:p>
              <a:pPr algn="ctr"/>
              <a:r>
                <a:rPr lang="ru-RU" sz="1200" dirty="0" smtClean="0">
                  <a:solidFill>
                    <a:schemeClr val="bg1"/>
                  </a:solidFill>
                  <a:latin typeface="Times New Roman" pitchFamily="18" charset="0"/>
                  <a:cs typeface="Times New Roman" pitchFamily="18" charset="0"/>
                </a:rPr>
                <a:t> 885 тыс. руб.*</a:t>
              </a:r>
              <a:endParaRPr lang="ru-RU" sz="1200" dirty="0">
                <a:solidFill>
                  <a:schemeClr val="bg1"/>
                </a:solidFill>
                <a:latin typeface="Times New Roman" pitchFamily="18" charset="0"/>
                <a:cs typeface="Times New Roman" pitchFamily="18" charset="0"/>
              </a:endParaRPr>
            </a:p>
          </p:txBody>
        </p:sp>
      </p:grpSp>
      <p:pic>
        <p:nvPicPr>
          <p:cNvPr id="10" name="Picture 5" descr="https://fs00.infourok.ru/images/doc/4/5037/hello_html_2b02339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31836" y="5891582"/>
            <a:ext cx="910580" cy="934231"/>
          </a:xfrm>
          <a:prstGeom prst="rect">
            <a:avLst/>
          </a:prstGeom>
          <a:noFill/>
          <a:extLst>
            <a:ext uri="{909E8E84-426E-40DD-AFC4-6F175D3DCCD1}">
              <a14:hiddenFill xmlns:a14="http://schemas.microsoft.com/office/drawing/2010/main">
                <a:solidFill>
                  <a:srgbClr val="FFFFFF"/>
                </a:solidFill>
              </a14:hiddenFill>
            </a:ext>
          </a:extLst>
        </p:spPr>
      </p:pic>
      <p:sp>
        <p:nvSpPr>
          <p:cNvPr id="21" name="Овальная выноска 20"/>
          <p:cNvSpPr/>
          <p:nvPr/>
        </p:nvSpPr>
        <p:spPr>
          <a:xfrm>
            <a:off x="3424719" y="4125282"/>
            <a:ext cx="3319124" cy="2056981"/>
          </a:xfrm>
          <a:prstGeom prst="wedgeEllipseCallout">
            <a:avLst>
              <a:gd name="adj1" fmla="val -59805"/>
              <a:gd name="adj2" fmla="val 36783"/>
            </a:avLst>
          </a:prstGeom>
          <a:solidFill>
            <a:srgbClr val="B0F7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2054" name="TextBox 2053"/>
          <p:cNvSpPr txBox="1"/>
          <p:nvPr/>
        </p:nvSpPr>
        <p:spPr>
          <a:xfrm>
            <a:off x="3399538" y="4338164"/>
            <a:ext cx="3344304" cy="1631216"/>
          </a:xfrm>
          <a:prstGeom prst="rect">
            <a:avLst/>
          </a:prstGeom>
          <a:noFill/>
        </p:spPr>
        <p:txBody>
          <a:bodyPr wrap="square" rtlCol="0">
            <a:spAutoFit/>
          </a:bodyPr>
          <a:lstStyle/>
          <a:p>
            <a:pPr algn="ctr"/>
            <a:r>
              <a:rPr lang="ru-RU" sz="1000" dirty="0" smtClean="0">
                <a:latin typeface="Times New Roman" pitchFamily="18" charset="0"/>
                <a:cs typeface="Times New Roman" pitchFamily="18" charset="0"/>
              </a:rPr>
              <a:t>          </a:t>
            </a:r>
          </a:p>
          <a:p>
            <a:pPr algn="ctr"/>
            <a:r>
              <a:rPr lang="ru-RU" sz="1000" dirty="0" smtClean="0">
                <a:latin typeface="Times New Roman" pitchFamily="18" charset="0"/>
                <a:cs typeface="Times New Roman" pitchFamily="18" charset="0"/>
              </a:rPr>
              <a:t>1. Ограждение территории кладбища д. </a:t>
            </a:r>
            <a:r>
              <a:rPr lang="ru-RU" sz="1000" dirty="0" err="1" smtClean="0">
                <a:latin typeface="Times New Roman" pitchFamily="18" charset="0"/>
                <a:cs typeface="Times New Roman" pitchFamily="18" charset="0"/>
              </a:rPr>
              <a:t>Аптраково</a:t>
            </a:r>
            <a:endParaRPr lang="ru-RU" sz="1000" dirty="0" smtClean="0">
              <a:latin typeface="Times New Roman" pitchFamily="18" charset="0"/>
              <a:cs typeface="Times New Roman" pitchFamily="18" charset="0"/>
            </a:endParaRPr>
          </a:p>
          <a:p>
            <a:pPr algn="ctr"/>
            <a:r>
              <a:rPr lang="ru-RU" sz="1000" dirty="0" smtClean="0">
                <a:latin typeface="Times New Roman" pitchFamily="18" charset="0"/>
                <a:cs typeface="Times New Roman" pitchFamily="18" charset="0"/>
              </a:rPr>
              <a:t>2. Благоустройство </a:t>
            </a:r>
            <a:r>
              <a:rPr lang="ru-RU" sz="1000" dirty="0">
                <a:latin typeface="Times New Roman" pitchFamily="18" charset="0"/>
                <a:cs typeface="Times New Roman" pitchFamily="18" charset="0"/>
              </a:rPr>
              <a:t>территории с. </a:t>
            </a:r>
            <a:r>
              <a:rPr lang="ru-RU" sz="1000" dirty="0" smtClean="0">
                <a:latin typeface="Times New Roman" pitchFamily="18" charset="0"/>
                <a:cs typeface="Times New Roman" pitchFamily="18" charset="0"/>
              </a:rPr>
              <a:t>Воскресенское вблизи родника</a:t>
            </a:r>
          </a:p>
          <a:p>
            <a:pPr algn="ctr"/>
            <a:r>
              <a:rPr lang="ru-RU" sz="1000" dirty="0" smtClean="0">
                <a:latin typeface="Times New Roman" pitchFamily="18" charset="0"/>
                <a:cs typeface="Times New Roman" pitchFamily="18" charset="0"/>
              </a:rPr>
              <a:t>   3. Монтаж </a:t>
            </a:r>
            <a:r>
              <a:rPr lang="ru-RU" sz="1000" dirty="0">
                <a:latin typeface="Times New Roman" pitchFamily="18" charset="0"/>
                <a:cs typeface="Times New Roman" pitchFamily="18" charset="0"/>
              </a:rPr>
              <a:t>уличного освещения с. </a:t>
            </a:r>
            <a:r>
              <a:rPr lang="ru-RU" sz="1000" dirty="0" err="1">
                <a:latin typeface="Times New Roman" pitchFamily="18" charset="0"/>
                <a:cs typeface="Times New Roman" pitchFamily="18" charset="0"/>
              </a:rPr>
              <a:t>Зирган</a:t>
            </a:r>
            <a:r>
              <a:rPr lang="ru-RU" sz="1000" dirty="0">
                <a:latin typeface="Times New Roman" pitchFamily="18" charset="0"/>
                <a:cs typeface="Times New Roman" pitchFamily="18" charset="0"/>
              </a:rPr>
              <a:t>, д. </a:t>
            </a:r>
            <a:r>
              <a:rPr lang="ru-RU" sz="1000" dirty="0" err="1" smtClean="0">
                <a:latin typeface="Times New Roman" pitchFamily="18" charset="0"/>
                <a:cs typeface="Times New Roman" pitchFamily="18" charset="0"/>
              </a:rPr>
              <a:t>Сабашево</a:t>
            </a:r>
            <a:r>
              <a:rPr lang="ru-RU" sz="1000" dirty="0" smtClean="0">
                <a:latin typeface="Times New Roman" pitchFamily="18" charset="0"/>
                <a:cs typeface="Times New Roman" pitchFamily="18" charset="0"/>
              </a:rPr>
              <a:t> 4. Ограждение </a:t>
            </a:r>
            <a:r>
              <a:rPr lang="ru-RU" sz="1000" dirty="0">
                <a:latin typeface="Times New Roman" pitchFamily="18" charset="0"/>
                <a:cs typeface="Times New Roman" pitchFamily="18" charset="0"/>
              </a:rPr>
              <a:t>общественной территории </a:t>
            </a:r>
            <a:r>
              <a:rPr lang="ru-RU" sz="1000" dirty="0" err="1" smtClean="0">
                <a:latin typeface="Times New Roman" pitchFamily="18" charset="0"/>
                <a:cs typeface="Times New Roman" pitchFamily="18" charset="0"/>
              </a:rPr>
              <a:t>д.Иштуганово</a:t>
            </a:r>
            <a:endParaRPr lang="ru-RU" sz="1000" dirty="0">
              <a:latin typeface="Times New Roman" pitchFamily="18" charset="0"/>
              <a:cs typeface="Times New Roman" pitchFamily="18" charset="0"/>
            </a:endParaRPr>
          </a:p>
          <a:p>
            <a:pPr algn="ctr"/>
            <a:r>
              <a:rPr lang="ru-RU" sz="1000" dirty="0" smtClean="0">
                <a:latin typeface="Times New Roman" pitchFamily="18" charset="0"/>
                <a:cs typeface="Times New Roman" pitchFamily="18" charset="0"/>
              </a:rPr>
              <a:t>5. Приобретение </a:t>
            </a:r>
            <a:r>
              <a:rPr lang="ru-RU" sz="1000" dirty="0">
                <a:latin typeface="Times New Roman" pitchFamily="18" charset="0"/>
                <a:cs typeface="Times New Roman" pitchFamily="18" charset="0"/>
              </a:rPr>
              <a:t>и установка детской </a:t>
            </a:r>
            <a:r>
              <a:rPr lang="ru-RU" sz="1000" dirty="0" smtClean="0">
                <a:latin typeface="Times New Roman" pitchFamily="18" charset="0"/>
                <a:cs typeface="Times New Roman" pitchFamily="18" charset="0"/>
              </a:rPr>
              <a:t>площадки п. </a:t>
            </a:r>
            <a:r>
              <a:rPr lang="ru-RU" sz="1000" dirty="0" err="1" smtClean="0">
                <a:latin typeface="Times New Roman" pitchFamily="18" charset="0"/>
                <a:cs typeface="Times New Roman" pitchFamily="18" charset="0"/>
              </a:rPr>
              <a:t>Нугуш</a:t>
            </a:r>
            <a:endParaRPr lang="ru-RU" sz="1000" dirty="0">
              <a:latin typeface="Times New Roman" pitchFamily="18" charset="0"/>
              <a:cs typeface="Times New Roman" pitchFamily="18" charset="0"/>
            </a:endParaRPr>
          </a:p>
          <a:p>
            <a:pPr algn="ctr"/>
            <a:r>
              <a:rPr lang="ru-RU" sz="1000" dirty="0" smtClean="0">
                <a:latin typeface="Times New Roman" pitchFamily="18" charset="0"/>
                <a:cs typeface="Times New Roman" pitchFamily="18" charset="0"/>
              </a:rPr>
              <a:t>6. Благоустройство </a:t>
            </a:r>
            <a:r>
              <a:rPr lang="ru-RU" sz="1000" dirty="0">
                <a:latin typeface="Times New Roman" pitchFamily="18" charset="0"/>
                <a:cs typeface="Times New Roman" pitchFamily="18" charset="0"/>
              </a:rPr>
              <a:t>и ограждение территории детской </a:t>
            </a:r>
            <a:endParaRPr lang="ru-RU" sz="1000" dirty="0" smtClean="0">
              <a:latin typeface="Times New Roman" pitchFamily="18" charset="0"/>
              <a:cs typeface="Times New Roman" pitchFamily="18" charset="0"/>
            </a:endParaRPr>
          </a:p>
          <a:p>
            <a:pPr algn="ctr"/>
            <a:r>
              <a:rPr lang="ru-RU" sz="1000" dirty="0">
                <a:latin typeface="Times New Roman" pitchFamily="18" charset="0"/>
                <a:cs typeface="Times New Roman" pitchFamily="18" charset="0"/>
              </a:rPr>
              <a:t> </a:t>
            </a:r>
            <a:r>
              <a:rPr lang="ru-RU" sz="1000" dirty="0" smtClean="0">
                <a:latin typeface="Times New Roman" pitchFamily="18" charset="0"/>
                <a:cs typeface="Times New Roman" pitchFamily="18" charset="0"/>
              </a:rPr>
              <a:t>      игровой </a:t>
            </a:r>
            <a:r>
              <a:rPr lang="ru-RU" sz="1000" dirty="0">
                <a:latin typeface="Times New Roman" pitchFamily="18" charset="0"/>
                <a:cs typeface="Times New Roman" pitchFamily="18" charset="0"/>
              </a:rPr>
              <a:t>площадки, </a:t>
            </a:r>
            <a:r>
              <a:rPr lang="ru-RU" sz="1000" dirty="0" smtClean="0">
                <a:latin typeface="Times New Roman" pitchFamily="18" charset="0"/>
                <a:cs typeface="Times New Roman" pitchFamily="18" charset="0"/>
              </a:rPr>
              <a:t>приобретение</a:t>
            </a:r>
          </a:p>
          <a:p>
            <a:pPr algn="ctr"/>
            <a:r>
              <a:rPr lang="ru-RU" sz="1000" dirty="0">
                <a:latin typeface="Times New Roman" pitchFamily="18" charset="0"/>
                <a:cs typeface="Times New Roman" pitchFamily="18" charset="0"/>
              </a:rPr>
              <a:t> </a:t>
            </a:r>
            <a:r>
              <a:rPr lang="ru-RU" sz="1000" dirty="0" smtClean="0">
                <a:latin typeface="Times New Roman" pitchFamily="18" charset="0"/>
                <a:cs typeface="Times New Roman" pitchFamily="18" charset="0"/>
              </a:rPr>
              <a:t>     спортоборудования</a:t>
            </a:r>
            <a:endParaRPr lang="ru-RU" sz="1000" dirty="0">
              <a:latin typeface="Times New Roman" pitchFamily="18" charset="0"/>
              <a:cs typeface="Times New Roman" pitchFamily="18" charset="0"/>
            </a:endParaRPr>
          </a:p>
        </p:txBody>
      </p:sp>
      <p:sp>
        <p:nvSpPr>
          <p:cNvPr id="23" name="TextBox 22"/>
          <p:cNvSpPr txBox="1"/>
          <p:nvPr/>
        </p:nvSpPr>
        <p:spPr>
          <a:xfrm>
            <a:off x="3442416" y="6294949"/>
            <a:ext cx="3099137" cy="553998"/>
          </a:xfrm>
          <a:prstGeom prst="rect">
            <a:avLst/>
          </a:prstGeom>
          <a:noFill/>
        </p:spPr>
        <p:txBody>
          <a:bodyPr wrap="square" rtlCol="0">
            <a:spAutoFit/>
          </a:bodyPr>
          <a:lstStyle/>
          <a:p>
            <a:r>
              <a:rPr lang="ru-RU" sz="1000" dirty="0" smtClean="0">
                <a:latin typeface="Times New Roman" pitchFamily="18" charset="0"/>
                <a:cs typeface="Times New Roman" pitchFamily="18" charset="0"/>
              </a:rPr>
              <a:t>*В 2017 году  было выполнено 5 наказов по благоустройству на сумму  685 тыс.руб.</a:t>
            </a:r>
          </a:p>
          <a:p>
            <a:endParaRPr lang="ru-RU" sz="1000" dirty="0">
              <a:latin typeface="Times New Roman" pitchFamily="18" charset="0"/>
              <a:cs typeface="Times New Roman" pitchFamily="18" charset="0"/>
            </a:endParaRPr>
          </a:p>
        </p:txBody>
      </p:sp>
      <p:sp>
        <p:nvSpPr>
          <p:cNvPr id="48" name="TextBox 47"/>
          <p:cNvSpPr txBox="1"/>
          <p:nvPr/>
        </p:nvSpPr>
        <p:spPr>
          <a:xfrm>
            <a:off x="10992126" y="483577"/>
            <a:ext cx="1103957" cy="276999"/>
          </a:xfrm>
          <a:prstGeom prst="rect">
            <a:avLst/>
          </a:prstGeom>
          <a:noFill/>
        </p:spPr>
        <p:txBody>
          <a:bodyPr wrap="none" rtlCol="0">
            <a:spAutoFit/>
          </a:bodyPr>
          <a:lstStyle/>
          <a:p>
            <a:r>
              <a:rPr lang="ru-RU" sz="1200" dirty="0" smtClean="0">
                <a:solidFill>
                  <a:schemeClr val="bg1"/>
                </a:solidFill>
                <a:latin typeface="Times New Roman" pitchFamily="18" charset="0"/>
                <a:cs typeface="Times New Roman" pitchFamily="18" charset="0"/>
              </a:rPr>
              <a:t>Продолжение</a:t>
            </a:r>
            <a:endParaRPr lang="ru-RU" sz="1200" dirty="0">
              <a:solidFill>
                <a:schemeClr val="bg1"/>
              </a:solidFill>
              <a:latin typeface="Times New Roman" pitchFamily="18" charset="0"/>
              <a:cs typeface="Times New Roman" pitchFamily="18" charset="0"/>
            </a:endParaRPr>
          </a:p>
        </p:txBody>
      </p:sp>
      <p:sp>
        <p:nvSpPr>
          <p:cNvPr id="8" name="Стрелка вправо 7"/>
          <p:cNvSpPr/>
          <p:nvPr/>
        </p:nvSpPr>
        <p:spPr>
          <a:xfrm rot="19340682">
            <a:off x="1116831" y="5382494"/>
            <a:ext cx="525993" cy="35667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a:t>
            </a:r>
            <a:endParaRPr lang="ru-RU" sz="1100" dirty="0">
              <a:solidFill>
                <a:schemeClr val="tx1"/>
              </a:solidFill>
              <a:latin typeface="Times New Roman" pitchFamily="18" charset="0"/>
              <a:cs typeface="Times New Roman" pitchFamily="18" charset="0"/>
            </a:endParaRPr>
          </a:p>
        </p:txBody>
      </p:sp>
      <p:sp>
        <p:nvSpPr>
          <p:cNvPr id="11" name="TextBox 10"/>
          <p:cNvSpPr txBox="1"/>
          <p:nvPr/>
        </p:nvSpPr>
        <p:spPr>
          <a:xfrm rot="19316154">
            <a:off x="1029806" y="5434913"/>
            <a:ext cx="668773"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+29,2%</a:t>
            </a:r>
            <a:endParaRPr lang="ru-RU" sz="1200" dirty="0">
              <a:latin typeface="Times New Roman" pitchFamily="18" charset="0"/>
              <a:cs typeface="Times New Roman" pitchFamily="18" charset="0"/>
            </a:endParaRPr>
          </a:p>
        </p:txBody>
      </p:sp>
      <p:pic>
        <p:nvPicPr>
          <p:cNvPr id="5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0308" y="936735"/>
            <a:ext cx="4191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9441" y="942721"/>
            <a:ext cx="4191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93542" y="2444908"/>
            <a:ext cx="1340092" cy="48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0" name="Группа 59"/>
          <p:cNvGrpSpPr/>
          <p:nvPr/>
        </p:nvGrpSpPr>
        <p:grpSpPr>
          <a:xfrm>
            <a:off x="6981610" y="3745345"/>
            <a:ext cx="5128710" cy="1146491"/>
            <a:chOff x="-1087072" y="850759"/>
            <a:chExt cx="6260770" cy="1219135"/>
          </a:xfrm>
        </p:grpSpPr>
        <p:pic>
          <p:nvPicPr>
            <p:cNvPr id="64" name="Picture 2" descr="https://www.franchiseindia.com/uploads/news/edu/5a6701b3281f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94940" y="1254770"/>
              <a:ext cx="1696745" cy="815124"/>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1087072" y="850759"/>
              <a:ext cx="6260770" cy="392734"/>
            </a:xfrm>
            <a:prstGeom prst="rect">
              <a:avLst/>
            </a:prstGeom>
            <a:noFill/>
            <a:ln>
              <a:solidFill>
                <a:schemeClr val="accent2">
                  <a:lumMod val="75000"/>
                </a:schemeClr>
              </a:solidFill>
            </a:ln>
          </p:spPr>
          <p:txBody>
            <a:bodyPr wrap="square" rtlCol="0">
              <a:spAutoFit/>
            </a:bodyPr>
            <a:lstStyle/>
            <a:p>
              <a:pPr algn="ctr">
                <a:lnSpc>
                  <a:spcPct val="90000"/>
                </a:lnSpc>
              </a:pPr>
              <a:r>
                <a:rPr lang="ru-RU" sz="1000" dirty="0" smtClean="0">
                  <a:latin typeface="Times New Roman" pitchFamily="18" charset="0"/>
                  <a:cs typeface="Times New Roman" pitchFamily="18" charset="0"/>
                </a:rPr>
                <a:t>Подготовка и переподготовка квалифицированных специалистов для нужд </a:t>
              </a:r>
              <a:r>
                <a:rPr lang="ru-RU" sz="1000" dirty="0" err="1" smtClean="0">
                  <a:latin typeface="Times New Roman" pitchFamily="18" charset="0"/>
                  <a:cs typeface="Times New Roman" pitchFamily="18" charset="0"/>
                </a:rPr>
                <a:t>жилищно</a:t>
              </a:r>
              <a:r>
                <a:rPr lang="ru-RU" sz="1000" dirty="0" smtClean="0">
                  <a:latin typeface="Times New Roman" pitchFamily="18" charset="0"/>
                  <a:cs typeface="Times New Roman" pitchFamily="18" charset="0"/>
                </a:rPr>
                <a:t> – коммунальной отрасли </a:t>
              </a:r>
              <a:endParaRPr lang="ru-RU" sz="1000" dirty="0">
                <a:latin typeface="Times New Roman" pitchFamily="18" charset="0"/>
                <a:cs typeface="Times New Roman" pitchFamily="18" charset="0"/>
              </a:endParaRPr>
            </a:p>
          </p:txBody>
        </p:sp>
        <p:grpSp>
          <p:nvGrpSpPr>
            <p:cNvPr id="66" name="Группа 65"/>
            <p:cNvGrpSpPr/>
            <p:nvPr/>
          </p:nvGrpSpPr>
          <p:grpSpPr>
            <a:xfrm>
              <a:off x="2761204" y="1329459"/>
              <a:ext cx="1315987" cy="669226"/>
              <a:chOff x="2761204" y="2285459"/>
              <a:chExt cx="1315987" cy="669226"/>
            </a:xfrm>
          </p:grpSpPr>
          <p:sp>
            <p:nvSpPr>
              <p:cNvPr id="69" name="Овал 68"/>
              <p:cNvSpPr/>
              <p:nvPr/>
            </p:nvSpPr>
            <p:spPr>
              <a:xfrm>
                <a:off x="2761204" y="2285459"/>
                <a:ext cx="1315987" cy="669226"/>
              </a:xfrm>
              <a:prstGeom prst="ellipse">
                <a:avLst/>
              </a:prstGeom>
              <a:solidFill>
                <a:srgbClr val="D2FA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70" name="TextBox 69"/>
              <p:cNvSpPr txBox="1"/>
              <p:nvPr/>
            </p:nvSpPr>
            <p:spPr>
              <a:xfrm>
                <a:off x="2814576" y="2304492"/>
                <a:ext cx="1179653" cy="589101"/>
              </a:xfrm>
              <a:prstGeom prst="rect">
                <a:avLst/>
              </a:prstGeom>
              <a:noFill/>
            </p:spPr>
            <p:txBody>
              <a:bodyPr wrap="square" rtlCol="0">
                <a:spAutoFit/>
              </a:bodyPr>
              <a:lstStyle/>
              <a:p>
                <a:pPr algn="ctr"/>
                <a:r>
                  <a:rPr lang="ru-RU" sz="1000" dirty="0" smtClean="0">
                    <a:latin typeface="Times New Roman" pitchFamily="18" charset="0"/>
                    <a:cs typeface="Times New Roman" pitchFamily="18" charset="0"/>
                  </a:rPr>
                  <a:t>2018 год</a:t>
                </a:r>
              </a:p>
              <a:p>
                <a:pPr algn="ctr"/>
                <a:r>
                  <a:rPr lang="ru-RU" sz="1000" dirty="0" smtClean="0">
                    <a:latin typeface="Times New Roman" pitchFamily="18" charset="0"/>
                    <a:cs typeface="Times New Roman" pitchFamily="18" charset="0"/>
                  </a:rPr>
                  <a:t>4 специалиста </a:t>
                </a:r>
              </a:p>
              <a:p>
                <a:pPr algn="ctr"/>
                <a:r>
                  <a:rPr lang="ru-RU" sz="1000" dirty="0" smtClean="0">
                    <a:latin typeface="Times New Roman" pitchFamily="18" charset="0"/>
                    <a:cs typeface="Times New Roman" pitchFamily="18" charset="0"/>
                  </a:rPr>
                  <a:t>58,5 тыс.руб.</a:t>
                </a:r>
                <a:endParaRPr lang="ru-RU" sz="1000" dirty="0">
                  <a:latin typeface="Times New Roman" pitchFamily="18" charset="0"/>
                  <a:cs typeface="Times New Roman" pitchFamily="18" charset="0"/>
                </a:endParaRPr>
              </a:p>
            </p:txBody>
          </p:sp>
        </p:grpSp>
        <p:sp>
          <p:nvSpPr>
            <p:cNvPr id="67" name="Овал 66"/>
            <p:cNvSpPr/>
            <p:nvPr/>
          </p:nvSpPr>
          <p:spPr>
            <a:xfrm>
              <a:off x="-77024" y="1320118"/>
              <a:ext cx="1383718" cy="659533"/>
            </a:xfrm>
            <a:prstGeom prst="ellipse">
              <a:avLst/>
            </a:prstGeom>
            <a:solidFill>
              <a:srgbClr val="D2FA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68" name="TextBox 67"/>
            <p:cNvSpPr txBox="1"/>
            <p:nvPr/>
          </p:nvSpPr>
          <p:spPr>
            <a:xfrm>
              <a:off x="20310" y="1329459"/>
              <a:ext cx="1211672" cy="589101"/>
            </a:xfrm>
            <a:prstGeom prst="rect">
              <a:avLst/>
            </a:prstGeom>
            <a:noFill/>
          </p:spPr>
          <p:txBody>
            <a:bodyPr wrap="none" rtlCol="0">
              <a:spAutoFit/>
            </a:bodyPr>
            <a:lstStyle/>
            <a:p>
              <a:pPr algn="ctr"/>
              <a:r>
                <a:rPr lang="ru-RU" sz="1000" dirty="0" smtClean="0">
                  <a:latin typeface="Times New Roman" pitchFamily="18" charset="0"/>
                  <a:cs typeface="Times New Roman" pitchFamily="18" charset="0"/>
                </a:rPr>
                <a:t>2017 год</a:t>
              </a:r>
            </a:p>
            <a:p>
              <a:pPr algn="ctr"/>
              <a:r>
                <a:rPr lang="ru-RU" sz="1000" dirty="0" smtClean="0">
                  <a:latin typeface="Times New Roman" pitchFamily="18" charset="0"/>
                  <a:cs typeface="Times New Roman" pitchFamily="18" charset="0"/>
                </a:rPr>
                <a:t>3 специалиста </a:t>
              </a:r>
            </a:p>
            <a:p>
              <a:pPr algn="ctr"/>
              <a:r>
                <a:rPr lang="ru-RU" sz="1000" dirty="0" smtClean="0">
                  <a:latin typeface="Times New Roman" pitchFamily="18" charset="0"/>
                  <a:cs typeface="Times New Roman" pitchFamily="18" charset="0"/>
                </a:rPr>
                <a:t>30,6 тыс.руб.</a:t>
              </a:r>
              <a:endParaRPr lang="ru-RU" sz="1000" dirty="0">
                <a:latin typeface="Times New Roman" pitchFamily="18" charset="0"/>
                <a:cs typeface="Times New Roman" pitchFamily="18" charset="0"/>
              </a:endParaRPr>
            </a:p>
          </p:txBody>
        </p:sp>
      </p:grpSp>
      <p:sp>
        <p:nvSpPr>
          <p:cNvPr id="72" name="TextBox 71"/>
          <p:cNvSpPr txBox="1"/>
          <p:nvPr/>
        </p:nvSpPr>
        <p:spPr>
          <a:xfrm>
            <a:off x="8180740" y="4847157"/>
            <a:ext cx="3218125"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Организация и содержание мест захоронения</a:t>
            </a:r>
            <a:endParaRPr lang="ru-RU" sz="1200" dirty="0">
              <a:latin typeface="Times New Roman" pitchFamily="18" charset="0"/>
              <a:cs typeface="Times New Roman" pitchFamily="18" charset="0"/>
            </a:endParaRPr>
          </a:p>
        </p:txBody>
      </p:sp>
      <p:sp>
        <p:nvSpPr>
          <p:cNvPr id="73" name="TextBox 72"/>
          <p:cNvSpPr txBox="1"/>
          <p:nvPr/>
        </p:nvSpPr>
        <p:spPr>
          <a:xfrm>
            <a:off x="7058542" y="5049578"/>
            <a:ext cx="4974847" cy="707886"/>
          </a:xfrm>
          <a:prstGeom prst="rect">
            <a:avLst/>
          </a:prstGeom>
          <a:noFill/>
        </p:spPr>
        <p:txBody>
          <a:bodyPr wrap="square" rtlCol="0">
            <a:spAutoFit/>
          </a:bodyPr>
          <a:lstStyle/>
          <a:p>
            <a:pPr algn="just"/>
            <a:r>
              <a:rPr lang="ru-RU" sz="1000" dirty="0" smtClean="0">
                <a:latin typeface="Times New Roman" pitchFamily="18" charset="0"/>
                <a:cs typeface="Times New Roman" pitchFamily="18" charset="0"/>
              </a:rPr>
              <a:t>      Решение Совета городского поселения город Мелеуз муниципального района Мелеузовский район РБ от 4 мая 2018 года № 100 создано </a:t>
            </a:r>
            <a:r>
              <a:rPr lang="ru-RU" sz="1000" dirty="0">
                <a:latin typeface="Times New Roman" pitchFamily="18" charset="0"/>
                <a:cs typeface="Times New Roman" pitchFamily="18" charset="0"/>
              </a:rPr>
              <a:t>новое </a:t>
            </a:r>
            <a:r>
              <a:rPr lang="ru-RU" sz="1000" dirty="0" smtClean="0">
                <a:latin typeface="Times New Roman" pitchFamily="18" charset="0"/>
                <a:cs typeface="Times New Roman" pitchFamily="18" charset="0"/>
              </a:rPr>
              <a:t>муниципальное </a:t>
            </a:r>
            <a:r>
              <a:rPr lang="ru-RU" sz="1000" dirty="0">
                <a:latin typeface="Times New Roman" pitchFamily="18" charset="0"/>
                <a:cs typeface="Times New Roman" pitchFamily="18" charset="0"/>
              </a:rPr>
              <a:t>бюджетное учреждение "Специализированная служба Ритуал" городского поселения город Мелеуз </a:t>
            </a:r>
            <a:r>
              <a:rPr lang="ru-RU" sz="1000" dirty="0" smtClean="0">
                <a:latin typeface="Times New Roman" pitchFamily="18" charset="0"/>
                <a:cs typeface="Times New Roman" pitchFamily="18" charset="0"/>
              </a:rPr>
              <a:t>муниципального </a:t>
            </a:r>
            <a:r>
              <a:rPr lang="ru-RU" sz="1000" dirty="0">
                <a:latin typeface="Times New Roman" pitchFamily="18" charset="0"/>
                <a:cs typeface="Times New Roman" pitchFamily="18" charset="0"/>
              </a:rPr>
              <a:t>района  Мелеузовский район Республики Башкортостан</a:t>
            </a:r>
          </a:p>
        </p:txBody>
      </p:sp>
      <p:sp>
        <p:nvSpPr>
          <p:cNvPr id="74" name="TextBox 73"/>
          <p:cNvSpPr txBox="1"/>
          <p:nvPr/>
        </p:nvSpPr>
        <p:spPr>
          <a:xfrm>
            <a:off x="8554341" y="5740951"/>
            <a:ext cx="3556284" cy="1061829"/>
          </a:xfrm>
          <a:prstGeom prst="rect">
            <a:avLst/>
          </a:prstGeom>
          <a:noFill/>
        </p:spPr>
        <p:txBody>
          <a:bodyPr wrap="square" rtlCol="0">
            <a:spAutoFit/>
          </a:bodyPr>
          <a:lstStyle/>
          <a:p>
            <a:pPr algn="just">
              <a:lnSpc>
                <a:spcPct val="90000"/>
              </a:lnSpc>
            </a:pPr>
            <a:r>
              <a:rPr lang="ru-RU" sz="1000" dirty="0" smtClean="0">
                <a:latin typeface="Times New Roman" pitchFamily="18" charset="0"/>
                <a:cs typeface="Times New Roman" pitchFamily="18" charset="0"/>
              </a:rPr>
              <a:t>Предмет деятельности:</a:t>
            </a:r>
          </a:p>
          <a:p>
            <a:pPr algn="just">
              <a:lnSpc>
                <a:spcPct val="90000"/>
              </a:lnSpc>
            </a:pPr>
            <a:r>
              <a:rPr lang="ru-RU" sz="1000" dirty="0" smtClean="0">
                <a:latin typeface="Times New Roman" pitchFamily="18" charset="0"/>
                <a:cs typeface="Times New Roman" pitchFamily="18" charset="0"/>
              </a:rPr>
              <a:t>- организация мероприятий оказания услуг в сфере организации похоронного дела и  содержания мест захоронения, а также организация погребения безродных (погибших), невостребованных и неопознанных умерших, не имеющих супруга (супруги), близких родственников, иных родственников</a:t>
            </a:r>
            <a:endParaRPr lang="ru-RU" sz="1000" dirty="0">
              <a:latin typeface="Times New Roman" pitchFamily="18" charset="0"/>
              <a:cs typeface="Times New Roman" pitchFamily="18" charset="0"/>
            </a:endParaRPr>
          </a:p>
        </p:txBody>
      </p:sp>
      <p:sp>
        <p:nvSpPr>
          <p:cNvPr id="75" name="TextBox 74"/>
          <p:cNvSpPr txBox="1"/>
          <p:nvPr/>
        </p:nvSpPr>
        <p:spPr>
          <a:xfrm>
            <a:off x="6981610" y="5695350"/>
            <a:ext cx="1530535" cy="1015663"/>
          </a:xfrm>
          <a:prstGeom prst="rect">
            <a:avLst/>
          </a:prstGeom>
          <a:noFill/>
          <a:ln>
            <a:solidFill>
              <a:schemeClr val="accent6">
                <a:lumMod val="75000"/>
              </a:schemeClr>
            </a:solidFill>
          </a:ln>
        </p:spPr>
        <p:txBody>
          <a:bodyPr wrap="square" rtlCol="0">
            <a:spAutoFit/>
          </a:bodyPr>
          <a:lstStyle/>
          <a:p>
            <a:pPr algn="ctr"/>
            <a:r>
              <a:rPr lang="ru-RU" sz="1000" dirty="0" smtClean="0">
                <a:latin typeface="Times New Roman" pitchFamily="18" charset="0"/>
                <a:cs typeface="Times New Roman" pitchFamily="18" charset="0"/>
              </a:rPr>
              <a:t>Объем финансового обеспечения на выполнение муниципального задания в 2018 году составил 1650 тыс. руб.</a:t>
            </a:r>
            <a:endParaRPr lang="ru-RU" sz="1000" dirty="0">
              <a:latin typeface="Times New Roman" pitchFamily="18" charset="0"/>
              <a:cs typeface="Times New Roman" pitchFamily="18" charset="0"/>
            </a:endParaRPr>
          </a:p>
        </p:txBody>
      </p:sp>
      <p:sp>
        <p:nvSpPr>
          <p:cNvPr id="4" name="TextBox 3"/>
          <p:cNvSpPr txBox="1"/>
          <p:nvPr/>
        </p:nvSpPr>
        <p:spPr>
          <a:xfrm>
            <a:off x="8020239" y="3341930"/>
            <a:ext cx="3370025" cy="369332"/>
          </a:xfrm>
          <a:prstGeom prst="rect">
            <a:avLst/>
          </a:prstGeom>
          <a:noFill/>
        </p:spPr>
        <p:txBody>
          <a:bodyPr wrap="none" rtlCol="0">
            <a:spAutoFit/>
          </a:bodyPr>
          <a:lstStyle/>
          <a:p>
            <a:r>
              <a:rPr lang="ru-RU" dirty="0" smtClean="0">
                <a:latin typeface="Times New Roman" pitchFamily="18" charset="0"/>
                <a:cs typeface="Times New Roman" pitchFamily="18" charset="0"/>
              </a:rPr>
              <a:t>Другие вопросы в области ЖКХ</a:t>
            </a:r>
            <a:endParaRPr lang="ru-RU" dirty="0">
              <a:latin typeface="Times New Roman" pitchFamily="18" charset="0"/>
              <a:cs typeface="Times New Roman" pitchFamily="18" charset="0"/>
            </a:endParaRPr>
          </a:p>
        </p:txBody>
      </p:sp>
      <p:sp>
        <p:nvSpPr>
          <p:cNvPr id="20" name="Прямоугольник 19"/>
          <p:cNvSpPr/>
          <p:nvPr/>
        </p:nvSpPr>
        <p:spPr>
          <a:xfrm>
            <a:off x="6822834" y="3419947"/>
            <a:ext cx="5287486" cy="33828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Tree>
    <p:extLst>
      <p:ext uri="{BB962C8B-B14F-4D97-AF65-F5344CB8AC3E}">
        <p14:creationId xmlns:p14="http://schemas.microsoft.com/office/powerpoint/2010/main" val="2373510277"/>
      </p:ext>
    </p:extLst>
  </p:cSld>
  <p:clrMapOvr>
    <a:masterClrMapping/>
  </p:clrMapOvr>
  <mc:AlternateContent xmlns:mc="http://schemas.openxmlformats.org/markup-compatibility/2006">
    <mc:Choice xmlns:p14="http://schemas.microsoft.com/office/powerpoint/2010/main" Requires="p14">
      <p:transition spd="slow" p14:dur="2000" advTm="11156"/>
    </mc:Choice>
    <mc:Fallback>
      <p:transition spd="slow" advTm="11156"/>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8813</TotalTime>
  <Words>3060</Words>
  <Application>Microsoft Office PowerPoint</Application>
  <PresentationFormat>Произвольный</PresentationFormat>
  <Paragraphs>391</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1</cp:lastModifiedBy>
  <cp:revision>614</cp:revision>
  <cp:lastPrinted>2019-04-02T04:55:39Z</cp:lastPrinted>
  <dcterms:created xsi:type="dcterms:W3CDTF">2019-02-06T06:32:11Z</dcterms:created>
  <dcterms:modified xsi:type="dcterms:W3CDTF">2019-04-03T06:03:36Z</dcterms:modified>
</cp:coreProperties>
</file>