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media/image59.jpg" ContentType="image/png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60"/>
  </p:notesMasterIdLst>
  <p:handoutMasterIdLst>
    <p:handoutMasterId r:id="rId61"/>
  </p:handoutMasterIdLst>
  <p:sldIdLst>
    <p:sldId id="316" r:id="rId2"/>
    <p:sldId id="403" r:id="rId3"/>
    <p:sldId id="462" r:id="rId4"/>
    <p:sldId id="404" r:id="rId5"/>
    <p:sldId id="407" r:id="rId6"/>
    <p:sldId id="458" r:id="rId7"/>
    <p:sldId id="400" r:id="rId8"/>
    <p:sldId id="463" r:id="rId9"/>
    <p:sldId id="464" r:id="rId10"/>
    <p:sldId id="465" r:id="rId11"/>
    <p:sldId id="466" r:id="rId12"/>
    <p:sldId id="467" r:id="rId13"/>
    <p:sldId id="468" r:id="rId14"/>
    <p:sldId id="469" r:id="rId15"/>
    <p:sldId id="470" r:id="rId16"/>
    <p:sldId id="415" r:id="rId17"/>
    <p:sldId id="471" r:id="rId18"/>
    <p:sldId id="472" r:id="rId19"/>
    <p:sldId id="473" r:id="rId20"/>
    <p:sldId id="423" r:id="rId21"/>
    <p:sldId id="474" r:id="rId22"/>
    <p:sldId id="477" r:id="rId23"/>
    <p:sldId id="476" r:id="rId24"/>
    <p:sldId id="427" r:id="rId25"/>
    <p:sldId id="479" r:id="rId26"/>
    <p:sldId id="478" r:id="rId27"/>
    <p:sldId id="480" r:id="rId28"/>
    <p:sldId id="431" r:id="rId29"/>
    <p:sldId id="481" r:id="rId30"/>
    <p:sldId id="482" r:id="rId31"/>
    <p:sldId id="483" r:id="rId32"/>
    <p:sldId id="484" r:id="rId33"/>
    <p:sldId id="454" r:id="rId34"/>
    <p:sldId id="485" r:id="rId35"/>
    <p:sldId id="486" r:id="rId36"/>
    <p:sldId id="487" r:id="rId37"/>
    <p:sldId id="442" r:id="rId38"/>
    <p:sldId id="488" r:id="rId39"/>
    <p:sldId id="489" r:id="rId40"/>
    <p:sldId id="490" r:id="rId41"/>
    <p:sldId id="494" r:id="rId42"/>
    <p:sldId id="495" r:id="rId43"/>
    <p:sldId id="491" r:id="rId44"/>
    <p:sldId id="492" r:id="rId45"/>
    <p:sldId id="493" r:id="rId46"/>
    <p:sldId id="446" r:id="rId47"/>
    <p:sldId id="496" r:id="rId48"/>
    <p:sldId id="497" r:id="rId49"/>
    <p:sldId id="498" r:id="rId50"/>
    <p:sldId id="499" r:id="rId51"/>
    <p:sldId id="500" r:id="rId52"/>
    <p:sldId id="501" r:id="rId53"/>
    <p:sldId id="502" r:id="rId54"/>
    <p:sldId id="508" r:id="rId55"/>
    <p:sldId id="503" r:id="rId56"/>
    <p:sldId id="504" r:id="rId57"/>
    <p:sldId id="505" r:id="rId58"/>
    <p:sldId id="460" r:id="rId59"/>
  </p:sldIdLst>
  <p:sldSz cx="9144000" cy="6858000" type="screen4x3"/>
  <p:notesSz cx="9942513" cy="6761163"/>
  <p:defaultTextStyle>
    <a:defPPr>
      <a:defRPr lang="ru-RU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9FFB"/>
    <a:srgbClr val="800080"/>
    <a:srgbClr val="C92535"/>
    <a:srgbClr val="99196E"/>
    <a:srgbClr val="00FF00"/>
    <a:srgbClr val="216D57"/>
    <a:srgbClr val="808000"/>
    <a:srgbClr val="DEE09A"/>
    <a:srgbClr val="FF9900"/>
    <a:srgbClr val="3E0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56" autoAdjust="0"/>
    <p:restoredTop sz="94006" autoAdjust="0"/>
  </p:normalViewPr>
  <p:slideViewPr>
    <p:cSldViewPr>
      <p:cViewPr varScale="1">
        <p:scale>
          <a:sx n="74" d="100"/>
          <a:sy n="74" d="100"/>
        </p:scale>
        <p:origin x="3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5"/>
      <c:rotY val="16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4926470588235292"/>
          <c:y val="0.1463963963963964"/>
          <c:w val="0.28063725490196079"/>
          <c:h val="0.4391891891891892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83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93" b="1" i="0" u="none" strike="noStrike" baseline="0">
          <a:solidFill>
            <a:schemeClr val="tx1"/>
          </a:solidFill>
          <a:latin typeface="Garamond"/>
          <a:ea typeface="Garamond"/>
          <a:cs typeface="Garamond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5"/>
      <c:rotY val="16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4803921568627449"/>
          <c:y val="0.14672686230248308"/>
          <c:w val="0.28186274509803921"/>
          <c:h val="0.43792325056433407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7896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95" b="1" i="0" u="none" strike="noStrike" baseline="0">
          <a:solidFill>
            <a:schemeClr val="tx1"/>
          </a:solidFill>
          <a:latin typeface="Garamond"/>
          <a:ea typeface="Garamond"/>
          <a:cs typeface="Garamond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5"/>
      <c:rotY val="16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4803921568627449"/>
          <c:y val="0.14672686230248308"/>
          <c:w val="0.28186274509803921"/>
          <c:h val="0.43792325056433407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7896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95" b="1" i="0" u="none" strike="noStrike" baseline="0">
          <a:solidFill>
            <a:schemeClr val="tx1"/>
          </a:solidFill>
          <a:latin typeface="Garamond"/>
          <a:ea typeface="Garamond"/>
          <a:cs typeface="Garamond"/>
        </a:defRPr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0.0538</cdr:x>
      <cdr:y>0.07457</cdr:y>
    </cdr:from>
    <cdr:to>
      <cdr:x>0.95482</cdr:x>
      <cdr:y>0.92543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2912" y="309239"/>
          <a:ext cx="7417891" cy="35283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0.37755</cdr:x>
      <cdr:y>0.17647</cdr:y>
    </cdr:from>
    <cdr:to>
      <cdr:x>0.64869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08275" y="864096"/>
          <a:ext cx="2232249" cy="40324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3200" b="1" i="1" u="none" strike="noStrike" baseline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51000">
                    <a:schemeClr val="accent5">
                      <a:lumMod val="50000"/>
                    </a:schemeClr>
                  </a:gs>
                  <a:gs pos="4000">
                    <a:srgbClr val="000000">
                      <a:shade val="47000"/>
                      <a:satMod val="150000"/>
                    </a:srgbClr>
                  </a:gs>
                  <a:gs pos="1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cademy"/>
            </a:rPr>
            <a:t>МУНИЦИПАЛЬНЫЕ ПРОГРАММЫ </a:t>
          </a:r>
          <a:endParaRPr lang="ru-RU" sz="3200" b="1" i="1" u="none" strike="noStrike" baseline="0" dirty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51000">
                  <a:schemeClr val="accent5">
                    <a:lumMod val="50000"/>
                  </a:schemeClr>
                </a:gs>
                <a:gs pos="4000">
                  <a:srgbClr val="000000">
                    <a:shade val="47000"/>
                    <a:satMod val="150000"/>
                  </a:srgbClr>
                </a:gs>
                <a:gs pos="1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  <a:latin typeface="Academy"/>
          </a:endParaRPr>
        </a:p>
        <a:p xmlns:a="http://schemas.openxmlformats.org/drawingml/2006/main">
          <a:pPr algn="ctr" rtl="0">
            <a:defRPr sz="1000"/>
          </a:pPr>
          <a:r>
            <a:rPr lang="ru-RU" sz="3200" b="1" i="1" u="none" strike="noStrike" baseline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51000">
                    <a:schemeClr val="accent5">
                      <a:lumMod val="50000"/>
                    </a:schemeClr>
                  </a:gs>
                  <a:gs pos="4000">
                    <a:srgbClr val="000000">
                      <a:shade val="47000"/>
                      <a:satMod val="150000"/>
                    </a:srgbClr>
                  </a:gs>
                  <a:gs pos="1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cademy"/>
            </a:rPr>
            <a:t> МЕЛЕУЗОВСКОГО РАЙОНА </a:t>
          </a:r>
        </a:p>
        <a:p xmlns:a="http://schemas.openxmlformats.org/drawingml/2006/main">
          <a:pPr algn="ctr" rtl="0">
            <a:defRPr sz="1000"/>
          </a:pPr>
          <a:r>
            <a:rPr lang="ru-RU" sz="3200" b="1" i="1" u="none" strike="noStrike" baseline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51000">
                    <a:schemeClr val="accent5">
                      <a:lumMod val="50000"/>
                    </a:schemeClr>
                  </a:gs>
                  <a:gs pos="4000">
                    <a:srgbClr val="000000">
                      <a:shade val="47000"/>
                      <a:satMod val="150000"/>
                    </a:srgbClr>
                  </a:gs>
                  <a:gs pos="1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cademy"/>
            </a:rPr>
            <a:t>РЕСПУБЛИКИ </a:t>
          </a:r>
          <a:r>
            <a:rPr lang="ru-RU" sz="3200" b="1" i="1" u="none" strike="noStrike" baseline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51000">
                    <a:schemeClr val="accent5">
                      <a:lumMod val="50000"/>
                    </a:schemeClr>
                  </a:gs>
                  <a:gs pos="4000">
                    <a:srgbClr val="000000">
                      <a:shade val="47000"/>
                      <a:satMod val="150000"/>
                    </a:srgbClr>
                  </a:gs>
                  <a:gs pos="1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cademy"/>
            </a:rPr>
            <a:t>БАШКОРТОСТАН </a:t>
          </a:r>
        </a:p>
        <a:p xmlns:a="http://schemas.openxmlformats.org/drawingml/2006/main">
          <a:pPr algn="ctr" rtl="0">
            <a:defRPr sz="1000"/>
          </a:pPr>
          <a:r>
            <a:rPr lang="ru-RU" sz="3600" b="1" i="1" u="none" strike="noStrike" baseline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51000">
                    <a:schemeClr val="accent5">
                      <a:lumMod val="50000"/>
                    </a:schemeClr>
                  </a:gs>
                  <a:gs pos="4000">
                    <a:srgbClr val="000000">
                      <a:shade val="47000"/>
                      <a:satMod val="150000"/>
                    </a:srgbClr>
                  </a:gs>
                  <a:gs pos="1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cademy"/>
            </a:rPr>
            <a:t>(</a:t>
          </a:r>
          <a:r>
            <a:rPr lang="ru-RU" sz="3600" b="1" i="1" u="none" strike="noStrike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51000">
                    <a:schemeClr val="accent5">
                      <a:lumMod val="50000"/>
                    </a:schemeClr>
                  </a:gs>
                  <a:gs pos="4000">
                    <a:srgbClr val="000000">
                      <a:shade val="47000"/>
                      <a:satMod val="150000"/>
                    </a:srgbClr>
                  </a:gs>
                  <a:gs pos="1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cademy"/>
            </a:rPr>
            <a:t> </a:t>
          </a:r>
          <a:r>
            <a:rPr lang="ru-RU" sz="2800" b="1" i="1" u="none" strike="noStrike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51000">
                    <a:schemeClr val="accent5">
                      <a:lumMod val="50000"/>
                    </a:schemeClr>
                  </a:gs>
                  <a:gs pos="4000">
                    <a:srgbClr val="000000">
                      <a:shade val="47000"/>
                      <a:satMod val="150000"/>
                    </a:srgbClr>
                  </a:gs>
                  <a:gs pos="1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cademy"/>
            </a:rPr>
            <a:t>по утвержденному бюджету на 2016 год) </a:t>
          </a:r>
          <a:endParaRPr lang="ru-RU" sz="2800" b="1" i="1" u="none" strike="noStrike" baseline="0" dirty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51000">
                  <a:schemeClr val="accent5">
                    <a:lumMod val="50000"/>
                  </a:schemeClr>
                </a:gs>
                <a:gs pos="4000">
                  <a:srgbClr val="000000">
                    <a:shade val="47000"/>
                    <a:satMod val="150000"/>
                  </a:srgbClr>
                </a:gs>
                <a:gs pos="1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  <a:latin typeface="Academy"/>
          </a:endParaRPr>
        </a:p>
      </cdr:txBody>
    </cdr:sp>
  </cdr:relSizeAnchor>
  <cdr:relSizeAnchor xmlns:cdr="http://schemas.openxmlformats.org/drawingml/2006/chartDrawing">
    <cdr:from>
      <cdr:x>0.3863</cdr:x>
      <cdr:y>0.38194</cdr:y>
    </cdr:from>
    <cdr:to>
      <cdr:x>0.49736</cdr:x>
      <cdr:y>0.60244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180284" y="158385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0.88893</cdr:x>
      <cdr:y>0.52093</cdr:y>
    </cdr:from>
    <cdr:to>
      <cdr:x>1</cdr:x>
      <cdr:y>0.74144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644780" y="21602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ru-RU" sz="1100" dirty="0" smtClean="0"/>
        </a:p>
        <a:p xmlns:a="http://schemas.openxmlformats.org/drawingml/2006/main">
          <a:pPr algn="ctr"/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9434" cy="337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745" y="0"/>
            <a:ext cx="4309434" cy="337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22188"/>
            <a:ext cx="4309434" cy="3378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745" y="6422188"/>
            <a:ext cx="4309434" cy="3378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C24C7-179E-4839-84B7-A63D8D0D4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1551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506" cy="3384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685" y="0"/>
            <a:ext cx="4309506" cy="3384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81363" y="508000"/>
            <a:ext cx="3379787" cy="25352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788" y="3211364"/>
            <a:ext cx="7954939" cy="30426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21646"/>
            <a:ext cx="4309506" cy="3384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685" y="6421646"/>
            <a:ext cx="4309506" cy="3384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0B1F504-0356-487B-8AB2-B64C579E7D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72789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406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02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576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190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211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164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351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892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653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812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285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668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5868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917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2617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5960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6962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3293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7921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0022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0524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444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5942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5550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0022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0022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6656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3122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8472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0022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2905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3013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890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8106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0022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0022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6723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8519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5994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0022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115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4030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5489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002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4573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3882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4682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8352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00220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4300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3320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7397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0022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936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263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137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752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082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5ECEA-EA01-4CF3-AF8A-5B06A8B8DA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296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5CACD-DD32-494C-A723-1FE8786FE0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32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37285-F469-440E-A8BB-02A070F82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85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65ACE-8ECF-4CB9-85BF-3C4B992E08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016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9938-18C4-45D3-B51B-5344594318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885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93DB8-7212-4A17-BA4B-0BB2FE73A9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558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FADD8-97A1-4AB1-9CD9-C55BBA204C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986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C9371-F549-4590-8303-CBB358982C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969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92E8C-1917-428C-BCF0-FE7FCAA84B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345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10B1C-9373-46E2-A449-4B3E9EFC3D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970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A9594-2808-452B-86F0-596ABFF34A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451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BFE8E2B4-466C-40E2-AC89-D98B547B70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31" r:id="rId2"/>
    <p:sldLayoutId id="214748404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42" r:id="rId9"/>
    <p:sldLayoutId id="2147484037" r:id="rId10"/>
    <p:sldLayoutId id="2147484038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%3ca%20href=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Мелеузовский район Республика Башкортостан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     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5"/>
          <p:cNvGraphicFramePr>
            <a:graphicFrameLocks noGrp="1" noChangeAspect="1"/>
          </p:cNvGraphicFramePr>
          <p:nvPr>
            <p:ph type="ctrTitle" idx="4294967295"/>
            <p:extLst>
              <p:ext uri="{D42A27DB-BD31-4B8C-83A1-F6EECF244321}">
                <p14:modId xmlns:p14="http://schemas.microsoft.com/office/powerpoint/2010/main" val="2965199217"/>
              </p:ext>
            </p:extLst>
          </p:nvPr>
        </p:nvGraphicFramePr>
        <p:xfrm>
          <a:off x="525462" y="1268760"/>
          <a:ext cx="8232775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755650" y="3068638"/>
            <a:ext cx="777240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4000">
              <a:solidFill>
                <a:schemeClr val="tx2"/>
              </a:solidFill>
              <a:latin typeface="Algeri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988">
        <p14:reveal/>
      </p:transition>
    </mc:Choice>
    <mc:Fallback xmlns="">
      <p:transition spd="slow" advTm="49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1403350" y="876300"/>
            <a:ext cx="5905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dirty="0">
                <a:solidFill>
                  <a:srgbClr val="0070C0"/>
                </a:solidFill>
                <a:cs typeface="Arial" charset="0"/>
              </a:rPr>
              <a:t>Основные показатели (индикаторы) программы</a:t>
            </a:r>
            <a:endParaRPr lang="ru-RU" altLang="ru-RU" dirty="0"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128657"/>
              </p:ext>
            </p:extLst>
          </p:nvPr>
        </p:nvGraphicFramePr>
        <p:xfrm>
          <a:off x="233729" y="1340768"/>
          <a:ext cx="8676541" cy="5326824"/>
        </p:xfrm>
        <a:graphic>
          <a:graphicData uri="http://schemas.openxmlformats.org/drawingml/2006/table">
            <a:tbl>
              <a:tblPr/>
              <a:tblGrid>
                <a:gridCol w="450692"/>
                <a:gridCol w="6547603"/>
                <a:gridCol w="886158"/>
                <a:gridCol w="792088"/>
              </a:tblGrid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на 2015год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показатели на 2016год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5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Объем налоговых и неналоговых доходов консолидированного бюджета муниципального района </a:t>
                      </a:r>
                      <a:r>
                        <a:rPr lang="ru-RU" sz="9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Мелеузовский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район Республики Башкортостан, млн. рублей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669,7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624,7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6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Выполнение плана по налоговым и неналоговым доходам консолидированного бюджета муниципального района </a:t>
                      </a:r>
                      <a:r>
                        <a:rPr lang="ru-RU" sz="9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Мелеузовский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район Республики Башкортостан, %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108,4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45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Отношение недополученных доходов по местным налогам в результате налоговых льгот, установленных нормативно - правовыми актами муниципального района </a:t>
                      </a:r>
                      <a:r>
                        <a:rPr lang="ru-RU" sz="9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Мелеузовский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район Республики Башкортостан, к общему объему налоговых доходов бюджета муниципального района </a:t>
                      </a:r>
                      <a:r>
                        <a:rPr lang="ru-RU" sz="9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Мелеузовский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район Республики Башкортостан, %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79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Рейтинг муниципального района </a:t>
                      </a:r>
                      <a:r>
                        <a:rPr lang="ru-RU" sz="900" b="1" dirty="0" err="1">
                          <a:effectLst/>
                          <a:latin typeface="Times New Roman"/>
                          <a:ea typeface="Times New Roman"/>
                        </a:rPr>
                        <a:t>Мелеузовский</a:t>
                      </a: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 район Республики Башкортостан среди муниципальных районов Республики Башкортостан по качеству управления муниципальными финансами (по оценке Министерства финансов Республики Башкортостан), степень качества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</a:rPr>
                        <a:t>I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/>
                          <a:ea typeface="Times New Roman"/>
                        </a:rPr>
                        <a:t>=&gt; II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9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Соблюдение установленных законодательством Российской Федерации требований к бюджету муниципального района </a:t>
                      </a:r>
                      <a:r>
                        <a:rPr lang="ru-RU" sz="900" b="1" dirty="0" err="1">
                          <a:effectLst/>
                          <a:latin typeface="Times New Roman"/>
                          <a:ea typeface="Times New Roman"/>
                        </a:rPr>
                        <a:t>Мелеузовский</a:t>
                      </a: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 район Республики Башкортостан и отчетности о его исполнении, да/нет (1/0)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1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Доля расходов бюджета муниципального района </a:t>
                      </a:r>
                      <a:r>
                        <a:rPr lang="ru-RU" sz="900" b="1" dirty="0" err="1">
                          <a:effectLst/>
                          <a:latin typeface="Times New Roman"/>
                          <a:ea typeface="Times New Roman"/>
                        </a:rPr>
                        <a:t>Мелеузовский</a:t>
                      </a: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 район Республики Башкортостан, формируемых в рамках муниципальных программ, в общем объеме расходов бюджета муниципального района </a:t>
                      </a:r>
                      <a:r>
                        <a:rPr lang="ru-RU" sz="900" b="1" dirty="0" err="1">
                          <a:effectLst/>
                          <a:latin typeface="Times New Roman"/>
                          <a:ea typeface="Times New Roman"/>
                        </a:rPr>
                        <a:t>Мелеузовский</a:t>
                      </a: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 район Республики Башкортостан,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99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99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/>
                          <a:ea typeface="Times New Roman"/>
                        </a:rPr>
                        <a:t>Доля бюджетов муниципальных образований муниципального района Мелеузовский район Республики Башкортостан с уровнем бюджетной обеспеченности выше среднего по муниципальному району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35.3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35,3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9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Количество бюджетов муниципальных образований муниципального района </a:t>
                      </a:r>
                      <a:r>
                        <a:rPr lang="ru-RU" sz="900" b="1" dirty="0" err="1">
                          <a:effectLst/>
                          <a:latin typeface="Times New Roman"/>
                          <a:ea typeface="Times New Roman"/>
                        </a:rPr>
                        <a:t>Мелеузовский</a:t>
                      </a: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 район Республики Башкортостан с уровнем бюджетной обеспеченности выше среднего по муниципальному району, единицы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1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Соотношение объема проверенных средств бюджета муниципального района </a:t>
                      </a:r>
                      <a:r>
                        <a:rPr lang="ru-RU" sz="900" b="1" dirty="0" err="1">
                          <a:effectLst/>
                          <a:latin typeface="Times New Roman"/>
                          <a:ea typeface="Times New Roman"/>
                        </a:rPr>
                        <a:t>Мелеузовский</a:t>
                      </a: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 район Республики Башкортостан и общей суммы расходов бюджета муниципального района </a:t>
                      </a:r>
                      <a:r>
                        <a:rPr lang="ru-RU" sz="900" b="1" dirty="0" err="1">
                          <a:effectLst/>
                          <a:latin typeface="Times New Roman"/>
                          <a:ea typeface="Times New Roman"/>
                        </a:rPr>
                        <a:t>Мелеузовский</a:t>
                      </a: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 район Республики Башкортостан года, предшествующего отчетному,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14,3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13,71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9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Выполнение планов контрольных мероприятий,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1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Отношение муниципального долга муниципального района </a:t>
                      </a:r>
                      <a:r>
                        <a:rPr lang="ru-RU" sz="900" b="1" dirty="0" err="1">
                          <a:effectLst/>
                          <a:latin typeface="Times New Roman"/>
                          <a:ea typeface="Times New Roman"/>
                        </a:rPr>
                        <a:t>Мелеузовский</a:t>
                      </a: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 район Республики Башкортостан к доходам бюджета муниципального района </a:t>
                      </a:r>
                      <a:r>
                        <a:rPr lang="ru-RU" sz="900" b="1" dirty="0" err="1">
                          <a:effectLst/>
                          <a:latin typeface="Times New Roman"/>
                          <a:ea typeface="Times New Roman"/>
                        </a:rPr>
                        <a:t>Мелеузовский</a:t>
                      </a: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 район Республики Башкортостан без учета объема безвозмездных поступлений,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,</a:t>
                      </a:r>
                      <a:r>
                        <a:rPr lang="en-US" sz="900" b="1" dirty="0">
                          <a:effectLst/>
                          <a:latin typeface="Times New Roman"/>
                          <a:ea typeface="Times New Roman"/>
                        </a:rPr>
                        <a:t>01</a:t>
                      </a: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 и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долгом муниципального  района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Башкортостан»   </a:t>
            </a:r>
          </a:p>
        </p:txBody>
      </p:sp>
      <p:pic>
        <p:nvPicPr>
          <p:cNvPr id="9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01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78">
        <p14:reveal/>
      </p:transition>
    </mc:Choice>
    <mc:Fallback xmlns="">
      <p:transition spd="slow" advTm="5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1403350" y="980728"/>
            <a:ext cx="5905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dirty="0">
                <a:solidFill>
                  <a:srgbClr val="0070C0"/>
                </a:solidFill>
                <a:cs typeface="Arial" charset="0"/>
              </a:rPr>
              <a:t>Основные показатели (индикаторы) программы</a:t>
            </a:r>
            <a:endParaRPr lang="ru-RU" altLang="ru-RU" dirty="0"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067258"/>
              </p:ext>
            </p:extLst>
          </p:nvPr>
        </p:nvGraphicFramePr>
        <p:xfrm>
          <a:off x="304763" y="1484784"/>
          <a:ext cx="8712968" cy="1680704"/>
        </p:xfrm>
        <a:graphic>
          <a:graphicData uri="http://schemas.openxmlformats.org/drawingml/2006/table">
            <a:tbl>
              <a:tblPr/>
              <a:tblGrid>
                <a:gridCol w="432047"/>
                <a:gridCol w="6768753"/>
                <a:gridCol w="792088"/>
                <a:gridCol w="720080"/>
              </a:tblGrid>
              <a:tr h="7920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на 2015год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показатели на 2016год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5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Просроченная задолженность по долговым обязательствам муниципального района </a:t>
                      </a:r>
                      <a:r>
                        <a:rPr lang="ru-RU" sz="900" b="1" dirty="0" err="1">
                          <a:effectLst/>
                          <a:latin typeface="Times New Roman"/>
                          <a:ea typeface="Times New Roman"/>
                        </a:rPr>
                        <a:t>Мелеузовский</a:t>
                      </a: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 район Республики Башкортостан, </a:t>
                      </a:r>
                      <a:r>
                        <a:rPr lang="ru-RU" sz="900" b="1" dirty="0" err="1">
                          <a:effectLst/>
                          <a:latin typeface="Times New Roman"/>
                          <a:ea typeface="Times New Roman"/>
                        </a:rPr>
                        <a:t>тыс.руб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Доля муниципальных учреждений (за исключением учреждений сферы образования), обслуживаемых МКУ Централизованная бухгалтерия муниципального района </a:t>
                      </a:r>
                      <a:r>
                        <a:rPr lang="ru-RU" sz="900" b="1" dirty="0" err="1">
                          <a:effectLst/>
                          <a:latin typeface="Times New Roman"/>
                          <a:ea typeface="Times New Roman"/>
                        </a:rPr>
                        <a:t>Мелеузовский</a:t>
                      </a: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 район Республики Башкортостан от общего количества муниципальных учреждений, %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/>
                          <a:ea typeface="Times New Roman"/>
                        </a:rPr>
                        <a:t>41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56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 и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долгом муниципального  района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Башкортостан»   </a:t>
            </a:r>
          </a:p>
        </p:txBody>
      </p:sp>
      <p:pic>
        <p:nvPicPr>
          <p:cNvPr id="9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User\Pictures\picture-1171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97200"/>
            <a:ext cx="4642990" cy="36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7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6">
        <p14:reveal/>
      </p:transition>
    </mc:Choice>
    <mc:Fallback xmlns="">
      <p:transition spd="slow" advTm="8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 noGrp="1" noChangeAspect="1"/>
          </p:cNvGraphicFramePr>
          <p:nvPr>
            <p:ph type="ctrTitle" idx="4294967295"/>
          </p:nvPr>
        </p:nvGraphicFramePr>
        <p:xfrm>
          <a:off x="604838" y="1473200"/>
          <a:ext cx="8539162" cy="4735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755650" y="2205038"/>
            <a:ext cx="77724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4000">
              <a:solidFill>
                <a:schemeClr val="tx2"/>
              </a:solidFill>
              <a:latin typeface="Algerian" pitchFamily="82" charset="0"/>
            </a:endParaRPr>
          </a:p>
        </p:txBody>
      </p:sp>
      <p:pic>
        <p:nvPicPr>
          <p:cNvPr id="1126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97707"/>
            <a:ext cx="9149595" cy="609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Мелеузовский район Республика Башкортостан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      </a:t>
            </a:r>
          </a:p>
        </p:txBody>
      </p:sp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295" y="5442017"/>
            <a:ext cx="91243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5400">
                    <a:schemeClr val="tx2">
                      <a:alpha val="9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программы : 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5400">
                    <a:schemeClr val="tx2">
                      <a:alpha val="9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сектор по делам молодёжи Администрации муниципального района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5400">
                    <a:schemeClr val="tx2">
                      <a:alpha val="9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5400">
                    <a:schemeClr val="tx2">
                      <a:alpha val="9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glow rad="25400">
                  <a:schemeClr val="tx2">
                    <a:alpha val="97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5400">
                    <a:schemeClr val="tx2">
                      <a:alpha val="9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Соисполнители программы : сектор по делам 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5400">
                    <a:schemeClr val="tx2">
                      <a:alpha val="9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молодёжи, </a:t>
            </a: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5400">
                    <a:schemeClr val="tx2">
                      <a:alpha val="9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сектор 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5400">
                    <a:schemeClr val="tx2">
                      <a:alpha val="9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 </a:t>
            </a: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5400">
                    <a:schemeClr val="tx2">
                      <a:alpha val="9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5400">
                    <a:schemeClr val="tx2">
                      <a:alpha val="9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50800">
                    <a:schemeClr val="bg2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</a:t>
            </a: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50800">
                    <a:schemeClr val="bg2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</a:t>
            </a:r>
            <a:r>
              <a:rPr lang="ru-RU" sz="1600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50800">
                    <a:schemeClr val="bg2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50800">
                    <a:schemeClr val="bg2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50800">
                    <a:schemeClr val="bg2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МБУ </a:t>
            </a: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50800">
                    <a:schemeClr val="bg2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ДОД ДПЦ «Темп», ДЮЦСП «Мелеуз», КСК «</a:t>
            </a:r>
            <a:r>
              <a:rPr lang="ru-RU" sz="1600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50800">
                    <a:schemeClr val="bg2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Тулпар</a:t>
            </a: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50800">
                    <a:schemeClr val="bg2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МКУ Управления 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50800">
                    <a:schemeClr val="bg2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образования.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glow rad="50800">
                  <a:schemeClr val="bg2">
                    <a:alpha val="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4120" y="674040"/>
            <a:ext cx="8245475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400" b="1" kern="10" dirty="0"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>
                  <a:glow rad="1905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Муниципальная программа </a:t>
            </a:r>
            <a:r>
              <a:rPr lang="ru-RU" sz="2400" b="1" kern="10" dirty="0" smtClean="0"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>
                  <a:glow rad="1905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«Развитие молодежной политики, физической культуры и спорта в муниципальном  районе </a:t>
            </a:r>
            <a:r>
              <a:rPr lang="ru-RU" sz="2400" b="1" kern="10" dirty="0" err="1" smtClean="0"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>
                  <a:glow rad="1905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Мелеузовский</a:t>
            </a:r>
            <a:r>
              <a:rPr lang="ru-RU" sz="2400" b="1" kern="10" dirty="0" smtClean="0"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>
                  <a:glow rad="1905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 район </a:t>
            </a:r>
            <a:r>
              <a:rPr lang="ru-RU" sz="2400" b="1" kern="10" dirty="0"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>
                  <a:glow rad="1905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Республики Башкортостан</a:t>
            </a:r>
            <a:r>
              <a:rPr lang="ru-RU" sz="2400" b="1" kern="10" dirty="0" smtClean="0"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>
                  <a:glow rad="1905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» на 2016-2021 годы.</a:t>
            </a:r>
          </a:p>
          <a:p>
            <a:pPr algn="ctr">
              <a:defRPr/>
            </a:pPr>
            <a:r>
              <a:rPr lang="ru-RU" sz="2400" b="1" kern="10" dirty="0" smtClean="0"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>
                  <a:glow rad="1905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Объем финансирования на 2016 год 35926,0 </a:t>
            </a:r>
            <a:r>
              <a:rPr lang="ru-RU" sz="2400" b="1" kern="10" dirty="0" err="1" smtClean="0"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>
                  <a:glow rad="1905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тыс.рублей</a:t>
            </a:r>
            <a:endParaRPr lang="ru-RU" sz="2400" b="1" kern="10" dirty="0">
              <a:ln w="9525">
                <a:solidFill>
                  <a:schemeClr val="accent5">
                    <a:lumMod val="50000"/>
                  </a:schemeClr>
                </a:solidFill>
                <a:round/>
                <a:headEnd/>
                <a:tailEnd/>
              </a:ln>
              <a:solidFill>
                <a:schemeClr val="accent6">
                  <a:lumMod val="50000"/>
                </a:schemeClr>
              </a:solidFill>
              <a:effectLst>
                <a:glow rad="190500">
                  <a:schemeClr val="accent3">
                    <a:lumMod val="40000"/>
                    <a:lumOff val="60000"/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754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89">
        <p14:reveal/>
      </p:transition>
    </mc:Choice>
    <mc:Fallback xmlns="">
      <p:transition spd="slow" advTm="6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молодежной политики, физической культуры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спорта в муниципальном  районе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Республики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Башкортостан»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60127" y="292387"/>
            <a:ext cx="795277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l"/>
            <a:r>
              <a:rPr lang="ru-RU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l">
              <a:buFontTx/>
              <a:buChar char="-"/>
            </a:pPr>
            <a:r>
              <a:rPr lang="ru-RU" sz="1600" b="1" i="1" dirty="0" smtClean="0">
                <a:solidFill>
                  <a:srgbClr val="0070C0"/>
                </a:solidFill>
                <a:effectLst>
                  <a:glow rad="63500">
                    <a:schemeClr val="bg2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600" b="1" i="1" dirty="0">
                <a:solidFill>
                  <a:srgbClr val="0070C0"/>
                </a:solidFill>
                <a:effectLst>
                  <a:glow rad="63500">
                    <a:schemeClr val="bg2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социально-экономических, организационных, правовых условий и гарантий социального становления и развития молодых граждан, их наиболее полной самореализации в интересах общества</a:t>
            </a:r>
            <a:r>
              <a:rPr lang="ru-RU" sz="1600" b="1" i="1" dirty="0" smtClean="0">
                <a:solidFill>
                  <a:srgbClr val="0070C0"/>
                </a:solidFill>
                <a:effectLst>
                  <a:glow rad="63500">
                    <a:schemeClr val="bg2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l">
              <a:buFontTx/>
              <a:buChar char="-"/>
            </a:pPr>
            <a:r>
              <a:rPr lang="ru-RU" sz="1600" b="1" i="1" dirty="0" smtClean="0">
                <a:solidFill>
                  <a:srgbClr val="0070C0"/>
                </a:solidFill>
                <a:effectLst>
                  <a:glow rad="63500">
                    <a:schemeClr val="bg2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600" b="1" i="1" dirty="0">
                <a:solidFill>
                  <a:srgbClr val="0070C0"/>
                </a:solidFill>
                <a:effectLst>
                  <a:glow rad="63500">
                    <a:schemeClr val="bg2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активности и подготовленности всех возрастных групп населения; </a:t>
            </a:r>
            <a:endParaRPr lang="ru-RU" sz="1600" b="1" i="1" dirty="0" smtClean="0">
              <a:solidFill>
                <a:srgbClr val="0070C0"/>
              </a:solidFill>
              <a:effectLst>
                <a:glow rad="63500">
                  <a:schemeClr val="bg2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r>
              <a:rPr lang="ru-RU" sz="1600" b="1" i="1" dirty="0" smtClean="0">
                <a:solidFill>
                  <a:srgbClr val="0070C0"/>
                </a:solidFill>
                <a:effectLst>
                  <a:glow rad="63500">
                    <a:schemeClr val="bg2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600" b="1" i="1" dirty="0">
                <a:solidFill>
                  <a:srgbClr val="0070C0"/>
                </a:solidFill>
                <a:effectLst>
                  <a:glow rad="63500">
                    <a:schemeClr val="bg2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подготовки спортивного резерва и успешного выступление спортсменов </a:t>
            </a:r>
            <a:r>
              <a:rPr lang="ru-RU" sz="1600" b="1" i="1" dirty="0" err="1">
                <a:solidFill>
                  <a:srgbClr val="0070C0"/>
                </a:solidFill>
                <a:effectLst>
                  <a:glow rad="63500">
                    <a:schemeClr val="bg2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Мелеузовского</a:t>
            </a:r>
            <a:r>
              <a:rPr lang="ru-RU" sz="1600" b="1" i="1" dirty="0">
                <a:solidFill>
                  <a:srgbClr val="0070C0"/>
                </a:solidFill>
                <a:effectLst>
                  <a:glow rad="63500">
                    <a:schemeClr val="bg2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в официальных республиканских, российских и международных соревнованиях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304645" y="2901611"/>
            <a:ext cx="5760640" cy="3695741"/>
          </a:xfrm>
        </p:spPr>
        <p:txBody>
          <a:bodyPr/>
          <a:lstStyle/>
          <a:p>
            <a:r>
              <a:rPr lang="ru-RU" sz="1800" i="1" dirty="0" smtClean="0">
                <a:ln>
                  <a:solidFill>
                    <a:srgbClr val="CC66FF"/>
                  </a:solidFill>
                  <a:prstDash val="solid"/>
                  <a:bevel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1800" i="1" dirty="0">
                <a:ln>
                  <a:solidFill>
                    <a:srgbClr val="CC66FF"/>
                  </a:solidFill>
                  <a:prstDash val="solid"/>
                  <a:bevel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r>
              <a:rPr lang="ru-RU" sz="1600" i="1" dirty="0">
                <a:ln>
                  <a:solidFill>
                    <a:srgbClr val="7030A0"/>
                  </a:solidFill>
                  <a:prstDash val="solid"/>
                  <a:beve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accent1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организации и проведения культурно-досуговых и зрелищных мероприятий с детьми и молодежью муниципального района </a:t>
            </a:r>
            <a:r>
              <a:rPr lang="ru-RU" sz="1600" i="1" dirty="0" err="1">
                <a:ln>
                  <a:solidFill>
                    <a:srgbClr val="7030A0"/>
                  </a:solidFill>
                  <a:prstDash val="solid"/>
                  <a:beve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accent1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i="1" dirty="0">
                <a:ln>
                  <a:solidFill>
                    <a:srgbClr val="7030A0"/>
                  </a:solidFill>
                  <a:prstDash val="solid"/>
                  <a:beve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accent1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</a:t>
            </a:r>
            <a:r>
              <a:rPr lang="ru-RU" sz="1600" i="1" dirty="0" smtClean="0">
                <a:ln>
                  <a:solidFill>
                    <a:srgbClr val="7030A0"/>
                  </a:solidFill>
                  <a:prstDash val="solid"/>
                  <a:beve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accent1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Башкортостан;</a:t>
            </a:r>
            <a:endParaRPr lang="ru-RU" sz="1600" i="1" dirty="0">
              <a:ln>
                <a:solidFill>
                  <a:srgbClr val="7030A0"/>
                </a:solidFill>
                <a:prstDash val="solid"/>
                <a:bevel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127000">
                  <a:schemeClr val="accent1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n>
                  <a:solidFill>
                    <a:srgbClr val="7030A0"/>
                  </a:solidFill>
                  <a:prstDash val="solid"/>
                  <a:beve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accent1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эффективности мероприятий, направленных на профилактику социальных деструкций и вовлечение молодежи в социально активную деятельность;</a:t>
            </a:r>
          </a:p>
          <a:p>
            <a:r>
              <a:rPr lang="ru-RU" sz="1600" i="1" dirty="0">
                <a:ln>
                  <a:solidFill>
                    <a:srgbClr val="7030A0"/>
                  </a:solidFill>
                  <a:prstDash val="solid"/>
                  <a:beve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accent1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массовой  физической культуры и спорта среди населения муниципального района </a:t>
            </a:r>
            <a:r>
              <a:rPr lang="ru-RU" sz="1600" i="1" dirty="0" err="1">
                <a:ln>
                  <a:solidFill>
                    <a:srgbClr val="7030A0"/>
                  </a:solidFill>
                  <a:prstDash val="solid"/>
                  <a:beve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accent1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i="1" dirty="0">
                <a:ln>
                  <a:solidFill>
                    <a:srgbClr val="7030A0"/>
                  </a:solidFill>
                  <a:prstDash val="solid"/>
                  <a:beve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accent1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Башкортостан, в том числе среди лиц с ограниченными возможностями здоровья;</a:t>
            </a:r>
          </a:p>
          <a:p>
            <a:r>
              <a:rPr lang="ru-RU" sz="1600" i="1" dirty="0">
                <a:ln>
                  <a:solidFill>
                    <a:srgbClr val="7030A0"/>
                  </a:solidFill>
                  <a:prstDash val="solid"/>
                  <a:beve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accent1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системы подготовки спортивного резерва.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4" y="-8696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8" y="3068960"/>
            <a:ext cx="3259897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2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59">
        <p14:reveal/>
      </p:transition>
    </mc:Choice>
    <mc:Fallback xmlns="">
      <p:transition spd="slow" advTm="7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627795"/>
              </p:ext>
            </p:extLst>
          </p:nvPr>
        </p:nvGraphicFramePr>
        <p:xfrm>
          <a:off x="260787" y="2997200"/>
          <a:ext cx="8559685" cy="2583727"/>
        </p:xfrm>
        <a:graphic>
          <a:graphicData uri="http://schemas.openxmlformats.org/drawingml/2006/table">
            <a:tbl>
              <a:tblPr/>
              <a:tblGrid>
                <a:gridCol w="5463341"/>
                <a:gridCol w="864096"/>
                <a:gridCol w="1008112"/>
                <a:gridCol w="1224136"/>
              </a:tblGrid>
              <a:tr h="0"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marL="91444" marR="91444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(тыс.руб)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ademy" pitchFamily="2" charset="0"/>
                        <a:cs typeface="Arial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том числе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9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местный бюджет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внебюджетные источники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3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различных форм досуга для молодежи в муниципальном образовании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11352,0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11182,0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3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программ физкультурно- спортивной направленности 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22219,0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17569,0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2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и проведение официальных физкультурных (физкультурно-оздоровительных) мероприятий разного уровня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2355,0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2355,0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3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35926,0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31106,0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60" name="TextBox 2"/>
          <p:cNvSpPr txBox="1">
            <a:spLocks noChangeArrowheads="1"/>
          </p:cNvSpPr>
          <p:nvPr/>
        </p:nvSpPr>
        <p:spPr bwMode="auto">
          <a:xfrm>
            <a:off x="2354826" y="838147"/>
            <a:ext cx="43643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основных мероприятий</a:t>
            </a:r>
          </a:p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2016 год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молодежной политики, физической культуры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спорта в муниципальном  районе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Башкортостан»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09" y="729643"/>
            <a:ext cx="2790741" cy="173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8" y="703912"/>
            <a:ext cx="2645762" cy="175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2" y="-4302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88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23">
        <p14:reveal/>
      </p:transition>
    </mc:Choice>
    <mc:Fallback xmlns="">
      <p:transition spd="slow" advTm="10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1403350" y="876300"/>
            <a:ext cx="5905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dirty="0">
                <a:solidFill>
                  <a:srgbClr val="0070C0"/>
                </a:solidFill>
                <a:cs typeface="Arial" charset="0"/>
              </a:rPr>
              <a:t>Основные показатели (индикаторы) программы</a:t>
            </a:r>
            <a:endParaRPr lang="ru-RU" altLang="ru-RU" dirty="0"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003323"/>
              </p:ext>
            </p:extLst>
          </p:nvPr>
        </p:nvGraphicFramePr>
        <p:xfrm>
          <a:off x="251521" y="1268760"/>
          <a:ext cx="8784975" cy="5034208"/>
        </p:xfrm>
        <a:graphic>
          <a:graphicData uri="http://schemas.openxmlformats.org/drawingml/2006/table">
            <a:tbl>
              <a:tblPr/>
              <a:tblGrid>
                <a:gridCol w="432047"/>
                <a:gridCol w="6768878"/>
                <a:gridCol w="792088"/>
                <a:gridCol w="791962"/>
              </a:tblGrid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на 2015год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показатели на 2016год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5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Количество молодых людей, посещающих кружки и секции спортивной направленности, чел.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785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5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785</a:t>
                      </a:r>
                      <a:endParaRPr lang="ru-RU" sz="1200" b="1" kern="5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6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молодых граждан, с которыми проведены индивидуальные консультации и беседы, направленных на профилактику социальных деструкций,%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45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Уровень удовлетворенности пользователей качеством открытых спортивных сооружений,%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Количество посетителей спортивных объектов ,</a:t>
                      </a:r>
                      <a:r>
                        <a:rPr lang="ru-RU" sz="900" b="1" kern="5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тыс.чел</a:t>
                      </a: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23,7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24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Количество спортивных объединений (клубов, команд), пользующихся на постоянной основе спортивными сооружениями, ед.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5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kern="5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фактического количества посетителей физкультурно-спортивной направленности по сравнению с прошлым годом, %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102,8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102,5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Количество посетителей занятий  физкультурно-спортивной направленности, тыс. чел.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19,7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19,8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9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Количество участников физкультурно-оздоровительных  мероприятий, </a:t>
                      </a:r>
                      <a:r>
                        <a:rPr lang="ru-RU" sz="900" b="1" kern="5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тыс.чел</a:t>
                      </a: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22,1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22,1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09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Количество публикаций с упоминанием спортивных мероприятий, ед.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74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74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9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5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Удовлетворенность организацией </a:t>
                      </a: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участников  спортивно-массовых мероприятиями, оценка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Удовлетворяемое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Удовлетворяемое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6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граждан, систематически занимающихся физической культурой и спортом, %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31,2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32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60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Численность спортсменов включенных в состав сборных команд РБ, РФ, чел.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молодежной политики, физической культуры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спорта в муниципальном  районе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Башкортостан»   </a:t>
            </a:r>
          </a:p>
        </p:txBody>
      </p:sp>
      <p:pic>
        <p:nvPicPr>
          <p:cNvPr id="9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802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12">
        <p14:reveal/>
      </p:transition>
    </mc:Choice>
    <mc:Fallback xmlns="">
      <p:transition spd="slow" advTm="8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51" name="Rectangle 8"/>
          <p:cNvSpPr>
            <a:spLocks noChangeArrowheads="1"/>
          </p:cNvSpPr>
          <p:nvPr/>
        </p:nvSpPr>
        <p:spPr bwMode="auto">
          <a:xfrm>
            <a:off x="468313" y="366712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pic>
        <p:nvPicPr>
          <p:cNvPr id="27652" name="Picture 5" descr="C:\Users\1\Desktop\эмблема ассоциации 044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025"/>
            <a:ext cx="9144000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92027" y="622399"/>
            <a:ext cx="784887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bg2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Муниципальная программа </a:t>
            </a:r>
            <a:r>
              <a:rPr lang="ru-RU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bg2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«</a:t>
            </a:r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bg2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Социальная поддержка граждан </a:t>
            </a:r>
            <a:r>
              <a:rPr lang="ru-RU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bg2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в </a:t>
            </a:r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bg2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муниципальном районе Мелеузовский район Республики Башкортостан</a:t>
            </a:r>
            <a:r>
              <a:rPr lang="ru-RU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bg2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»</a:t>
            </a:r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bg2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ru-RU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bg2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на </a:t>
            </a:r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bg2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2016-2021 </a:t>
            </a:r>
            <a:r>
              <a:rPr lang="ru-RU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bg2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годы.</a:t>
            </a:r>
            <a:endParaRPr lang="ru-RU" sz="2400" b="1" kern="10" dirty="0">
              <a:ln w="9525">
                <a:noFill/>
                <a:round/>
                <a:headEnd/>
                <a:tailEnd/>
              </a:ln>
              <a:solidFill>
                <a:schemeClr val="accent1">
                  <a:lumMod val="50000"/>
                </a:schemeClr>
              </a:solidFill>
              <a:effectLst>
                <a:glow rad="63500">
                  <a:schemeClr val="bg2"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bg2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Объем финансирования на 2016 год </a:t>
            </a:r>
            <a:r>
              <a:rPr lang="ru-RU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bg2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1100,0 </a:t>
            </a:r>
            <a:r>
              <a:rPr lang="ru-RU" sz="24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bg2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тыс.рублей</a:t>
            </a:r>
            <a:endParaRPr lang="ru-RU" sz="2400" b="1" kern="10" dirty="0">
              <a:ln w="9525">
                <a:noFill/>
                <a:round/>
                <a:headEnd/>
                <a:tailEnd/>
              </a:ln>
              <a:solidFill>
                <a:schemeClr val="accent1">
                  <a:lumMod val="50000"/>
                </a:schemeClr>
              </a:solidFill>
              <a:effectLst>
                <a:glow rad="63500">
                  <a:schemeClr val="bg2"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endParaRPr lang="ru-RU" sz="2000" b="1" kern="10" dirty="0">
              <a:ln w="9525">
                <a:solidFill>
                  <a:srgbClr val="000080"/>
                </a:solidFill>
                <a:round/>
                <a:headEnd/>
                <a:tailEnd/>
              </a:ln>
              <a:latin typeface="Times New Roman"/>
              <a:cs typeface="Times New Roman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Мелеузовский район Республика Башкортостан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 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276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231" y="4941168"/>
            <a:ext cx="89995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программы : и</a:t>
            </a:r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нформационно-аналитический </a:t>
            </a:r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Администрации  муниципального района </a:t>
            </a:r>
            <a:r>
              <a:rPr lang="ru-RU" sz="1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</a:t>
            </a:r>
          </a:p>
          <a:p>
            <a:pPr algn="l"/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Соисполнители программы : ФГКУ Республиканский центр социальной поддержки населения по </a:t>
            </a:r>
            <a:r>
              <a:rPr lang="ru-RU" sz="1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Мелеузовскому</a:t>
            </a:r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 и г. </a:t>
            </a:r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Мелеузу, ГБУЗ </a:t>
            </a:r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РБ </a:t>
            </a:r>
            <a:r>
              <a:rPr lang="ru-RU" sz="1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Мелеузовская</a:t>
            </a:r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центральная районная </a:t>
            </a:r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больница, МКУ </a:t>
            </a:r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муниципального района </a:t>
            </a:r>
            <a:r>
              <a:rPr lang="ru-RU" sz="1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</a:t>
            </a:r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Башкортостан, АТП </a:t>
            </a:r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филиал ГУП «</a:t>
            </a:r>
            <a:r>
              <a:rPr lang="ru-RU" sz="1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Башавтотранс</a:t>
            </a:r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РБ, </a:t>
            </a:r>
            <a:r>
              <a:rPr lang="ru-RU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Мелеузовская</a:t>
            </a:r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и районная организация Башкирской республиканской организации  общероссийской  общественной  организации «Всероссийское  общество  </a:t>
            </a:r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инвалидов» , </a:t>
            </a:r>
            <a:r>
              <a:rPr lang="ru-RU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центр - филиал ГУП РБ издательский дом </a:t>
            </a:r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«Республика Башкортостан»,  ООО </a:t>
            </a:r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Сатурн </a:t>
            </a:r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согласованию</a:t>
            </a:r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54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400" dirty="0">
              <a:solidFill>
                <a:schemeClr val="tx2">
                  <a:lumMod val="60000"/>
                  <a:lumOff val="40000"/>
                </a:schemeClr>
              </a:solidFill>
              <a:effectLst>
                <a:glow rad="25400">
                  <a:schemeClr val="accent2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11">
        <p14:reveal/>
      </p:transition>
    </mc:Choice>
    <mc:Fallback xmlns="">
      <p:transition spd="slow" advTm="8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 районе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Башкортостан»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60127" y="434366"/>
            <a:ext cx="79527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l"/>
            <a:r>
              <a:rPr lang="ru-RU" b="1" i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 </a:t>
            </a:r>
          </a:p>
          <a:p>
            <a:pPr marL="285750" indent="-285750" algn="l">
              <a:buFontTx/>
              <a:buChar char="-"/>
            </a:pPr>
            <a:r>
              <a:rPr lang="ru-RU" sz="1600" b="1" i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государственной и муниципальной политики в области социальной поддержки граждан в муниципальном районе </a:t>
            </a:r>
            <a:r>
              <a:rPr lang="ru-RU" sz="1600" b="1" i="1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i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</a:t>
            </a:r>
            <a:endParaRPr lang="ru-RU" sz="1600" b="1" i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  <a:effectLst>
                <a:glow rad="63500">
                  <a:schemeClr val="bg2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804960" y="1819361"/>
            <a:ext cx="5328592" cy="4849999"/>
          </a:xfrm>
        </p:spPr>
        <p:txBody>
          <a:bodyPr/>
          <a:lstStyle/>
          <a:p>
            <a:r>
              <a:rPr lang="ru-RU" sz="1800" b="1" i="1" dirty="0" smtClean="0">
                <a:ln>
                  <a:solidFill>
                    <a:schemeClr val="accent3">
                      <a:lumMod val="75000"/>
                    </a:schemeClr>
                  </a:solidFill>
                  <a:prstDash val="solid"/>
                  <a:beve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1800" b="1" i="1" dirty="0">
                <a:ln>
                  <a:solidFill>
                    <a:schemeClr val="accent3">
                      <a:lumMod val="75000"/>
                    </a:schemeClr>
                  </a:solidFill>
                  <a:prstDash val="solid"/>
                  <a:beve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  <a:endParaRPr lang="ru-RU" sz="1800" b="1" i="1" dirty="0" smtClean="0">
              <a:ln>
                <a:solidFill>
                  <a:schemeClr val="accent3">
                    <a:lumMod val="75000"/>
                  </a:schemeClr>
                </a:solidFill>
                <a:prstDash val="solid"/>
                <a:bevel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  <a:r>
              <a:rPr lang="ru-RU" sz="1600" b="1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мер социальной поддержки отдельным категориям граждан муниципального района </a:t>
            </a:r>
            <a:r>
              <a:rPr lang="ru-RU" sz="1600" b="1" i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</a:t>
            </a:r>
            <a:r>
              <a:rPr lang="ru-RU" sz="16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Башкортостан;</a:t>
            </a:r>
          </a:p>
          <a:p>
            <a:pPr marL="285750" indent="-285750">
              <a:buFontTx/>
              <a:buChar char="-"/>
            </a:pPr>
            <a:r>
              <a:rPr lang="ru-RU" sz="16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600" b="1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доступности объектов и услуг в приоритетных сферах жизнедеятельности инвалидов и маломобильных групп населения в муниципальном </a:t>
            </a:r>
            <a:r>
              <a:rPr lang="ru-RU" sz="16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районе;</a:t>
            </a:r>
          </a:p>
          <a:p>
            <a:pPr marL="285750" indent="-285750">
              <a:buFontTx/>
              <a:buChar char="-"/>
            </a:pPr>
            <a:r>
              <a:rPr lang="ru-RU" sz="16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1600" b="1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информационной поддержки деятельности по созданию условий для преобразования среды жизнедеятельности в доступную для инвалидов и проведения мероприятий по социокультурной их </a:t>
            </a:r>
            <a:r>
              <a:rPr lang="ru-RU" sz="16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реабилитации;</a:t>
            </a:r>
          </a:p>
          <a:p>
            <a:pPr marL="285750" indent="-285750">
              <a:buFontTx/>
              <a:buChar char="-"/>
            </a:pPr>
            <a:r>
              <a:rPr lang="ru-RU" sz="16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</a:t>
            </a:r>
            <a:r>
              <a:rPr lang="ru-RU" sz="1600" b="1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 социально-ориентированных некоммерческих организаций муниципального района </a:t>
            </a:r>
            <a:r>
              <a:rPr lang="ru-RU" sz="1600" b="1" i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для развития гражданского общества</a:t>
            </a:r>
            <a:endParaRPr lang="ru-RU" sz="1600" b="1" i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27000">
                  <a:schemeClr val="accent1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4" y="-8696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Pictures\388f2459ed_b41a117ca6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1"/>
            <a:ext cx="3528392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81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97">
        <p14:reveal/>
      </p:transition>
    </mc:Choice>
    <mc:Fallback xmlns="">
      <p:transition spd="slow" advTm="11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201859"/>
              </p:ext>
            </p:extLst>
          </p:nvPr>
        </p:nvGraphicFramePr>
        <p:xfrm>
          <a:off x="179512" y="3212976"/>
          <a:ext cx="8737438" cy="2952080"/>
        </p:xfrm>
        <a:graphic>
          <a:graphicData uri="http://schemas.openxmlformats.org/drawingml/2006/table">
            <a:tbl>
              <a:tblPr/>
              <a:tblGrid>
                <a:gridCol w="6361174"/>
                <a:gridCol w="1152128"/>
                <a:gridCol w="1224136"/>
              </a:tblGrid>
              <a:tr h="0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marL="91444" marR="91444" marT="45699" marB="456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(тыс.руб)</a:t>
                      </a:r>
                    </a:p>
                  </a:txBody>
                  <a:tcPr marL="91444" marR="91444" marT="45699" marB="45699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9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том числе </a:t>
                      </a: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местный бюджет</a:t>
                      </a:r>
                    </a:p>
                  </a:txBody>
                  <a:tcPr marL="91444" marR="91444" marT="45699" marB="45699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3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Оказание мер социальной поддержки отдельным категориям граждан за счет средств бюджета муниципального района </a:t>
                      </a:r>
                      <a:r>
                        <a:rPr lang="ru-RU" sz="1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Мелеузоаский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район Республики Башкортостан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605,0</a:t>
                      </a:r>
                    </a:p>
                  </a:txBody>
                  <a:tcPr marL="91444" marR="91444" marT="45699" marB="45699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605,0</a:t>
                      </a:r>
                    </a:p>
                  </a:txBody>
                  <a:tcPr marL="91444" marR="91444" marT="45699" marB="45699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01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Повышение качества жизни инвалидов и маломобильных групп населения муниципального района </a:t>
                      </a:r>
                      <a:r>
                        <a:rPr lang="ru-RU" sz="1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Мелеузовский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район Республики Башкортостан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52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Оказание муниципальной поддержки социально-ориентированным некоммерческим организациям для проведения мероприятий в области национальных, государственных, муниципальных и общественно-политических отношений, общественно-полезных (значимых) мероприятий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495,0</a:t>
                      </a:r>
                    </a:p>
                  </a:txBody>
                  <a:tcPr marL="91444" marR="91444" marT="45699" marB="45699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495,0</a:t>
                      </a:r>
                    </a:p>
                  </a:txBody>
                  <a:tcPr marL="91444" marR="91444" marT="45699" marB="45699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1100,0</a:t>
                      </a:r>
                    </a:p>
                  </a:txBody>
                  <a:tcPr marL="91444" marR="91444" marT="45699" marB="45699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1100,0</a:t>
                      </a:r>
                    </a:p>
                  </a:txBody>
                  <a:tcPr marL="91444" marR="91444" marT="45699" marB="45699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60" name="TextBox 2"/>
          <p:cNvSpPr txBox="1">
            <a:spLocks noChangeArrowheads="1"/>
          </p:cNvSpPr>
          <p:nvPr/>
        </p:nvSpPr>
        <p:spPr bwMode="auto">
          <a:xfrm>
            <a:off x="2416716" y="1124744"/>
            <a:ext cx="43643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основных мероприятий</a:t>
            </a:r>
          </a:p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2016 год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«Социальная поддержка граждан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муниципальном  районе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Башкортостан»   </a:t>
            </a:r>
          </a:p>
        </p:txBody>
      </p:sp>
      <p:pic>
        <p:nvPicPr>
          <p:cNvPr id="3075" name="Picture 3" descr="C:\Users\User\Pictures\rabota-vo-vremya-beremennosti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45" y="717917"/>
            <a:ext cx="2703503" cy="191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User\Pictures\img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17917"/>
            <a:ext cx="2618626" cy="191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63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2">
        <p14:reveal/>
      </p:transition>
    </mc:Choice>
    <mc:Fallback xmlns="">
      <p:transition spd="slow" advTm="7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1403350" y="876300"/>
            <a:ext cx="5905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dirty="0">
                <a:solidFill>
                  <a:srgbClr val="0070C0"/>
                </a:solidFill>
                <a:cs typeface="Arial" charset="0"/>
              </a:rPr>
              <a:t>Основные показатели (индикаторы) программы</a:t>
            </a:r>
            <a:endParaRPr lang="ru-RU" altLang="ru-RU" dirty="0"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388359"/>
              </p:ext>
            </p:extLst>
          </p:nvPr>
        </p:nvGraphicFramePr>
        <p:xfrm>
          <a:off x="251521" y="1268760"/>
          <a:ext cx="8784975" cy="2422880"/>
        </p:xfrm>
        <a:graphic>
          <a:graphicData uri="http://schemas.openxmlformats.org/drawingml/2006/table">
            <a:tbl>
              <a:tblPr/>
              <a:tblGrid>
                <a:gridCol w="432047"/>
                <a:gridCol w="6696745"/>
                <a:gridCol w="864221"/>
                <a:gridCol w="791962"/>
              </a:tblGrid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1436" marR="91436" marT="42980" marB="4298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1436" marR="91436" marT="42980" marB="4298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на 2015год</a:t>
                      </a:r>
                    </a:p>
                  </a:txBody>
                  <a:tcPr marL="91436" marR="91436" marT="42980" marB="4298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показатели на 2016год</a:t>
                      </a:r>
                    </a:p>
                  </a:txBody>
                  <a:tcPr marL="91436" marR="91436" marT="42980" marB="4298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65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36" marR="91436" marT="42980" marB="429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Доля граждан, которым оказана дополнительная мера социальной поддержки от общего количества граждан, которым предусмотрены меры дополнительной социальной поддержки, %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100,0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/>
                          <a:ea typeface="Times New Roman"/>
                        </a:rPr>
                        <a:t>100,0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6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36" marR="91436" marT="42980" marB="429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Доля граждан, получивших доплату к пенсии за выслугу лет от общего количества граждан, имеющих право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,</a:t>
                      </a:r>
                      <a:r>
                        <a:rPr lang="ru-RU" sz="1000" b="1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/>
                          <a:ea typeface="Times New Roman"/>
                        </a:rPr>
                        <a:t>100,0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/>
                          <a:ea typeface="Times New Roman"/>
                        </a:rPr>
                        <a:t>100,0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47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36" marR="91436" marT="42980" marB="429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 в муниципальном районе, %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/>
                          <a:ea typeface="Times New Roman"/>
                        </a:rPr>
                        <a:t>75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/>
                          <a:ea typeface="Times New Roman"/>
                        </a:rPr>
                        <a:t>75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36" marR="91436" marT="42980" marB="429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Доля социально ориентированных некоммерческих организаций, получающих субсидии муниципалитета, от общего количества обратившихся за получением субсидий и удовлетворяющих требованиям 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/>
                          <a:ea typeface="Times New Roman"/>
                        </a:rPr>
                        <a:t>100,0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Times New Roman"/>
                        </a:rPr>
                        <a:t>100,0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«Социальная поддержка граждан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муниципальном  районе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Башкортостан»   </a:t>
            </a:r>
          </a:p>
        </p:txBody>
      </p:sp>
      <p:pic>
        <p:nvPicPr>
          <p:cNvPr id="9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Pictures\283980_stock-photo-family-together---parents-and-kids-wheelchai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943" y="3933056"/>
            <a:ext cx="5544617" cy="289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67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62">
        <p14:reveal/>
      </p:transition>
    </mc:Choice>
    <mc:Fallback xmlns="">
      <p:transition spd="slow" advTm="12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ChangeArrowheads="1"/>
          </p:cNvSpPr>
          <p:nvPr/>
        </p:nvSpPr>
        <p:spPr bwMode="auto">
          <a:xfrm>
            <a:off x="755650" y="1916113"/>
            <a:ext cx="777240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4000">
              <a:solidFill>
                <a:schemeClr val="tx2"/>
              </a:solidFill>
              <a:latin typeface="Algerian" pitchFamily="82" charset="0"/>
            </a:endParaRPr>
          </a:p>
          <a:p>
            <a:pPr algn="ctr" eaLnBrk="1" hangingPunct="1"/>
            <a:endParaRPr lang="ru-RU" altLang="ru-RU" sz="4000">
              <a:solidFill>
                <a:schemeClr val="tx2"/>
              </a:solidFill>
              <a:latin typeface="Algerian" pitchFamily="82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787900" y="2565400"/>
            <a:ext cx="33131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600" dirty="0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Мелеузовский район Республика Башкортостан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  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2348881"/>
            <a:ext cx="4662264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Муниципальная программа «Развитие системы образования </a:t>
            </a:r>
          </a:p>
          <a:p>
            <a:pPr algn="ctr">
              <a:defRPr/>
            </a:pPr>
            <a:r>
              <a:rPr lang="ru-RU" sz="2400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муниципального  района Мелеузовский район </a:t>
            </a:r>
          </a:p>
          <a:p>
            <a:pPr algn="ctr">
              <a:defRPr/>
            </a:pPr>
            <a:r>
              <a:rPr lang="ru-RU" sz="2400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Республики Башкортостан»</a:t>
            </a:r>
          </a:p>
        </p:txBody>
      </p:sp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07887"/>
            <a:ext cx="9144000" cy="627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8525" y="779221"/>
            <a:ext cx="8245475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effectLst>
                  <a:glow rad="12700">
                    <a:schemeClr val="tx1">
                      <a:alpha val="80000"/>
                    </a:schemeClr>
                  </a:glow>
                </a:effectLst>
                <a:latin typeface="Times New Roman"/>
                <a:cs typeface="Times New Roman"/>
              </a:rPr>
              <a:t>Муниципальная программа </a:t>
            </a:r>
            <a:r>
              <a:rPr lang="ru-RU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effectLst>
                  <a:glow rad="12700">
                    <a:schemeClr val="tx1">
                      <a:alpha val="80000"/>
                    </a:schemeClr>
                  </a:glow>
                </a:effectLst>
                <a:latin typeface="Times New Roman"/>
                <a:cs typeface="Times New Roman"/>
              </a:rPr>
              <a:t>«</a:t>
            </a:r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effectLst>
                  <a:glow rad="12700">
                    <a:schemeClr val="tx1">
                      <a:alpha val="80000"/>
                    </a:schemeClr>
                  </a:glow>
                </a:effectLst>
                <a:latin typeface="Times New Roman"/>
                <a:cs typeface="Times New Roman"/>
              </a:rPr>
              <a:t>Развитие системы образования </a:t>
            </a:r>
            <a:r>
              <a:rPr lang="ru-RU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effectLst>
                  <a:glow rad="12700">
                    <a:schemeClr val="tx1">
                      <a:alpha val="80000"/>
                    </a:schemeClr>
                  </a:glow>
                </a:effectLst>
                <a:latin typeface="Times New Roman"/>
                <a:cs typeface="Times New Roman"/>
              </a:rPr>
              <a:t> муниципального  </a:t>
            </a:r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effectLst>
                  <a:glow rad="12700">
                    <a:schemeClr val="tx1">
                      <a:alpha val="80000"/>
                    </a:schemeClr>
                  </a:glow>
                </a:effectLst>
                <a:latin typeface="Times New Roman"/>
                <a:cs typeface="Times New Roman"/>
              </a:rPr>
              <a:t>района Мелеузовский</a:t>
            </a:r>
          </a:p>
          <a:p>
            <a:pPr algn="ctr">
              <a:defRPr/>
            </a:pPr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effectLst>
                  <a:glow rad="12700">
                    <a:schemeClr val="tx1">
                      <a:alpha val="80000"/>
                    </a:schemeClr>
                  </a:glow>
                </a:effectLst>
                <a:latin typeface="Times New Roman"/>
                <a:cs typeface="Times New Roman"/>
              </a:rPr>
              <a:t> район Республики Башкортостан</a:t>
            </a:r>
            <a:r>
              <a:rPr lang="ru-RU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effectLst>
                  <a:glow rad="12700">
                    <a:schemeClr val="tx1">
                      <a:alpha val="80000"/>
                    </a:schemeClr>
                  </a:glow>
                </a:effectLst>
                <a:latin typeface="Times New Roman"/>
                <a:cs typeface="Times New Roman"/>
              </a:rPr>
              <a:t>» на 2016-2021 годы.</a:t>
            </a:r>
          </a:p>
          <a:p>
            <a:pPr algn="ctr">
              <a:defRPr/>
            </a:pPr>
            <a:r>
              <a:rPr lang="ru-RU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effectLst>
                  <a:glow rad="12700">
                    <a:schemeClr val="tx1">
                      <a:alpha val="80000"/>
                    </a:schemeClr>
                  </a:glow>
                </a:effectLst>
                <a:latin typeface="Times New Roman"/>
                <a:cs typeface="Times New Roman"/>
              </a:rPr>
              <a:t>Объем финансирования на 2016 год 894 569,9 </a:t>
            </a:r>
            <a:r>
              <a:rPr lang="ru-RU" sz="24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effectLst>
                  <a:glow rad="12700">
                    <a:schemeClr val="tx1">
                      <a:alpha val="80000"/>
                    </a:schemeClr>
                  </a:glow>
                </a:effectLst>
                <a:latin typeface="Times New Roman"/>
                <a:cs typeface="Times New Roman"/>
              </a:rPr>
              <a:t>тыс.рублей</a:t>
            </a:r>
            <a:endParaRPr lang="ru-RU" sz="2400" b="1" kern="10" dirty="0">
              <a:ln w="9525">
                <a:noFill/>
                <a:round/>
                <a:headEnd/>
                <a:tailEnd/>
              </a:ln>
              <a:solidFill>
                <a:schemeClr val="accent4">
                  <a:lumMod val="75000"/>
                </a:schemeClr>
              </a:solidFill>
              <a:effectLst>
                <a:glow rad="12700">
                  <a:schemeClr val="tx1">
                    <a:alpha val="80000"/>
                  </a:schemeClr>
                </a:glo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68" y="5780782"/>
            <a:ext cx="88924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dirty="0">
                <a:solidFill>
                  <a:srgbClr val="002060"/>
                </a:solidFill>
                <a:effectLst>
                  <a:glow rad="127000">
                    <a:schemeClr val="accent5">
                      <a:lumMod val="40000"/>
                      <a:lumOff val="60000"/>
                      <a:alpha val="42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программы : </a:t>
            </a:r>
            <a:r>
              <a:rPr lang="ru-RU" sz="1600" dirty="0" smtClean="0">
                <a:solidFill>
                  <a:srgbClr val="002060"/>
                </a:solidFill>
                <a:effectLst>
                  <a:glow rad="127000">
                    <a:schemeClr val="accent5">
                      <a:lumMod val="40000"/>
                      <a:lumOff val="60000"/>
                      <a:alpha val="42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учреждение Управление образования муниципального района </a:t>
            </a:r>
            <a:r>
              <a:rPr lang="ru-RU" sz="1600" dirty="0" err="1" smtClean="0">
                <a:solidFill>
                  <a:srgbClr val="002060"/>
                </a:solidFill>
                <a:effectLst>
                  <a:glow rad="127000">
                    <a:schemeClr val="accent5">
                      <a:lumMod val="40000"/>
                      <a:lumOff val="60000"/>
                      <a:alpha val="42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dirty="0" smtClean="0">
                <a:solidFill>
                  <a:srgbClr val="002060"/>
                </a:solidFill>
                <a:effectLst>
                  <a:glow rad="127000">
                    <a:schemeClr val="accent5">
                      <a:lumMod val="40000"/>
                      <a:lumOff val="60000"/>
                      <a:alpha val="42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</a:t>
            </a:r>
            <a:endParaRPr lang="ru-RU" sz="1600" dirty="0">
              <a:solidFill>
                <a:srgbClr val="002060"/>
              </a:solidFill>
              <a:effectLst>
                <a:glow rad="127000">
                  <a:schemeClr val="accent5">
                    <a:lumMod val="40000"/>
                    <a:lumOff val="60000"/>
                    <a:alpha val="42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dirty="0">
                <a:solidFill>
                  <a:srgbClr val="002060"/>
                </a:solidFill>
                <a:effectLst>
                  <a:glow rad="127000">
                    <a:schemeClr val="accent5">
                      <a:lumMod val="40000"/>
                      <a:lumOff val="60000"/>
                      <a:alpha val="42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Соисполнители программы : </a:t>
            </a:r>
            <a:r>
              <a:rPr lang="ru-RU" sz="1600" dirty="0" smtClean="0">
                <a:solidFill>
                  <a:srgbClr val="002060"/>
                </a:solidFill>
                <a:effectLst>
                  <a:glow rad="127000">
                    <a:schemeClr val="accent5">
                      <a:lumMod val="40000"/>
                      <a:lumOff val="60000"/>
                      <a:alpha val="42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опеки и попечительства Администрации</a:t>
            </a:r>
            <a:endParaRPr lang="ru-RU" sz="1600" dirty="0">
              <a:solidFill>
                <a:srgbClr val="002060"/>
              </a:solidFill>
              <a:effectLst>
                <a:glow rad="127000">
                  <a:schemeClr val="accent5">
                    <a:lumMod val="40000"/>
                    <a:lumOff val="60000"/>
                    <a:alpha val="42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dirty="0">
                <a:solidFill>
                  <a:srgbClr val="002060"/>
                </a:solidFill>
                <a:effectLst>
                  <a:glow rad="127000">
                    <a:schemeClr val="accent5">
                      <a:lumMod val="40000"/>
                      <a:lumOff val="60000"/>
                      <a:alpha val="42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</a:t>
            </a:r>
            <a:r>
              <a:rPr lang="ru-RU" sz="1600" dirty="0" err="1">
                <a:solidFill>
                  <a:srgbClr val="002060"/>
                </a:solidFill>
                <a:effectLst>
                  <a:glow rad="127000">
                    <a:schemeClr val="accent5">
                      <a:lumMod val="40000"/>
                      <a:lumOff val="60000"/>
                      <a:alpha val="42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dirty="0">
                <a:solidFill>
                  <a:srgbClr val="002060"/>
                </a:solidFill>
                <a:effectLst>
                  <a:glow rad="127000">
                    <a:schemeClr val="accent5">
                      <a:lumMod val="40000"/>
                      <a:lumOff val="60000"/>
                      <a:alpha val="42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</a:t>
            </a:r>
            <a:r>
              <a:rPr lang="ru-RU" sz="1600" dirty="0" smtClean="0">
                <a:solidFill>
                  <a:srgbClr val="002060"/>
                </a:solidFill>
                <a:effectLst>
                  <a:glow rad="127000">
                    <a:schemeClr val="accent5">
                      <a:lumMod val="40000"/>
                      <a:lumOff val="60000"/>
                      <a:alpha val="42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</a:t>
            </a:r>
            <a:endParaRPr lang="ru-RU" sz="1600" dirty="0">
              <a:solidFill>
                <a:srgbClr val="002060"/>
              </a:solidFill>
              <a:effectLst>
                <a:glow rad="127000">
                  <a:schemeClr val="accent5">
                    <a:lumMod val="40000"/>
                    <a:lumOff val="60000"/>
                    <a:alpha val="42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32">
        <p14:reveal/>
      </p:transition>
    </mc:Choice>
    <mc:Fallback xmlns="">
      <p:transition spd="slow" advTm="8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843" name="Rectangle 8"/>
          <p:cNvSpPr>
            <a:spLocks noChangeArrowheads="1"/>
          </p:cNvSpPr>
          <p:nvPr/>
        </p:nvSpPr>
        <p:spPr bwMode="auto">
          <a:xfrm>
            <a:off x="468313" y="366712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Мелеузовский район Республика Башкортостан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      </a:t>
            </a:r>
          </a:p>
        </p:txBody>
      </p:sp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95" y="712598"/>
            <a:ext cx="9144000" cy="61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6100" y="734849"/>
            <a:ext cx="84185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kern="10" dirty="0">
                <a:ln w="9525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808000"/>
                </a:solidFill>
                <a:effectLst>
                  <a:glow rad="63500">
                    <a:schemeClr val="accent3">
                      <a:lumMod val="20000"/>
                      <a:lumOff val="80000"/>
                    </a:schemeClr>
                  </a:glow>
                </a:effectLst>
                <a:latin typeface="Times New Roman"/>
                <a:cs typeface="Times New Roman"/>
              </a:rPr>
              <a:t>Муниципальная программа </a:t>
            </a:r>
            <a:r>
              <a:rPr lang="ru-RU" sz="2400" b="1" kern="10" dirty="0" smtClean="0">
                <a:ln w="9525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808000"/>
                </a:solidFill>
                <a:effectLst>
                  <a:glow rad="63500">
                    <a:schemeClr val="accent3">
                      <a:lumMod val="20000"/>
                      <a:lumOff val="80000"/>
                    </a:schemeClr>
                  </a:glow>
                </a:effectLst>
                <a:latin typeface="Times New Roman"/>
                <a:cs typeface="Times New Roman"/>
              </a:rPr>
              <a:t>«</a:t>
            </a:r>
            <a:r>
              <a:rPr lang="ru-RU" sz="2400" b="1" kern="10" dirty="0">
                <a:ln w="9525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808000"/>
                </a:solidFill>
                <a:effectLst>
                  <a:glow rad="63500">
                    <a:schemeClr val="accent3">
                      <a:lumMod val="20000"/>
                      <a:lumOff val="80000"/>
                    </a:schemeClr>
                  </a:glow>
                </a:effectLst>
                <a:latin typeface="Times New Roman"/>
                <a:cs typeface="Times New Roman"/>
              </a:rPr>
              <a:t>Развитие и поддержка малого и среднего предпринимательства в муниципальном районе Мелеузовский район Республики Башкортостан</a:t>
            </a:r>
            <a:r>
              <a:rPr lang="ru-RU" sz="2400" b="1" kern="10" dirty="0" smtClean="0">
                <a:ln w="9525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808000"/>
                </a:solidFill>
                <a:effectLst>
                  <a:glow rad="63500">
                    <a:schemeClr val="accent3">
                      <a:lumMod val="20000"/>
                      <a:lumOff val="80000"/>
                    </a:schemeClr>
                  </a:glow>
                </a:effectLst>
                <a:latin typeface="Times New Roman"/>
                <a:cs typeface="Times New Roman"/>
              </a:rPr>
              <a:t>» </a:t>
            </a:r>
            <a:r>
              <a:rPr lang="ru-RU" sz="2400" b="1" kern="10" dirty="0">
                <a:ln w="9525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808000"/>
                </a:solidFill>
                <a:effectLst>
                  <a:glow rad="63500">
                    <a:schemeClr val="accent3">
                      <a:lumMod val="20000"/>
                      <a:lumOff val="80000"/>
                    </a:schemeClr>
                  </a:glow>
                </a:effectLst>
                <a:latin typeface="Times New Roman"/>
                <a:cs typeface="Times New Roman"/>
              </a:rPr>
              <a:t>на </a:t>
            </a:r>
            <a:r>
              <a:rPr lang="ru-RU" sz="2400" b="1" kern="10" dirty="0" smtClean="0">
                <a:ln w="9525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808000"/>
                </a:solidFill>
                <a:effectLst>
                  <a:glow rad="63500">
                    <a:schemeClr val="accent3">
                      <a:lumMod val="20000"/>
                      <a:lumOff val="80000"/>
                    </a:schemeClr>
                  </a:glow>
                </a:effectLst>
                <a:latin typeface="Times New Roman"/>
                <a:cs typeface="Times New Roman"/>
              </a:rPr>
              <a:t>2014-2021 годы.</a:t>
            </a:r>
          </a:p>
          <a:p>
            <a:pPr algn="ctr">
              <a:defRPr/>
            </a:pPr>
            <a:r>
              <a:rPr lang="ru-RU" sz="2400" b="1" kern="10" dirty="0" smtClean="0">
                <a:ln w="9525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808000"/>
                </a:solidFill>
                <a:effectLst>
                  <a:glow rad="63500">
                    <a:schemeClr val="accent3">
                      <a:lumMod val="20000"/>
                      <a:lumOff val="80000"/>
                    </a:schemeClr>
                  </a:glow>
                </a:effectLst>
                <a:latin typeface="Times New Roman"/>
                <a:cs typeface="Times New Roman"/>
              </a:rPr>
              <a:t>Объем финансирования на 2016 год 1800,0 </a:t>
            </a:r>
            <a:r>
              <a:rPr lang="ru-RU" sz="2400" b="1" kern="10" dirty="0" err="1" smtClean="0">
                <a:ln w="9525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808000"/>
                </a:solidFill>
                <a:effectLst>
                  <a:glow rad="63500">
                    <a:schemeClr val="accent3">
                      <a:lumMod val="20000"/>
                      <a:lumOff val="80000"/>
                    </a:schemeClr>
                  </a:glow>
                </a:effectLst>
                <a:latin typeface="Times New Roman"/>
                <a:cs typeface="Times New Roman"/>
              </a:rPr>
              <a:t>тыс.рублей</a:t>
            </a:r>
            <a:endParaRPr lang="ru-RU" sz="2400" b="1" kern="10" dirty="0" smtClean="0">
              <a:ln w="9525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solidFill>
                <a:srgbClr val="808000"/>
              </a:solidFill>
              <a:effectLst>
                <a:glow rad="63500">
                  <a:schemeClr val="accent3">
                    <a:lumMod val="20000"/>
                    <a:lumOff val="80000"/>
                  </a:schemeClr>
                </a:glo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endParaRPr lang="ru-RU" sz="2000" b="1" kern="10" dirty="0">
              <a:ln w="9525">
                <a:solidFill>
                  <a:srgbClr val="000080"/>
                </a:solidFill>
                <a:round/>
                <a:headEnd/>
                <a:tailEnd/>
              </a:ln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201" y="5738336"/>
            <a:ext cx="87699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dirty="0">
                <a:solidFill>
                  <a:schemeClr val="accent4">
                    <a:lumMod val="50000"/>
                  </a:schemeClr>
                </a:solidFill>
                <a:effectLst>
                  <a:glow>
                    <a:schemeClr val="accent3">
                      <a:lumMod val="40000"/>
                      <a:lumOff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программы : о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effectLst>
                  <a:glow>
                    <a:schemeClr val="accent3">
                      <a:lumMod val="40000"/>
                      <a:lumOff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тдел  экономического развития, промышленности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effectLst>
                  <a:glow>
                    <a:schemeClr val="accent3">
                      <a:lumMod val="40000"/>
                      <a:lumOff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инвестиций, предпринимательства, туризма и потребительского рынка Администрации муниципального района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effectLst>
                  <a:glow>
                    <a:schemeClr val="accent3">
                      <a:lumMod val="40000"/>
                      <a:lumOff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effectLst>
                  <a:glow>
                    <a:schemeClr val="accent3">
                      <a:lumMod val="40000"/>
                      <a:lumOff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effectLst>
                  <a:glow>
                    <a:schemeClr val="accent3">
                      <a:lumMod val="40000"/>
                      <a:lumOff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 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effectLst>
                  <a:glow>
                    <a:schemeClr val="accent3">
                      <a:lumMod val="40000"/>
                      <a:lumOff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effectLst>
                  <a:glow>
                    <a:schemeClr val="accent3">
                      <a:lumMod val="40000"/>
                      <a:lumOff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</a:t>
            </a:r>
          </a:p>
          <a:p>
            <a:pPr algn="l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effectLst>
                  <a:glow>
                    <a:schemeClr val="accent3">
                      <a:lumMod val="40000"/>
                      <a:lumOff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Соисполнители программы : отсутствуют</a:t>
            </a:r>
            <a:endParaRPr lang="ru-RU" sz="1600" dirty="0">
              <a:solidFill>
                <a:schemeClr val="accent4">
                  <a:lumMod val="50000"/>
                </a:schemeClr>
              </a:solidFill>
              <a:effectLst>
                <a:glow>
                  <a:schemeClr val="accent3">
                    <a:lumMod val="40000"/>
                    <a:lumOff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88">
        <p14:reveal/>
      </p:transition>
    </mc:Choice>
    <mc:Fallback xmlns="">
      <p:transition spd="slow" advTm="8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14400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и поддержка малого и среднего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 районе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Башкортостан»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60126" y="548680"/>
            <a:ext cx="788387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l"/>
            <a:r>
              <a:rPr lang="ru-RU" sz="1600" b="1" i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 </a:t>
            </a:r>
            <a:endParaRPr lang="ru-RU" sz="1600" b="1" i="1" dirty="0" smtClean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r>
              <a:rPr lang="ru-RU" sz="1450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lumMod val="40000"/>
                      <a:lumOff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450" i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lumMod val="40000"/>
                      <a:lumOff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развития малого и среднего предпринимательства в муниципальном районе </a:t>
            </a:r>
            <a:r>
              <a:rPr lang="ru-RU" sz="1450" i="1" dirty="0" err="1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lumMod val="40000"/>
                      <a:lumOff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450" i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lumMod val="40000"/>
                      <a:lumOff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РБ на основе формирования эффективных механизмов его поддержки, повышения вклада малого и среднего предпринимательства в решение экономических и социальных задач района</a:t>
            </a:r>
            <a:r>
              <a:rPr lang="ru-RU" sz="1450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lumMod val="40000"/>
                      <a:lumOff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l">
              <a:buFontTx/>
              <a:buChar char="-"/>
            </a:pPr>
            <a:r>
              <a:rPr lang="ru-RU" sz="1450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lumMod val="40000"/>
                      <a:lumOff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50" i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lumMod val="40000"/>
                      <a:lumOff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устойчивого развития предпринимательства, как </a:t>
            </a:r>
            <a:r>
              <a:rPr lang="ru-RU" sz="1450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lumMod val="40000"/>
                      <a:lumOff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важнейшего компонента </a:t>
            </a:r>
            <a:r>
              <a:rPr lang="ru-RU" sz="1450" i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lumMod val="40000"/>
                      <a:lumOff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оптимальной территориальной и отраслевой экономики, способа создания новых рабочих мест, рационального использования природных, материальных и трудовых ресурсов, одного из источников пополнения бюджетов всех уровней.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48645" y="2924944"/>
            <a:ext cx="8972795" cy="3745864"/>
          </a:xfrm>
        </p:spPr>
        <p:txBody>
          <a:bodyPr/>
          <a:lstStyle/>
          <a:p>
            <a:r>
              <a:rPr lang="ru-RU" sz="1600" b="1" i="1" dirty="0" smtClean="0">
                <a:ln>
                  <a:solidFill>
                    <a:schemeClr val="accent1">
                      <a:lumMod val="75000"/>
                    </a:schemeClr>
                  </a:solidFill>
                  <a:prstDash val="solid"/>
                  <a:bevel/>
                </a:ln>
                <a:solidFill>
                  <a:srgbClr val="00B0F0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1600" b="1" i="1" dirty="0">
                <a:ln>
                  <a:solidFill>
                    <a:schemeClr val="accent1">
                      <a:lumMod val="75000"/>
                    </a:schemeClr>
                  </a:solidFill>
                  <a:prstDash val="solid"/>
                  <a:bevel/>
                </a:ln>
                <a:solidFill>
                  <a:srgbClr val="00B0F0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pPr indent="-285750">
              <a:buFontTx/>
              <a:buChar char="-"/>
            </a:pPr>
            <a:r>
              <a:rPr lang="ru-RU" sz="1150" i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увеличить  </a:t>
            </a:r>
            <a:r>
              <a:rPr lang="ru-RU" sz="1150" i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финансовый результат от всех видов предпринимательской </a:t>
            </a:r>
            <a:r>
              <a:rPr lang="ru-RU" sz="1150" i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деятельности;</a:t>
            </a:r>
          </a:p>
          <a:p>
            <a:pPr indent="-285750">
              <a:buFontTx/>
              <a:buChar char="-"/>
            </a:pPr>
            <a:r>
              <a:rPr lang="ru-RU" sz="1150" i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увеличить </a:t>
            </a:r>
            <a:r>
              <a:rPr lang="ru-RU" sz="1150" i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</a:t>
            </a:r>
            <a:r>
              <a:rPr lang="ru-RU" sz="1150" i="1" dirty="0" err="1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Мелеузовкого</a:t>
            </a:r>
            <a:r>
              <a:rPr lang="ru-RU" sz="1150" i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Республики Башкортостан, осуществляющего предпринимательскую деятельность и работающего в сфере малого и среднего </a:t>
            </a:r>
            <a:r>
              <a:rPr lang="ru-RU" sz="1150" i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предпринимательства;</a:t>
            </a:r>
          </a:p>
          <a:p>
            <a:pPr indent="-285750">
              <a:buFontTx/>
              <a:buChar char="-"/>
            </a:pPr>
            <a:r>
              <a:rPr lang="ru-RU" sz="1150" i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 </a:t>
            </a:r>
            <a:r>
              <a:rPr lang="ru-RU" sz="1150" i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благоприятного    климата  для развития малого и среднего бизнеса в муниципальном районе </a:t>
            </a:r>
            <a:r>
              <a:rPr lang="ru-RU" sz="1150" i="1" dirty="0" err="1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150" i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</a:t>
            </a:r>
            <a:r>
              <a:rPr lang="ru-RU" sz="1150" i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-285750">
              <a:buFontTx/>
              <a:buChar char="-"/>
            </a:pPr>
            <a:r>
              <a:rPr lang="ru-RU" sz="1150" i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i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 прогрессивных  технологий  финансовой  и инвестиционной  поддержки,  повышение  доступности  финансовых ресурсов  для  субъектов  малого  и  среднего  предпринимательства муниципального района </a:t>
            </a:r>
            <a:r>
              <a:rPr lang="ru-RU" sz="1150" i="1" dirty="0" err="1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150" i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</a:t>
            </a:r>
            <a:r>
              <a:rPr lang="ru-RU" sz="1150" i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-285750">
              <a:buFontTx/>
              <a:buChar char="-"/>
            </a:pPr>
            <a:r>
              <a:rPr lang="ru-RU" sz="1150" i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i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эффективной  инфраструктуры  поддержки  субъектов малого и среднего предпринимательства; </a:t>
            </a:r>
            <a:endParaRPr lang="ru-RU" sz="1150" i="1" dirty="0" smtClean="0">
              <a:ln>
                <a:solidFill>
                  <a:schemeClr val="accent1"/>
                </a:solidFill>
              </a:ln>
              <a:solidFill>
                <a:schemeClr val="accent1"/>
              </a:solidFill>
              <a:effectLst>
                <a:glow rad="63500">
                  <a:schemeClr val="accent2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>
              <a:buFontTx/>
              <a:buChar char="-"/>
            </a:pPr>
            <a:r>
              <a:rPr lang="ru-RU" sz="1150" i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150" i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информационно-консультационной, научной и образовательной  поддержки  субъектов  малого  и  среднего </a:t>
            </a:r>
            <a:r>
              <a:rPr lang="ru-RU" sz="1150" i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предпринимательства;</a:t>
            </a:r>
          </a:p>
          <a:p>
            <a:pPr indent="-285750">
              <a:buFontTx/>
              <a:buChar char="-"/>
            </a:pPr>
            <a:r>
              <a:rPr lang="ru-RU" sz="1150" i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 </a:t>
            </a:r>
            <a:r>
              <a:rPr lang="ru-RU" sz="1150" i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росту  конкурентоспособности  и  продвижению продукции  субъектов  малого  и  среднего  предпринимательства  на товарные </a:t>
            </a:r>
            <a:r>
              <a:rPr lang="ru-RU" sz="1150" i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рынки;</a:t>
            </a:r>
          </a:p>
          <a:p>
            <a:pPr indent="-285750">
              <a:buFontTx/>
              <a:buChar char="-"/>
            </a:pPr>
            <a:r>
              <a:rPr lang="ru-RU" sz="1150" i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 </a:t>
            </a:r>
            <a:r>
              <a:rPr lang="ru-RU" sz="1150" i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престижа  предпринимательской  деятельности  в муниципальном районе </a:t>
            </a:r>
            <a:r>
              <a:rPr lang="ru-RU" sz="1150" i="1" dirty="0" err="1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150" i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</a:t>
            </a:r>
            <a:r>
              <a:rPr lang="ru-RU" sz="1150" i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Башкортостан;</a:t>
            </a:r>
          </a:p>
          <a:p>
            <a:pPr indent="-285750">
              <a:buFontTx/>
              <a:buChar char="-"/>
            </a:pPr>
            <a:r>
              <a:rPr lang="ru-RU" sz="1150" i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150" i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малого и среднего предпринимательства во всех отраслях и секторах экономики  муниципального района </a:t>
            </a:r>
            <a:r>
              <a:rPr lang="ru-RU" sz="1150" i="1" dirty="0" err="1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150" i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Башкортостан.</a:t>
            </a:r>
            <a:endParaRPr lang="ru-RU" sz="1150" b="1" i="1" dirty="0">
              <a:ln>
                <a:solidFill>
                  <a:schemeClr val="accent1"/>
                </a:solidFill>
              </a:ln>
              <a:solidFill>
                <a:schemeClr val="accent1"/>
              </a:solidFill>
              <a:effectLst>
                <a:glow rad="63500">
                  <a:schemeClr val="accent2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4" y="-8696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7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99">
        <p14:reveal/>
      </p:transition>
    </mc:Choice>
    <mc:Fallback xmlns="">
      <p:transition spd="slow" advTm="12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434421"/>
              </p:ext>
            </p:extLst>
          </p:nvPr>
        </p:nvGraphicFramePr>
        <p:xfrm>
          <a:off x="311910" y="2634269"/>
          <a:ext cx="8528576" cy="3872288"/>
        </p:xfrm>
        <a:graphic>
          <a:graphicData uri="http://schemas.openxmlformats.org/drawingml/2006/table">
            <a:tbl>
              <a:tblPr/>
              <a:tblGrid>
                <a:gridCol w="6800384"/>
                <a:gridCol w="792088"/>
                <a:gridCol w="936104"/>
              </a:tblGrid>
              <a:tr h="325061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marL="91444" marR="91444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(тыс.руб)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90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том числе </a:t>
                      </a: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местный бюджет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064"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прогрессивных финансовых технологий поддержки субъектов малого и среднего предпринима­тельства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3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Мероприятия по повышению престижа пред­принимательской деятельности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285"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Осуществление мероприятий по подготовке и изданию информационных материалов о развитии малого и</a:t>
                      </a:r>
                      <a:r>
                        <a:rPr lang="ru-RU" sz="1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среднего предпринимательства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775"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мер, направленных на формирование положительного образа предпринимателя, </a:t>
                      </a:r>
                      <a:r>
                        <a:rPr lang="ru-RU" sz="1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популяризацию роли предпринимательства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796"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Содействие развитию молодежного предпринимательства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438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мониторинга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аналитического отчета по итогам реализации мероприятий в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районе </a:t>
                      </a:r>
                      <a:r>
                        <a:rPr lang="ru-RU" sz="1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Мелеузовский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Республике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Башкортостан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1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60" name="TextBox 2"/>
          <p:cNvSpPr txBox="1">
            <a:spLocks noChangeArrowheads="1"/>
          </p:cNvSpPr>
          <p:nvPr/>
        </p:nvSpPr>
        <p:spPr bwMode="auto">
          <a:xfrm>
            <a:off x="2570961" y="838147"/>
            <a:ext cx="43643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основных мероприятий</a:t>
            </a:r>
          </a:p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2016 год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и поддержка малого и среднего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 в муниципальном  районе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Башкортостан»   </a:t>
            </a:r>
          </a:p>
        </p:txBody>
      </p:sp>
      <p:pic>
        <p:nvPicPr>
          <p:cNvPr id="5122" name="Picture 2" descr="C:\Users\User\Pictures\1407870129_0929_1000x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003" y="999357"/>
            <a:ext cx="2296971" cy="152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Pictures\Depositphotos_22928632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90" y="973554"/>
            <a:ext cx="2296971" cy="15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890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15">
        <p14:reveal/>
      </p:transition>
    </mc:Choice>
    <mc:Fallback xmlns="">
      <p:transition spd="slow" advTm="10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1403350" y="876300"/>
            <a:ext cx="5905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dirty="0">
                <a:solidFill>
                  <a:srgbClr val="0070C0"/>
                </a:solidFill>
                <a:cs typeface="Arial" charset="0"/>
              </a:rPr>
              <a:t>Основные показатели (индикаторы) программы</a:t>
            </a:r>
            <a:endParaRPr lang="ru-RU" altLang="ru-RU" dirty="0"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157726"/>
              </p:ext>
            </p:extLst>
          </p:nvPr>
        </p:nvGraphicFramePr>
        <p:xfrm>
          <a:off x="215939" y="1214599"/>
          <a:ext cx="8510463" cy="3442432"/>
        </p:xfrm>
        <a:graphic>
          <a:graphicData uri="http://schemas.openxmlformats.org/drawingml/2006/table">
            <a:tbl>
              <a:tblPr/>
              <a:tblGrid>
                <a:gridCol w="450692"/>
                <a:gridCol w="6187438"/>
                <a:gridCol w="1008112"/>
                <a:gridCol w="864221"/>
              </a:tblGrid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на 2015год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показатели на 2016год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5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продукции, произведенной субъектами малого и среднего предпринимательства в общем объеме отгруженной продукции муниципального района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34,98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35,25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6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Средняя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заработная плата в сфере малого и среднего предпринимательства </a:t>
                      </a:r>
                    </a:p>
                    <a:p>
                      <a:pPr indent="270510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14005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14353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47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налоговых поступлений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субъектов малого и среднего предпринимательства в бюджете муниципального района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14,1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15,17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среднесписочной численности работников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(без внешних совместителей) субъектов малого и среднего предпринимательства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 среднесписочной численности работников (без внешних совместителей) всех предприятий и организаций, проценты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45,32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49,78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Объем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инвестиций в основной капитал малых и средних предприятий (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782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субъектов малого и среднего предпринимательства на 1000 человек населения </a:t>
                      </a:r>
                    </a:p>
                    <a:p>
                      <a:pPr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35,83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35,88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и поддержка малого и среднего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 в муниципальном  районе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Башкортостан»   </a:t>
            </a:r>
          </a:p>
        </p:txBody>
      </p:sp>
      <p:pic>
        <p:nvPicPr>
          <p:cNvPr id="9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User\Pictures\26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609" y="5157192"/>
            <a:ext cx="3640981" cy="155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67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19">
        <p14:reveal/>
      </p:transition>
    </mc:Choice>
    <mc:Fallback xmlns="">
      <p:transition spd="slow" advTm="9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915" name="Rectangle 8"/>
          <p:cNvSpPr>
            <a:spLocks noChangeArrowheads="1"/>
          </p:cNvSpPr>
          <p:nvPr/>
        </p:nvSpPr>
        <p:spPr bwMode="auto">
          <a:xfrm>
            <a:off x="468313" y="366712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Мелеузовский район Республика Башкортостан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      </a:t>
            </a:r>
          </a:p>
        </p:txBody>
      </p:sp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9654" y="731180"/>
            <a:ext cx="9173654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73585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kern="10" dirty="0">
                <a:ln w="9525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/>
                  </a:glow>
                </a:effectLst>
                <a:latin typeface="Times New Roman"/>
                <a:cs typeface="Times New Roman"/>
              </a:rPr>
              <a:t>Муниципальная программа «Развитие </a:t>
            </a:r>
            <a:r>
              <a:rPr lang="ru-RU" sz="2000" b="1" kern="10" dirty="0" smtClean="0">
                <a:ln w="9525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/>
                  </a:glow>
                </a:effectLst>
                <a:latin typeface="Times New Roman"/>
                <a:cs typeface="Times New Roman"/>
              </a:rPr>
              <a:t>сельского хозяйства и регулирование рынков сельскохозяйственной продукции, сырья и продовольствия  в муниципальном  районе </a:t>
            </a:r>
            <a:r>
              <a:rPr lang="ru-RU" sz="2000" b="1" kern="10" dirty="0" err="1" smtClean="0">
                <a:ln w="9525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/>
                  </a:glow>
                </a:effectLst>
                <a:latin typeface="Times New Roman"/>
                <a:cs typeface="Times New Roman"/>
              </a:rPr>
              <a:t>Мелеузовский</a:t>
            </a:r>
            <a:r>
              <a:rPr lang="ru-RU" sz="2000" b="1" kern="10" dirty="0" smtClean="0">
                <a:ln w="9525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/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>
                <a:ln w="9525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/>
                  </a:glow>
                </a:effectLst>
                <a:latin typeface="Times New Roman"/>
                <a:cs typeface="Times New Roman"/>
              </a:rPr>
              <a:t>район Республики Башкортостан» на 2016-2021 </a:t>
            </a:r>
            <a:r>
              <a:rPr lang="ru-RU" sz="2000" b="1" kern="10" dirty="0" smtClean="0">
                <a:ln w="9525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/>
                  </a:glow>
                </a:effectLst>
                <a:latin typeface="Times New Roman"/>
                <a:cs typeface="Times New Roman"/>
              </a:rPr>
              <a:t>годы.</a:t>
            </a:r>
            <a:endParaRPr lang="ru-RU" sz="2000" b="1" kern="10" dirty="0"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solidFill>
                <a:schemeClr val="bg1">
                  <a:lumMod val="95000"/>
                </a:schemeClr>
              </a:solidFill>
              <a:effectLst>
                <a:glow>
                  <a:schemeClr val="bg1"/>
                </a:glo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 kern="10" dirty="0">
                <a:ln w="9525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/>
                  </a:glow>
                </a:effectLst>
                <a:latin typeface="Times New Roman"/>
                <a:cs typeface="Times New Roman"/>
              </a:rPr>
              <a:t>Объем финансирования на 2016 год </a:t>
            </a:r>
            <a:r>
              <a:rPr lang="ru-RU" sz="2000" b="1" kern="10" dirty="0" smtClean="0">
                <a:ln w="9525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/>
                  </a:glow>
                </a:effectLst>
                <a:latin typeface="Times New Roman"/>
                <a:cs typeface="Times New Roman"/>
              </a:rPr>
              <a:t>2070723,7 </a:t>
            </a:r>
            <a:r>
              <a:rPr lang="ru-RU" sz="2000" b="1" kern="10" dirty="0" err="1" smtClean="0">
                <a:ln w="9525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/>
                  </a:glow>
                </a:effectLst>
                <a:latin typeface="Times New Roman"/>
                <a:cs typeface="Times New Roman"/>
              </a:rPr>
              <a:t>тыс.рублей</a:t>
            </a:r>
            <a:endParaRPr lang="ru-RU" sz="2000" b="1" kern="10" dirty="0"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solidFill>
                <a:schemeClr val="bg1">
                  <a:lumMod val="95000"/>
                </a:schemeClr>
              </a:solidFill>
              <a:effectLst>
                <a:glow>
                  <a:schemeClr val="bg1"/>
                </a:glow>
              </a:effectLst>
              <a:latin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032" y="528323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600" dirty="0">
                <a:solidFill>
                  <a:schemeClr val="bg1"/>
                </a:solidFill>
                <a:effectLst>
                  <a:glow rad="50800">
                    <a:schemeClr val="tx2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программы : у</a:t>
            </a:r>
            <a:r>
              <a:rPr lang="ru-RU" sz="1600" dirty="0" smtClean="0">
                <a:solidFill>
                  <a:schemeClr val="bg1"/>
                </a:solidFill>
                <a:effectLst>
                  <a:glow rad="50800">
                    <a:schemeClr val="tx2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правление </a:t>
            </a:r>
            <a:r>
              <a:rPr lang="ru-RU" sz="1600" dirty="0">
                <a:solidFill>
                  <a:schemeClr val="bg1"/>
                </a:solidFill>
                <a:effectLst>
                  <a:glow rad="50800">
                    <a:schemeClr val="tx2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хозяйства Администрации </a:t>
            </a:r>
            <a:r>
              <a:rPr lang="ru-RU" sz="1600" dirty="0" smtClean="0">
                <a:solidFill>
                  <a:schemeClr val="bg1"/>
                </a:solidFill>
                <a:effectLst>
                  <a:glow rad="50800">
                    <a:schemeClr val="tx2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1600" dirty="0">
                <a:solidFill>
                  <a:schemeClr val="bg1"/>
                </a:solidFill>
                <a:effectLst>
                  <a:glow rad="50800">
                    <a:schemeClr val="tx2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sz="1600" dirty="0" err="1">
                <a:solidFill>
                  <a:schemeClr val="bg1"/>
                </a:solidFill>
                <a:effectLst>
                  <a:glow rad="50800">
                    <a:schemeClr val="tx2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dirty="0">
                <a:solidFill>
                  <a:schemeClr val="bg1"/>
                </a:solidFill>
                <a:effectLst>
                  <a:glow rad="50800">
                    <a:schemeClr val="tx2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</a:t>
            </a:r>
            <a:r>
              <a:rPr lang="ru-RU" sz="1600" dirty="0" smtClean="0">
                <a:solidFill>
                  <a:schemeClr val="bg1"/>
                </a:solidFill>
                <a:effectLst>
                  <a:glow rad="50800">
                    <a:schemeClr val="tx2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</a:t>
            </a:r>
            <a:endParaRPr lang="ru-RU" sz="1600" dirty="0">
              <a:solidFill>
                <a:schemeClr val="bg1"/>
              </a:solidFill>
              <a:effectLst>
                <a:glow rad="50800">
                  <a:schemeClr val="tx2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dirty="0">
                <a:solidFill>
                  <a:schemeClr val="bg1"/>
                </a:solidFill>
                <a:effectLst>
                  <a:glow rad="50800">
                    <a:schemeClr val="tx2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Соисполнители программы : с</a:t>
            </a:r>
            <a:r>
              <a:rPr lang="ru-RU" sz="1600" dirty="0" smtClean="0">
                <a:solidFill>
                  <a:schemeClr val="bg1"/>
                </a:solidFill>
                <a:effectLst>
                  <a:glow rad="50800">
                    <a:schemeClr val="tx2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ельскохозяйственные  </a:t>
            </a:r>
            <a:r>
              <a:rPr lang="ru-RU" sz="1600" dirty="0">
                <a:solidFill>
                  <a:schemeClr val="bg1"/>
                </a:solidFill>
                <a:effectLst>
                  <a:glow rad="50800">
                    <a:schemeClr val="tx2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перерабатывающие предприятия, крестьянские (фермерские) хозяйства, индивидуальные предприниматели, муниципальное бюджетное учреждение «Информационно-консультационный центр», Государственное учреждение «</a:t>
            </a:r>
            <a:r>
              <a:rPr lang="ru-RU" sz="1600" dirty="0" err="1">
                <a:solidFill>
                  <a:schemeClr val="bg1"/>
                </a:solidFill>
                <a:effectLst>
                  <a:glow rad="50800">
                    <a:schemeClr val="tx2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Мелеузовская</a:t>
            </a:r>
            <a:r>
              <a:rPr lang="ru-RU" sz="1600" dirty="0">
                <a:solidFill>
                  <a:schemeClr val="bg1"/>
                </a:solidFill>
                <a:effectLst>
                  <a:glow rad="50800">
                    <a:schemeClr val="tx2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районная и городская ветеринарная станция», сельские поселения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26">
        <p14:reveal/>
      </p:transition>
    </mc:Choice>
    <mc:Fallback xmlns="">
      <p:transition spd="slow" advTm="10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14400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хозяйства и регулирование рынков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сельскохозяйственной продукции, сырья и продовольствия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муниципальном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районе</a:t>
            </a:r>
          </a:p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Башкортостан»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24204" y="500580"/>
            <a:ext cx="788387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l"/>
            <a:r>
              <a:rPr lang="ru-RU" sz="1550" b="1" i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 </a:t>
            </a:r>
            <a:endParaRPr lang="ru-RU" sz="1550" b="1" i="1" dirty="0" smtClean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550" b="1" i="1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550" b="1" i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50" i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увеличить </a:t>
            </a:r>
            <a:r>
              <a:rPr lang="ru-RU" sz="1550" i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продукции сельского хозяйства и ее переработки;</a:t>
            </a:r>
          </a:p>
          <a:p>
            <a:pPr algn="l"/>
            <a:r>
              <a:rPr lang="ru-RU" sz="1550" i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предупреждение </a:t>
            </a:r>
            <a:r>
              <a:rPr lang="ru-RU" sz="1550" i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ликвидация заразных, и массовых незаразных заболеваний животных, защита населения от болезней общих для человека и животных;</a:t>
            </a:r>
          </a:p>
          <a:p>
            <a:pPr algn="l"/>
            <a:r>
              <a:rPr lang="ru-RU" sz="1550" i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повысить </a:t>
            </a:r>
            <a:r>
              <a:rPr lang="ru-RU" sz="1550" i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финансовую устойчивость предприятий агропромышленного комплекса</a:t>
            </a:r>
            <a:r>
              <a:rPr lang="ru-RU" sz="1550" i="1" dirty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1" y="2420888"/>
            <a:ext cx="4395129" cy="3816424"/>
          </a:xfrm>
        </p:spPr>
        <p:txBody>
          <a:bodyPr/>
          <a:lstStyle/>
          <a:p>
            <a:r>
              <a:rPr lang="ru-RU" sz="1500" b="1" i="1" dirty="0" smtClean="0">
                <a:ln>
                  <a:solidFill>
                    <a:schemeClr val="accent6">
                      <a:lumMod val="75000"/>
                    </a:schemeClr>
                  </a:solidFill>
                  <a:prstDash val="solid"/>
                  <a:bevel/>
                </a:ln>
                <a:solidFill>
                  <a:srgbClr val="C00000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1500" b="1" i="1" dirty="0">
                <a:ln>
                  <a:solidFill>
                    <a:schemeClr val="accent6">
                      <a:lumMod val="75000"/>
                    </a:schemeClr>
                  </a:solidFill>
                  <a:prstDash val="solid"/>
                  <a:bevel/>
                </a:ln>
                <a:solidFill>
                  <a:srgbClr val="C00000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endParaRPr lang="ru-RU" sz="1600" b="1" i="1" dirty="0" smtClean="0">
              <a:ln>
                <a:solidFill>
                  <a:schemeClr val="accent6">
                    <a:lumMod val="75000"/>
                  </a:schemeClr>
                </a:solidFill>
                <a:prstDash val="solid"/>
                <a:bevel/>
              </a:ln>
              <a:solidFill>
                <a:srgbClr val="C00000"/>
              </a:solidFill>
              <a:effectLst>
                <a:glow>
                  <a:schemeClr val="accent2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</a:t>
            </a:r>
            <a:r>
              <a:rPr lang="ru-RU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увеличения  производства основных видов сельскохозяйственной продукции и производства пищевых </a:t>
            </a:r>
            <a:r>
              <a:rPr lang="ru-RU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продуктов;</a:t>
            </a:r>
          </a:p>
          <a:p>
            <a:pPr marL="171450" indent="-171450">
              <a:buFontTx/>
              <a:buChar char="-"/>
            </a:pPr>
            <a:r>
              <a:rPr lang="ru-RU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</a:t>
            </a:r>
            <a:r>
              <a:rPr lang="ru-RU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малых форм </a:t>
            </a:r>
            <a:r>
              <a:rPr lang="ru-RU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хозяйствования;</a:t>
            </a:r>
          </a:p>
          <a:p>
            <a:pPr marL="171450" indent="-171450">
              <a:buFontTx/>
              <a:buChar char="-"/>
            </a:pPr>
            <a:r>
              <a:rPr lang="ru-RU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рентабельности в сельском хозяйстве для обеспечения его устойчивого </a:t>
            </a:r>
            <a:r>
              <a:rPr lang="ru-RU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развития;</a:t>
            </a:r>
          </a:p>
          <a:p>
            <a:pPr marL="171450" indent="-171450">
              <a:buFontTx/>
              <a:buChar char="-"/>
            </a:pPr>
            <a:r>
              <a:rPr lang="ru-RU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</a:t>
            </a:r>
            <a:r>
              <a:rPr lang="ru-RU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инновационной деятельности и инновационного развития агропромышленного </a:t>
            </a:r>
            <a:r>
              <a:rPr lang="ru-RU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комплекса;</a:t>
            </a:r>
          </a:p>
          <a:p>
            <a:pPr marL="171450" indent="-171450">
              <a:buFontTx/>
              <a:buChar char="-"/>
            </a:pPr>
            <a:r>
              <a:rPr lang="ru-RU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технической оснащенности в сельском </a:t>
            </a:r>
            <a:r>
              <a:rPr lang="ru-RU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хозяйстве;</a:t>
            </a:r>
          </a:p>
          <a:p>
            <a:pPr marL="171450" indent="-171450">
              <a:buFontTx/>
              <a:buChar char="-"/>
            </a:pPr>
            <a:r>
              <a:rPr lang="ru-RU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ветеринарно-санитарной </a:t>
            </a:r>
            <a:r>
              <a:rPr lang="ru-RU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обстановки в сельском </a:t>
            </a:r>
            <a:r>
              <a:rPr lang="ru-RU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</a:t>
            </a:r>
            <a:r>
              <a:rPr lang="ru-RU" sz="1200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i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C00000"/>
              </a:solidFill>
              <a:effectLst>
                <a:glow rad="63500">
                  <a:schemeClr val="accent2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4" y="-8696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User\Pictures\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5" y="2348880"/>
            <a:ext cx="377933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Pictures\kwick_slid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4" y="4437112"/>
            <a:ext cx="3779335" cy="216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05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90">
        <p14:reveal/>
      </p:transition>
    </mc:Choice>
    <mc:Fallback xmlns="">
      <p:transition spd="slow" advTm="12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967240"/>
              </p:ext>
            </p:extLst>
          </p:nvPr>
        </p:nvGraphicFramePr>
        <p:xfrm>
          <a:off x="251519" y="2442791"/>
          <a:ext cx="8640961" cy="4255244"/>
        </p:xfrm>
        <a:graphic>
          <a:graphicData uri="http://schemas.openxmlformats.org/drawingml/2006/table">
            <a:tbl>
              <a:tblPr/>
              <a:tblGrid>
                <a:gridCol w="4176465"/>
                <a:gridCol w="1008112"/>
                <a:gridCol w="1080120"/>
                <a:gridCol w="1224136"/>
                <a:gridCol w="1152128"/>
              </a:tblGrid>
              <a:tr h="253053"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marL="91444" marR="91444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(тыс.руб)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ademy" pitchFamily="2" charset="0"/>
                        <a:cs typeface="Arial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том числе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40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местный бюджет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Республики Башкортостан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внебюджетные источники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3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подотрасли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растениеводства, переработки и реализации продукции растениеводства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702600,0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700000,0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3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подотрасли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животноводства, переработки и реализации продукции животноводства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1200500,0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1200000,0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2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Информационно-консультационное обслуживание </a:t>
                      </a:r>
                      <a:r>
                        <a:rPr lang="ru-RU" sz="1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сельхозтоваропроизводителей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всех форм собственности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2671,0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2545,0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реализации муниципальной программы «Развитие сельского хозяйства и регулирование рынков сельскохозяйственной продукции, сырья и продовольствия в муниципальном районе </a:t>
                      </a:r>
                      <a:r>
                        <a:rPr lang="ru-RU" sz="1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Мелеузовский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район Республики Башкортостан» 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9075,0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9075,0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6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деятельности малых форм хозяйствования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9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Создание условий для благоприятной ветеринарно-санитарной обстановки в сельском хозяйстве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3377,7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3377,7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3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Обновление парка сельскохозяйственной техники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3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2070723,7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15220,0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3377,7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2052126,0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60" name="TextBox 2"/>
          <p:cNvSpPr txBox="1">
            <a:spLocks noChangeArrowheads="1"/>
          </p:cNvSpPr>
          <p:nvPr/>
        </p:nvSpPr>
        <p:spPr bwMode="auto">
          <a:xfrm>
            <a:off x="2267744" y="838147"/>
            <a:ext cx="43643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основных мероприятий</a:t>
            </a:r>
          </a:p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2016 год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сельского хозяйства и регулирование рынков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сельскохозяйственной продукции, сырья и продовольствия  в муниципальном  районе</a:t>
            </a:r>
          </a:p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   </a:t>
            </a:r>
          </a:p>
        </p:txBody>
      </p:sp>
      <p:pic>
        <p:nvPicPr>
          <p:cNvPr id="82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C:\Users\User\Pictures\техни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903655"/>
            <a:ext cx="2257906" cy="136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4" y="-8696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User\Pictures\veggie-photo-for-6-1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328" y="925273"/>
            <a:ext cx="2063874" cy="136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45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31">
        <p14:reveal/>
      </p:transition>
    </mc:Choice>
    <mc:Fallback xmlns="">
      <p:transition spd="slow" advTm="8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1403350" y="1008604"/>
            <a:ext cx="5905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dirty="0">
                <a:solidFill>
                  <a:srgbClr val="0070C0"/>
                </a:solidFill>
                <a:cs typeface="Arial" charset="0"/>
              </a:rPr>
              <a:t>Основные показатели (индикаторы) программы</a:t>
            </a:r>
            <a:endParaRPr lang="ru-RU" altLang="ru-RU" dirty="0"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830976"/>
              </p:ext>
            </p:extLst>
          </p:nvPr>
        </p:nvGraphicFramePr>
        <p:xfrm>
          <a:off x="227090" y="1732141"/>
          <a:ext cx="8510463" cy="3845900"/>
        </p:xfrm>
        <a:graphic>
          <a:graphicData uri="http://schemas.openxmlformats.org/drawingml/2006/table">
            <a:tbl>
              <a:tblPr/>
              <a:tblGrid>
                <a:gridCol w="450692"/>
                <a:gridCol w="6187438"/>
                <a:gridCol w="1008112"/>
                <a:gridCol w="864221"/>
              </a:tblGrid>
              <a:tr h="11521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на 2015год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показатели на 2016год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1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продукции сельского хозяйства в хозяйствах всех категорий (в сопоставимых ценах), %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110,7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104,3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6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продукции растениеводства (в сопоставимых ценах), %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92,6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106,9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07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продукции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животноводства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(в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сопоставимых ценах), %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125,2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103,1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Рентабельность сельскохозяйственных организаций, %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-8,4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15,3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физического объема инвестиций в основной капитал сельского хозяйства, %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104,4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Среднемесячная номинальная заработная плата в сельском хозяйстве 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 сельскохозяйственным организациям, не относящимся к субъектам малого предпринимательства), рубли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17828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20055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сельского хозяйства и регулирование рынков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сельскохозяйственной продукции, сырья и продовольствия  в муниципальном  районе</a:t>
            </a:r>
          </a:p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   </a:t>
            </a:r>
          </a:p>
        </p:txBody>
      </p:sp>
      <p:pic>
        <p:nvPicPr>
          <p:cNvPr id="9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7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98">
        <p14:reveal/>
      </p:transition>
    </mc:Choice>
    <mc:Fallback xmlns="">
      <p:transition spd="slow" advTm="6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" y="680745"/>
            <a:ext cx="9143999" cy="617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11" name="Rectangle 8"/>
          <p:cNvSpPr>
            <a:spLocks noChangeArrowheads="1"/>
          </p:cNvSpPr>
          <p:nvPr/>
        </p:nvSpPr>
        <p:spPr bwMode="auto">
          <a:xfrm>
            <a:off x="468313" y="366712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" y="-33579"/>
            <a:ext cx="9144000" cy="70802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Мелеузовский район Республика Башкортостан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      </a:t>
            </a:r>
          </a:p>
        </p:txBody>
      </p:sp>
      <p:pic>
        <p:nvPicPr>
          <p:cNvPr id="430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674446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kern="10" dirty="0"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glow rad="38100">
                    <a:schemeClr val="accent5">
                      <a:lumMod val="40000"/>
                      <a:lumOff val="60000"/>
                    </a:schemeClr>
                  </a:glow>
                </a:effectLst>
                <a:latin typeface="Times New Roman"/>
                <a:cs typeface="Times New Roman"/>
              </a:rPr>
              <a:t>Муниципальная программа «Развитие </a:t>
            </a:r>
            <a:r>
              <a:rPr lang="ru-RU" sz="2000" b="1" kern="10" dirty="0" smtClean="0"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glow rad="38100">
                    <a:schemeClr val="accent5">
                      <a:lumMod val="40000"/>
                      <a:lumOff val="60000"/>
                    </a:schemeClr>
                  </a:glow>
                </a:effectLst>
                <a:latin typeface="Times New Roman"/>
                <a:cs typeface="Times New Roman"/>
              </a:rPr>
              <a:t>культуры в муниципальном  районе </a:t>
            </a:r>
            <a:r>
              <a:rPr lang="ru-RU" sz="2000" b="1" kern="10" dirty="0" err="1" smtClean="0"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glow rad="38100">
                    <a:schemeClr val="accent5">
                      <a:lumMod val="40000"/>
                      <a:lumOff val="60000"/>
                    </a:schemeClr>
                  </a:glow>
                </a:effectLst>
                <a:latin typeface="Times New Roman"/>
                <a:cs typeface="Times New Roman"/>
              </a:rPr>
              <a:t>Мелеузовский</a:t>
            </a:r>
            <a:r>
              <a:rPr lang="ru-RU" sz="2000" b="1" kern="10" dirty="0" smtClean="0"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glow rad="38100">
                    <a:schemeClr val="accent5">
                      <a:lumMod val="40000"/>
                      <a:lumOff val="60000"/>
                    </a:scheme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glow rad="38100">
                    <a:schemeClr val="accent5">
                      <a:lumMod val="40000"/>
                      <a:lumOff val="60000"/>
                    </a:schemeClr>
                  </a:glow>
                </a:effectLst>
                <a:latin typeface="Times New Roman"/>
                <a:cs typeface="Times New Roman"/>
              </a:rPr>
              <a:t>район Республики Башкортостан» на 2016-2021 </a:t>
            </a:r>
            <a:r>
              <a:rPr lang="ru-RU" sz="2000" b="1" kern="10" dirty="0" smtClean="0"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glow rad="38100">
                    <a:schemeClr val="accent5">
                      <a:lumMod val="40000"/>
                      <a:lumOff val="60000"/>
                    </a:schemeClr>
                  </a:glow>
                </a:effectLst>
                <a:latin typeface="Times New Roman"/>
                <a:cs typeface="Times New Roman"/>
              </a:rPr>
              <a:t>годы.</a:t>
            </a:r>
            <a:endParaRPr lang="ru-RU" sz="2000" b="1" kern="10" dirty="0">
              <a:ln w="9525">
                <a:solidFill>
                  <a:schemeClr val="accent6">
                    <a:lumMod val="50000"/>
                  </a:schemeClr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glow rad="38100">
                  <a:schemeClr val="accent5">
                    <a:lumMod val="40000"/>
                    <a:lumOff val="60000"/>
                  </a:schemeClr>
                </a:glo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 kern="10" dirty="0"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glow rad="38100">
                    <a:schemeClr val="accent5">
                      <a:lumMod val="40000"/>
                      <a:lumOff val="60000"/>
                    </a:schemeClr>
                  </a:glow>
                </a:effectLst>
                <a:latin typeface="Times New Roman"/>
                <a:cs typeface="Times New Roman"/>
              </a:rPr>
              <a:t>Объем финансирования на 2016 год </a:t>
            </a:r>
            <a:r>
              <a:rPr lang="ru-RU" sz="2000" b="1" kern="10" dirty="0" smtClean="0"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glow rad="38100">
                    <a:schemeClr val="accent5">
                      <a:lumMod val="40000"/>
                      <a:lumOff val="60000"/>
                    </a:schemeClr>
                  </a:glow>
                </a:effectLst>
                <a:latin typeface="Times New Roman"/>
                <a:cs typeface="Times New Roman"/>
              </a:rPr>
              <a:t>71082,0 </a:t>
            </a:r>
            <a:r>
              <a:rPr lang="ru-RU" sz="2000" b="1" kern="10" dirty="0" err="1" smtClean="0"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glow rad="38100">
                    <a:schemeClr val="accent5">
                      <a:lumMod val="40000"/>
                      <a:lumOff val="60000"/>
                    </a:schemeClr>
                  </a:glow>
                </a:effectLst>
                <a:latin typeface="Times New Roman"/>
                <a:cs typeface="Times New Roman"/>
              </a:rPr>
              <a:t>тыс.рублей</a:t>
            </a:r>
            <a:endParaRPr lang="ru-RU" sz="2000" b="1" kern="10" dirty="0">
              <a:ln w="9525">
                <a:solidFill>
                  <a:schemeClr val="accent6">
                    <a:lumMod val="50000"/>
                  </a:schemeClr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glow rad="38100">
                  <a:schemeClr val="accent5">
                    <a:lumMod val="40000"/>
                    <a:lumOff val="60000"/>
                  </a:schemeClr>
                </a:glo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2" y="5378869"/>
            <a:ext cx="91439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программы : 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культуры Администрации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</a:t>
            </a:r>
          </a:p>
          <a:p>
            <a:pPr algn="l"/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Соисполнители программы : и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нформационно-аналитический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Башкортостан, учреждения культуры и искусства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93">
        <p14:reveal/>
      </p:transition>
    </mc:Choice>
    <mc:Fallback xmlns="">
      <p:transition spd="slow" advTm="8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муниципальном  районе</a:t>
            </a:r>
          </a:p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74374" y="341875"/>
            <a:ext cx="788387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l"/>
            <a:r>
              <a:rPr lang="ru-RU" sz="1600" b="1" i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 </a:t>
            </a:r>
          </a:p>
          <a:p>
            <a:pPr marL="285750" indent="-285750" algn="l">
              <a:buFontTx/>
              <a:buChar char="-"/>
            </a:pPr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единого культурного пространства, создание условий для выравнивания  доступа населения к культурным ценностям, информационным ресурсам и  повышения уровня удовлетворенности населения муниципального района </a:t>
            </a:r>
            <a:r>
              <a:rPr lang="ru-RU" sz="1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 качеством предоставляемых услуг в сфере культуры и </a:t>
            </a:r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искусства;</a:t>
            </a:r>
            <a:endParaRPr lang="ru-RU" sz="16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</a:t>
            </a:r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открытого информационного пространства на территории муниципального района  </a:t>
            </a:r>
            <a:r>
              <a:rPr lang="ru-RU" sz="1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l"/>
            <a:r>
              <a:rPr lang="ru-RU" sz="1600" i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i="1" dirty="0">
              <a:ln>
                <a:solidFill>
                  <a:schemeClr val="accent4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995936" y="2708920"/>
            <a:ext cx="4971195" cy="3816424"/>
          </a:xfrm>
        </p:spPr>
        <p:txBody>
          <a:bodyPr/>
          <a:lstStyle/>
          <a:p>
            <a:r>
              <a:rPr lang="ru-RU" sz="1600" b="1" i="1" dirty="0" smtClean="0">
                <a:ln>
                  <a:solidFill>
                    <a:srgbClr val="7030A0"/>
                  </a:solidFill>
                  <a:prstDash val="solid"/>
                  <a:bevel/>
                </a:ln>
                <a:solidFill>
                  <a:srgbClr val="CC66FF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1600" b="1" i="1" dirty="0">
                <a:ln>
                  <a:solidFill>
                    <a:srgbClr val="7030A0"/>
                  </a:solidFill>
                  <a:prstDash val="solid"/>
                  <a:bevel/>
                </a:ln>
                <a:solidFill>
                  <a:srgbClr val="CC66FF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pPr marL="285750" indent="-285750">
              <a:buFontTx/>
              <a:buChar char="-"/>
            </a:pPr>
            <a:r>
              <a:rPr lang="ru-RU" sz="1600" b="1" i="1" dirty="0" smtClean="0">
                <a:ln>
                  <a:noFill/>
                  <a:prstDash val="solid"/>
                  <a:bevel/>
                </a:ln>
                <a:solidFill>
                  <a:srgbClr val="CC66FF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</a:t>
            </a:r>
            <a:r>
              <a:rPr lang="ru-RU" sz="1600" b="1" i="1" dirty="0" smtClean="0"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здать </a:t>
            </a:r>
            <a:r>
              <a:rPr lang="ru-RU" sz="1600" b="1" i="1" dirty="0"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благоприятные условия для устойчивого развития сферы культуры и искусства, сохранить культурное и историческое наследие, увеличить доступ населения к культурным ценностям и </a:t>
            </a:r>
            <a:r>
              <a:rPr lang="ru-RU" sz="1600" b="1" i="1" dirty="0" smtClean="0"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информации;</a:t>
            </a:r>
          </a:p>
          <a:p>
            <a:pPr marL="285750" indent="-285750">
              <a:buFontTx/>
              <a:buChar char="-"/>
            </a:pPr>
            <a:r>
              <a:rPr lang="ru-RU" sz="1600" b="1" i="1" dirty="0"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1" i="1" dirty="0" smtClean="0"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оздать </a:t>
            </a:r>
            <a:r>
              <a:rPr lang="ru-RU" sz="1600" b="1" i="1" dirty="0"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эффективного развития системы дополнительного образования детей  в сфере культуры и </a:t>
            </a:r>
            <a:r>
              <a:rPr lang="ru-RU" sz="1600" b="1" i="1" dirty="0" smtClean="0"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искусства;</a:t>
            </a:r>
          </a:p>
          <a:p>
            <a:pPr marL="285750" indent="-285750">
              <a:buFontTx/>
              <a:buChar char="-"/>
            </a:pPr>
            <a:r>
              <a:rPr lang="ru-RU" sz="1600" b="1" i="1" dirty="0"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b="1" i="1" dirty="0" smtClean="0"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беспечение </a:t>
            </a:r>
            <a:r>
              <a:rPr lang="ru-RU" sz="1600" b="1" i="1" dirty="0"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 граждан в сфере информатизации и расширение  информационного пространства на территории муниципального района </a:t>
            </a:r>
            <a:r>
              <a:rPr lang="ru-RU" sz="1600" b="1" i="1" dirty="0" err="1"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i="1" dirty="0"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r>
              <a:rPr lang="ru-RU" sz="1600" b="1" i="1" dirty="0" smtClean="0"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</a:t>
            </a:r>
            <a:endParaRPr lang="ru-RU" sz="1200" b="1" i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CC66FF"/>
              </a:solidFill>
              <a:effectLst>
                <a:glow rad="63500">
                  <a:schemeClr val="accent2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4" y="-8696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Pictures\etn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3744416" cy="394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84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18">
        <p14:reveal/>
      </p:transition>
    </mc:Choice>
    <mc:Fallback xmlns="">
      <p:transition spd="slow" advTm="10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системы образования муниципального                        района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87064" y="438943"/>
            <a:ext cx="8256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l"/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 </a:t>
            </a:r>
            <a:endParaRPr lang="ru-RU" sz="1600" b="1" i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качества и доступности образования, соответствующего требованиям инновационного развития экономики, современным потребностям граждан </a:t>
            </a:r>
            <a:r>
              <a:rPr lang="ru-RU" sz="14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Мелеузовского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Республики Башкортостан;</a:t>
            </a:r>
          </a:p>
          <a:p>
            <a:pPr algn="l"/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института замещающей семьи.</a:t>
            </a:r>
            <a:endParaRPr lang="ru-RU" sz="14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63" y="4437420"/>
            <a:ext cx="1734853" cy="115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1" y="3196131"/>
            <a:ext cx="1763688" cy="1241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39381"/>
            <a:ext cx="1763688" cy="115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09" y="5517540"/>
            <a:ext cx="1734853" cy="126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2390583" y="1844824"/>
            <a:ext cx="6750900" cy="4824536"/>
          </a:xfrm>
        </p:spPr>
        <p:txBody>
          <a:bodyPr/>
          <a:lstStyle/>
          <a:p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pPr marL="285750" indent="-285750">
              <a:buFontTx/>
              <a:buChar char="-"/>
            </a:pPr>
            <a:r>
              <a:rPr lang="ru-RU" sz="118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и развивать инфраструктуру учреждений дошкольного образования, обеспечивающей доступность образования независимо от места проживания обучающихся;</a:t>
            </a:r>
          </a:p>
          <a:p>
            <a:pPr marL="285750" indent="-285750">
              <a:buFontTx/>
              <a:buChar char="-"/>
            </a:pPr>
            <a:r>
              <a:rPr lang="ru-RU" sz="118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полноценного включения в образовательное пространство и успешной социализации и самореализации всех категорий обучающихся учреждений общего образования;</a:t>
            </a:r>
          </a:p>
          <a:p>
            <a:pPr marL="285750" indent="-285750">
              <a:buFontTx/>
              <a:buChar char="-"/>
            </a:pPr>
            <a:r>
              <a:rPr lang="ru-RU" sz="118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развить эффективную систему дополнительного образования обучающихся;</a:t>
            </a:r>
          </a:p>
          <a:p>
            <a:pPr marL="285750" indent="-285750">
              <a:buFontTx/>
              <a:buChar char="-"/>
            </a:pPr>
            <a:r>
              <a:rPr lang="ru-RU" sz="118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реализовать меры по развитию информационно-образовательной и творческой среды в образовательных учреждениях;</a:t>
            </a:r>
          </a:p>
          <a:p>
            <a:pPr marL="285750" indent="-285750">
              <a:buFontTx/>
              <a:buChar char="-"/>
            </a:pPr>
            <a:r>
              <a:rPr lang="ru-RU" sz="118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развить систему отдыха, оздоровления и дополнительной занятости детей, подростков и учащейся молодёжи в каникулярное время;</a:t>
            </a:r>
          </a:p>
          <a:p>
            <a:pPr marL="285750" indent="-285750">
              <a:buFontTx/>
              <a:buChar char="-"/>
            </a:pPr>
            <a:r>
              <a:rPr lang="ru-RU" sz="118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полноценное психофизическое, социальное, культурное развитие обучающихся;</a:t>
            </a:r>
          </a:p>
          <a:p>
            <a:pPr marL="285750" indent="-285750">
              <a:buFontTx/>
              <a:buChar char="-"/>
            </a:pPr>
            <a:r>
              <a:rPr lang="ru-RU" sz="118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развить кадровый потенциал, повышать престиж профессии педагога в муниципальном районе </a:t>
            </a:r>
            <a:r>
              <a:rPr lang="ru-RU" sz="118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18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Башкортостан;</a:t>
            </a:r>
          </a:p>
          <a:p>
            <a:pPr marL="285750" indent="-285750">
              <a:buFontTx/>
              <a:buChar char="-"/>
            </a:pPr>
            <a:r>
              <a:rPr lang="ru-RU" sz="118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обеспечивать современные, качественные условия обучения и воспитания;</a:t>
            </a:r>
          </a:p>
          <a:p>
            <a:pPr marL="285750" indent="-285750">
              <a:buFontTx/>
              <a:buChar char="-"/>
            </a:pPr>
            <a:r>
              <a:rPr lang="ru-RU" sz="118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оказать помощь семьям, оказавшимся в трудной жизненной ситуации, а также гражданам имеющих право на поддержку государством в соответствии с законодательством;</a:t>
            </a:r>
          </a:p>
          <a:p>
            <a:pPr marL="285750" indent="-285750">
              <a:buFontTx/>
              <a:buChar char="-"/>
            </a:pPr>
            <a:r>
              <a:rPr lang="ru-RU" sz="118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государственную поддержку детям-сиротам, и детям, оставшихся без попечения родителей, находящихся под опекой лил попечительством;</a:t>
            </a:r>
          </a:p>
          <a:p>
            <a:pPr marL="285750" indent="-285750">
              <a:buFontTx/>
              <a:buChar char="-"/>
            </a:pPr>
            <a:r>
              <a:rPr lang="ru-RU" sz="118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государственную поддержку </a:t>
            </a:r>
            <a:r>
              <a:rPr lang="ru-RU" sz="118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 исполняющих обязанности опекунов и попечителей.</a:t>
            </a:r>
            <a:endParaRPr lang="ru-RU" sz="118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sz="11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4" y="-8696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7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25">
        <p14:reveal/>
      </p:transition>
    </mc:Choice>
    <mc:Fallback xmlns="">
      <p:transition spd="slow" advTm="5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795882"/>
              </p:ext>
            </p:extLst>
          </p:nvPr>
        </p:nvGraphicFramePr>
        <p:xfrm>
          <a:off x="323528" y="2492896"/>
          <a:ext cx="8496944" cy="3368885"/>
        </p:xfrm>
        <a:graphic>
          <a:graphicData uri="http://schemas.openxmlformats.org/drawingml/2006/table">
            <a:tbl>
              <a:tblPr/>
              <a:tblGrid>
                <a:gridCol w="4680520"/>
                <a:gridCol w="1224136"/>
                <a:gridCol w="1224136"/>
                <a:gridCol w="1368152"/>
              </a:tblGrid>
              <a:tr h="253053"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marL="91444" marR="91444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(тыс.руб)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3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том числе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40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местный бюджет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Республики Башкортостан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Сохранение, создание, распространение культурных ценностей, предоставляемых культурных благ населению в различных формах и видах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42576,0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41276,0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5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обучения  по программам дополнительного  образования детей  в сфере культуры и искусства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26571,0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26571,0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5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производства и трансляция телевизионных передач о жизни муниципального образования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2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Размещение информации в печатных средствах массовой информации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705,0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705,0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3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71082,0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6978,2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60" name="TextBox 2"/>
          <p:cNvSpPr txBox="1">
            <a:spLocks noChangeArrowheads="1"/>
          </p:cNvSpPr>
          <p:nvPr/>
        </p:nvSpPr>
        <p:spPr bwMode="auto">
          <a:xfrm>
            <a:off x="2267744" y="830720"/>
            <a:ext cx="43643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основных мероприятий</a:t>
            </a:r>
          </a:p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2016 год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в муниципальном  районе</a:t>
            </a:r>
          </a:p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Pictures\6322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29797"/>
            <a:ext cx="2376265" cy="162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-8696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User\Pictures\tantsi_dlja_detej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91" y="703144"/>
            <a:ext cx="2520280" cy="163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96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80">
        <p14:reveal/>
      </p:transition>
    </mc:Choice>
    <mc:Fallback xmlns="">
      <p:transition spd="slow" advTm="9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1403350" y="1008604"/>
            <a:ext cx="5905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dirty="0">
                <a:solidFill>
                  <a:srgbClr val="0070C0"/>
                </a:solidFill>
                <a:cs typeface="Arial" charset="0"/>
              </a:rPr>
              <a:t>Основные показатели (индикаторы) программы</a:t>
            </a:r>
            <a:endParaRPr lang="ru-RU" altLang="ru-RU" dirty="0"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359773"/>
              </p:ext>
            </p:extLst>
          </p:nvPr>
        </p:nvGraphicFramePr>
        <p:xfrm>
          <a:off x="227090" y="1556792"/>
          <a:ext cx="8510463" cy="5012000"/>
        </p:xfrm>
        <a:graphic>
          <a:graphicData uri="http://schemas.openxmlformats.org/drawingml/2006/table">
            <a:tbl>
              <a:tblPr/>
              <a:tblGrid>
                <a:gridCol w="450692"/>
                <a:gridCol w="6187438"/>
                <a:gridCol w="1008112"/>
                <a:gridCol w="864221"/>
              </a:tblGrid>
              <a:tr h="10801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на 2015год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показатели на 2016год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Книгообеспеченность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на 1 жителя, ед.;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6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Число посещений библиотек на 1000 чел, чел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4533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4777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46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Доля фонда библиотеки от общего количества фонда степень сохранности которых изменилась в связи с нарушением условий хранения по сравнению с прошлым годом, %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Доля документов из фондов библиотеки, библиографические описания которых отражены в электронном каталоге, %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Охват населения мероприятиями, проведенными учреждениями культуры,%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21,16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21,3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Количество клубных формирований, </a:t>
                      </a:r>
                      <a:r>
                        <a:rPr lang="ru-RU" sz="1000" b="1" dirty="0" err="1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ед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283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Доля  культурно-массовых, просветительских мероприятий, направленных на сохранность и популяризацию культурного наследия народов,  населяющих муниципальный район </a:t>
                      </a:r>
                      <a:r>
                        <a:rPr lang="ru-RU" sz="1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Мелеузовский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район, %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21,8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22,0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коллективов со званием «народный», «образцовый» коллектив самодеятельного художественного творчества, подтвердившие звание во время аттестации, от общего количества коллективов, подавших заявки на подтверждение звания, %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100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Доля учреждений культуры и искусства, подключенных к сети Интернет, в общем количестве библиотек, %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51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54,3</a:t>
                      </a:r>
                      <a:endParaRPr lang="ru-RU" sz="1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в муниципальном  районе</a:t>
            </a:r>
          </a:p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33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42">
        <p14:reveal/>
      </p:transition>
    </mc:Choice>
    <mc:Fallback xmlns="">
      <p:transition spd="slow" advTm="9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1403350" y="1008604"/>
            <a:ext cx="5905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dirty="0">
                <a:solidFill>
                  <a:srgbClr val="0070C0"/>
                </a:solidFill>
                <a:cs typeface="Arial" charset="0"/>
              </a:rPr>
              <a:t>Основные показатели (индикаторы) программы</a:t>
            </a:r>
            <a:endParaRPr lang="ru-RU" altLang="ru-RU" dirty="0"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744722"/>
              </p:ext>
            </p:extLst>
          </p:nvPr>
        </p:nvGraphicFramePr>
        <p:xfrm>
          <a:off x="193675" y="1485144"/>
          <a:ext cx="8510463" cy="5248200"/>
        </p:xfrm>
        <a:graphic>
          <a:graphicData uri="http://schemas.openxmlformats.org/drawingml/2006/table">
            <a:tbl>
              <a:tblPr/>
              <a:tblGrid>
                <a:gridCol w="450692"/>
                <a:gridCol w="6187438"/>
                <a:gridCol w="1008112"/>
                <a:gridCol w="864221"/>
              </a:tblGrid>
              <a:tr h="10801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на 2015год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показатели на 2016год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зданий учреждений культуры, находящихся в удовлетворительном состоянии ,%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65,4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72,8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6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 учреждений культуры с автоматической установкой пожарной сигнализации, 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07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Увеличение численности участников культурно-досуговых мероприятий,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Удельный вес населения участвующего в проведении мероприятий,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143,7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144,2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детей, привлекаемых к участию в творческих мероприятиях в целях выявления и поддержки юных талантов, в общем числе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детей,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1.5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лауреатов, дипломантов конкурсов, фестивалей, смотров, художественных выставках различного уровня,%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0.3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 выпускников, продолживших обучение по программам среднего и высшего профессионального образования в области культуры и искусства,%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0.1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0.1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 родителей (законных представителей) удовлетворенных условиями и качеством предоставляемых услуг,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Удовлетворенность населения качеством и доступностью получения информации о социально-экономическом, общественно-политическом и культурном развитии муниципального района,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Количество размещенных тематических материалов, ед.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в муниципальном  районе</a:t>
            </a:r>
          </a:p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80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23">
        <p14:reveal/>
      </p:transition>
    </mc:Choice>
    <mc:Fallback xmlns="">
      <p:transition spd="slow" advTm="12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43" name="Rectangle 8"/>
          <p:cNvSpPr>
            <a:spLocks noChangeArrowheads="1"/>
          </p:cNvSpPr>
          <p:nvPr/>
        </p:nvSpPr>
        <p:spPr bwMode="auto">
          <a:xfrm>
            <a:off x="468313" y="366712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Мелеузовский район Республика Башкортостан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      </a:t>
            </a:r>
          </a:p>
        </p:txBody>
      </p:sp>
      <p:pic>
        <p:nvPicPr>
          <p:cNvPr id="61445" name="Picture 6" descr="C:\Users\1\Desktop\custom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025"/>
            <a:ext cx="9144000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8525" y="708025"/>
            <a:ext cx="82454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kern="10" dirty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Муниципальная программа </a:t>
            </a:r>
            <a:r>
              <a:rPr lang="ru-RU" sz="2000" b="1" kern="10" dirty="0" smtClean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«</a:t>
            </a:r>
            <a:r>
              <a:rPr lang="ru-RU" sz="2000" b="1" kern="10" dirty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Развитие муниципальной службы </a:t>
            </a:r>
            <a:r>
              <a:rPr lang="ru-RU" sz="2000" b="1" kern="10" dirty="0" smtClean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в муниципальном </a:t>
            </a:r>
            <a:r>
              <a:rPr lang="ru-RU" sz="2000" b="1" kern="10" dirty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районе Мелеузовский район </a:t>
            </a:r>
            <a:r>
              <a:rPr lang="ru-RU" sz="2000" b="1" kern="10" dirty="0" smtClean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Республики </a:t>
            </a:r>
            <a:r>
              <a:rPr lang="ru-RU" sz="2000" b="1" kern="10" dirty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Башкортостан</a:t>
            </a:r>
            <a:r>
              <a:rPr lang="ru-RU" sz="2000" b="1" kern="10" dirty="0" smtClean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»</a:t>
            </a:r>
            <a:r>
              <a:rPr lang="ru-RU" sz="2000" b="1" kern="10" dirty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 на 2016-2021 </a:t>
            </a:r>
            <a:r>
              <a:rPr lang="ru-RU" sz="2000" b="1" kern="10" dirty="0" smtClean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годы.                                                       Объем </a:t>
            </a:r>
            <a:r>
              <a:rPr lang="ru-RU" sz="2000" b="1" kern="10" dirty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финансирования на 2016 год 71082,0 </a:t>
            </a:r>
            <a:r>
              <a:rPr lang="ru-RU" sz="2000" b="1" kern="10" dirty="0" err="1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тыс.рублей</a:t>
            </a:r>
            <a:endParaRPr lang="ru-RU" sz="2000" b="1" kern="10" dirty="0">
              <a:ln w="9525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glow>
                  <a:schemeClr val="accent1"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endParaRPr lang="ru-RU" sz="2000" b="1" kern="10" dirty="0">
              <a:ln w="9525">
                <a:solidFill>
                  <a:srgbClr val="000080"/>
                </a:solidFill>
                <a:round/>
                <a:headEnd/>
                <a:tailEnd/>
              </a:ln>
              <a:latin typeface="Times New Roman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2" y="5378869"/>
            <a:ext cx="91439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effectLst>
                  <a:glow rad="127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программы :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effectLst>
                  <a:glow rad="127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юридический отдел Администрации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effectLst>
                  <a:glow rad="127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effectLst>
                  <a:glow rad="127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effectLst>
                  <a:glow rad="127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</a:t>
            </a:r>
          </a:p>
          <a:p>
            <a:pPr algn="l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effectLst>
                  <a:glow rad="127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Соисполнители программы :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effectLst>
                  <a:glow rad="127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effectLst>
                  <a:glow rad="127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муниципального района, отдел опеки и попечительства Администрации муниципального района, комиссия  по делам несовершеннолетних Администрации  муниципального района, административная комиссия Администрации муниципального района.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effectLst>
                  <a:glow rad="127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chemeClr val="accent5">
                  <a:lumMod val="50000"/>
                </a:schemeClr>
              </a:solidFill>
              <a:effectLst>
                <a:glow rad="127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63">
        <p14:reveal/>
      </p:transition>
    </mc:Choice>
    <mc:Fallback xmlns="">
      <p:transition spd="slow" advTm="7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муниципальной службы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Республики Башкортостан»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74374" y="692696"/>
            <a:ext cx="788387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l"/>
            <a:r>
              <a:rPr lang="ru-RU" sz="1600" b="1" i="1" dirty="0">
                <a:ln>
                  <a:solidFill>
                    <a:srgbClr val="7030A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5400">
                    <a:schemeClr val="accent1">
                      <a:lumMod val="20000"/>
                      <a:lumOff val="8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 </a:t>
            </a:r>
          </a:p>
          <a:p>
            <a:pPr algn="l"/>
            <a:r>
              <a:rPr lang="ru-RU" sz="1600" b="1" i="1" dirty="0" smtClean="0">
                <a:ln>
                  <a:solidFill>
                    <a:srgbClr val="7030A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5400">
                    <a:schemeClr val="accent1">
                      <a:lumMod val="20000"/>
                      <a:lumOff val="8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b="1" i="1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муниципальной службы в муниципальном район </a:t>
            </a:r>
            <a:r>
              <a:rPr lang="ru-RU" sz="1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Башкортостан, повышение эффективности муниципального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</a:t>
            </a:r>
            <a:r>
              <a:rPr lang="ru-RU" sz="1600" i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995936" y="2420888"/>
            <a:ext cx="4971195" cy="4104456"/>
          </a:xfrm>
        </p:spPr>
        <p:txBody>
          <a:bodyPr/>
          <a:lstStyle/>
          <a:p>
            <a:r>
              <a:rPr lang="ru-RU" sz="1600" b="1" i="1" dirty="0" smtClean="0">
                <a:ln>
                  <a:solidFill>
                    <a:srgbClr val="7030A0"/>
                  </a:solidFill>
                  <a:prstDash val="solid"/>
                  <a:bevel/>
                </a:ln>
                <a:solidFill>
                  <a:srgbClr val="00B0F0"/>
                </a:solidFill>
                <a:effectLst>
                  <a:glow rad="25400">
                    <a:schemeClr val="accent4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1600" b="1" i="1" dirty="0">
                <a:ln>
                  <a:solidFill>
                    <a:srgbClr val="7030A0"/>
                  </a:solidFill>
                  <a:prstDash val="solid"/>
                  <a:bevel/>
                </a:ln>
                <a:solidFill>
                  <a:srgbClr val="00B0F0"/>
                </a:solidFill>
                <a:effectLst>
                  <a:glow rad="25400">
                    <a:schemeClr val="accent4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pPr marL="285750" indent="-285750">
              <a:buFontTx/>
              <a:buChar char="-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местного самоуправления к наращиванию социально-экономического потенциала муниципального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образования;</a:t>
            </a:r>
          </a:p>
          <a:p>
            <a:pPr marL="285750" indent="-285750">
              <a:buFontTx/>
              <a:buChar char="-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компетенции муниципальных служащих в </a:t>
            </a:r>
            <a:r>
              <a:rPr lang="ru-RU" sz="1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Мелеузовском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районе; повышение привлекательности муниципальной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службы;</a:t>
            </a:r>
          </a:p>
          <a:p>
            <a:pPr marL="285750" indent="-285750">
              <a:buFontTx/>
              <a:buChar char="-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полномочий в части первичного воинского учета на территориях сельских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поселений;</a:t>
            </a:r>
          </a:p>
          <a:p>
            <a:pPr marL="285750" indent="-285750">
              <a:buFontTx/>
              <a:buChar char="-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 в представительный орган местного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самоуправления.</a:t>
            </a:r>
            <a:endParaRPr lang="ru-RU" sz="1200" b="1" i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0070C0"/>
              </a:solidFill>
              <a:effectLst>
                <a:glow rad="63500">
                  <a:schemeClr val="accent2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4" y="-8696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Pictures\1410343517_1272001720_1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00" y="2780928"/>
            <a:ext cx="380613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13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71">
        <p14:reveal/>
      </p:transition>
    </mc:Choice>
    <mc:Fallback xmlns="">
      <p:transition spd="slow" advTm="13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353853"/>
              </p:ext>
            </p:extLst>
          </p:nvPr>
        </p:nvGraphicFramePr>
        <p:xfrm>
          <a:off x="323528" y="2492896"/>
          <a:ext cx="8496943" cy="3457969"/>
        </p:xfrm>
        <a:graphic>
          <a:graphicData uri="http://schemas.openxmlformats.org/drawingml/2006/table">
            <a:tbl>
              <a:tblPr/>
              <a:tblGrid>
                <a:gridCol w="4031397"/>
                <a:gridCol w="1054365"/>
                <a:gridCol w="1054365"/>
                <a:gridCol w="1178408"/>
                <a:gridCol w="1178408"/>
              </a:tblGrid>
              <a:tr h="253053"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marL="91444" marR="91444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(тыс.руб)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том числе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0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местный бюджет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Республики Башкортостан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бюджет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задач и функций возложенных на представительный орган местного самоуправления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2961,0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2961,0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5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задач и функций возложенных на исполнительные органы местного самоуправления за счет бюджета муниципального образования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43307,0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43307,0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5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задач и функций возложенных на исполнительные органы местного самоуправления по переданным полномочиям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6441,6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4862,4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1579,2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2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 выборов в представительный орган муниципального образования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3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55509,6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49068,0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4862,4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1579,2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60" name="TextBox 2"/>
          <p:cNvSpPr txBox="1">
            <a:spLocks noChangeArrowheads="1"/>
          </p:cNvSpPr>
          <p:nvPr/>
        </p:nvSpPr>
        <p:spPr bwMode="auto">
          <a:xfrm>
            <a:off x="2389830" y="870049"/>
            <a:ext cx="43643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основных мероприятий</a:t>
            </a:r>
          </a:p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2016 год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муниципальной службы в муниципальном 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pic>
        <p:nvPicPr>
          <p:cNvPr id="5122" name="Picture 2" descr="C:\Users\User\Pictures\parlib_topg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72" y="729747"/>
            <a:ext cx="2297712" cy="164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Pictures\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83" y="729746"/>
            <a:ext cx="2197728" cy="164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43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99">
        <p14:reveal/>
      </p:transition>
    </mc:Choice>
    <mc:Fallback xmlns="">
      <p:transition spd="slow" advTm="13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1403350" y="1008604"/>
            <a:ext cx="5905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dirty="0">
                <a:solidFill>
                  <a:srgbClr val="0070C0"/>
                </a:solidFill>
                <a:cs typeface="Arial" charset="0"/>
              </a:rPr>
              <a:t>Основные показатели (индикаторы) программы</a:t>
            </a:r>
            <a:endParaRPr lang="ru-RU" altLang="ru-RU" dirty="0"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765343"/>
              </p:ext>
            </p:extLst>
          </p:nvPr>
        </p:nvGraphicFramePr>
        <p:xfrm>
          <a:off x="193675" y="1485144"/>
          <a:ext cx="8510463" cy="4890120"/>
        </p:xfrm>
        <a:graphic>
          <a:graphicData uri="http://schemas.openxmlformats.org/drawingml/2006/table">
            <a:tbl>
              <a:tblPr/>
              <a:tblGrid>
                <a:gridCol w="450692"/>
                <a:gridCol w="6187438"/>
                <a:gridCol w="1008112"/>
                <a:gridCol w="864221"/>
              </a:tblGrid>
              <a:tr h="10801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на 2015год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показатели на 2016год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69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муниципальных служащих, прошедших повышение квалификации относительно количества муниципальных служащих, которым подлежит пройти повышение квалификации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30%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35%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6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муниципальных служащих соблюдающих запреты и ограничения, направленных на предупреждение коррупции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07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участия муниципальных  служащих в проведении семинаров-совещаний, видеоконференций   по актуальным проблемам применения законодательства в сфере   муниципальной службы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85%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размещенных муниципальных нормативно-правовых  </a:t>
                      </a:r>
                      <a:b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актов в сфере муниципальной службы   на    официальном сайте     органа   местного самоуправления от общего количества, подлежащего размещению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Организация выборов в представительный орган муниципального образования на всех участках избирательных комиссий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Организация первичного воинского учета в сельских поселениях, на территориях которых отсутствуют воинские комиссариаты от общего количества сельских поселений.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5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муниципальной службы в муниципальном 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pic>
        <p:nvPicPr>
          <p:cNvPr id="9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98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7">
        <p14:reveal/>
      </p:transition>
    </mc:Choice>
    <mc:Fallback xmlns="">
      <p:transition spd="slow" advTm="8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03" name="Rectangle 8"/>
          <p:cNvSpPr>
            <a:spLocks noChangeArrowheads="1"/>
          </p:cNvSpPr>
          <p:nvPr/>
        </p:nvSpPr>
        <p:spPr bwMode="auto">
          <a:xfrm>
            <a:off x="468313" y="366712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Мелеузовский район Республика Башкортостан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      </a:t>
            </a:r>
          </a:p>
        </p:txBody>
      </p:sp>
      <p:pic>
        <p:nvPicPr>
          <p:cNvPr id="5120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08025"/>
            <a:ext cx="9144000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8524" y="708025"/>
            <a:ext cx="82454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kern="10" dirty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Муниципальная программа </a:t>
            </a:r>
            <a:r>
              <a:rPr lang="ru-RU" sz="2000" b="1" kern="10" dirty="0" smtClean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«</a:t>
            </a:r>
            <a:r>
              <a:rPr lang="ru-RU" sz="2000" b="1" kern="10" dirty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Развитие системы жилищно-коммунального </a:t>
            </a:r>
            <a:r>
              <a:rPr lang="ru-RU" sz="2400" b="1" kern="10" dirty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хозяйства</a:t>
            </a:r>
            <a:r>
              <a:rPr lang="ru-RU" sz="2000" b="1" kern="10" dirty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в муниципальном районе Мелеузовский район Республики Башкортостан</a:t>
            </a:r>
            <a:r>
              <a:rPr lang="ru-RU" sz="2000" b="1" kern="10" dirty="0" smtClean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» </a:t>
            </a:r>
            <a:r>
              <a:rPr lang="ru-RU" sz="2000" b="1" kern="10" dirty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на 2016-2021 </a:t>
            </a:r>
            <a:r>
              <a:rPr lang="ru-RU" sz="2000" b="1" kern="10" dirty="0" smtClean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годы.                    </a:t>
            </a:r>
            <a:r>
              <a:rPr lang="ru-RU" sz="2000" b="1" kern="10" dirty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Объем финансирования на 2016 год </a:t>
            </a:r>
            <a:r>
              <a:rPr lang="ru-RU" sz="2000" b="1" kern="10" dirty="0" smtClean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38931,5 </a:t>
            </a:r>
            <a:r>
              <a:rPr lang="ru-RU" sz="2000" b="1" kern="10" dirty="0" err="1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тыс.рублей</a:t>
            </a:r>
            <a:endParaRPr lang="ru-RU" sz="2000" b="1" kern="10" dirty="0">
              <a:ln w="9525">
                <a:solidFill>
                  <a:srgbClr val="FF99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535293"/>
            <a:ext cx="9143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600" dirty="0">
                <a:solidFill>
                  <a:srgbClr val="DEE09A"/>
                </a:solidFill>
                <a:effectLst>
                  <a:glow rad="63500">
                    <a:schemeClr val="tx1">
                      <a:lumMod val="95000"/>
                      <a:lumOff val="5000"/>
                      <a:alpha val="5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программы </a:t>
            </a:r>
            <a:r>
              <a:rPr lang="ru-RU" sz="1600" dirty="0" smtClean="0">
                <a:solidFill>
                  <a:srgbClr val="DEE09A"/>
                </a:solidFill>
                <a:effectLst>
                  <a:glow rad="63500">
                    <a:schemeClr val="tx1">
                      <a:lumMod val="95000"/>
                      <a:lumOff val="5000"/>
                      <a:alpha val="5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:отдел жилищно-коммунального хозяйства Администрации </a:t>
            </a:r>
            <a:r>
              <a:rPr lang="ru-RU" sz="1600" dirty="0">
                <a:solidFill>
                  <a:srgbClr val="DEE09A"/>
                </a:solidFill>
                <a:effectLst>
                  <a:glow rad="63500">
                    <a:schemeClr val="tx1">
                      <a:lumMod val="95000"/>
                      <a:lumOff val="5000"/>
                      <a:alpha val="5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</a:t>
            </a:r>
            <a:r>
              <a:rPr lang="ru-RU" sz="1600" dirty="0" err="1">
                <a:solidFill>
                  <a:srgbClr val="DEE09A"/>
                </a:solidFill>
                <a:effectLst>
                  <a:glow rad="63500">
                    <a:schemeClr val="tx1">
                      <a:lumMod val="95000"/>
                      <a:lumOff val="5000"/>
                      <a:alpha val="5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dirty="0">
                <a:solidFill>
                  <a:srgbClr val="DEE09A"/>
                </a:solidFill>
                <a:effectLst>
                  <a:glow rad="63500">
                    <a:schemeClr val="tx1">
                      <a:lumMod val="95000"/>
                      <a:lumOff val="5000"/>
                      <a:alpha val="5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</a:t>
            </a:r>
          </a:p>
          <a:p>
            <a:pPr algn="l"/>
            <a:r>
              <a:rPr lang="ru-RU" sz="1600" dirty="0">
                <a:solidFill>
                  <a:srgbClr val="DEE09A"/>
                </a:solidFill>
                <a:effectLst>
                  <a:glow rad="63500">
                    <a:schemeClr val="tx1">
                      <a:lumMod val="95000"/>
                      <a:lumOff val="5000"/>
                      <a:alpha val="5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Соисполнители программы : аппарат </a:t>
            </a:r>
            <a:r>
              <a:rPr lang="ru-RU" sz="1600" dirty="0" smtClean="0">
                <a:solidFill>
                  <a:srgbClr val="DEE09A"/>
                </a:solidFill>
                <a:effectLst>
                  <a:glow rad="63500">
                    <a:schemeClr val="tx1">
                      <a:lumMod val="95000"/>
                      <a:lumOff val="5000"/>
                      <a:alpha val="5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строительный отдел, отдел архитектуры и градостроительства, отдел опеки Администрации  </a:t>
            </a:r>
            <a:r>
              <a:rPr lang="ru-RU" sz="1600" dirty="0">
                <a:solidFill>
                  <a:srgbClr val="DEE09A"/>
                </a:solidFill>
                <a:effectLst>
                  <a:glow rad="63500">
                    <a:schemeClr val="tx1">
                      <a:lumMod val="95000"/>
                      <a:lumOff val="5000"/>
                      <a:alpha val="5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1600" dirty="0" smtClean="0">
                <a:solidFill>
                  <a:srgbClr val="DEE09A"/>
                </a:solidFill>
                <a:effectLst>
                  <a:glow rad="63500">
                    <a:schemeClr val="tx1">
                      <a:lumMod val="95000"/>
                      <a:lumOff val="5000"/>
                      <a:alpha val="5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sz="1600" dirty="0" err="1" smtClean="0">
                <a:solidFill>
                  <a:srgbClr val="DEE09A"/>
                </a:solidFill>
                <a:effectLst>
                  <a:glow rad="63500">
                    <a:schemeClr val="tx1">
                      <a:lumMod val="95000"/>
                      <a:lumOff val="5000"/>
                      <a:alpha val="5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dirty="0" smtClean="0">
                <a:solidFill>
                  <a:srgbClr val="DEE09A"/>
                </a:solidFill>
                <a:effectLst>
                  <a:glow rad="63500">
                    <a:schemeClr val="tx1">
                      <a:lumMod val="95000"/>
                      <a:lumOff val="5000"/>
                      <a:alpha val="5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Башкортостан. </a:t>
            </a:r>
            <a:endParaRPr lang="ru-RU" sz="1600" dirty="0">
              <a:solidFill>
                <a:srgbClr val="DEE09A"/>
              </a:solidFill>
              <a:effectLst>
                <a:glow rad="63500">
                  <a:schemeClr val="tx1">
                    <a:lumMod val="95000"/>
                    <a:lumOff val="5000"/>
                    <a:alpha val="5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25">
        <p14:reveal/>
      </p:transition>
    </mc:Choice>
    <mc:Fallback xmlns="">
      <p:transition spd="slow" advTm="11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жилищно-коммунального хозяйства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292387"/>
            <a:ext cx="811463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l"/>
            <a:r>
              <a:rPr lang="ru-RU" sz="1600" b="1" i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 </a:t>
            </a:r>
            <a:endParaRPr lang="ru-RU" sz="1600" b="1" i="1" dirty="0" smtClean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r>
              <a:rPr lang="ru-RU" sz="1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оздать условия для обеспечения устойчивого роста объектов ввода жилья, повысить уровень обеспеченности жилыми помещениями до 18 м</a:t>
            </a:r>
            <a:r>
              <a:rPr lang="ru-RU" sz="1400" b="1" i="1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1 проживающего; </a:t>
            </a:r>
          </a:p>
          <a:p>
            <a:pPr marL="285750" indent="-285750" algn="l">
              <a:buFontTx/>
              <a:buChar char="-"/>
            </a:pPr>
            <a:r>
              <a:rPr lang="ru-RU" sz="1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благоприятные и комфортные условия для проживания населения;</a:t>
            </a:r>
          </a:p>
          <a:p>
            <a:pPr marL="285750" indent="-285750" algn="l">
              <a:buFontTx/>
              <a:buChar char="-"/>
            </a:pPr>
            <a:r>
              <a:rPr lang="ru-RU" sz="1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оказания услуг и эффективности управления в сфере жилищно-коммунального хозяйства;</a:t>
            </a:r>
          </a:p>
          <a:p>
            <a:pPr marL="285750" indent="-285750" algn="l">
              <a:buFontTx/>
              <a:buChar char="-"/>
            </a:pPr>
            <a:r>
              <a:rPr lang="ru-RU" sz="1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обеспечить гарантированность  поставок коммунальных ресурсов при минимальных показателях потерь</a:t>
            </a:r>
            <a:endParaRPr lang="ru-RU" sz="14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i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i="1" dirty="0">
              <a:ln>
                <a:solidFill>
                  <a:schemeClr val="accent4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419872" y="2295806"/>
            <a:ext cx="5724128" cy="4517570"/>
          </a:xfrm>
        </p:spPr>
        <p:txBody>
          <a:bodyPr/>
          <a:lstStyle/>
          <a:p>
            <a:r>
              <a:rPr lang="ru-RU" sz="1600" b="1" i="1" dirty="0" smtClean="0">
                <a:ln>
                  <a:solidFill>
                    <a:srgbClr val="216D57"/>
                  </a:solidFill>
                  <a:prstDash val="solid"/>
                  <a:beve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1600" b="1" i="1" dirty="0">
                <a:ln>
                  <a:solidFill>
                    <a:srgbClr val="216D57"/>
                  </a:solidFill>
                  <a:prstDash val="solid"/>
                  <a:beve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pPr marL="285750" indent="-285750">
              <a:spcBef>
                <a:spcPts val="100"/>
              </a:spcBef>
              <a:buFontTx/>
              <a:buChar char="-"/>
            </a:pP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3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беспечивать </a:t>
            </a: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инфраструктурой, земельными участками для жилищной </a:t>
            </a:r>
            <a:r>
              <a:rPr lang="ru-RU" sz="13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застройки;</a:t>
            </a:r>
          </a:p>
          <a:p>
            <a:pPr marL="285750" indent="-285750">
              <a:spcBef>
                <a:spcPts val="100"/>
              </a:spcBef>
              <a:buFontTx/>
              <a:buChar char="-"/>
            </a:pP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3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беспечить </a:t>
            </a: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переселение граждан из аварийного </a:t>
            </a:r>
            <a:r>
              <a:rPr lang="ru-RU" sz="13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жилья;</a:t>
            </a:r>
          </a:p>
          <a:p>
            <a:pPr marL="285750" indent="-285750">
              <a:spcBef>
                <a:spcPts val="100"/>
              </a:spcBef>
              <a:buFontTx/>
              <a:buChar char="-"/>
            </a:pP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3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беспечить </a:t>
            </a: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подготовку проектной документации и осуществление надзора в сфере </a:t>
            </a:r>
            <a:r>
              <a:rPr lang="ru-RU" sz="13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строительства;</a:t>
            </a:r>
          </a:p>
          <a:p>
            <a:pPr marL="285750" indent="-285750">
              <a:spcBef>
                <a:spcPts val="100"/>
              </a:spcBef>
              <a:buFontTx/>
              <a:buChar char="-"/>
            </a:pP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3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овысить </a:t>
            </a: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благоустройства населенных пунктов муниципального района </a:t>
            </a:r>
            <a:r>
              <a:rPr lang="ru-RU" sz="1300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</a:t>
            </a:r>
            <a:r>
              <a:rPr lang="ru-RU" sz="13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Башкортостан;</a:t>
            </a:r>
          </a:p>
          <a:p>
            <a:pPr marL="285750" indent="-285750">
              <a:spcBef>
                <a:spcPts val="100"/>
              </a:spcBef>
              <a:buFontTx/>
              <a:buChar char="-"/>
            </a:pP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3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беспечить </a:t>
            </a: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сферу жилищно-коммунального хозяйства района профессиональными </a:t>
            </a:r>
            <a:r>
              <a:rPr lang="ru-RU" sz="13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кадрами;</a:t>
            </a:r>
          </a:p>
          <a:p>
            <a:pPr marL="285750" indent="-285750">
              <a:spcBef>
                <a:spcPts val="100"/>
              </a:spcBef>
              <a:buFontTx/>
              <a:buChar char="-"/>
            </a:pP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3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одернизировать </a:t>
            </a: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инженерные сети, повысить </a:t>
            </a:r>
            <a:r>
              <a:rPr lang="ru-RU" sz="1300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</a:t>
            </a: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300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ресурсоэффективность</a:t>
            </a: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жилищно-коммунального </a:t>
            </a:r>
            <a:r>
              <a:rPr lang="ru-RU" sz="13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хозяйства;</a:t>
            </a:r>
          </a:p>
          <a:p>
            <a:pPr marL="285750" indent="-285750">
              <a:spcBef>
                <a:spcPts val="100"/>
              </a:spcBef>
              <a:buFontTx/>
              <a:buChar char="-"/>
            </a:pP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3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беспечить </a:t>
            </a: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жилыми помещениями граждан, перед которыми государство имеет обязательства в соответствии с </a:t>
            </a:r>
            <a:r>
              <a:rPr lang="ru-RU" sz="13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законодательством;</a:t>
            </a:r>
          </a:p>
          <a:p>
            <a:pPr marL="285750" indent="-285750">
              <a:spcBef>
                <a:spcPts val="100"/>
              </a:spcBef>
              <a:buFontTx/>
              <a:buChar char="-"/>
            </a:pP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3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</a:t>
            </a: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управления  объектов муниципальной собственности,  создания условий для обеспечения гарантийной </a:t>
            </a:r>
            <a:r>
              <a:rPr lang="ru-RU" sz="13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защиты </a:t>
            </a: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 муниципальной собственности на объекты </a:t>
            </a:r>
            <a:r>
              <a:rPr lang="ru-RU" sz="13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недвижимости;</a:t>
            </a:r>
          </a:p>
          <a:p>
            <a:pPr marL="285750" indent="-285750">
              <a:spcBef>
                <a:spcPts val="100"/>
              </a:spcBef>
              <a:buFontTx/>
              <a:buChar char="-"/>
            </a:pP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3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</a:t>
            </a: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управления и распоряжения земельными участками.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4" y="-8696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User\Pictures\tag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25" y="2348880"/>
            <a:ext cx="306010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Pictures\a5373b8888bb78aa0e9e98d42af7369d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45" y="4437112"/>
            <a:ext cx="3080017" cy="20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2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92">
        <p14:reveal/>
      </p:transition>
    </mc:Choice>
    <mc:Fallback xmlns="">
      <p:transition spd="slow" advTm="7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818604"/>
              </p:ext>
            </p:extLst>
          </p:nvPr>
        </p:nvGraphicFramePr>
        <p:xfrm>
          <a:off x="283282" y="2132856"/>
          <a:ext cx="8835055" cy="4609482"/>
        </p:xfrm>
        <a:graphic>
          <a:graphicData uri="http://schemas.openxmlformats.org/drawingml/2006/table">
            <a:tbl>
              <a:tblPr/>
              <a:tblGrid>
                <a:gridCol w="4514575"/>
                <a:gridCol w="864096"/>
                <a:gridCol w="1008112"/>
                <a:gridCol w="1368152"/>
                <a:gridCol w="1080120"/>
              </a:tblGrid>
              <a:tr h="216023"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marL="91444" marR="91444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(тыс.руб)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том числе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6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местный бюджет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Республики Башкортостан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бюджет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3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Мероприятия в сфере строительства инженерных коммуникаций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Мероприятия в сфере жилищного строительства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5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и проведение проектирования, инженерных изысканий, государственной экспертизы  проектной документации, проверки достоверности определения сметной стоимости объектов капитального строительства.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8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Повышение степени благоустройства территорий населенных пунктов муниципального района </a:t>
                      </a:r>
                      <a:r>
                        <a:rPr lang="ru-RU" sz="9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Мелеузовский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район РБ.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13150,0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2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профессиональной подготовки и переподготовки муниципальных служащих занимающихся вопросами управления в области ЖКХ, а также  руководителей и специалистов предприятий ЖКХ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0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Модернизация системы жилищно-коммунального хозяйства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жилыми помещениями граждан Российской Федерации, перед которыми государство имеет обязательства в соответствии с законодательством 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12107,0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8637,0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4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полномочий по управлению объектами муниципальной собственности 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Проведение работ по землеустройству, оформлению прав пользования  на землю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1624,5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624,5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3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38931,5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19450,0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17361,5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60" name="TextBox 2"/>
          <p:cNvSpPr txBox="1">
            <a:spLocks noChangeArrowheads="1"/>
          </p:cNvSpPr>
          <p:nvPr/>
        </p:nvSpPr>
        <p:spPr bwMode="auto">
          <a:xfrm>
            <a:off x="2267744" y="838147"/>
            <a:ext cx="43643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основных мероприятий</a:t>
            </a:r>
          </a:p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2016 год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системы жилищно-коммунального хозяйства в муниципальном  районе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pic>
        <p:nvPicPr>
          <p:cNvPr id="10245" name="Picture 5" descr="C:\Users\User\Pictures\rabotnik-zhk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82" y="708025"/>
            <a:ext cx="1840446" cy="132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User\Pictures\234163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713" y="727803"/>
            <a:ext cx="1798900" cy="130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82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35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68">
        <p14:reveal/>
      </p:transition>
    </mc:Choice>
    <mc:Fallback xmlns="">
      <p:transition spd="slow" advTm="10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560467"/>
              </p:ext>
            </p:extLst>
          </p:nvPr>
        </p:nvGraphicFramePr>
        <p:xfrm>
          <a:off x="179512" y="1766350"/>
          <a:ext cx="8784976" cy="4860361"/>
        </p:xfrm>
        <a:graphic>
          <a:graphicData uri="http://schemas.openxmlformats.org/drawingml/2006/table">
            <a:tbl>
              <a:tblPr/>
              <a:tblGrid>
                <a:gridCol w="4896544"/>
                <a:gridCol w="792088"/>
                <a:gridCol w="936104"/>
                <a:gridCol w="1080120"/>
                <a:gridCol w="1080120"/>
              </a:tblGrid>
              <a:tr h="253053"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marL="91444" marR="91444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(тыс.руб)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ademy" pitchFamily="2" charset="0"/>
                        <a:cs typeface="Arial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том числе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0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местный бюджет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Республики Башкортостан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бюджет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3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и муниципальная поддержка системы дошкольного образования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278809,1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82158,0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196624,1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3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и муниципальная поддержка системы общего образования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440599,1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106006,0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334593,1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2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услуг дополнительного образования в муниципальном образовании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53125,0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53125,0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отдыха, оздоровления и дополнительной занятости детей, подростков и учащейся молодежи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19214,6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17414,6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672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мероприятий для детей, подростков и учащейся молодежи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8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Переподготовка и повышение квалификации педагогических работников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3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Руководство и управление системой образования в муниципальном образовании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23822,0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23822,0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и муниципальная поддержка детей в части предоставления льгот отдельным категориям семей на питание, школьную форму, присмотр и уход, проезд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44691,9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24191,9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3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государственной поддержки всех форм семейного устройства детей, детей под опекой и попечительством по переданным полномочиям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32208,2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31230,6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977,6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3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894569,9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289538,0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604054,3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977,6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60" name="TextBox 2"/>
          <p:cNvSpPr txBox="1">
            <a:spLocks noChangeArrowheads="1"/>
          </p:cNvSpPr>
          <p:nvPr/>
        </p:nvSpPr>
        <p:spPr bwMode="auto">
          <a:xfrm>
            <a:off x="2267744" y="838147"/>
            <a:ext cx="43643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основных мероприятий</a:t>
            </a:r>
          </a:p>
          <a:p>
            <a:pPr algn="ctr" eaLnBrk="1" hangingPunct="1"/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2016 </a:t>
            </a:r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eaLnBrk="1" hangingPunct="1"/>
            <a:endParaRPr lang="ru-RU" altLang="ru-RU" dirty="0"/>
          </a:p>
        </p:txBody>
      </p:sp>
      <p:pic>
        <p:nvPicPr>
          <p:cNvPr id="8261" name="Picture 63" descr="C:\Users\1\Desktop\2917052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45" y="712632"/>
            <a:ext cx="1440160" cy="97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63" name="Picture 65" descr="C:\Users\1\Desktop\140904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052" y="702699"/>
            <a:ext cx="1386560" cy="99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системы образования муниципального                        района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Башкортостан»   </a:t>
            </a:r>
          </a:p>
        </p:txBody>
      </p:sp>
      <p:pic>
        <p:nvPicPr>
          <p:cNvPr id="826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312">
        <p14:reveal/>
      </p:transition>
    </mc:Choice>
    <mc:Fallback xmlns="">
      <p:transition spd="slow" advTm="33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1403350" y="1008604"/>
            <a:ext cx="5905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dirty="0">
                <a:solidFill>
                  <a:srgbClr val="0070C0"/>
                </a:solidFill>
                <a:cs typeface="Arial" charset="0"/>
              </a:rPr>
              <a:t>Основные показатели (индикаторы) программы</a:t>
            </a:r>
            <a:endParaRPr lang="ru-RU" altLang="ru-RU" dirty="0"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68035"/>
              </p:ext>
            </p:extLst>
          </p:nvPr>
        </p:nvGraphicFramePr>
        <p:xfrm>
          <a:off x="193675" y="1436729"/>
          <a:ext cx="8510463" cy="5304640"/>
        </p:xfrm>
        <a:graphic>
          <a:graphicData uri="http://schemas.openxmlformats.org/drawingml/2006/table">
            <a:tbl>
              <a:tblPr/>
              <a:tblGrid>
                <a:gridCol w="450692"/>
                <a:gridCol w="6187438"/>
                <a:gridCol w="1008112"/>
                <a:gridCol w="864221"/>
              </a:tblGrid>
              <a:tr h="10077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на 2015год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показатели на 2016год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6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инженерных сетей, введенных в эксплуатацию, к общему объему ввода инженерных сетей, %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расселенного аварийного и ветхого жилья в общей площади аварийного и ветхого жилья, %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5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1" kern="5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749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Обеспеченность государственной экспертизой проектов документов территориального планирования, проектной документации, результатов инженерных изысканий, а также проверки достоверности определения сметной стоимости объектов капитального строительства, строящихся за счет средств бюджетов всех уровней, %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Обеспеченность благоустроенных  дорог и улиц городского и сельских поселений, 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Обеспеченность муниципального района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Мелеузовский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 Республики Башкортостан коммунальной техникой, 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6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муниципальных служащих муниципального района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Мелеузовский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 Республики Башкортостан, занимающихся вопросами управления в области ЖКХ, а также руководителей и специалистов предприятий ЖКХ, прошедших профессиональную подготовку и переподготовку, в общем объеме заявленной потребности, 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 сетей теплоснабжения, водоснабжения и водоотведения, нуждающихся в замене, в их суммарной протяженности по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Мелеузовскому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району Республики Башкортостан, 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13,97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13,97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потерь тепловой энергии в суммарном объеме отпуска тепловой энергии коммунальными предприятиями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Мелеузовского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района Республики Башкортостан, 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13,77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13,77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4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организаций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Мелеузовского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района Республики Башкортостан, своевременно получивших паспорта готовности к прохождению очередного осенне-зимнего периода, в общем количестве организаций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Мелеузовского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района Республики Башкортостан,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системы жилищно-коммунального хозяйства в муниципальном  районе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pic>
        <p:nvPicPr>
          <p:cNvPr id="9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3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47">
        <p14:reveal/>
      </p:transition>
    </mc:Choice>
    <mc:Fallback xmlns="">
      <p:transition spd="slow" advTm="7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1403350" y="876300"/>
            <a:ext cx="5905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dirty="0">
                <a:solidFill>
                  <a:srgbClr val="0070C0"/>
                </a:solidFill>
                <a:cs typeface="Arial" charset="0"/>
              </a:rPr>
              <a:t>Основные показатели (индикаторы) программы</a:t>
            </a:r>
            <a:endParaRPr lang="ru-RU" altLang="ru-RU" dirty="0"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15203"/>
              </p:ext>
            </p:extLst>
          </p:nvPr>
        </p:nvGraphicFramePr>
        <p:xfrm>
          <a:off x="193675" y="1268760"/>
          <a:ext cx="8510463" cy="5513391"/>
        </p:xfrm>
        <a:graphic>
          <a:graphicData uri="http://schemas.openxmlformats.org/drawingml/2006/table">
            <a:tbl>
              <a:tblPr/>
              <a:tblGrid>
                <a:gridCol w="450692"/>
                <a:gridCol w="6187438"/>
                <a:gridCol w="1008112"/>
                <a:gridCol w="864221"/>
              </a:tblGrid>
              <a:tr h="9361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на 2015год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показатели на 2016год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44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 детей, находящихся под опекой (попечительством), не имеющих закрепленного жилого помещения и получивших право на получение жилья в текущем году, обеспеченных жилыми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помещениями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31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31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детей-сирот, детей, оставшихся без попечения родителей, лиц из их числа, имеющих право на проведение ремонта ранее занимаемого жилого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помещения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749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молодых семей, получивших свидетельство о праве на получение социальной выплаты на приобретение (строительство) жилого помещения, в общем количестве молодых семей, нуждающихся в улучшении жилищных условий по состоянию на 1 января 2015 г. (процентов) в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Мелеузовском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районе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Республики Башкортостан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3,5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3,5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3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Объем вводимого жилья  участниками Программы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1130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1130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Обеспечение потребности муниципального района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Мелеузовский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 в технической документации на объекты муниципальной собственности в целях обеспечения государственной регистрации права, 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Обеспечение потребности в предпродажной подготовки, продажи и приватизации муниципального имущества, 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66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Обеспеченность потребности в содержание казны, 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Обеспечение потребности в оплате взносов на капитальный ремонт общего имущества многоквартирного дома по объектам муниципальной собственности, 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разработанных проектов планировок  микрорайонов жилой застройки на территории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муниципального района </a:t>
                      </a: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Мелеузовский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 Республики Башкортостан,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13,1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19,6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66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Уровень обеспеченности граждан земельными участками, имеющих право на получение земельного участка однократно и бесплатно, 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44,1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системы жилищно-коммунального хозяйства в муниципальном  районе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pic>
        <p:nvPicPr>
          <p:cNvPr id="9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04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58">
        <p14:reveal/>
      </p:transition>
    </mc:Choice>
    <mc:Fallback xmlns="">
      <p:transition spd="slow" advTm="7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5299" name="Rectangle 8"/>
          <p:cNvSpPr>
            <a:spLocks noChangeArrowheads="1"/>
          </p:cNvSpPr>
          <p:nvPr/>
        </p:nvSpPr>
        <p:spPr bwMode="auto">
          <a:xfrm>
            <a:off x="468313" y="366712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Мелеузовский район Республика Башкортостан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      </a:t>
            </a:r>
          </a:p>
        </p:txBody>
      </p:sp>
      <p:pic>
        <p:nvPicPr>
          <p:cNvPr id="55301" name="Picture 6" descr="C:\Users\1\Deskto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025"/>
            <a:ext cx="9144000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8524" y="764704"/>
            <a:ext cx="78198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kern="10" dirty="0"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rPr>
              <a:t>Муниципальная программа </a:t>
            </a:r>
            <a:r>
              <a:rPr lang="ru-RU" sz="2000" b="1" kern="10" dirty="0" smtClean="0"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rPr>
              <a:t>«</a:t>
            </a:r>
            <a:r>
              <a:rPr lang="ru-RU" sz="2000" b="1" kern="10" dirty="0"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rPr>
              <a:t>Дорожное хозяйство и транспортное обслуживание муниципального района Мелеузовский район Республики Башкортостан</a:t>
            </a:r>
            <a:r>
              <a:rPr lang="ru-RU" sz="2000" b="1" kern="10" dirty="0" smtClean="0"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rPr>
              <a:t>»</a:t>
            </a:r>
            <a:r>
              <a:rPr lang="ru-RU" sz="2000" b="1" kern="10" dirty="0"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bg1">
                    <a:lumMod val="65000"/>
                  </a:schemeClr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 на </a:t>
            </a:r>
            <a:r>
              <a:rPr lang="ru-RU" sz="2000" b="1" kern="10" dirty="0" smtClean="0"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bg1">
                    <a:lumMod val="65000"/>
                  </a:schemeClr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2014-2021 годы.                        </a:t>
            </a:r>
            <a:r>
              <a:rPr lang="ru-RU" sz="2000" b="1" kern="10" dirty="0"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bg1">
                    <a:lumMod val="65000"/>
                  </a:schemeClr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Объем финансирования на 2016 год </a:t>
            </a:r>
            <a:r>
              <a:rPr lang="ru-RU" sz="2000" b="1" kern="10" dirty="0" smtClean="0"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bg1">
                    <a:lumMod val="65000"/>
                  </a:schemeClr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40922,0 </a:t>
            </a:r>
            <a:r>
              <a:rPr lang="ru-RU" sz="2000" b="1" kern="10" dirty="0" err="1"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bg1">
                    <a:lumMod val="65000"/>
                  </a:schemeClr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тыс.рублей</a:t>
            </a:r>
            <a:endParaRPr lang="ru-RU" sz="2000" b="1" kern="10" dirty="0">
              <a:ln w="9525">
                <a:solidFill>
                  <a:schemeClr val="accent6">
                    <a:lumMod val="50000"/>
                  </a:schemeClr>
                </a:solidFill>
                <a:round/>
                <a:headEnd/>
                <a:tailEnd/>
              </a:ln>
              <a:solidFill>
                <a:schemeClr val="bg1">
                  <a:lumMod val="65000"/>
                </a:schemeClr>
              </a:solidFill>
              <a:effectLst>
                <a:glow>
                  <a:schemeClr val="accent1"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endParaRPr lang="ru-RU" sz="2000" b="1" kern="10" dirty="0">
              <a:ln w="9525">
                <a:solidFill>
                  <a:srgbClr val="000080"/>
                </a:solidFill>
                <a:round/>
                <a:headEnd/>
                <a:tailEnd/>
              </a:ln>
              <a:latin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36" y="5877272"/>
            <a:ext cx="8842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  <a:effectLst>
                  <a:glow rad="6350">
                    <a:srgbClr val="3E0C0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программы : </a:t>
            </a:r>
            <a:r>
              <a:rPr lang="ru-RU" dirty="0" smtClean="0">
                <a:solidFill>
                  <a:schemeClr val="bg1"/>
                </a:solidFill>
                <a:effectLst>
                  <a:glow rad="6350">
                    <a:srgbClr val="3E0C0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строительный </a:t>
            </a:r>
            <a:r>
              <a:rPr lang="ru-RU" dirty="0">
                <a:solidFill>
                  <a:schemeClr val="bg1"/>
                </a:solidFill>
                <a:effectLst>
                  <a:glow rad="6350">
                    <a:srgbClr val="3E0C0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Администрации муниципального района </a:t>
            </a:r>
            <a:r>
              <a:rPr lang="ru-RU" dirty="0" err="1">
                <a:solidFill>
                  <a:schemeClr val="bg1"/>
                </a:solidFill>
                <a:effectLst>
                  <a:glow rad="6350">
                    <a:srgbClr val="3E0C0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dirty="0">
                <a:solidFill>
                  <a:schemeClr val="bg1"/>
                </a:solidFill>
                <a:effectLst>
                  <a:glow rad="6350">
                    <a:srgbClr val="3E0C0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</a:t>
            </a:r>
          </a:p>
          <a:p>
            <a:pPr algn="l"/>
            <a:r>
              <a:rPr lang="ru-RU" dirty="0">
                <a:solidFill>
                  <a:schemeClr val="bg1"/>
                </a:solidFill>
                <a:effectLst>
                  <a:glow rad="6350">
                    <a:srgbClr val="3E0C0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Соисполнители программы : </a:t>
            </a:r>
            <a:r>
              <a:rPr lang="ru-RU" dirty="0" smtClean="0">
                <a:solidFill>
                  <a:schemeClr val="bg1"/>
                </a:solidFill>
                <a:effectLst>
                  <a:glow rad="6350">
                    <a:srgbClr val="3E0C0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отсутствуют.</a:t>
            </a:r>
            <a:endParaRPr lang="ru-RU" dirty="0">
              <a:solidFill>
                <a:schemeClr val="bg1"/>
              </a:solidFill>
              <a:effectLst>
                <a:glow rad="6350">
                  <a:srgbClr val="3E0C04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73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01">
        <p14:reveal/>
      </p:transition>
    </mc:Choice>
    <mc:Fallback xmlns="">
      <p:transition spd="slow" advTm="12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«Дорожное хозяйство и транспортное обслуживание 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муниципального  района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74374" y="620688"/>
            <a:ext cx="788387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l"/>
            <a:r>
              <a:rPr lang="ru-RU" sz="1600" b="1" i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3E0C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 </a:t>
            </a:r>
            <a:endParaRPr lang="ru-RU" sz="1600" b="1" i="1" dirty="0" smtClean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rgbClr val="3E0C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600" b="1" i="1" dirty="0" smtClean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rgbClr val="3E0C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b="1" i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3E0C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устойчивости и сохранения существующей сети автомобильных дорог общего пользования, повышение их доступности для населения муниципального района </a:t>
            </a:r>
            <a:r>
              <a:rPr lang="ru-RU" sz="16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004048" y="2549051"/>
            <a:ext cx="3600400" cy="3456384"/>
          </a:xfrm>
        </p:spPr>
        <p:txBody>
          <a:bodyPr/>
          <a:lstStyle/>
          <a:p>
            <a:r>
              <a:rPr lang="ru-RU" sz="1600" b="1" i="1" dirty="0" smtClean="0">
                <a:ln>
                  <a:solidFill>
                    <a:schemeClr val="accent3">
                      <a:lumMod val="75000"/>
                    </a:schemeClr>
                  </a:solidFill>
                  <a:prstDash val="solid"/>
                  <a:bevel/>
                </a:ln>
                <a:solidFill>
                  <a:schemeClr val="accent4">
                    <a:lumMod val="50000"/>
                  </a:schemeClr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1600" b="1" i="1" dirty="0">
                <a:ln>
                  <a:solidFill>
                    <a:schemeClr val="accent3">
                      <a:lumMod val="75000"/>
                    </a:schemeClr>
                  </a:solidFill>
                  <a:prstDash val="solid"/>
                  <a:bevel/>
                </a:ln>
                <a:solidFill>
                  <a:schemeClr val="accent4">
                    <a:lumMod val="50000"/>
                  </a:schemeClr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  <a:endParaRPr lang="ru-RU" sz="1600" b="1" i="1" dirty="0" smtClean="0">
              <a:ln>
                <a:solidFill>
                  <a:schemeClr val="accent3">
                    <a:lumMod val="75000"/>
                  </a:schemeClr>
                </a:solidFill>
                <a:prstDash val="solid"/>
                <a:bevel/>
              </a:ln>
              <a:solidFill>
                <a:schemeClr val="accent4">
                  <a:lumMod val="50000"/>
                </a:schemeClr>
              </a:solidFill>
              <a:effectLst>
                <a:glow>
                  <a:schemeClr val="accent2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единой дорожной сети круглогодичной доступности для населения муниципального района </a:t>
            </a:r>
            <a:r>
              <a:rPr lang="ru-RU" sz="16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Башкортостан;</a:t>
            </a:r>
          </a:p>
          <a:p>
            <a:pPr marL="285750" indent="-285750">
              <a:buFontTx/>
              <a:buChar char="-"/>
            </a:pP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мер социальной поддержки населению района при проезде на общественном транспорте.</a:t>
            </a:r>
            <a:endParaRPr lang="ru-RU" sz="1200" b="1" i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effectLst>
                <a:glow rad="63500">
                  <a:schemeClr val="accent2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4" y="-8696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4904"/>
            <a:ext cx="4692397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69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74">
        <p14:reveal/>
      </p:transition>
    </mc:Choice>
    <mc:Fallback xmlns="">
      <p:transition spd="slow" advTm="9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613668"/>
              </p:ext>
            </p:extLst>
          </p:nvPr>
        </p:nvGraphicFramePr>
        <p:xfrm>
          <a:off x="193675" y="2780928"/>
          <a:ext cx="8554789" cy="2837671"/>
        </p:xfrm>
        <a:graphic>
          <a:graphicData uri="http://schemas.openxmlformats.org/drawingml/2006/table">
            <a:tbl>
              <a:tblPr/>
              <a:tblGrid>
                <a:gridCol w="4877474"/>
                <a:gridCol w="1085027"/>
                <a:gridCol w="1296144"/>
                <a:gridCol w="1296144"/>
              </a:tblGrid>
              <a:tr h="253053"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marL="91444" marR="91444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(тыс.руб)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3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том числе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2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местный бюджет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Республики Башкортостан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ремонта и содержания дорог местного значения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40652,0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11108,0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29544,0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осуществление пригородных пассажирских пригородных пассажирских перевозок до садово-огороднических участков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3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40922,0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11378,0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29544,0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60" name="TextBox 2"/>
          <p:cNvSpPr txBox="1">
            <a:spLocks noChangeArrowheads="1"/>
          </p:cNvSpPr>
          <p:nvPr/>
        </p:nvSpPr>
        <p:spPr bwMode="auto">
          <a:xfrm>
            <a:off x="2389830" y="838147"/>
            <a:ext cx="43643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основных мероприятий</a:t>
            </a:r>
          </a:p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2016 год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«Дорожное хозяйство и транспортное обслуживание 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муниципального  района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User\Pictures\12210c76_resizedScaled_817to5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21552"/>
            <a:ext cx="2448397" cy="155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Pictures\Na-Roditelskij-den-uvelichat-kolichestvo-avtobusov-na-marshruta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53" y="721551"/>
            <a:ext cx="2526688" cy="155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4" y="-8696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60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7">
        <p14:reveal/>
      </p:transition>
    </mc:Choice>
    <mc:Fallback xmlns="">
      <p:transition spd="slow" advTm="9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1403350" y="1008604"/>
            <a:ext cx="5905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dirty="0">
                <a:solidFill>
                  <a:srgbClr val="0070C0"/>
                </a:solidFill>
                <a:cs typeface="Arial" charset="0"/>
              </a:rPr>
              <a:t>Основные показатели (индикаторы) программы</a:t>
            </a:r>
            <a:endParaRPr lang="ru-RU" altLang="ru-RU" dirty="0"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554014"/>
              </p:ext>
            </p:extLst>
          </p:nvPr>
        </p:nvGraphicFramePr>
        <p:xfrm>
          <a:off x="193675" y="2132856"/>
          <a:ext cx="8510463" cy="2879960"/>
        </p:xfrm>
        <a:graphic>
          <a:graphicData uri="http://schemas.openxmlformats.org/drawingml/2006/table">
            <a:tbl>
              <a:tblPr/>
              <a:tblGrid>
                <a:gridCol w="450692"/>
                <a:gridCol w="6187438"/>
                <a:gridCol w="1008112"/>
                <a:gridCol w="864221"/>
              </a:tblGrid>
              <a:tr h="10801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на 2015год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показатели на 2016год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574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протяженности автомобильных дорог общего пользования местного значения, не отвечающих нормативным требованиям, в общей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протяженности автомобильных дорог общего пользования местного значения, %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34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социальных маршрутов общественного транспорта, в общей численности маршрутов общественного транспорта муниципального района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Мелеузовский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 Республики Башкортостан, %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«Дорожное хозяйство и транспортное обслуживание 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муниципального  района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25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69">
        <p14:reveal/>
      </p:transition>
    </mc:Choice>
    <mc:Fallback xmlns="">
      <p:transition spd="slow" advTm="7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5299" name="Rectangle 8"/>
          <p:cNvSpPr>
            <a:spLocks noChangeArrowheads="1"/>
          </p:cNvSpPr>
          <p:nvPr/>
        </p:nvSpPr>
        <p:spPr bwMode="auto">
          <a:xfrm>
            <a:off x="468313" y="366712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Мелеузовский район Республика Башкортостан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      </a:t>
            </a:r>
          </a:p>
        </p:txBody>
      </p:sp>
      <p:pic>
        <p:nvPicPr>
          <p:cNvPr id="5530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285" y="708025"/>
            <a:ext cx="9144000" cy="653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8524" y="705813"/>
            <a:ext cx="82454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00B0F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Муниципальная программа </a:t>
            </a:r>
            <a:r>
              <a:rPr lang="ru-RU" sz="2000" b="1" kern="10" dirty="0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00B0F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«Развитие торговли в муниципальном районе </a:t>
            </a:r>
            <a:r>
              <a:rPr lang="ru-RU" sz="2000" b="1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00B0F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Мелеузовский район </a:t>
            </a:r>
            <a:r>
              <a:rPr lang="ru-RU" sz="2000" b="1" kern="10" dirty="0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00B0F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Республики Башкортостан»</a:t>
            </a:r>
            <a:r>
              <a:rPr lang="ru-RU" sz="2000" b="1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00B0F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 </a:t>
            </a:r>
            <a:endParaRPr lang="ru-RU" sz="2000" b="1" kern="10" dirty="0" smtClean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glow rad="12700">
                  <a:srgbClr val="00B0F0">
                    <a:alpha val="40000"/>
                  </a:srgbClr>
                </a:glo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 kern="10" dirty="0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00B0F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на 2014-2021 годы.                       </a:t>
            </a:r>
          </a:p>
          <a:p>
            <a:pPr algn="just">
              <a:defRPr/>
            </a:pPr>
            <a:r>
              <a:rPr lang="ru-RU" sz="2000" b="1" kern="10" dirty="0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00B0F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00B0F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Объем финансирования на 2016 год </a:t>
            </a:r>
            <a:r>
              <a:rPr lang="ru-RU" sz="2000" b="1" kern="10" dirty="0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00B0F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осуществляется за счет средств внебюджетных источников и собственных и заёмных средств предприятий торговли, бытового обслуживания населения и</a:t>
            </a:r>
          </a:p>
          <a:p>
            <a:pPr algn="ctr">
              <a:defRPr/>
            </a:pPr>
            <a:r>
              <a:rPr lang="ru-RU" sz="2000" b="1" kern="10" dirty="0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00B0F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 общественного питания.</a:t>
            </a:r>
            <a:endParaRPr lang="ru-RU" sz="2000" b="1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glow rad="12700">
                  <a:srgbClr val="00B0F0">
                    <a:alpha val="40000"/>
                  </a:srgbClr>
                </a:glo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endParaRPr lang="ru-RU" sz="2000" b="1" kern="10" dirty="0">
              <a:ln w="9525">
                <a:solidFill>
                  <a:srgbClr val="000080"/>
                </a:solidFill>
                <a:round/>
                <a:headEnd/>
                <a:tailEnd/>
              </a:ln>
              <a:latin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4285" y="5747300"/>
            <a:ext cx="91370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600" dirty="0">
                <a:solidFill>
                  <a:srgbClr val="00FF00"/>
                </a:solidFill>
                <a:effectLst>
                  <a:glow rad="10160"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программы </a:t>
            </a:r>
            <a:r>
              <a:rPr lang="ru-RU" sz="1600" dirty="0" smtClean="0">
                <a:solidFill>
                  <a:srgbClr val="00FF00"/>
                </a:solidFill>
                <a:effectLst>
                  <a:glow rad="10160"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отдел экономического развития, промышленности, инвестиций, предпринимательства, туризма и потребительского рынка Администрации муниципального </a:t>
            </a:r>
            <a:r>
              <a:rPr lang="ru-RU" sz="1600" dirty="0">
                <a:solidFill>
                  <a:srgbClr val="00FF00"/>
                </a:solidFill>
                <a:effectLst>
                  <a:glow rad="10160"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sz="1600" dirty="0" err="1">
                <a:solidFill>
                  <a:srgbClr val="00FF00"/>
                </a:solidFill>
                <a:effectLst>
                  <a:glow rad="10160"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dirty="0">
                <a:solidFill>
                  <a:srgbClr val="00FF00"/>
                </a:solidFill>
                <a:effectLst>
                  <a:glow rad="10160"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</a:t>
            </a:r>
          </a:p>
          <a:p>
            <a:pPr algn="l"/>
            <a:r>
              <a:rPr lang="ru-RU" sz="1600" dirty="0">
                <a:solidFill>
                  <a:srgbClr val="00FF00"/>
                </a:solidFill>
                <a:effectLst>
                  <a:glow rad="10160"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Соисполнители программы : </a:t>
            </a:r>
            <a:r>
              <a:rPr lang="ru-RU" sz="1600" dirty="0" smtClean="0">
                <a:solidFill>
                  <a:srgbClr val="00FF00"/>
                </a:solidFill>
                <a:effectLst>
                  <a:glow rad="10160"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</a:t>
            </a:r>
            <a:r>
              <a:rPr lang="ru-RU" dirty="0" smtClean="0">
                <a:solidFill>
                  <a:srgbClr val="00FF00"/>
                </a:solidFill>
                <a:effectLst>
                  <a:glow rad="10160"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FF00"/>
              </a:solidFill>
              <a:effectLst>
                <a:glow rad="10160">
                  <a:srgbClr val="216D57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989">
        <p14:reveal/>
      </p:transition>
    </mc:Choice>
    <mc:Fallback xmlns="">
      <p:transition spd="slow" advTm="19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торговли в муниципальном  районе </a:t>
            </a:r>
          </a:p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Республики Башкортостан»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2214" y="584775"/>
            <a:ext cx="78838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l"/>
            <a:r>
              <a:rPr lang="ru-RU" sz="1600" b="1" i="1" dirty="0">
                <a:ln w="6350" cmpd="thinThick">
                  <a:solidFill>
                    <a:srgbClr val="216D57"/>
                  </a:solidFill>
                  <a:miter lim="800000"/>
                </a:ln>
                <a:noFill/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 </a:t>
            </a:r>
            <a:endParaRPr lang="ru-RU" sz="1600" b="1" i="1" dirty="0" smtClean="0">
              <a:ln w="6350" cmpd="thinThick">
                <a:solidFill>
                  <a:srgbClr val="216D57"/>
                </a:solidFill>
                <a:miter lim="800000"/>
              </a:ln>
              <a:noFill/>
              <a:effectLst>
                <a:glow>
                  <a:srgbClr val="216D57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b="1" i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sz="16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наиболее полного удовлетворения потребности населения в качественных и безопасных товарах и услугах по доступным ценам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932040" y="1737200"/>
            <a:ext cx="4104456" cy="4932159"/>
          </a:xfrm>
        </p:spPr>
        <p:txBody>
          <a:bodyPr/>
          <a:lstStyle/>
          <a:p>
            <a:r>
              <a:rPr lang="ru-RU" sz="1600" b="1" i="1" dirty="0" smtClean="0">
                <a:ln>
                  <a:solidFill>
                    <a:schemeClr val="accent5">
                      <a:lumMod val="50000"/>
                    </a:schemeClr>
                  </a:solidFill>
                  <a:prstDash val="solid"/>
                  <a:beve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1600" b="1" i="1" dirty="0">
                <a:ln>
                  <a:solidFill>
                    <a:schemeClr val="accent5">
                      <a:lumMod val="50000"/>
                    </a:schemeClr>
                  </a:solidFill>
                  <a:prstDash val="solid"/>
                  <a:beve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  <a:endParaRPr lang="ru-RU" sz="1600" b="1" i="1" dirty="0" smtClean="0">
              <a:ln>
                <a:solidFill>
                  <a:schemeClr val="accent5">
                    <a:lumMod val="50000"/>
                  </a:schemeClr>
                </a:solidFill>
                <a:prstDash val="solid"/>
                <a:beve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>
                  <a:schemeClr val="accent2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5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</a:t>
            </a:r>
            <a:r>
              <a:rPr lang="ru-RU" sz="15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экономическую и физическую доступность товаров и услуг на потребительском рынке, качество и культуру обслуживания населения при их </a:t>
            </a:r>
            <a:r>
              <a:rPr lang="ru-RU" sz="15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предоставлении;</a:t>
            </a:r>
          </a:p>
          <a:p>
            <a:pPr marL="285750" indent="-285750">
              <a:buFontTx/>
              <a:buChar char="-"/>
            </a:pPr>
            <a:r>
              <a:rPr lang="ru-RU" sz="15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15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сбалансированное развитие торговой и сервисной </a:t>
            </a:r>
            <a:r>
              <a:rPr lang="ru-RU" sz="15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инфраструктуры;</a:t>
            </a:r>
          </a:p>
          <a:p>
            <a:pPr marL="285750" indent="-285750">
              <a:buFontTx/>
              <a:buChar char="-"/>
            </a:pPr>
            <a:r>
              <a:rPr lang="ru-RU" sz="15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содействовать </a:t>
            </a:r>
            <a:r>
              <a:rPr lang="ru-RU" sz="15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продвижению продукции отечественных </a:t>
            </a:r>
            <a:r>
              <a:rPr lang="ru-RU" sz="15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производителей;</a:t>
            </a:r>
          </a:p>
          <a:p>
            <a:pPr marL="285750" indent="-285750">
              <a:buFontTx/>
              <a:buChar char="-"/>
            </a:pPr>
            <a:r>
              <a:rPr lang="ru-RU" sz="15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15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и безопасность товаров и услуг на потребительском рынке, в том числе </a:t>
            </a:r>
            <a:r>
              <a:rPr lang="ru-RU" sz="15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алкогольной продукции</a:t>
            </a:r>
            <a:r>
              <a:rPr lang="ru-RU" sz="15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поступающей в розничную продажу на территории муниципального района </a:t>
            </a:r>
            <a:r>
              <a:rPr lang="ru-RU" sz="1500" i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5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район;</a:t>
            </a:r>
          </a:p>
          <a:p>
            <a:pPr marL="285750" indent="-285750">
              <a:buFontTx/>
              <a:buChar char="-"/>
            </a:pPr>
            <a:r>
              <a:rPr lang="ru-RU" sz="15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</a:t>
            </a:r>
            <a:r>
              <a:rPr lang="ru-RU" sz="15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защиты прав потребителей на потребительском рынке муниципального района</a:t>
            </a:r>
            <a:endParaRPr lang="ru-RU" sz="1500" b="1" i="1" dirty="0" smtClean="0">
              <a:ln>
                <a:solidFill>
                  <a:schemeClr val="accent3">
                    <a:lumMod val="75000"/>
                  </a:schemeClr>
                </a:solidFill>
                <a:prstDash val="solid"/>
                <a:beve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635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4" y="-8696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Pictures\webhomes-our-work-elkay-plastic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431319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19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46">
        <p14:reveal/>
      </p:transition>
    </mc:Choice>
    <mc:Fallback xmlns="">
      <p:transition spd="slow" advTm="8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987820"/>
              </p:ext>
            </p:extLst>
          </p:nvPr>
        </p:nvGraphicFramePr>
        <p:xfrm>
          <a:off x="172518" y="1581167"/>
          <a:ext cx="8863978" cy="4940640"/>
        </p:xfrm>
        <a:graphic>
          <a:graphicData uri="http://schemas.openxmlformats.org/drawingml/2006/table">
            <a:tbl>
              <a:tblPr/>
              <a:tblGrid>
                <a:gridCol w="6847754"/>
                <a:gridCol w="936104"/>
                <a:gridCol w="1080120"/>
              </a:tblGrid>
              <a:tr h="253053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marL="91444" marR="91444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(тыс.руб)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том числе </a:t>
                      </a: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местный бюджет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3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проекта "Продукт Башкортостана"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fontAlgn="base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Формирование механизмов регулирования и муниципальной координации сферы розничной торговли</a:t>
                      </a:r>
                      <a:r>
                        <a:rPr lang="ru-RU" sz="1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(создание рынков и торговых рядов)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розничной торговли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оптовой торговли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общественного питания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графика проведения сельскохозяйственных ярмарок в муниципальном районе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Проведение ярмарок вакансий для организаций оптовой и розничной торговли, общественного питания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Информационно-аналитическое обеспечение в области торговой деятельности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потребительской кооперации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Координация и развитие бытового обслуживания населения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Повышение правовой грамотности потребителей и хозяйствующих субъектов в сфере защиты прав потребителей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3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60" name="TextBox 2"/>
          <p:cNvSpPr txBox="1">
            <a:spLocks noChangeArrowheads="1"/>
          </p:cNvSpPr>
          <p:nvPr/>
        </p:nvSpPr>
        <p:spPr bwMode="auto">
          <a:xfrm>
            <a:off x="2267744" y="838147"/>
            <a:ext cx="43643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основных мероприятий</a:t>
            </a:r>
          </a:p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2016 год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торговли в муниципальном  районе </a:t>
            </a:r>
          </a:p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4" y="-8696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98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50">
        <p14:reveal/>
      </p:transition>
    </mc:Choice>
    <mc:Fallback xmlns="">
      <p:transition spd="slow" advTm="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1403350" y="1008604"/>
            <a:ext cx="5905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dirty="0">
                <a:solidFill>
                  <a:srgbClr val="0070C0"/>
                </a:solidFill>
                <a:cs typeface="Arial" charset="0"/>
              </a:rPr>
              <a:t>Основные показатели (индикаторы) программы</a:t>
            </a:r>
            <a:endParaRPr lang="ru-RU" altLang="ru-RU" dirty="0"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308582"/>
              </p:ext>
            </p:extLst>
          </p:nvPr>
        </p:nvGraphicFramePr>
        <p:xfrm>
          <a:off x="193675" y="1485032"/>
          <a:ext cx="8510463" cy="3024336"/>
        </p:xfrm>
        <a:graphic>
          <a:graphicData uri="http://schemas.openxmlformats.org/drawingml/2006/table">
            <a:tbl>
              <a:tblPr/>
              <a:tblGrid>
                <a:gridCol w="450692"/>
                <a:gridCol w="6187438"/>
                <a:gridCol w="1008112"/>
                <a:gridCol w="864221"/>
              </a:tblGrid>
              <a:tr h="122413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на 2015год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показатели на 2016год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Оборот розничной и оптовой торговли, общественного питания, платных и бытовых  услуг населению  в муниципальном районе Мелеузовский район Республики Башкортостан, млн.руб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12377,1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13505,4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Обеспеченность населения площадью торговых объектов в муниципальном районе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Мелеузовский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 Республики Башкортостан, кв. м на 1000 человек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639,5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658,7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Представленность социально значимых продуктов питания, произведенных в Республике Башкортостан, в общем товарном ассортименте социально значимых продуктов питания, %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84,4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85,9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торговли в муниципальном  районе </a:t>
            </a:r>
          </a:p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pic>
        <p:nvPicPr>
          <p:cNvPr id="9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Pictures\Sistema%20roznichnoy%20torgovl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44" y="4725144"/>
            <a:ext cx="5292712" cy="198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13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54">
        <p14:reveal/>
      </p:transition>
    </mc:Choice>
    <mc:Fallback xmlns="">
      <p:transition spd="slow" advTm="10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1403350" y="876300"/>
            <a:ext cx="5905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dirty="0">
                <a:solidFill>
                  <a:srgbClr val="0070C0"/>
                </a:solidFill>
                <a:cs typeface="Arial" charset="0"/>
              </a:rPr>
              <a:t>Основные показатели (индикаторы) программы</a:t>
            </a:r>
            <a:endParaRPr lang="ru-RU" altLang="ru-RU" dirty="0"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852908"/>
              </p:ext>
            </p:extLst>
          </p:nvPr>
        </p:nvGraphicFramePr>
        <p:xfrm>
          <a:off x="179513" y="1190625"/>
          <a:ext cx="8784975" cy="5381335"/>
        </p:xfrm>
        <a:graphic>
          <a:graphicData uri="http://schemas.openxmlformats.org/drawingml/2006/table">
            <a:tbl>
              <a:tblPr/>
              <a:tblGrid>
                <a:gridCol w="360039"/>
                <a:gridCol w="6775512"/>
                <a:gridCol w="857336"/>
                <a:gridCol w="792088"/>
              </a:tblGrid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на 2015год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показатели на 2016год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5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трех до семи лет, получающих услугу дошкольного образования, в общем количестве детей этого возраста, нуждающихся в данной услуге,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91,1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6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посещающих учреждения реализующих программы дошкольного образования, получающих компенсацию части родительской платы за содержание в учреждении,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45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получающих льготу по плате за присмотр и уход в дошкольных учреждениях за счёт средств бюджета муниципального образования,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в муниципальных общеобразовательных организациях, занимающихся в одну смену, в общей численности обучающихся в муниципальных общеобразовательных организациях,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92,6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92,6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9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в общеобразовательных организациях, которым предоставлена  возможность обучаться в соответствии с основными современными требованиями, в общей численности обучающихся,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09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учреждений реализующих программы дошкольного образования,  оснащенных в соответствии с современными требованиями,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средней заработной платы педагогических работников общеобразовательных организаций и средней заработной платы в Республике Башкортостан,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9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средней заработной платы педагогических работников дошкольных образовательных организаций и средней заработной платы в сфере общего образования в Республике Башкортостан,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9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средней заработной платы педагогических работников организаций  дополнительного образования детей и средней заработной платы в Республике Башкортостан,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9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получателей государственной услуги в сфере образования, удовлетворенных полнотой и качеством этой услуги, в общем количестве опрошенных,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9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образовательных организаций с постоянным пребыванием детей, здания которых находятся в аварийном состоянии или требуют капитального ремонта, в общем количестве образовательных организаций,,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48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подростков,  охваченных основными формами отдыха и оздоровления в общем количестве детей, подростков,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подростков и учащейся молодёжи, охваченных дополнительной занятостью в каникулярное время в общем количестве детей, подростков и учащейся молодёжи,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системы образования муниципального                        района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Башкортостан»   </a:t>
            </a:r>
          </a:p>
        </p:txBody>
      </p:sp>
      <p:pic>
        <p:nvPicPr>
          <p:cNvPr id="9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66">
        <p14:reveal/>
      </p:transition>
    </mc:Choice>
    <mc:Fallback xmlns="">
      <p:transition spd="slow" advTm="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5299" name="Rectangle 8"/>
          <p:cNvSpPr>
            <a:spLocks noChangeArrowheads="1"/>
          </p:cNvSpPr>
          <p:nvPr/>
        </p:nvSpPr>
        <p:spPr bwMode="auto">
          <a:xfrm>
            <a:off x="468313" y="366712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Мелеузовский район Республика Башкортостан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      </a:t>
            </a:r>
          </a:p>
        </p:txBody>
      </p:sp>
      <p:pic>
        <p:nvPicPr>
          <p:cNvPr id="5530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285" y="708025"/>
            <a:ext cx="9144000" cy="631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8524" y="705813"/>
            <a:ext cx="82454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FF000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Муниципальная программа </a:t>
            </a:r>
            <a:r>
              <a:rPr lang="ru-RU" sz="20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FF000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«Снижение рисков и смягчение последствий чрезвычайных ситуаций природного и техногенного характера в муниципальном районе </a:t>
            </a:r>
            <a:r>
              <a:rPr lang="ru-RU" sz="20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FF000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Мелеузовский район </a:t>
            </a:r>
            <a:r>
              <a:rPr lang="ru-RU" sz="20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FF000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Республики</a:t>
            </a:r>
          </a:p>
          <a:p>
            <a:pPr algn="ctr">
              <a:defRPr/>
            </a:pPr>
            <a:r>
              <a:rPr lang="ru-RU" sz="20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FF000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 Башкортостан»</a:t>
            </a:r>
            <a:r>
              <a:rPr lang="ru-RU" sz="20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FF000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FF000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на 2014-2021 годы.                       </a:t>
            </a:r>
          </a:p>
          <a:p>
            <a:pPr algn="ctr">
              <a:defRPr/>
            </a:pPr>
            <a:r>
              <a:rPr lang="ru-RU" sz="20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FF000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FF000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Объем финансирования на 2016 </a:t>
            </a:r>
            <a:r>
              <a:rPr lang="ru-RU" sz="20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FF000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год 2791,0 </a:t>
            </a:r>
            <a:r>
              <a:rPr lang="ru-RU" sz="2000" b="1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FF000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тыс.рублей</a:t>
            </a:r>
            <a:r>
              <a:rPr lang="ru-RU" sz="20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FF000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.</a:t>
            </a:r>
            <a:r>
              <a:rPr lang="ru-RU" sz="2000" b="1" kern="10" dirty="0" smtClean="0"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bg1">
                    <a:lumMod val="65000"/>
                  </a:schemeClr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 </a:t>
            </a:r>
            <a:endParaRPr lang="ru-RU" sz="20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glow rad="12700">
                  <a:srgbClr val="FF0000">
                    <a:alpha val="40000"/>
                  </a:srgbClr>
                </a:glo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endParaRPr lang="ru-RU" sz="2000" b="1" kern="10" dirty="0">
              <a:ln w="9525">
                <a:solidFill>
                  <a:srgbClr val="000080"/>
                </a:solidFill>
                <a:round/>
                <a:headEnd/>
                <a:tailEnd/>
              </a:ln>
              <a:latin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36" y="5633226"/>
            <a:ext cx="91370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glow rad="6350">
                    <a:schemeClr val="accent1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программы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effectLst>
                  <a:glow rad="6350">
                    <a:schemeClr val="accent1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отдел по мобилизационной работе и ГОЧС Администрации муниципального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glow rad="6350">
                    <a:schemeClr val="accent1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sz="1400" dirty="0" err="1">
                <a:solidFill>
                  <a:schemeClr val="accent2">
                    <a:lumMod val="75000"/>
                  </a:schemeClr>
                </a:solidFill>
                <a:effectLst>
                  <a:glow rad="6350">
                    <a:schemeClr val="accent1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glow rad="6350">
                    <a:schemeClr val="accent1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</a:t>
            </a:r>
          </a:p>
          <a:p>
            <a:pPr algn="just"/>
            <a:r>
              <a:rPr lang="ru-RU" sz="1400" dirty="0">
                <a:solidFill>
                  <a:srgbClr val="00B0F0"/>
                </a:solidFill>
                <a:effectLst>
                  <a:glow rad="6350">
                    <a:schemeClr val="accent1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Соисполнители программы : 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нформационно 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аналитический 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отдел, отдел 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экономического развития, промышленности и инвестиций, предпринимательства, туризма и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рынка, сектор 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физической культуре и 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спорту, сектор 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делам 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молодежи, отдел образования, отдел культуры, совет 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обровольной 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народной 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дружины, комиссия 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делам несовершеннолетних и защите их прав.</a:t>
            </a:r>
            <a:endParaRPr lang="ru-RU" sz="1400" dirty="0">
              <a:solidFill>
                <a:srgbClr val="00B0F0"/>
              </a:solidFill>
              <a:effectLst>
                <a:glow rad="6350">
                  <a:schemeClr val="accent1">
                    <a:lumMod val="7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90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326">
        <p14:reveal/>
      </p:transition>
    </mc:Choice>
    <mc:Fallback xmlns="">
      <p:transition spd="slow" advTm="23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2214" y="584775"/>
            <a:ext cx="892629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l"/>
            <a:r>
              <a:rPr lang="ru-RU" sz="1600" b="1" i="1" dirty="0">
                <a:ln w="6350" cmpd="thinThick">
                  <a:noFill/>
                  <a:miter lim="800000"/>
                </a:ln>
                <a:solidFill>
                  <a:srgbClr val="C92535"/>
                </a:solidFill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 </a:t>
            </a:r>
          </a:p>
          <a:p>
            <a:pPr algn="l"/>
            <a:r>
              <a:rPr lang="ru-RU" sz="1600" i="1" dirty="0" smtClean="0">
                <a:ln w="6350" cmpd="thinThick">
                  <a:noFill/>
                  <a:miter lim="800000"/>
                </a:ln>
                <a:solidFill>
                  <a:srgbClr val="C92535"/>
                </a:solidFill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</a:t>
            </a:r>
            <a:r>
              <a:rPr lang="ru-RU" sz="1600" i="1" dirty="0" smtClean="0">
                <a:solidFill>
                  <a:srgbClr val="C92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оследовательное </a:t>
            </a:r>
            <a:r>
              <a:rPr lang="ru-RU" sz="1600" i="1" dirty="0">
                <a:solidFill>
                  <a:srgbClr val="C92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рисков чрезвычайных ситуаций, повышение безопасности населения муниципального района. Обеспечение необходимых условий для безопасности жизнедеятельности и устойчивого социально-экономического </a:t>
            </a:r>
            <a:r>
              <a:rPr lang="ru-RU" sz="1600" i="1" dirty="0" smtClean="0">
                <a:solidFill>
                  <a:srgbClr val="C92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муниципального </a:t>
            </a:r>
            <a:r>
              <a:rPr lang="ru-RU" sz="1600" i="1" dirty="0">
                <a:solidFill>
                  <a:srgbClr val="C92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" y="0"/>
            <a:ext cx="914400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«Снижение рисков и смягчение последствий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чрезвычайных ситуаций природного и техногенного характера в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Республики Башкортостан»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788024" y="1988840"/>
            <a:ext cx="4104456" cy="4392487"/>
          </a:xfrm>
        </p:spPr>
        <p:txBody>
          <a:bodyPr/>
          <a:lstStyle/>
          <a:p>
            <a:r>
              <a:rPr lang="ru-RU" sz="1600" b="1" i="1" dirty="0" smtClean="0">
                <a:ln>
                  <a:noFill/>
                  <a:prstDash val="solid"/>
                  <a:bevel/>
                </a:ln>
                <a:solidFill>
                  <a:srgbClr val="800080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1600" b="1" i="1" dirty="0">
                <a:ln>
                  <a:noFill/>
                  <a:prstDash val="solid"/>
                  <a:bevel/>
                </a:ln>
                <a:solidFill>
                  <a:srgbClr val="800080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  <a:endParaRPr lang="ru-RU" sz="1600" b="1" i="1" dirty="0" smtClean="0">
              <a:ln>
                <a:noFill/>
                <a:prstDash val="solid"/>
                <a:bevel/>
              </a:ln>
              <a:solidFill>
                <a:srgbClr val="800080"/>
              </a:solidFill>
              <a:effectLst>
                <a:glow>
                  <a:schemeClr val="accent2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500" b="1" i="1" dirty="0">
                <a:ln>
                  <a:noFill/>
                  <a:prstDash val="solid"/>
                  <a:bevel/>
                </a:ln>
                <a:solidFill>
                  <a:srgbClr val="800080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500" i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нижение </a:t>
            </a:r>
            <a:r>
              <a:rPr lang="ru-RU" sz="1500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экономического ущерба и повышение эффективности работы экстренных служб муниципального района в критических условиях и чрезвычайных </a:t>
            </a:r>
            <a:r>
              <a:rPr lang="ru-RU" sz="1500" i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ситуациях;</a:t>
            </a:r>
          </a:p>
          <a:p>
            <a:pPr marL="285750" indent="-285750">
              <a:buFontTx/>
              <a:buChar char="-"/>
            </a:pPr>
            <a:r>
              <a:rPr lang="ru-RU" sz="1500" i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500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(развитие) информационного обеспечения, совершенствование системы связи и оповещения при чрезвычайных ситуациях. Развитие единой системы экстренного оповещения «Служба 112» на базе МКУ «ЕДДС муниципального </a:t>
            </a:r>
            <a:r>
              <a:rPr lang="ru-RU" sz="1500" i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района»;</a:t>
            </a:r>
          </a:p>
          <a:p>
            <a:pPr marL="285750" indent="-285750">
              <a:buFontTx/>
              <a:buChar char="-"/>
            </a:pPr>
            <a:r>
              <a:rPr lang="ru-RU" sz="1500" i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населения действиям  в области защиты от чрезвычайных ситуаций природного и техногенного характера, а также правилам поведения в чрезвычайных ситуациях.</a:t>
            </a:r>
            <a:endParaRPr lang="ru-RU" sz="1500" i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4" y="-8696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Pictures\10182525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9" y="4077072"/>
            <a:ext cx="4477357" cy="24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Pictures\print_621312_7946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64122"/>
            <a:ext cx="2847385" cy="213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05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26">
        <p14:reveal/>
      </p:transition>
    </mc:Choice>
    <mc:Fallback xmlns="">
      <p:transition spd="slow" advTm="8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007235"/>
              </p:ext>
            </p:extLst>
          </p:nvPr>
        </p:nvGraphicFramePr>
        <p:xfrm>
          <a:off x="183071" y="3140968"/>
          <a:ext cx="8791845" cy="2693655"/>
        </p:xfrm>
        <a:graphic>
          <a:graphicData uri="http://schemas.openxmlformats.org/drawingml/2006/table">
            <a:tbl>
              <a:tblPr/>
              <a:tblGrid>
                <a:gridCol w="6847754"/>
                <a:gridCol w="936104"/>
                <a:gridCol w="1007987"/>
              </a:tblGrid>
              <a:tr h="253053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marL="91444" marR="91444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(тыс.руб)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том числе </a:t>
                      </a: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местный бюджет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63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Создание финансовых резервов муниципального района </a:t>
                      </a:r>
                      <a:r>
                        <a:rPr lang="ru-RU" sz="1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Мелеузовский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район РБ на ликвидацию чрезвычайных ситуаций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fontAlgn="base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Выполнение функций единой дежурно-диспетчерской службы по защите населения и территорий от чрезвычайных ситуаций природного и техногенного характера  муниципального района </a:t>
                      </a:r>
                      <a:r>
                        <a:rPr lang="ru-RU" sz="1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Мелеузовский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район Республики Башкортостан 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2091,0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2091,0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Мероприятия в рамках защиты населения и территорий от чрезвычайных ситуаций природного и техногенного характера муниципального района </a:t>
                      </a:r>
                      <a:r>
                        <a:rPr lang="ru-RU" sz="1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Мелеузовский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район Республики Башкортостан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3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2791,0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2791,0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60" name="TextBox 2"/>
          <p:cNvSpPr txBox="1">
            <a:spLocks noChangeArrowheads="1"/>
          </p:cNvSpPr>
          <p:nvPr/>
        </p:nvSpPr>
        <p:spPr bwMode="auto">
          <a:xfrm>
            <a:off x="2537189" y="1118778"/>
            <a:ext cx="43643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основных мероприятий</a:t>
            </a:r>
          </a:p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2016 год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«Снижение рисков и смягчение последствий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чрезвычайных ситуаций природного и техногенного характера в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pic>
        <p:nvPicPr>
          <p:cNvPr id="4098" name="Picture 2" descr="C:\Users\User\Pictures\lEabDxeh-6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95" y="970368"/>
            <a:ext cx="2769474" cy="184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4" y="-8696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http://www.altaconservation.org/wp-content/blogs.dir/6/files/fire-fighting/phnx_fire-fighters_tea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982" y="980728"/>
            <a:ext cx="2429875" cy="18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1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90">
        <p14:reveal/>
      </p:transition>
    </mc:Choice>
    <mc:Fallback xmlns="">
      <p:transition spd="slow" advTm="11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1403350" y="1165766"/>
            <a:ext cx="5905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dirty="0">
                <a:solidFill>
                  <a:srgbClr val="0070C0"/>
                </a:solidFill>
                <a:cs typeface="Arial" charset="0"/>
              </a:rPr>
              <a:t>Основные показатели (индикаторы) программы</a:t>
            </a:r>
            <a:endParaRPr lang="ru-RU" altLang="ru-RU" dirty="0"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483064"/>
              </p:ext>
            </p:extLst>
          </p:nvPr>
        </p:nvGraphicFramePr>
        <p:xfrm>
          <a:off x="193675" y="2060848"/>
          <a:ext cx="8510463" cy="3024336"/>
        </p:xfrm>
        <a:graphic>
          <a:graphicData uri="http://schemas.openxmlformats.org/drawingml/2006/table">
            <a:tbl>
              <a:tblPr/>
              <a:tblGrid>
                <a:gridCol w="450692"/>
                <a:gridCol w="6187438"/>
                <a:gridCol w="1008112"/>
                <a:gridCol w="864221"/>
              </a:tblGrid>
              <a:tr h="122413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на 2015год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показатели на 2016год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Снижение косвенного экономического ущерба, увеличение объема резерва материальных ресурсов для ликвидации чрезвычайных ситуаций, %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ru-RU" sz="12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2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погибших от ЧС, пожаров, ДТП и несчастных случаев на воде, люди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26</a:t>
                      </a:r>
                      <a:endParaRPr lang="ru-RU" sz="12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  <a:endParaRPr lang="ru-RU" sz="12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Увеличение доли неработающего населения, обученного действиям по сигналам экстренного оповещения, правилам поведения в чрезвычайных ситуациях, %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47</a:t>
                      </a:r>
                      <a:endParaRPr lang="ru-RU" sz="12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49</a:t>
                      </a:r>
                      <a:endParaRPr lang="ru-RU" sz="12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«Снижение рисков и смягчение последствий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чрезвычайных ситуаций природного и техногенного характера в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pic>
        <p:nvPicPr>
          <p:cNvPr id="9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91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82">
        <p14:reveal/>
      </p:transition>
    </mc:Choice>
    <mc:Fallback xmlns="">
      <p:transition spd="slow" advTm="10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5299" name="Rectangle 8"/>
          <p:cNvSpPr>
            <a:spLocks noChangeArrowheads="1"/>
          </p:cNvSpPr>
          <p:nvPr/>
        </p:nvSpPr>
        <p:spPr bwMode="auto">
          <a:xfrm>
            <a:off x="468313" y="366712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Мелеузовский район Республика Башкортостан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      </a:t>
            </a:r>
          </a:p>
        </p:txBody>
      </p:sp>
      <p:pic>
        <p:nvPicPr>
          <p:cNvPr id="5530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285" y="782133"/>
            <a:ext cx="9144000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5" y="708025"/>
            <a:ext cx="83121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glow rad="177800">
                    <a:schemeClr val="bg1">
                      <a:alpha val="82000"/>
                    </a:schemeClr>
                  </a:glow>
                </a:effectLst>
                <a:latin typeface="Times New Roman"/>
                <a:cs typeface="Times New Roman"/>
              </a:rPr>
              <a:t>Муниципальная программа «Обеспечение общественной безопасности в муниципальном районе </a:t>
            </a:r>
            <a:r>
              <a:rPr lang="ru-RU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glow rad="177800">
                    <a:schemeClr val="bg1">
                      <a:alpha val="82000"/>
                    </a:schemeClr>
                  </a:glow>
                </a:effectLst>
                <a:latin typeface="Times New Roman"/>
                <a:cs typeface="Times New Roman"/>
              </a:rPr>
              <a:t>Мелеузовский</a:t>
            </a:r>
            <a:r>
              <a:rPr lang="ru-RU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glow rad="177800">
                    <a:schemeClr val="bg1">
                      <a:alpha val="82000"/>
                    </a:schemeClr>
                  </a:glow>
                </a:effectLst>
                <a:latin typeface="Times New Roman"/>
                <a:cs typeface="Times New Roman"/>
              </a:rPr>
              <a:t> район Республики Башкортостан» </a:t>
            </a:r>
            <a:r>
              <a:rPr lang="ru-RU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glow rad="177800">
                    <a:schemeClr val="bg1">
                      <a:alpha val="82000"/>
                    </a:schemeClr>
                  </a:glow>
                </a:effectLst>
                <a:latin typeface="Times New Roman"/>
                <a:cs typeface="Times New Roman"/>
              </a:rPr>
              <a:t>на</a:t>
            </a:r>
          </a:p>
          <a:p>
            <a:pPr algn="ctr">
              <a:defRPr/>
            </a:pPr>
            <a:r>
              <a:rPr lang="ru-RU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glow rad="177800">
                    <a:schemeClr val="bg1">
                      <a:alpha val="82000"/>
                    </a:scheme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ru-RU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glow rad="177800">
                    <a:schemeClr val="bg1">
                      <a:alpha val="82000"/>
                    </a:schemeClr>
                  </a:glow>
                </a:effectLst>
                <a:latin typeface="Times New Roman"/>
                <a:cs typeface="Times New Roman"/>
              </a:rPr>
              <a:t>2016-2021 годы.                       </a:t>
            </a:r>
          </a:p>
          <a:p>
            <a:pPr algn="ctr">
              <a:defRPr/>
            </a:pPr>
            <a:r>
              <a:rPr lang="ru-RU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glow rad="177800">
                    <a:schemeClr val="bg1">
                      <a:alpha val="82000"/>
                    </a:schemeClr>
                  </a:glow>
                </a:effectLst>
                <a:latin typeface="Times New Roman"/>
                <a:cs typeface="Times New Roman"/>
              </a:rPr>
              <a:t> Объем финансирования на 2016 год 763,0 </a:t>
            </a:r>
            <a:r>
              <a:rPr lang="ru-RU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glow rad="177800">
                    <a:schemeClr val="bg1">
                      <a:alpha val="82000"/>
                    </a:schemeClr>
                  </a:glow>
                </a:effectLst>
                <a:latin typeface="Times New Roman"/>
                <a:cs typeface="Times New Roman"/>
              </a:rPr>
              <a:t>тыс.рублей</a:t>
            </a:r>
            <a:r>
              <a:rPr lang="ru-RU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glow rad="177800">
                    <a:schemeClr val="bg1">
                      <a:alpha val="82000"/>
                    </a:schemeClr>
                  </a:glow>
                </a:effectLst>
                <a:latin typeface="Times New Roman"/>
                <a:cs typeface="Times New Roman"/>
              </a:rPr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989" y="5075590"/>
            <a:ext cx="911601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50000"/>
                      <a:lumOff val="50000"/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программы : отдел по мобилизационной работе и ГОЧС Администрации муниципального района </a:t>
            </a:r>
            <a:r>
              <a:rPr lang="ru-RU" sz="1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50000"/>
                      <a:lumOff val="50000"/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4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50000"/>
                      <a:lumOff val="50000"/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</a:t>
            </a:r>
          </a:p>
          <a:p>
            <a:pPr algn="l"/>
            <a:r>
              <a:rPr lang="ru-RU" sz="14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50000"/>
                      <a:lumOff val="50000"/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Соисполнители программы : антитеррористическая комиссия муниципального района </a:t>
            </a:r>
            <a:r>
              <a:rPr lang="ru-RU" sz="1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50000"/>
                      <a:lumOff val="50000"/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4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50000"/>
                      <a:lumOff val="50000"/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район; антинаркотическая комиссия муниципального района </a:t>
            </a:r>
            <a:r>
              <a:rPr lang="ru-RU" sz="1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50000"/>
                      <a:lumOff val="50000"/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4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50000"/>
                      <a:lumOff val="50000"/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район; комиссия по делам несовершеннолетних и защите их прав; муниципальное казенное учреждение «Единая дежурно-диспетчерская служба муниципального района </a:t>
            </a:r>
            <a:r>
              <a:rPr lang="ru-RU" sz="1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50000"/>
                      <a:lumOff val="50000"/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4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50000"/>
                      <a:lumOff val="50000"/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Башкортостан»;  государственное бюджетное учреждение здравоохранения Республики Башкортостан  </a:t>
            </a:r>
            <a:r>
              <a:rPr lang="ru-RU" sz="1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50000"/>
                      <a:lumOff val="50000"/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Мелеузовская</a:t>
            </a:r>
            <a:r>
              <a:rPr lang="ru-RU" sz="14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50000"/>
                      <a:lumOff val="50000"/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центральная районная больница; сектор по делам молодежи, отдел культуры.</a:t>
            </a:r>
          </a:p>
        </p:txBody>
      </p:sp>
    </p:spTree>
    <p:extLst>
      <p:ext uri="{BB962C8B-B14F-4D97-AF65-F5344CB8AC3E}">
        <p14:creationId xmlns:p14="http://schemas.microsoft.com/office/powerpoint/2010/main" val="323597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847">
        <p14:reveal/>
      </p:transition>
    </mc:Choice>
    <mc:Fallback xmlns="">
      <p:transition spd="slow" advTm="18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общественной безопасности в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2214" y="584775"/>
            <a:ext cx="892629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l"/>
            <a:r>
              <a:rPr lang="ru-RU" sz="1600" b="1" i="1" dirty="0">
                <a:ln w="6350" cmpd="thinThick">
                  <a:noFill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 </a:t>
            </a:r>
          </a:p>
          <a:p>
            <a:pPr algn="l"/>
            <a:r>
              <a:rPr lang="ru-RU" sz="1600" i="1" dirty="0" smtClean="0">
                <a:ln w="6350" cmpd="thinThick">
                  <a:noFill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комплексную безопасность населения и объектов социальной инфраструктуры на территории муниципального района </a:t>
            </a:r>
            <a:r>
              <a:rPr lang="ru-RU" sz="1600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Башкортостан.</a:t>
            </a:r>
          </a:p>
          <a:p>
            <a:pPr algn="l"/>
            <a:endParaRPr lang="ru-RU" sz="1600" i="1" dirty="0">
              <a:solidFill>
                <a:srgbClr val="C925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995936" y="1700808"/>
            <a:ext cx="4896544" cy="482453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 smtClean="0">
                <a:ln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1600" b="1" i="1" dirty="0">
                <a:ln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  <a:endParaRPr lang="ru-RU" sz="1600" b="1" i="1" dirty="0" smtClean="0">
              <a:ln>
                <a:noFill/>
                <a:prstDash val="solid"/>
                <a:bevel/>
              </a:ln>
              <a:solidFill>
                <a:schemeClr val="bg2">
                  <a:lumMod val="50000"/>
                </a:schemeClr>
              </a:solidFill>
              <a:effectLst>
                <a:glow rad="889000">
                  <a:schemeClr val="accent1">
                    <a:alpha val="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i="1" dirty="0" smtClean="0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снизить 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преступности в муниципальном районе </a:t>
            </a:r>
            <a:r>
              <a:rPr lang="ru-RU" i="1" dirty="0" err="1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 к 2021 году на 10% по сравнению с </a:t>
            </a:r>
            <a:r>
              <a:rPr lang="ru-RU" i="1" dirty="0" smtClean="0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2015годом;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i="1" dirty="0" smtClean="0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предотвратить 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 терроризма и экстремизма в муниципальном районе </a:t>
            </a:r>
            <a:r>
              <a:rPr lang="ru-RU" i="1" dirty="0" err="1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</a:t>
            </a:r>
            <a:r>
              <a:rPr lang="ru-RU" i="1" dirty="0" smtClean="0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Башкортостан;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i="1" dirty="0" smtClean="0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</a:t>
            </a:r>
            <a:r>
              <a:rPr lang="ru-RU" i="1" dirty="0" err="1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наркоситуации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муниципальном районе </a:t>
            </a:r>
            <a:r>
              <a:rPr lang="ru-RU" i="1" dirty="0" err="1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к 2021 году как «удовлетворительное» (критерий оценки – 1) </a:t>
            </a:r>
            <a:r>
              <a:rPr lang="ru-RU" i="1" dirty="0" smtClean="0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сравнению 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2015 годом. Состояние </a:t>
            </a:r>
            <a:r>
              <a:rPr lang="ru-RU" i="1" dirty="0" err="1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наркоситуации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2015 году оценивалось в районе как «тяжелое» (критерий оценки – 3). Данные критерии оценки рассчитываются в соответствии с Методикой и порядком осуществления мониторинга, а также критериями оценки развития </a:t>
            </a:r>
            <a:r>
              <a:rPr lang="ru-RU" i="1" dirty="0" err="1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наркоситуации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Российской Федерации и ее субъектах, утвержденными п. 3.3 протокола заседания Государственного антинаркотического комитета от 24.12.2014 №</a:t>
            </a:r>
            <a:r>
              <a:rPr lang="ru-RU" i="1" dirty="0" smtClean="0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26;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i="1" dirty="0" smtClean="0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отдыха несовершеннолетних в муниципальном районе </a:t>
            </a:r>
            <a:r>
              <a:rPr lang="ru-RU" i="1" dirty="0" err="1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>
                  <a:glow rad="889000">
                    <a:schemeClr val="accent1">
                      <a:alpha val="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Башкортостан.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4" y="-8696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http://tishinmm.ru/upload/iblock/818/8184b831b76a79e71b149767376d95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924855"/>
            <a:ext cx="3168351" cy="198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metronews.ru/novosti/v-peterburge-otkrylas-gorjachaja-linija-po-prizyvu-v-armiju/Tpoljj---UyqLMhPH4KC8Y/621977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28" y="4005063"/>
            <a:ext cx="3116260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5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874">
        <p14:reveal/>
      </p:transition>
    </mc:Choice>
    <mc:Fallback xmlns="">
      <p:transition spd="slow" advTm="18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601301"/>
              </p:ext>
            </p:extLst>
          </p:nvPr>
        </p:nvGraphicFramePr>
        <p:xfrm>
          <a:off x="172768" y="2924944"/>
          <a:ext cx="8791845" cy="2693655"/>
        </p:xfrm>
        <a:graphic>
          <a:graphicData uri="http://schemas.openxmlformats.org/drawingml/2006/table">
            <a:tbl>
              <a:tblPr/>
              <a:tblGrid>
                <a:gridCol w="6847754"/>
                <a:gridCol w="936104"/>
                <a:gridCol w="1007987"/>
              </a:tblGrid>
              <a:tr h="253053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marL="91444" marR="91444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(тыс.руб)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том числе </a:t>
                      </a: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местный бюджет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63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и реализация комплекса межведомственных профилактических мероприятий по выявлению и пресечению преступлений.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583,0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583,0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fontAlgn="base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Подготовка и размещение в средствах массовой информации материалов антитеррористического содержания.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стратегии муниципальной антинаркотической политики.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3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763,0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763,0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60" name="TextBox 2"/>
          <p:cNvSpPr txBox="1">
            <a:spLocks noChangeArrowheads="1"/>
          </p:cNvSpPr>
          <p:nvPr/>
        </p:nvSpPr>
        <p:spPr bwMode="auto">
          <a:xfrm>
            <a:off x="2389830" y="1124744"/>
            <a:ext cx="43643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основных мероприятий</a:t>
            </a:r>
          </a:p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2016 год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«Обеспечение общественной безопасности в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pic>
        <p:nvPicPr>
          <p:cNvPr id="8198" name="Picture 6" descr="http://dmx-tel.tw1.ru/upload/medialibrary/5e5/5e50214dff4a81b90d2627cdd98cb18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35" y="708025"/>
            <a:ext cx="2565804" cy="190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4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 descr="http://u-f.ru/sites/default/files/imagecache/750x450/59857475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21435"/>
            <a:ext cx="2520404" cy="188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2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00">
        <p14:reveal/>
      </p:transition>
    </mc:Choice>
    <mc:Fallback xmlns="">
      <p:transition spd="slow" advTm="1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1403350" y="1165766"/>
            <a:ext cx="5905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dirty="0">
                <a:solidFill>
                  <a:srgbClr val="0070C0"/>
                </a:solidFill>
                <a:cs typeface="Arial" charset="0"/>
              </a:rPr>
              <a:t>Основные показатели (индикаторы) программы</a:t>
            </a:r>
            <a:endParaRPr lang="ru-RU" altLang="ru-RU" dirty="0"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601157"/>
              </p:ext>
            </p:extLst>
          </p:nvPr>
        </p:nvGraphicFramePr>
        <p:xfrm>
          <a:off x="193675" y="2060848"/>
          <a:ext cx="8510463" cy="3600400"/>
        </p:xfrm>
        <a:graphic>
          <a:graphicData uri="http://schemas.openxmlformats.org/drawingml/2006/table">
            <a:tbl>
              <a:tblPr/>
              <a:tblGrid>
                <a:gridCol w="450692"/>
                <a:gridCol w="6187438"/>
                <a:gridCol w="1008112"/>
                <a:gridCol w="864221"/>
              </a:tblGrid>
              <a:tr h="122413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на 2015год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показатели на 2016год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Показатель 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снижения преступности на 10 тыс. чел.</a:t>
                      </a:r>
                      <a:endParaRPr lang="ru-RU" sz="1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0,27</a:t>
                      </a:r>
                      <a:endParaRPr lang="ru-RU" sz="1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1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Уровень проявлений терроризма и экстремизма в муниципальном районе.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Уровень наркоситуации в муниципальном районе.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Доля несовершеннолетних детей, охваченных организованным отдыхом в каникулярное время в сравнении с прошлым годом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1,01</a:t>
                      </a:r>
                      <a:endParaRPr lang="ru-RU" sz="1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«Обеспечение общественной безопасности в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pic>
        <p:nvPicPr>
          <p:cNvPr id="9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09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96">
        <p14:reveal/>
      </p:transition>
    </mc:Choice>
    <mc:Fallback xmlns="">
      <p:transition spd="slow" advTm="11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5539" name="Rectangle 8"/>
          <p:cNvSpPr>
            <a:spLocks noChangeArrowheads="1"/>
          </p:cNvSpPr>
          <p:nvPr/>
        </p:nvSpPr>
        <p:spPr bwMode="auto">
          <a:xfrm>
            <a:off x="468313" y="366712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Республика Башкортостан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      </a:t>
            </a:r>
          </a:p>
        </p:txBody>
      </p:sp>
      <p:pic>
        <p:nvPicPr>
          <p:cNvPr id="655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2" name="Прямоугольник 1"/>
          <p:cNvSpPr>
            <a:spLocks noChangeArrowheads="1"/>
          </p:cNvSpPr>
          <p:nvPr/>
        </p:nvSpPr>
        <p:spPr bwMode="auto">
          <a:xfrm>
            <a:off x="107950" y="2827338"/>
            <a:ext cx="8928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4800" b="1" i="1">
                <a:latin typeface="Academy" pitchFamily="2" charset="0"/>
              </a:rPr>
              <a:t>СПАСИБО  ЗА ВНИМАНИЕ</a:t>
            </a:r>
          </a:p>
        </p:txBody>
      </p:sp>
      <p:sp>
        <p:nvSpPr>
          <p:cNvPr id="65543" name="Прямоугольник 2"/>
          <p:cNvSpPr>
            <a:spLocks noChangeArrowheads="1"/>
          </p:cNvSpPr>
          <p:nvPr/>
        </p:nvSpPr>
        <p:spPr bwMode="auto">
          <a:xfrm>
            <a:off x="479425" y="5445125"/>
            <a:ext cx="8274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ru-RU" altLang="ru-RU" sz="1600">
                <a:latin typeface="Academy" pitchFamily="2" charset="0"/>
              </a:rPr>
              <a:t>Информация подготовлена Финансовым управлением администрации муниципального района Мелеузовский район Республики Башкортостан на основании  бюджетной отчетности.</a:t>
            </a:r>
          </a:p>
          <a:p>
            <a:pPr algn="ctr" eaLnBrk="1" hangingPunct="1">
              <a:lnSpc>
                <a:spcPts val="1400"/>
              </a:lnSpc>
            </a:pPr>
            <a:r>
              <a:rPr lang="ru-RU" altLang="ru-RU" sz="1600" b="1">
                <a:latin typeface="Academy" pitchFamily="2" charset="0"/>
              </a:rPr>
              <a:t>Адрес:</a:t>
            </a:r>
            <a:r>
              <a:rPr lang="ru-RU" altLang="ru-RU" sz="1600">
                <a:latin typeface="Academy" pitchFamily="2" charset="0"/>
              </a:rPr>
              <a:t> 453850, Республика Башкортостан,  г.Мелеуз, ул.Воровского,4</a:t>
            </a:r>
            <a:br>
              <a:rPr lang="ru-RU" altLang="ru-RU" sz="1600">
                <a:latin typeface="Academy" pitchFamily="2" charset="0"/>
              </a:rPr>
            </a:br>
            <a:r>
              <a:rPr lang="ru-RU" altLang="ru-RU" sz="1600" b="1">
                <a:latin typeface="Academy" pitchFamily="2" charset="0"/>
              </a:rPr>
              <a:t>Тел:</a:t>
            </a:r>
            <a:r>
              <a:rPr lang="ru-RU" altLang="ru-RU" sz="1600">
                <a:latin typeface="Academy" pitchFamily="2" charset="0"/>
              </a:rPr>
              <a:t>     34764 – 3-50-12</a:t>
            </a:r>
            <a:br>
              <a:rPr lang="ru-RU" altLang="ru-RU" sz="1600">
                <a:latin typeface="Academy" pitchFamily="2" charset="0"/>
              </a:rPr>
            </a:br>
            <a:r>
              <a:rPr lang="ru-RU" altLang="ru-RU" sz="1600" b="1">
                <a:latin typeface="Academy" pitchFamily="2" charset="0"/>
              </a:rPr>
              <a:t>e-mail:</a:t>
            </a:r>
            <a:r>
              <a:rPr lang="ru-RU" altLang="ru-RU" sz="1600">
                <a:latin typeface="Academy" pitchFamily="2" charset="0"/>
              </a:rPr>
              <a:t> </a:t>
            </a:r>
            <a:r>
              <a:rPr lang="ru-RU" altLang="ru-RU" sz="1600">
                <a:latin typeface="Academy" pitchFamily="2" charset="0"/>
                <a:hlinkClick r:id="rId4"/>
              </a:rPr>
              <a:t>meleuz_gfu@ufamts.ru</a:t>
            </a:r>
            <a:r>
              <a:rPr lang="ru-RU" altLang="ru-RU">
                <a:solidFill>
                  <a:srgbClr val="008000"/>
                </a:solidFill>
                <a:latin typeface="Franklin Gothic Heavy" pitchFamily="34" charset="0"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05">
        <p14:reveal/>
      </p:transition>
    </mc:Choice>
    <mc:Fallback xmlns="">
      <p:transition spd="slow" advTm="15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sp>
        <p:nvSpPr>
          <p:cNvPr id="10244" name="Прямоугольник 1"/>
          <p:cNvSpPr>
            <a:spLocks noChangeArrowheads="1"/>
          </p:cNvSpPr>
          <p:nvPr/>
        </p:nvSpPr>
        <p:spPr bwMode="auto">
          <a:xfrm>
            <a:off x="1547813" y="836613"/>
            <a:ext cx="5905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dirty="0">
                <a:solidFill>
                  <a:srgbClr val="0070C0"/>
                </a:solidFill>
                <a:cs typeface="Arial" charset="0"/>
              </a:rPr>
              <a:t>Основные показатели (индикаторы) программы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системы образования муниципального                        района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Башкортостан»   </a:t>
            </a:r>
          </a:p>
        </p:txBody>
      </p:sp>
      <p:pic>
        <p:nvPicPr>
          <p:cNvPr id="10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951448"/>
              </p:ext>
            </p:extLst>
          </p:nvPr>
        </p:nvGraphicFramePr>
        <p:xfrm>
          <a:off x="251521" y="1196752"/>
          <a:ext cx="8712968" cy="5375208"/>
        </p:xfrm>
        <a:graphic>
          <a:graphicData uri="http://schemas.openxmlformats.org/drawingml/2006/table">
            <a:tbl>
              <a:tblPr/>
              <a:tblGrid>
                <a:gridCol w="360039"/>
                <a:gridCol w="6840761"/>
                <a:gridCol w="792088"/>
                <a:gridCol w="720080"/>
              </a:tblGrid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на 2015год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показатели на 2016год</a:t>
                      </a:r>
                    </a:p>
                  </a:txBody>
                  <a:tcPr marL="91436" marR="91436" marT="42980" marB="429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6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детей-сирот, охваченных отдыхом и оздоровлением, в общем количестве детей-сирот, подлежащих отдыху и оздоровлению,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6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пяти  до восемнадцати лет, обучающихся по дополнительным программам, в  общей  численности детей этого возраста,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45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– победителей и призеров олимпиад и конкурсов, проводимых на региональном,  межрегиональном, федеральном, международном уровнях, в общем количестве участников от </a:t>
                      </a:r>
                      <a:r>
                        <a:rPr kumimoji="0" lang="ru-RU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Мелеузовского</a:t>
                      </a: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района в таких мероприятиях,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из многодетных семей, получивших компенсацию на приобретение школьной формы (1 раз в 2 года), в общем количестве обучающихся, имеющих право получать компенсацию,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9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охваченных бесплатным питанием, из многодетных семей, средний душевой доход которых не превышает величины прожиточного минимума в среднем на душу населения, установленной в Республике Башкортостан, в общем количестве детей указанной категории,%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09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охваченных горячим питанием в общеобразовательных учреждениях, в общем количестве обучающихся в общеобразовательных учреждениях,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 обеспеченных бесплатным проездом к общеобразовательным учреждениям, от общего количества детей-сирот, нуждающихся в данной услуге,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9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педагогов, прошедших профессиональную подготовку, переподготовку и повышение квалификации, в общем количестве педагогических работников,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1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педагогических работников, имеющих высшую и первую квалификационные категории, в общем числе педагогических работников муниципальных образовательных организаций,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9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номинального размера ежемесячной выплаты вознаграждения, причитающегося приемному родителю и патронатному воспитателю, к минимальному размеру оплаты труда в республике Башкортостан,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9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детей-сирот, детей оставшихся без попечения родителей, проживающих в семьях опекунов (попечителей), получающих пособия на содержание,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9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детей-сирот, детей оставшихся без попечения родителей, проживающих в семьях приемных родителей,  получающих денежные средства на содержание,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4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просроченной кредиторской задолженности муниципальных учреждений в общей сумме задолженности, 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5%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5%</a:t>
                      </a:r>
                    </a:p>
                  </a:txBody>
                  <a:tcPr marL="91436" marR="91436" marT="42980" marB="429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15">
        <p14:reveal/>
      </p:transition>
    </mc:Choice>
    <mc:Fallback xmlns="">
      <p:transition spd="slow" advTm="12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 noGrp="1" noChangeAspect="1"/>
          </p:cNvGraphicFramePr>
          <p:nvPr>
            <p:ph type="ctrTitle" idx="4294967295"/>
          </p:nvPr>
        </p:nvGraphicFramePr>
        <p:xfrm>
          <a:off x="604838" y="1473200"/>
          <a:ext cx="8539162" cy="4735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755650" y="2205038"/>
            <a:ext cx="77724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4000">
              <a:solidFill>
                <a:schemeClr val="tx2"/>
              </a:solidFill>
              <a:latin typeface="Algerian" pitchFamily="82" charset="0"/>
            </a:endParaRPr>
          </a:p>
        </p:txBody>
      </p:sp>
      <p:pic>
        <p:nvPicPr>
          <p:cNvPr id="1126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3" y="697707"/>
            <a:ext cx="9139237" cy="609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Мелеузовский район Республика Башкортостан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      </a:t>
            </a:r>
          </a:p>
        </p:txBody>
      </p:sp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456" y="5713313"/>
            <a:ext cx="88924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>
                  <a:glow rad="3810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программы :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>
                  <a:glow rad="3810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Администрации муниципального района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  <a:effectLst>
                  <a:glow rad="3810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>
                  <a:glow rad="3810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</a:t>
            </a:r>
            <a:endParaRPr lang="ru-RU" sz="1600" dirty="0">
              <a:solidFill>
                <a:schemeClr val="accent6">
                  <a:lumMod val="50000"/>
                </a:schemeClr>
              </a:solidFill>
              <a:effectLst>
                <a:glow rad="381000">
                  <a:schemeClr val="accent3">
                    <a:lumMod val="40000"/>
                    <a:lumOff val="60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>
                  <a:glow rad="3810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Соисполнители программы :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>
                  <a:glow rad="3810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учреждение Централизованная бухгалтерия</a:t>
            </a:r>
            <a:endParaRPr lang="ru-RU" sz="1600" dirty="0">
              <a:solidFill>
                <a:schemeClr val="accent6">
                  <a:lumMod val="50000"/>
                </a:schemeClr>
              </a:solidFill>
              <a:effectLst>
                <a:glow rad="381000">
                  <a:schemeClr val="accent3">
                    <a:lumMod val="40000"/>
                    <a:lumOff val="60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>
                  <a:glow rad="3810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effectLst>
                  <a:glow rad="3810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>
                  <a:glow rad="3810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>
                  <a:glow rad="3810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</a:t>
            </a:r>
            <a:endParaRPr lang="ru-RU" sz="1600" dirty="0">
              <a:solidFill>
                <a:schemeClr val="accent6">
                  <a:lumMod val="50000"/>
                </a:schemeClr>
              </a:solidFill>
              <a:effectLst>
                <a:glow rad="381000">
                  <a:schemeClr val="accent3">
                    <a:lumMod val="40000"/>
                    <a:lumOff val="60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8525" y="779221"/>
            <a:ext cx="8245475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400" b="1" kern="10" dirty="0"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>
                  <a:glow rad="1905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Муниципальная программа </a:t>
            </a:r>
            <a:r>
              <a:rPr lang="ru-RU" sz="2400" b="1" kern="10" dirty="0" smtClean="0"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>
                  <a:glow rad="1905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«Управление муниципальными финансами и муниципальным долгом муниципального  </a:t>
            </a:r>
            <a:r>
              <a:rPr lang="ru-RU" sz="2400" b="1" kern="10" dirty="0"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>
                  <a:glow rad="1905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района Мелеузовский</a:t>
            </a:r>
          </a:p>
          <a:p>
            <a:pPr algn="ctr">
              <a:defRPr/>
            </a:pPr>
            <a:r>
              <a:rPr lang="ru-RU" sz="2400" b="1" kern="10" dirty="0"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>
                  <a:glow rad="1905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 район Республики Башкортостан</a:t>
            </a:r>
            <a:r>
              <a:rPr lang="ru-RU" sz="2400" b="1" kern="10" dirty="0" smtClean="0"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>
                  <a:glow rad="1905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» на 2016-2021 годы.</a:t>
            </a:r>
          </a:p>
          <a:p>
            <a:pPr algn="ctr">
              <a:defRPr/>
            </a:pPr>
            <a:r>
              <a:rPr lang="ru-RU" sz="2400" b="1" kern="10" dirty="0" smtClean="0"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>
                  <a:glow rad="1905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Объем финансирования на 2016 год 67668,1тыс.рублей</a:t>
            </a:r>
            <a:endParaRPr lang="ru-RU" sz="2400" b="1" kern="10" dirty="0">
              <a:ln w="9525">
                <a:solidFill>
                  <a:schemeClr val="accent5">
                    <a:lumMod val="50000"/>
                  </a:schemeClr>
                </a:solidFill>
                <a:round/>
                <a:headEnd/>
                <a:tailEnd/>
              </a:ln>
              <a:solidFill>
                <a:schemeClr val="accent6">
                  <a:lumMod val="50000"/>
                </a:schemeClr>
              </a:solidFill>
              <a:effectLst>
                <a:glow rad="190500">
                  <a:schemeClr val="accent3">
                    <a:lumMod val="40000"/>
                    <a:lumOff val="60000"/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46">
        <p14:reveal/>
      </p:transition>
    </mc:Choice>
    <mc:Fallback xmlns="">
      <p:transition spd="slow" advTm="6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14400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муниципальными финансами и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долгом муниципального  района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Башкортостан»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87065" y="588294"/>
            <a:ext cx="8256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l"/>
            <a:r>
              <a:rPr lang="ru-RU" b="1" i="1" dirty="0">
                <a:solidFill>
                  <a:srgbClr val="216D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 </a:t>
            </a:r>
            <a:endParaRPr lang="ru-RU" b="1" i="1" dirty="0" smtClean="0">
              <a:solidFill>
                <a:srgbClr val="216D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l">
              <a:buFontTx/>
              <a:buChar char="-"/>
            </a:pPr>
            <a:r>
              <a:rPr lang="ru-RU" sz="1500" b="1" i="1" dirty="0" smtClean="0">
                <a:solidFill>
                  <a:srgbClr val="216D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увеличить </a:t>
            </a:r>
            <a:r>
              <a:rPr lang="ru-RU" sz="1500" b="1" i="1" dirty="0">
                <a:solidFill>
                  <a:srgbClr val="216D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консолидированного бюджета муниципального района </a:t>
            </a:r>
            <a:r>
              <a:rPr lang="ru-RU" sz="1500" b="1" i="1" dirty="0" err="1">
                <a:solidFill>
                  <a:srgbClr val="216D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500" b="1" i="1" dirty="0">
                <a:solidFill>
                  <a:srgbClr val="216D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РБ до 2021 года в 1,2 раза к уровню 2015 </a:t>
            </a:r>
            <a:r>
              <a:rPr lang="ru-RU" sz="1500" b="1" i="1" dirty="0" smtClean="0">
                <a:solidFill>
                  <a:srgbClr val="216D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года;</a:t>
            </a:r>
          </a:p>
          <a:p>
            <a:pPr marL="171450" indent="-171450" algn="l">
              <a:buFontTx/>
              <a:buChar char="-"/>
            </a:pPr>
            <a:r>
              <a:rPr lang="ru-RU" sz="1500" b="1" i="1" dirty="0" smtClean="0">
                <a:solidFill>
                  <a:srgbClr val="216D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1500" b="1" i="1" dirty="0">
                <a:solidFill>
                  <a:srgbClr val="216D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управления муниципальными финансами на уровне не ниже </a:t>
            </a:r>
            <a:r>
              <a:rPr lang="en-US" sz="1500" b="1" i="1" dirty="0">
                <a:solidFill>
                  <a:srgbClr val="216D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500" b="1" i="1" dirty="0">
                <a:solidFill>
                  <a:srgbClr val="216D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качества (по оценке Министерства финансов Республики Башкортостан</a:t>
            </a:r>
            <a:r>
              <a:rPr lang="ru-RU" sz="1500" b="1" i="1" dirty="0" smtClean="0">
                <a:solidFill>
                  <a:srgbClr val="216D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171450" indent="-171450" algn="l">
              <a:buFontTx/>
              <a:buChar char="-"/>
            </a:pPr>
            <a:r>
              <a:rPr lang="ru-RU" sz="1500" b="1" i="1" dirty="0" smtClean="0">
                <a:solidFill>
                  <a:srgbClr val="216D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1500" b="1" i="1" dirty="0">
                <a:solidFill>
                  <a:srgbClr val="216D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долговой нагрузки в пределах 10% доходов бюджета муниципального района </a:t>
            </a:r>
            <a:r>
              <a:rPr lang="ru-RU" sz="1500" b="1" i="1" dirty="0" err="1">
                <a:solidFill>
                  <a:srgbClr val="216D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500" b="1" i="1" dirty="0">
                <a:solidFill>
                  <a:srgbClr val="216D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РБ без учета безвозмездных поступлений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2555776" y="2636912"/>
            <a:ext cx="6408712" cy="4099834"/>
          </a:xfrm>
        </p:spPr>
        <p:txBody>
          <a:bodyPr/>
          <a:lstStyle/>
          <a:p>
            <a:r>
              <a:rPr lang="ru-RU" sz="145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145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pPr marL="171450" indent="-171450">
              <a:buFontTx/>
              <a:buChar char="-"/>
            </a:pPr>
            <a:r>
              <a:rPr lang="ru-RU" sz="145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</a:t>
            </a:r>
            <a:r>
              <a:rPr lang="ru-RU" sz="145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по повышению качества администрирования доходов бюджета и совершенствованию налогового законодательства муниципального района </a:t>
            </a:r>
            <a:r>
              <a:rPr lang="ru-RU" sz="145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45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</a:t>
            </a:r>
            <a:r>
              <a:rPr lang="ru-RU" sz="145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Башкортостан;</a:t>
            </a:r>
          </a:p>
          <a:p>
            <a:pPr marL="171450" indent="-171450">
              <a:buFontTx/>
              <a:buChar char="-"/>
            </a:pPr>
            <a:r>
              <a:rPr lang="ru-RU" sz="145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145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организации бюджетного </a:t>
            </a:r>
            <a:r>
              <a:rPr lang="ru-RU" sz="145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процесса;</a:t>
            </a:r>
          </a:p>
          <a:p>
            <a:pPr marL="171450" indent="-171450">
              <a:buFontTx/>
              <a:buChar char="-"/>
            </a:pPr>
            <a:r>
              <a:rPr lang="ru-RU" sz="145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</a:t>
            </a:r>
            <a:r>
              <a:rPr lang="ru-RU" sz="145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отношения, повысить эффективность оказания финансовой помощи бюджетам сельских и городского поселений муниципального района </a:t>
            </a:r>
            <a:r>
              <a:rPr lang="ru-RU" sz="145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45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</a:t>
            </a:r>
            <a:r>
              <a:rPr lang="ru-RU" sz="145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Башкортостан;</a:t>
            </a:r>
          </a:p>
          <a:p>
            <a:pPr marL="171450" indent="-171450">
              <a:buFontTx/>
              <a:buChar char="-"/>
            </a:pPr>
            <a:r>
              <a:rPr lang="ru-RU" sz="145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145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и осуществление контроля в финансово-бюджетной сфере и в сфере </a:t>
            </a:r>
            <a:r>
              <a:rPr lang="ru-RU" sz="145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закупок;</a:t>
            </a:r>
          </a:p>
          <a:p>
            <a:pPr marL="171450" indent="-171450">
              <a:buFontTx/>
              <a:buChar char="-"/>
            </a:pPr>
            <a:r>
              <a:rPr lang="ru-RU" sz="145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145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управление муниципальным долгом муниципального района </a:t>
            </a:r>
            <a:r>
              <a:rPr lang="ru-RU" sz="145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45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 </a:t>
            </a:r>
            <a:endParaRPr lang="ru-RU" sz="1450" b="1" i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45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</a:t>
            </a:r>
            <a:r>
              <a:rPr lang="ru-RU" sz="145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централизацию бухгалтерского учета муниципальных учреждений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4" y="-8696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2454076" cy="187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ttp://www.transcervice.ru/attachments/Image/What-You-Might-Have-To-Compromise-On-To-Get-A-Home-On-A-Modest-Budget-Western-Heights_1600x850.jpg?template=gener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6" y="4518813"/>
            <a:ext cx="2454076" cy="190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44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827">
        <p14:reveal/>
      </p:transition>
    </mc:Choice>
    <mc:Fallback xmlns="">
      <p:transition spd="slow" advTm="18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7"/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/>
          </a:p>
          <a:p>
            <a:pPr algn="l" eaLnBrk="1" hangingPunct="1"/>
            <a:endParaRPr lang="ru-RU" altLang="ru-RU"/>
          </a:p>
          <a:p>
            <a:pPr algn="l"/>
            <a:r>
              <a:rPr lang="ru-RU" altLang="ru-RU"/>
              <a:t>                                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463795"/>
              </p:ext>
            </p:extLst>
          </p:nvPr>
        </p:nvGraphicFramePr>
        <p:xfrm>
          <a:off x="193675" y="2746673"/>
          <a:ext cx="8775498" cy="3647480"/>
        </p:xfrm>
        <a:graphic>
          <a:graphicData uri="http://schemas.openxmlformats.org/drawingml/2006/table">
            <a:tbl>
              <a:tblPr/>
              <a:tblGrid>
                <a:gridCol w="6716408"/>
                <a:gridCol w="1000822"/>
                <a:gridCol w="1058268"/>
              </a:tblGrid>
              <a:tr h="137758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marL="91444" marR="91444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(тыс.руб)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22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местный бюджет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Стимулирование роста доходов бюджета муниципального района </a:t>
                      </a:r>
                      <a:r>
                        <a:rPr lang="ru-RU" sz="1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Мелеузовский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район Республики Башкортостан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составления и исполнения бюджета муниципального района </a:t>
                      </a:r>
                      <a:r>
                        <a:rPr lang="ru-RU" sz="1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Мелеузовский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район Республики Башкортостан на очередной финансовый год и плановый период, формирование отчетности  об исполнении бюджета муниципального образования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11276,0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11276,0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3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Осуществление мер финансовой поддержки бюджетов поселений муниципального района </a:t>
                      </a:r>
                      <a:r>
                        <a:rPr lang="ru-RU" sz="1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Мелеузовский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район Республики Башкортостан, направленных на обеспечение их сбалансированности и повышение уровня бюджетной обеспеченности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51864,1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51864,1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контроля в финансово-бюджетной сфере и в сфере закупок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3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Управление муниципальным долгом 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5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работы по централизации бухгалтерского учета 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4528,0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4528,0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67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67668,1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67668,1</a:t>
                      </a:r>
                    </a:p>
                  </a:txBody>
                  <a:tcPr marL="91444" marR="9144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60" name="TextBox 2"/>
          <p:cNvSpPr txBox="1">
            <a:spLocks noChangeArrowheads="1"/>
          </p:cNvSpPr>
          <p:nvPr/>
        </p:nvSpPr>
        <p:spPr bwMode="auto">
          <a:xfrm>
            <a:off x="2534293" y="867604"/>
            <a:ext cx="43643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основных мероприятий</a:t>
            </a:r>
          </a:p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2016 год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 и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долгом муниципального  района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Башкортостан»   </a:t>
            </a:r>
          </a:p>
        </p:txBody>
      </p:sp>
      <p:pic>
        <p:nvPicPr>
          <p:cNvPr id="82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im.kommersant.ru/Issues.photo/DAILY/2014/119/KMO_087184_00005_1_t218_2220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042271"/>
            <a:ext cx="2583608" cy="149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4" y="-8696"/>
            <a:ext cx="7048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 descr="http://kyiv.comments.ua/img/201112011137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977" y="1042271"/>
            <a:ext cx="2375636" cy="148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04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11">
        <p14:reveal/>
      </p:transition>
    </mc:Choice>
    <mc:Fallback xmlns="">
      <p:transition spd="slow" advTm="7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14218</TotalTime>
  <Words>7531</Words>
  <Application>Microsoft Office PowerPoint</Application>
  <PresentationFormat>Экран (4:3)</PresentationFormat>
  <Paragraphs>1383</Paragraphs>
  <Slides>58</Slides>
  <Notes>58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8" baseType="lpstr">
      <vt:lpstr>Academy</vt:lpstr>
      <vt:lpstr>Algerian</vt:lpstr>
      <vt:lpstr>Arial</vt:lpstr>
      <vt:lpstr>Calibri</vt:lpstr>
      <vt:lpstr>Franklin Gothic Heavy</vt:lpstr>
      <vt:lpstr>Georgia</vt:lpstr>
      <vt:lpstr>Times New Roman</vt:lpstr>
      <vt:lpstr>Trebuchet MS</vt:lpstr>
      <vt:lpstr>Wingdings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Елена</cp:lastModifiedBy>
  <cp:revision>815</cp:revision>
  <cp:lastPrinted>2016-03-10T11:34:06Z</cp:lastPrinted>
  <dcterms:created xsi:type="dcterms:W3CDTF">2012-03-15T04:06:19Z</dcterms:created>
  <dcterms:modified xsi:type="dcterms:W3CDTF">2017-06-22T09:01:17Z</dcterms:modified>
</cp:coreProperties>
</file>