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63" r:id="rId2"/>
    <p:sldId id="293" r:id="rId3"/>
    <p:sldId id="295" r:id="rId4"/>
    <p:sldId id="296" r:id="rId5"/>
    <p:sldId id="297" r:id="rId6"/>
    <p:sldId id="298" r:id="rId7"/>
    <p:sldId id="301" r:id="rId8"/>
    <p:sldId id="310" r:id="rId9"/>
    <p:sldId id="313" r:id="rId10"/>
    <p:sldId id="309" r:id="rId11"/>
    <p:sldId id="299" r:id="rId12"/>
    <p:sldId id="300" r:id="rId13"/>
    <p:sldId id="274" r:id="rId14"/>
    <p:sldId id="302" r:id="rId15"/>
    <p:sldId id="303" r:id="rId16"/>
    <p:sldId id="304" r:id="rId17"/>
    <p:sldId id="305" r:id="rId18"/>
    <p:sldId id="306" r:id="rId19"/>
    <p:sldId id="307" r:id="rId20"/>
    <p:sldId id="312" r:id="rId21"/>
    <p:sldId id="308" r:id="rId22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Полякова Яна Олеговна" initials="ПЯО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62341"/>
    <a:srgbClr val="F3F7FB"/>
    <a:srgbClr val="EBF2F9"/>
    <a:srgbClr val="F0F5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86" autoAdjust="0"/>
    <p:restoredTop sz="94660"/>
  </p:normalViewPr>
  <p:slideViewPr>
    <p:cSldViewPr>
      <p:cViewPr varScale="1">
        <p:scale>
          <a:sx n="143" d="100"/>
          <a:sy n="143" d="100"/>
        </p:scale>
        <p:origin x="732" y="126"/>
      </p:cViewPr>
      <p:guideLst>
        <p:guide orient="horz" pos="2160"/>
        <p:guide pos="2880"/>
        <p:guide orient="horz" pos="162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7" d="100"/>
          <a:sy n="67" d="100"/>
        </p:scale>
        <p:origin x="-3276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AE09A1-6270-4E5C-91F0-65C88545B22A}" type="datetimeFigureOut">
              <a:rPr lang="ru-RU" smtClean="0"/>
              <a:t>03.12.2019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52A7E9-EAF0-4DDF-B4A5-AB13595914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56565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52A7E9-EAF0-4DDF-B4A5-AB1359591408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7242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6B7E1C-0458-4F16-B199-D4E1A18DAE8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09331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5BB51D-FD82-4825-96EC-FC9E9472F02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0959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68ED1F-DB7B-4555-A759-9B3A942B884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8048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0538"/>
            <a:ext cx="9144000" cy="594066"/>
          </a:xfrm>
          <a:solidFill>
            <a:schemeClr val="tx2">
              <a:lumMod val="75000"/>
            </a:schemeClr>
          </a:solidFill>
        </p:spPr>
        <p:txBody>
          <a:bodyPr>
            <a:normAutofit/>
          </a:bodyPr>
          <a:lstStyle>
            <a:lvl1pPr>
              <a:defRPr sz="3000" b="1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35546"/>
            <a:ext cx="8229600" cy="4050450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240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156176" y="4803998"/>
            <a:ext cx="2530624" cy="273844"/>
          </a:xfrm>
        </p:spPr>
        <p:txBody>
          <a:bodyPr lIns="0" rIns="0"/>
          <a:lstStyle>
            <a:lvl1pPr>
              <a:defRPr sz="1000" baseline="0">
                <a:latin typeface="Segoe UI" panose="020B0502040204020203" pitchFamily="34" charset="0"/>
              </a:defRPr>
            </a:lvl1pPr>
          </a:lstStyle>
          <a:p>
            <a:pPr>
              <a:defRPr/>
            </a:pPr>
            <a:r>
              <a:rPr lang="ru-RU" dirty="0">
                <a:solidFill>
                  <a:prstClr val="black">
                    <a:tint val="75000"/>
                  </a:prstClr>
                </a:solidFill>
              </a:rPr>
              <a:t>Центр фискальной политики</a:t>
            </a:r>
            <a:r>
              <a:rPr lang="ru-RU" dirty="0"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</a:rPr>
              <a:t> </a:t>
            </a:r>
            <a:r>
              <a:rPr lang="en-US" dirty="0"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</a:rPr>
              <a:t>I </a:t>
            </a:r>
            <a:fld id="{508524A8-17AA-4DDC-8C31-0443183255D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84126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CB8891-F4C6-41BD-86BB-F486B656888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41481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F0D491-5B92-445A-B2B9-A433455CEDE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516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FA76EF-8FD1-4E6B-B8F5-8B62A9E31C0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9972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CF670B-DBA2-411C-A8AB-65F123C4A9B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0614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B0DDDB-7D52-482D-A79B-F72B1815913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35459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89CEDA-597B-437B-9EAC-8F470A6E522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482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67B867-79B6-42CA-BB79-924EC2BFEBE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95024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EFF1ADC-32D3-4194-B8DA-D157996B84F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4998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pcenter.ru/" TargetMode="External"/><Relationship Id="rId7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eleuz.bashkortostan.ru/" TargetMode="External"/><Relationship Id="rId5" Type="http://schemas.openxmlformats.org/officeDocument/2006/relationships/hyperlink" Target="http://meleuzovsky.interactive-budget.ru/" TargetMode="External"/><Relationship Id="rId4" Type="http://schemas.openxmlformats.org/officeDocument/2006/relationships/hyperlink" Target="http://interactive-budget.ru/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4C3182-829B-41D3-9051-49795EC028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1540" y="1833364"/>
            <a:ext cx="8352928" cy="1314450"/>
          </a:xfrm>
        </p:spPr>
        <p:txBody>
          <a:bodyPr/>
          <a:lstStyle/>
          <a:p>
            <a:r>
              <a:rPr lang="ru-RU" sz="2800" b="1" dirty="0">
                <a:solidFill>
                  <a:srgbClr val="00206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Интерактивный бюджет для граждан: </a:t>
            </a:r>
            <a:br>
              <a:rPr lang="ru-RU" sz="2800" b="1" dirty="0">
                <a:solidFill>
                  <a:srgbClr val="00206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2800" b="1" dirty="0">
                <a:solidFill>
                  <a:srgbClr val="00206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онлайн диалог населения с местной властью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3A854A7-D660-4CC3-843B-8BF65A613C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29619" y="3075806"/>
            <a:ext cx="6400800" cy="791226"/>
          </a:xfrm>
        </p:spPr>
        <p:txBody>
          <a:bodyPr/>
          <a:lstStyle/>
          <a:p>
            <a:pPr algn="r">
              <a:spcBef>
                <a:spcPts val="0"/>
              </a:spcBef>
            </a:pPr>
            <a:r>
              <a:rPr lang="ru-RU" sz="1800" i="1" dirty="0">
                <a:solidFill>
                  <a:srgbClr val="00206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Г.В. Курляндская,</a:t>
            </a:r>
          </a:p>
          <a:p>
            <a:pPr algn="r">
              <a:spcBef>
                <a:spcPts val="0"/>
              </a:spcBef>
            </a:pPr>
            <a:r>
              <a:rPr lang="ru-RU" sz="1800" i="1" dirty="0">
                <a:solidFill>
                  <a:srgbClr val="00206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Генеральный директор</a:t>
            </a:r>
          </a:p>
          <a:p>
            <a:pPr algn="r">
              <a:spcBef>
                <a:spcPts val="0"/>
              </a:spcBef>
            </a:pPr>
            <a:r>
              <a:rPr lang="ru-RU" sz="1800" i="1" dirty="0">
                <a:solidFill>
                  <a:srgbClr val="00206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Центра фискальной политики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85950C0-EE1A-4AFF-8EC1-608803183E4F}"/>
              </a:ext>
            </a:extLst>
          </p:cNvPr>
          <p:cNvSpPr txBox="1"/>
          <p:nvPr/>
        </p:nvSpPr>
        <p:spPr>
          <a:xfrm>
            <a:off x="251521" y="4266337"/>
            <a:ext cx="8568952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00206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Круглый стол «Муниципальный бюджет: онлайн-диалог населения с властью»</a:t>
            </a:r>
          </a:p>
          <a:p>
            <a:pPr algn="ctr">
              <a:spcBef>
                <a:spcPts val="600"/>
              </a:spcBef>
            </a:pPr>
            <a:r>
              <a:rPr lang="ru-RU" dirty="0">
                <a:solidFill>
                  <a:srgbClr val="00206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г. Москва, 27 ноября 2019 г.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206DC3F-6821-4800-8476-A6846BC69A92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161925"/>
            <a:ext cx="1656183" cy="118568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2" descr="E:\Я.Диск\!17_FPG\Бренд\page\pgrants_logo.png">
            <a:extLst>
              <a:ext uri="{FF2B5EF4-FFF2-40B4-BE49-F238E27FC236}">
                <a16:creationId xmlns:a16="http://schemas.microsoft.com/office/drawing/2014/main" id="{DFC04D95-ABBB-4FCD-B275-5145E0A1D273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61925"/>
            <a:ext cx="2880320" cy="9677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2821"/>
            <a:ext cx="1574116" cy="1828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66153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1331640" y="1341516"/>
            <a:ext cx="4354381" cy="925106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ru-RU" sz="2000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Разработка и использование инструментов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ru-RU" dirty="0">
                <a:solidFill>
                  <a:prstClr val="black">
                    <a:tint val="75000"/>
                  </a:prstClr>
                </a:solidFill>
              </a:rPr>
              <a:t>Центр фискальной политики</a:t>
            </a:r>
            <a:r>
              <a:rPr lang="ru-RU" dirty="0"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</a:rPr>
              <a:t> </a:t>
            </a:r>
            <a:r>
              <a:rPr lang="en-US" dirty="0"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</a:rPr>
              <a:t>I </a:t>
            </a:r>
            <a:fld id="{508524A8-17AA-4DDC-8C31-0443183255D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 bwMode="auto">
          <a:xfrm>
            <a:off x="470753" y="2266622"/>
            <a:ext cx="7851468" cy="2119375"/>
          </a:xfrm>
          <a:prstGeom prst="rect">
            <a:avLst/>
          </a:prstGeom>
          <a:solidFill>
            <a:srgbClr val="F3F7FB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ru-RU" dirty="0"/>
              <a:t>Использование и продвижение ИБГ </a:t>
            </a:r>
            <a:r>
              <a:rPr lang="ru-RU" b="1" dirty="0">
                <a:solidFill>
                  <a:srgbClr val="A62341"/>
                </a:solidFill>
              </a:rPr>
              <a:t>зависит от энтузиазма и неравнодушия руководства и сотрудников </a:t>
            </a:r>
            <a:r>
              <a:rPr lang="ru-RU" b="1" dirty="0" err="1">
                <a:solidFill>
                  <a:srgbClr val="A62341"/>
                </a:solidFill>
              </a:rPr>
              <a:t>финорганов</a:t>
            </a:r>
            <a:r>
              <a:rPr lang="ru-RU" b="1" dirty="0">
                <a:solidFill>
                  <a:srgbClr val="A62341"/>
                </a:solidFill>
              </a:rPr>
              <a:t> ОМСУ</a:t>
            </a:r>
            <a:r>
              <a:rPr lang="ru-RU" dirty="0"/>
              <a:t>, их открытости к диалогу с населением, к использованию инновационных технологий.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36598" y="987573"/>
            <a:ext cx="7119778" cy="830997"/>
          </a:xfrm>
          <a:prstGeom prst="rect">
            <a:avLst/>
          </a:prstGeom>
          <a:solidFill>
            <a:srgbClr val="F3F7FB"/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Сервис «Интерактивный бюджет для граждан» используется ОМСУ </a:t>
            </a:r>
            <a:r>
              <a:rPr lang="ru-RU" sz="2400" b="1" dirty="0">
                <a:solidFill>
                  <a:srgbClr val="A6234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на добровольной основе</a:t>
            </a:r>
          </a:p>
        </p:txBody>
      </p:sp>
    </p:spTree>
    <p:extLst>
      <p:ext uri="{BB962C8B-B14F-4D97-AF65-F5344CB8AC3E}">
        <p14:creationId xmlns:p14="http://schemas.microsoft.com/office/powerpoint/2010/main" val="33899426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Цель проекта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Центр фискальной политики</a:t>
            </a:r>
            <a:r>
              <a:rPr lang="ru-RU"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</a:rPr>
              <a:t> </a:t>
            </a:r>
            <a:r>
              <a:rPr lang="en-US"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</a:rPr>
              <a:t>I </a:t>
            </a:r>
            <a:fld id="{508524A8-17AA-4DDC-8C31-0443183255D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07704" y="694714"/>
            <a:ext cx="30620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altLang="ru-RU" sz="3200" b="1" dirty="0">
                <a:solidFill>
                  <a:schemeClr val="tx2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Цель проекта:</a:t>
            </a:r>
          </a:p>
        </p:txBody>
      </p:sp>
      <p:pic>
        <p:nvPicPr>
          <p:cNvPr id="3074" name="Picture 2" descr="Z:\ПО Стратегия и анализ\Презентации отраслевые перевод\Иконки\icons_2018-38 (3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445" y="627534"/>
            <a:ext cx="719138" cy="719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67544" y="1347614"/>
            <a:ext cx="8280920" cy="23083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marL="360000"/>
            <a:r>
              <a:rPr lang="ru-RU" sz="2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Повышение открытости органов местного самоуправления и привлечение населения к конструктивному диалогу с властью с помощью информационных технологий, способствующих развитию гражданского общества и коллективному взаимодействию на базе открытых данных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79512" y="4083918"/>
            <a:ext cx="5001047" cy="83099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A62341"/>
            </a:solidFill>
          </a:ln>
        </p:spPr>
        <p:txBody>
          <a:bodyPr wrap="square">
            <a:spAutoFit/>
          </a:bodyPr>
          <a:lstStyle/>
          <a:p>
            <a:pPr marL="360000"/>
            <a:r>
              <a:rPr lang="ru-RU" sz="2400" dirty="0">
                <a:solidFill>
                  <a:srgbClr val="A6234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Изложение профессиональных понятий доступным языком</a:t>
            </a:r>
          </a:p>
        </p:txBody>
      </p:sp>
      <p:sp>
        <p:nvSpPr>
          <p:cNvPr id="13" name="Стрелка вниз 12"/>
          <p:cNvSpPr/>
          <p:nvPr/>
        </p:nvSpPr>
        <p:spPr>
          <a:xfrm rot="12201969">
            <a:off x="5383437" y="3664285"/>
            <a:ext cx="359955" cy="70353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8024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Задачи проекта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Центр фискальной политики</a:t>
            </a:r>
            <a:r>
              <a:rPr lang="ru-RU"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</a:rPr>
              <a:t> </a:t>
            </a:r>
            <a:r>
              <a:rPr lang="en-US"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</a:rPr>
              <a:t>I </a:t>
            </a:r>
            <a:fld id="{508524A8-17AA-4DDC-8C31-0443183255D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2" descr="Z:\ПО Стратегия и анализ\Презентации отраслевые перевод\Иконки\icons_2018-4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149" y="708782"/>
            <a:ext cx="722313" cy="722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ъект 2"/>
          <p:cNvSpPr>
            <a:spLocks noGrp="1"/>
          </p:cNvSpPr>
          <p:nvPr>
            <p:ph idx="1"/>
          </p:nvPr>
        </p:nvSpPr>
        <p:spPr>
          <a:xfrm>
            <a:off x="503040" y="1545636"/>
            <a:ext cx="8640960" cy="4050450"/>
          </a:xfrm>
        </p:spPr>
        <p:txBody>
          <a:bodyPr/>
          <a:lstStyle/>
          <a:p>
            <a:pPr>
              <a:spcBef>
                <a:spcPts val="600"/>
              </a:spcBef>
              <a:buClr>
                <a:srgbClr val="A62341"/>
              </a:buClr>
              <a:buFont typeface="Wingdings" panose="05000000000000000000" pitchFamily="2" charset="2"/>
              <a:buChar char="§"/>
            </a:pPr>
            <a:r>
              <a:rPr lang="ru-RU" sz="2000" b="1" dirty="0">
                <a:solidFill>
                  <a:srgbClr val="A62341"/>
                </a:solidFill>
              </a:rPr>
              <a:t>Разработка программной оболочки </a:t>
            </a:r>
            <a:r>
              <a:rPr lang="ru-RU" sz="2000" dirty="0"/>
              <a:t>цифрового сервиса</a:t>
            </a:r>
          </a:p>
          <a:p>
            <a:pPr>
              <a:spcBef>
                <a:spcPts val="600"/>
              </a:spcBef>
              <a:buClr>
                <a:srgbClr val="A62341"/>
              </a:buClr>
              <a:buFont typeface="Wingdings" panose="05000000000000000000" pitchFamily="2" charset="2"/>
              <a:buChar char="§"/>
            </a:pPr>
            <a:r>
              <a:rPr lang="ru-RU" sz="2000" b="1" dirty="0">
                <a:solidFill>
                  <a:srgbClr val="A62341"/>
                </a:solidFill>
              </a:rPr>
              <a:t>Онлайн обучение муниципалитетов-участников </a:t>
            </a:r>
            <a:r>
              <a:rPr lang="ru-RU" sz="2000" dirty="0"/>
              <a:t>использованию сервиса (</a:t>
            </a:r>
            <a:r>
              <a:rPr lang="ru-RU" sz="2000" dirty="0" err="1"/>
              <a:t>вебинары</a:t>
            </a:r>
            <a:r>
              <a:rPr lang="ru-RU" sz="2000" dirty="0"/>
              <a:t>, онлайн консультации):</a:t>
            </a:r>
          </a:p>
          <a:p>
            <a:pPr lvl="1">
              <a:spcBef>
                <a:spcPts val="600"/>
              </a:spcBef>
              <a:buClr>
                <a:srgbClr val="A62341"/>
              </a:buClr>
              <a:buFont typeface="Wingdings" panose="05000000000000000000" pitchFamily="2" charset="2"/>
              <a:buChar char="ü"/>
            </a:pPr>
            <a:r>
              <a:rPr lang="ru-RU" sz="2000" dirty="0"/>
              <a:t>как подготовить информационный контент (на основе метод. рекомендаций и шаблонов)</a:t>
            </a:r>
          </a:p>
          <a:p>
            <a:pPr lvl="1">
              <a:spcBef>
                <a:spcPts val="600"/>
              </a:spcBef>
              <a:buClr>
                <a:srgbClr val="A62341"/>
              </a:buClr>
              <a:buFont typeface="Wingdings" panose="05000000000000000000" pitchFamily="2" charset="2"/>
              <a:buChar char="ü"/>
            </a:pPr>
            <a:r>
              <a:rPr lang="ru-RU" sz="2000" dirty="0"/>
              <a:t>как разместить информацию в </a:t>
            </a:r>
            <a:r>
              <a:rPr lang="ru-RU" sz="2000" dirty="0" err="1"/>
              <a:t>админзоне</a:t>
            </a:r>
            <a:r>
              <a:rPr lang="ru-RU" sz="2000" dirty="0"/>
              <a:t> сервиса</a:t>
            </a:r>
          </a:p>
          <a:p>
            <a:pPr lvl="1">
              <a:spcBef>
                <a:spcPts val="600"/>
              </a:spcBef>
              <a:buClr>
                <a:srgbClr val="A62341"/>
              </a:buClr>
              <a:buFont typeface="Wingdings" panose="05000000000000000000" pitchFamily="2" charset="2"/>
              <a:buChar char="ü"/>
            </a:pPr>
            <a:r>
              <a:rPr lang="ru-RU" sz="2000" dirty="0"/>
              <a:t>как привлекать граждан к пользованию сервисом</a:t>
            </a:r>
          </a:p>
          <a:p>
            <a:pPr>
              <a:spcBef>
                <a:spcPts val="600"/>
              </a:spcBef>
              <a:buClr>
                <a:srgbClr val="A62341"/>
              </a:buClr>
              <a:buFont typeface="Wingdings" panose="05000000000000000000" pitchFamily="2" charset="2"/>
              <a:buChar char="§"/>
            </a:pPr>
            <a:r>
              <a:rPr lang="ru-RU" sz="2000" b="1" dirty="0">
                <a:solidFill>
                  <a:srgbClr val="A62341"/>
                </a:solidFill>
              </a:rPr>
              <a:t>Создание сайтов ИБГ для каждого участника </a:t>
            </a:r>
            <a:r>
              <a:rPr lang="ru-RU" sz="2000" dirty="0"/>
              <a:t>и передача их для дальнейшего самостоятельного использования муниципалитетами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827583" y="771550"/>
            <a:ext cx="292599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altLang="ru-RU" sz="3200" b="1" dirty="0">
                <a:solidFill>
                  <a:schemeClr val="tx2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Суть проекта:</a:t>
            </a:r>
          </a:p>
        </p:txBody>
      </p:sp>
    </p:spTree>
    <p:extLst>
      <p:ext uri="{BB962C8B-B14F-4D97-AF65-F5344CB8AC3E}">
        <p14:creationId xmlns:p14="http://schemas.microsoft.com/office/powerpoint/2010/main" val="2437990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Размещение ссылок на ИБГ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870283" y="4777639"/>
            <a:ext cx="2133600" cy="273844"/>
          </a:xfrm>
        </p:spPr>
        <p:txBody>
          <a:bodyPr/>
          <a:lstStyle/>
          <a:p>
            <a:pPr>
              <a:defRPr/>
            </a:pPr>
            <a:fld id="{508524A8-17AA-4DDC-8C31-0443183255D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AutoShape 6" descr="Картинки по запросу коломенский городской округ герб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8" descr="Картинки по запросу коломенский городской округ герб"/>
          <p:cNvSpPr>
            <a:spLocks noChangeAspect="1" noChangeArrowheads="1"/>
          </p:cNvSpPr>
          <p:nvPr/>
        </p:nvSpPr>
        <p:spPr bwMode="auto">
          <a:xfrm>
            <a:off x="307975" y="15875"/>
            <a:ext cx="298450" cy="29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99" t="61182" r="23252" b="4892"/>
          <a:stretch/>
        </p:blipFill>
        <p:spPr bwMode="auto">
          <a:xfrm>
            <a:off x="606425" y="2580456"/>
            <a:ext cx="3964312" cy="1392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Овал 8"/>
          <p:cNvSpPr/>
          <p:nvPr/>
        </p:nvSpPr>
        <p:spPr>
          <a:xfrm>
            <a:off x="463039" y="2964358"/>
            <a:ext cx="1124508" cy="7920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218729" y="827003"/>
            <a:ext cx="4687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Сайт Центра фискальной политики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324458" y="1196918"/>
            <a:ext cx="221708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hlinkClick r:id="rId3"/>
              </a:rPr>
              <a:t>http://www.fpcenter.ru/</a:t>
            </a:r>
            <a:endParaRPr lang="ru-RU" sz="1600" dirty="0"/>
          </a:p>
        </p:txBody>
      </p:sp>
      <p:sp>
        <p:nvSpPr>
          <p:cNvPr id="22" name="TextBox 21"/>
          <p:cNvSpPr txBox="1"/>
          <p:nvPr/>
        </p:nvSpPr>
        <p:spPr>
          <a:xfrm>
            <a:off x="4795815" y="827003"/>
            <a:ext cx="4310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Официальный сайт муниципалитета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75695" y="4333189"/>
            <a:ext cx="25658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hlinkClick r:id="rId4"/>
              </a:rPr>
              <a:t>http://interactive-budget.ru/</a:t>
            </a:r>
            <a:endParaRPr lang="ru-RU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5243611" y="4350959"/>
            <a:ext cx="37602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hlinkClick r:id="rId5"/>
              </a:rPr>
              <a:t>http://meleuzovsky.interactive-budget.ru/</a:t>
            </a:r>
            <a:endParaRPr lang="ru-RU" sz="16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5731030" y="1197501"/>
            <a:ext cx="297357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tx2"/>
                </a:solidFill>
                <a:hlinkClick r:id="rId6"/>
              </a:rPr>
              <a:t>https://meleuz.bashkortostan.ru/</a:t>
            </a:r>
            <a:endParaRPr lang="ru-RU" sz="1600" dirty="0">
              <a:solidFill>
                <a:schemeClr val="tx2"/>
              </a:solidFill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4795815" y="1366195"/>
            <a:ext cx="37774" cy="3365795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99" t="7359" r="23252" b="75830"/>
          <a:stretch/>
        </p:blipFill>
        <p:spPr bwMode="auto">
          <a:xfrm>
            <a:off x="532884" y="1890688"/>
            <a:ext cx="3964312" cy="689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Стрелка вниз 6"/>
          <p:cNvSpPr/>
          <p:nvPr/>
        </p:nvSpPr>
        <p:spPr>
          <a:xfrm>
            <a:off x="6858582" y="4046617"/>
            <a:ext cx="305706" cy="2533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2258617" y="4011910"/>
            <a:ext cx="303840" cy="2684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63FFA379-8D37-4C2F-8AF4-2C7603A3FBE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5815" y="1639193"/>
            <a:ext cx="3606665" cy="2457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328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Формат работы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Центр фискальной политики</a:t>
            </a:r>
            <a:r>
              <a:rPr lang="ru-RU"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</a:rPr>
              <a:t> </a:t>
            </a:r>
            <a:r>
              <a:rPr lang="en-US"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</a:rPr>
              <a:t>I </a:t>
            </a:r>
            <a:fld id="{508524A8-17AA-4DDC-8C31-0443183255D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653425" y="907529"/>
            <a:ext cx="179087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>
                <a:solidFill>
                  <a:srgbClr val="00206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2 246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905060" y="1546051"/>
            <a:ext cx="328365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информационных </a:t>
            </a:r>
          </a:p>
          <a:p>
            <a:pPr algn="ctr"/>
            <a:r>
              <a:rPr lang="ru-RU" b="1" dirty="0">
                <a:solidFill>
                  <a:srgbClr val="00206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страниц откорректировано</a:t>
            </a:r>
          </a:p>
          <a:p>
            <a:pPr algn="ctr"/>
            <a:r>
              <a:rPr lang="ru-RU" b="1" dirty="0">
                <a:solidFill>
                  <a:srgbClr val="00206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в 2018 году</a:t>
            </a:r>
            <a:endParaRPr lang="ru-RU" sz="900" b="1" dirty="0">
              <a:solidFill>
                <a:srgbClr val="00206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Объект 2"/>
          <p:cNvSpPr>
            <a:spLocks noGrp="1"/>
          </p:cNvSpPr>
          <p:nvPr>
            <p:ph idx="1"/>
          </p:nvPr>
        </p:nvSpPr>
        <p:spPr>
          <a:xfrm>
            <a:off x="323528" y="627534"/>
            <a:ext cx="5938304" cy="4050450"/>
          </a:xfrm>
        </p:spPr>
        <p:txBody>
          <a:bodyPr/>
          <a:lstStyle/>
          <a:p>
            <a:pPr>
              <a:spcBef>
                <a:spcPts val="600"/>
              </a:spcBef>
              <a:buClr>
                <a:srgbClr val="A62341"/>
              </a:buClr>
              <a:buFont typeface="Wingdings" panose="05000000000000000000" pitchFamily="2" charset="2"/>
              <a:buChar char="§"/>
            </a:pPr>
            <a:r>
              <a:rPr lang="ru-RU" sz="2000" dirty="0"/>
              <a:t>Проекты информационных страниц присылаются участниками по почте и корректируются сотрудниками ЦФП</a:t>
            </a:r>
          </a:p>
          <a:p>
            <a:pPr>
              <a:spcBef>
                <a:spcPts val="600"/>
              </a:spcBef>
              <a:buClr>
                <a:srgbClr val="A62341"/>
              </a:buClr>
              <a:buFont typeface="Wingdings" panose="05000000000000000000" pitchFamily="2" charset="2"/>
              <a:buChar char="§"/>
            </a:pPr>
            <a:r>
              <a:rPr lang="ru-RU" sz="2000" dirty="0"/>
              <a:t>Сотрудники ЦФП проводят обучающие </a:t>
            </a:r>
            <a:r>
              <a:rPr lang="ru-RU" sz="2000" dirty="0" err="1"/>
              <a:t>вебинары</a:t>
            </a:r>
            <a:r>
              <a:rPr lang="ru-RU" sz="2000" dirty="0"/>
              <a:t> </a:t>
            </a:r>
          </a:p>
          <a:p>
            <a:pPr>
              <a:spcBef>
                <a:spcPts val="600"/>
              </a:spcBef>
              <a:buClr>
                <a:srgbClr val="A62341"/>
              </a:buClr>
              <a:buFont typeface="Wingdings" panose="05000000000000000000" pitchFamily="2" charset="2"/>
              <a:buChar char="§"/>
            </a:pPr>
            <a:r>
              <a:rPr lang="ru-RU" sz="2000" dirty="0"/>
              <a:t>Запись вебинаров и материалы рассылаются и выкладываются на форуме проекта</a:t>
            </a:r>
          </a:p>
          <a:p>
            <a:pPr>
              <a:spcBef>
                <a:spcPts val="600"/>
              </a:spcBef>
              <a:buClr>
                <a:srgbClr val="A62341"/>
              </a:buClr>
              <a:buFont typeface="Wingdings" panose="05000000000000000000" pitchFamily="2" charset="2"/>
              <a:buChar char="§"/>
            </a:pPr>
            <a:r>
              <a:rPr lang="ru-RU" sz="2000" dirty="0"/>
              <a:t>В административную зону ИБГ каждого муниципалитета могут зайти только уполномоченные сотрудники, но у программистов проекта есть доступ к каждому сайту для оказания поддержки в процессе размещения контента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7023739" y="3060352"/>
            <a:ext cx="105990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>
                <a:solidFill>
                  <a:srgbClr val="00206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1-2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886202" y="3710782"/>
            <a:ext cx="133498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err="1">
                <a:solidFill>
                  <a:srgbClr val="00206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вебинара</a:t>
            </a:r>
            <a:r>
              <a:rPr lang="ru-RU" b="1" dirty="0">
                <a:solidFill>
                  <a:srgbClr val="00206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</a:p>
          <a:p>
            <a:pPr algn="ctr"/>
            <a:r>
              <a:rPr lang="ru-RU" b="1" dirty="0">
                <a:solidFill>
                  <a:srgbClr val="00206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в месяц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6660232" y="2787774"/>
            <a:ext cx="1786046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97820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580830" y="2133803"/>
            <a:ext cx="7954190" cy="925106"/>
          </a:xfrm>
          <a:prstGeom prst="rect">
            <a:avLst/>
          </a:prstGeom>
          <a:solidFill>
            <a:srgbClr val="F3F7FB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ru-RU" sz="2000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78250" y="3517910"/>
            <a:ext cx="7951610" cy="925106"/>
          </a:xfrm>
          <a:prstGeom prst="rect">
            <a:avLst/>
          </a:prstGeom>
          <a:solidFill>
            <a:srgbClr val="F3F7FB"/>
          </a:solidFill>
        </p:spPr>
        <p:txBody>
          <a:bodyPr wrap="square" rtlCol="0">
            <a:spAutoFit/>
          </a:bodyPr>
          <a:lstStyle/>
          <a:p>
            <a:pPr algn="ctr"/>
            <a:endParaRPr lang="ru-RU" sz="2000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80830" y="854556"/>
            <a:ext cx="7951610" cy="925106"/>
          </a:xfrm>
          <a:prstGeom prst="rect">
            <a:avLst/>
          </a:prstGeom>
          <a:solidFill>
            <a:srgbClr val="F3F7FB"/>
          </a:solidFill>
        </p:spPr>
        <p:txBody>
          <a:bodyPr wrap="square" rtlCol="0">
            <a:spAutoFit/>
          </a:bodyPr>
          <a:lstStyle/>
          <a:p>
            <a:pPr algn="ctr"/>
            <a:endParaRPr lang="ru-RU" sz="2000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Новации 2019 года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Центр фискальной политики</a:t>
            </a:r>
            <a:r>
              <a:rPr lang="ru-RU"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</a:rPr>
              <a:t> </a:t>
            </a:r>
            <a:r>
              <a:rPr lang="en-US"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</a:rPr>
              <a:t>I </a:t>
            </a:r>
            <a:fld id="{508524A8-17AA-4DDC-8C31-0443183255D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6" name="Picture 2" descr="Z:\ПО Стратегия и анализ\Презентации отраслевые перевод\Иконки\icons_1-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996" y="974461"/>
            <a:ext cx="719138" cy="719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Z:\ПО Стратегия и анализ\Презентации отраслевые перевод\Иконки\icons_2018-59-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236787"/>
            <a:ext cx="719138" cy="719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Z:\ПО Стратегия и анализ\Презентации отраслевые перевод\Иконки\icons_1-7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996" y="3620894"/>
            <a:ext cx="719138" cy="719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957272" y="1133975"/>
            <a:ext cx="43429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rgbClr val="A6234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Блок «Бюджетные инициативы»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907704" y="2396301"/>
            <a:ext cx="25875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rgbClr val="A6234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Мобильная версия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909564" y="3780408"/>
            <a:ext cx="35529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>
                <a:solidFill>
                  <a:srgbClr val="A6234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Версия для слабовидящих</a:t>
            </a:r>
          </a:p>
        </p:txBody>
      </p:sp>
    </p:spTree>
    <p:extLst>
      <p:ext uri="{BB962C8B-B14F-4D97-AF65-F5344CB8AC3E}">
        <p14:creationId xmlns:p14="http://schemas.microsoft.com/office/powerpoint/2010/main" val="27283837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Активность граждан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Центр фискальной политики</a:t>
            </a:r>
            <a:r>
              <a:rPr lang="ru-RU"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</a:rPr>
              <a:t> </a:t>
            </a:r>
            <a:r>
              <a:rPr lang="en-US"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</a:rPr>
              <a:t>I </a:t>
            </a:r>
            <a:fld id="{508524A8-17AA-4DDC-8C31-0443183255D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6669A7D-9F40-46F4-B402-5467775BDD8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57" t="1363" r="812" b="1569"/>
          <a:stretch/>
        </p:blipFill>
        <p:spPr>
          <a:xfrm>
            <a:off x="467544" y="1347613"/>
            <a:ext cx="5588000" cy="35433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163487" y="771549"/>
            <a:ext cx="21961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Участники 2018 года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275386" y="1853247"/>
            <a:ext cx="298095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воспользовались </a:t>
            </a:r>
          </a:p>
          <a:p>
            <a:pPr algn="ctr"/>
            <a:r>
              <a:rPr lang="ru-RU" dirty="0"/>
              <a:t>сервисом </a:t>
            </a:r>
          </a:p>
          <a:p>
            <a:pPr algn="ctr"/>
            <a:r>
              <a:rPr lang="ru-RU" dirty="0"/>
              <a:t>за 2018 -2019 гг.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704012" y="1177044"/>
            <a:ext cx="98456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>
                <a:solidFill>
                  <a:srgbClr val="A6234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5,3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556620" y="1479249"/>
            <a:ext cx="11930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rgbClr val="A6234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тыс. чел.</a:t>
            </a:r>
            <a:endParaRPr lang="ru-RU" sz="900" b="1" dirty="0">
              <a:solidFill>
                <a:srgbClr val="A6234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6898634" y="2828705"/>
            <a:ext cx="1786046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6352670" y="3619507"/>
            <a:ext cx="298095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воспользовались </a:t>
            </a:r>
          </a:p>
          <a:p>
            <a:pPr algn="ctr"/>
            <a:r>
              <a:rPr lang="ru-RU" dirty="0"/>
              <a:t>сервисом </a:t>
            </a:r>
          </a:p>
          <a:p>
            <a:pPr algn="ctr"/>
            <a:r>
              <a:rPr lang="ru-RU" dirty="0"/>
              <a:t>в 2018 г.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781296" y="2943304"/>
            <a:ext cx="98456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>
                <a:solidFill>
                  <a:srgbClr val="A6234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2,3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7633904" y="3245509"/>
            <a:ext cx="11930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rgbClr val="A6234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тыс. чел.</a:t>
            </a:r>
            <a:endParaRPr lang="ru-RU" sz="900" b="1" dirty="0">
              <a:solidFill>
                <a:srgbClr val="A6234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29495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Активность граждан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Центр фискальной политики</a:t>
            </a:r>
            <a:r>
              <a:rPr lang="ru-RU"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</a:rPr>
              <a:t> </a:t>
            </a:r>
            <a:r>
              <a:rPr lang="en-US"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</a:rPr>
              <a:t>I </a:t>
            </a:r>
            <a:fld id="{508524A8-17AA-4DDC-8C31-0443183255D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441A277-8EF8-4632-8D3C-B7A1E32FF8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18" t="1713" r="1134" b="2237"/>
          <a:stretch/>
        </p:blipFill>
        <p:spPr>
          <a:xfrm>
            <a:off x="251519" y="1269901"/>
            <a:ext cx="6051309" cy="353409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163487" y="771549"/>
            <a:ext cx="21961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Участники 2019 года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282579" y="2441692"/>
            <a:ext cx="298095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воспользовались </a:t>
            </a:r>
          </a:p>
          <a:p>
            <a:pPr algn="ctr"/>
            <a:r>
              <a:rPr lang="ru-RU" dirty="0"/>
              <a:t>сервисом </a:t>
            </a:r>
          </a:p>
          <a:p>
            <a:pPr algn="ctr"/>
            <a:r>
              <a:rPr lang="ru-RU" dirty="0"/>
              <a:t>в 2019 г.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711205" y="1765489"/>
            <a:ext cx="98456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>
                <a:solidFill>
                  <a:srgbClr val="A6234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8,5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563813" y="2067694"/>
            <a:ext cx="11930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rgbClr val="A6234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тыс. чел.</a:t>
            </a:r>
            <a:endParaRPr lang="ru-RU" sz="900" b="1" dirty="0">
              <a:solidFill>
                <a:srgbClr val="A6234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38156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Юридическое оформление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Центр фискальной политики</a:t>
            </a:r>
            <a:r>
              <a:rPr lang="ru-RU"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</a:rPr>
              <a:t> </a:t>
            </a:r>
            <a:r>
              <a:rPr lang="en-US"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</a:rPr>
              <a:t>I </a:t>
            </a:r>
            <a:fld id="{508524A8-17AA-4DDC-8C31-0443183255D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87624" y="1995686"/>
            <a:ext cx="756084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A62341"/>
              </a:buClr>
              <a:buFont typeface="Wingdings" panose="05000000000000000000" pitchFamily="2" charset="2"/>
              <a:buChar char="§"/>
            </a:pPr>
            <a:r>
              <a:rPr lang="ru-RU" sz="2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Соглашение носит </a:t>
            </a:r>
            <a:r>
              <a:rPr lang="ru-RU" sz="2400" b="1" dirty="0">
                <a:solidFill>
                  <a:srgbClr val="A6234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нефинансовый характер</a:t>
            </a:r>
          </a:p>
          <a:p>
            <a:pPr marL="285750" indent="-285750">
              <a:buClr>
                <a:srgbClr val="A62341"/>
              </a:buClr>
              <a:buFont typeface="Wingdings" panose="05000000000000000000" pitchFamily="2" charset="2"/>
              <a:buChar char="§"/>
            </a:pPr>
            <a:r>
              <a:rPr lang="ru-RU" sz="2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Подписывается </a:t>
            </a:r>
            <a:r>
              <a:rPr lang="ru-RU" sz="2400" b="1" dirty="0">
                <a:solidFill>
                  <a:srgbClr val="A6234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главой муниципалитета</a:t>
            </a:r>
          </a:p>
          <a:p>
            <a:pPr marL="285750" indent="-285750">
              <a:buClr>
                <a:srgbClr val="A62341"/>
              </a:buClr>
              <a:buFont typeface="Wingdings" panose="05000000000000000000" pitchFamily="2" charset="2"/>
              <a:buChar char="§"/>
            </a:pPr>
            <a:r>
              <a:rPr lang="ru-RU" sz="2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Регламентирует </a:t>
            </a:r>
            <a:r>
              <a:rPr lang="ru-RU" sz="2400" b="1" dirty="0">
                <a:solidFill>
                  <a:srgbClr val="A6234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обязанности</a:t>
            </a:r>
            <a:r>
              <a:rPr lang="ru-RU" sz="2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сторон </a:t>
            </a:r>
          </a:p>
          <a:p>
            <a:pPr marL="285750" indent="-285750">
              <a:buClr>
                <a:srgbClr val="A62341"/>
              </a:buClr>
              <a:buFont typeface="Wingdings" panose="05000000000000000000" pitchFamily="2" charset="2"/>
              <a:buChar char="§"/>
            </a:pPr>
            <a:r>
              <a:rPr lang="ru-RU" sz="2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Указываются </a:t>
            </a:r>
            <a:r>
              <a:rPr lang="ru-RU" sz="2400" b="1" dirty="0">
                <a:solidFill>
                  <a:srgbClr val="A6234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ответственные исполнители </a:t>
            </a:r>
            <a:r>
              <a:rPr lang="ru-RU" sz="2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со стороны ОМСУ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63192" y="831902"/>
            <a:ext cx="63931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A62341"/>
              </a:buClr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Соглашение муниципалитета-участника с ЦФП</a:t>
            </a:r>
          </a:p>
        </p:txBody>
      </p:sp>
      <p:pic>
        <p:nvPicPr>
          <p:cNvPr id="2050" name="Picture 2" descr="Z:\ПО Стратегия и анализ\Презентации отраслевые перевод\Иконки\icons_1-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903" y="837067"/>
            <a:ext cx="948942" cy="948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41519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Проблемы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Центр фискальной политики</a:t>
            </a:r>
            <a:r>
              <a:rPr lang="ru-RU"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</a:rPr>
              <a:t> </a:t>
            </a:r>
            <a:r>
              <a:rPr lang="en-US"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</a:rPr>
              <a:t>I </a:t>
            </a:r>
            <a:fld id="{508524A8-17AA-4DDC-8C31-0443183255D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48524" y="785852"/>
            <a:ext cx="7902950" cy="707886"/>
          </a:xfrm>
          <a:prstGeom prst="rect">
            <a:avLst/>
          </a:prstGeom>
          <a:solidFill>
            <a:srgbClr val="F3F7FB"/>
          </a:solidFill>
        </p:spPr>
        <p:txBody>
          <a:bodyPr wrap="square">
            <a:spAutoFit/>
          </a:bodyPr>
          <a:lstStyle/>
          <a:p>
            <a:pPr>
              <a:buClr>
                <a:srgbClr val="A62341"/>
              </a:buClr>
            </a:pPr>
            <a:r>
              <a:rPr lang="ru-RU" sz="2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Сроки реализации проекта не позволяли оперативно публиковать ИБГ после утверждения бюджета на очередной год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043608" y="2643758"/>
            <a:ext cx="7894499" cy="1015663"/>
          </a:xfrm>
          <a:prstGeom prst="rect">
            <a:avLst/>
          </a:prstGeom>
          <a:solidFill>
            <a:srgbClr val="F3F7FB"/>
          </a:solidFill>
        </p:spPr>
        <p:txBody>
          <a:bodyPr wrap="square">
            <a:spAutoFit/>
          </a:bodyPr>
          <a:lstStyle/>
          <a:p>
            <a:pPr>
              <a:buClr>
                <a:srgbClr val="A62341"/>
              </a:buClr>
            </a:pPr>
            <a:r>
              <a:rPr lang="ru-RU" sz="2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Трудно  отказаться от профессиональной лексики и перейти на «человеческий язык» (</a:t>
            </a:r>
            <a:r>
              <a:rPr lang="ru-RU" sz="2000" i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например: </a:t>
            </a:r>
            <a:r>
              <a:rPr lang="ru-RU" sz="2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МБОУ СОШ, МКДОУ, НДОУ, МКУ, УСЗН, МБУ ЦСО, УКС, УЖКХ, КФК, МБУК ЦБС, МАУ «ЦКДД»)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078250" y="1707654"/>
            <a:ext cx="7873224" cy="707886"/>
          </a:xfrm>
          <a:prstGeom prst="rect">
            <a:avLst/>
          </a:prstGeom>
          <a:solidFill>
            <a:srgbClr val="F3F7FB"/>
          </a:solidFill>
        </p:spPr>
        <p:txBody>
          <a:bodyPr wrap="square">
            <a:spAutoFit/>
          </a:bodyPr>
          <a:lstStyle/>
          <a:p>
            <a:pPr>
              <a:buClr>
                <a:srgbClr val="A62341"/>
              </a:buClr>
            </a:pPr>
            <a:r>
              <a:rPr lang="ru-RU" sz="2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Основной источник информации – муниципальные программы – редко содержат индикаторы, определяющие объемы расходов</a:t>
            </a:r>
          </a:p>
        </p:txBody>
      </p:sp>
      <p:pic>
        <p:nvPicPr>
          <p:cNvPr id="3075" name="Picture 3" descr="Z:\ПО Стратегия и анализ\Презентации отраслевые перевод\Иконки\icons_2-7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43758"/>
            <a:ext cx="722313" cy="722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Z:\ПО Стратегия и анализ\Презентации отраслевые перевод\Иконки\icons_2019-7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47" y="1707654"/>
            <a:ext cx="719137" cy="719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Z:\ПО Стратегия и анализ\Презентации отраслевые перевод\Иконки\icons_1-4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771550"/>
            <a:ext cx="722313" cy="722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Z:\ПО Стратегия и анализ\Презентации отраслевые перевод\Иконки\icons_2-4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671600"/>
            <a:ext cx="722313" cy="722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1043608" y="3795886"/>
            <a:ext cx="7873224" cy="1015663"/>
          </a:xfrm>
          <a:prstGeom prst="rect">
            <a:avLst/>
          </a:prstGeom>
          <a:solidFill>
            <a:srgbClr val="F3F7FB"/>
          </a:solidFill>
        </p:spPr>
        <p:txBody>
          <a:bodyPr wrap="square">
            <a:spAutoFit/>
          </a:bodyPr>
          <a:lstStyle/>
          <a:p>
            <a:pPr>
              <a:buClr>
                <a:srgbClr val="A62341"/>
              </a:buClr>
            </a:pPr>
            <a:r>
              <a:rPr lang="ru-RU" sz="2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ЦФП не может оказать непосредственную помощь в продвижении сервиса «в массы». Его востребованность зависит ТОЛЬКО от усилий самих органов МСУ.</a:t>
            </a:r>
          </a:p>
        </p:txBody>
      </p:sp>
    </p:spTree>
    <p:extLst>
      <p:ext uri="{BB962C8B-B14F-4D97-AF65-F5344CB8AC3E}">
        <p14:creationId xmlns:p14="http://schemas.microsoft.com/office/powerpoint/2010/main" val="37701249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altLang="ru-RU" sz="2400" dirty="0"/>
              <a:t>Вовлеченность граждан в обсуждение бюджета</a:t>
            </a:r>
            <a:endParaRPr lang="ru-RU" sz="2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ru-RU" dirty="0">
                <a:solidFill>
                  <a:prstClr val="black">
                    <a:tint val="75000"/>
                  </a:prstClr>
                </a:solidFill>
              </a:rPr>
              <a:t>Центр фискальной политики</a:t>
            </a:r>
            <a:r>
              <a:rPr lang="ru-RU" dirty="0"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</a:rPr>
              <a:t> </a:t>
            </a:r>
            <a:r>
              <a:rPr lang="en-US" dirty="0"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</a:rPr>
              <a:t>I </a:t>
            </a:r>
            <a:fld id="{508524A8-17AA-4DDC-8C31-0443183255D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0372" y="843558"/>
            <a:ext cx="82080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sz="2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Вовлечь граждан в обсуждение бюджета </a:t>
            </a:r>
            <a:r>
              <a:rPr lang="ru-RU" altLang="ru-RU" sz="2000" b="1" dirty="0">
                <a:solidFill>
                  <a:srgbClr val="A6234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сложнее</a:t>
            </a:r>
            <a:r>
              <a:rPr lang="ru-RU" altLang="ru-RU" sz="2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, чем просто обеспечить его открытость</a:t>
            </a:r>
            <a:endParaRPr lang="ru-RU" sz="2000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540372" y="1551444"/>
            <a:ext cx="8208091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540372" y="843558"/>
            <a:ext cx="8208091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8" t="1336" r="980" b="917"/>
          <a:stretch/>
        </p:blipFill>
        <p:spPr bwMode="auto">
          <a:xfrm>
            <a:off x="1583018" y="2029102"/>
            <a:ext cx="6150926" cy="268601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2378224" y="1683224"/>
            <a:ext cx="456051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Сравнение индексов </a:t>
            </a:r>
            <a:r>
              <a:rPr lang="en-US" alt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Open</a:t>
            </a:r>
            <a:r>
              <a:rPr lang="ru-RU" alt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altLang="ru-RU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Budget</a:t>
            </a:r>
            <a:r>
              <a:rPr lang="ru-RU" alt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altLang="ru-RU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Partnership</a:t>
            </a:r>
            <a:r>
              <a:rPr lang="ru-RU" alt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, 2017 г. 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66257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0538"/>
            <a:ext cx="9144000" cy="720080"/>
          </a:xfrm>
          <a:solidFill>
            <a:srgbClr val="002060"/>
          </a:solidFill>
        </p:spPr>
        <p:txBody>
          <a:bodyPr>
            <a:normAutofit/>
          </a:bodyPr>
          <a:lstStyle/>
          <a:p>
            <a:pPr indent="180000" algn="l"/>
            <a:r>
              <a:rPr lang="ru-RU" dirty="0"/>
              <a:t>Планируемое расширение формата проекта</a:t>
            </a:r>
            <a:endParaRPr lang="ru-RU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08104" y="1779662"/>
            <a:ext cx="3334500" cy="3168353"/>
          </a:xfrm>
        </p:spPr>
        <p:txBody>
          <a:bodyPr/>
          <a:lstStyle/>
          <a:p>
            <a:pPr marL="0" indent="0">
              <a:buNone/>
            </a:pPr>
            <a:r>
              <a:rPr lang="ru-RU" sz="180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Продолжение поддержки муниципалитетов-участников в обеспечении </a:t>
            </a:r>
            <a:r>
              <a:rPr lang="ru-RU" sz="1800" b="1" dirty="0">
                <a:solidFill>
                  <a:srgbClr val="A6234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онлайн диалога с гражданами с помощью цифрового сервиса «Интерактивный бюджет для граждан» </a:t>
            </a:r>
            <a:r>
              <a:rPr lang="ru-RU" sz="180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и распространение его на новые муниципалитеты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8524A8-17AA-4DDC-8C31-0443183255D0}" type="slidenum">
              <a:rPr lang="ru-RU" smtClean="0">
                <a:solidFill>
                  <a:prstClr val="black">
                    <a:tint val="75000"/>
                  </a:prst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>
                <a:defRPr/>
              </a:pPr>
              <a:t>20</a:t>
            </a:fld>
            <a:endParaRPr lang="ru-RU" dirty="0">
              <a:solidFill>
                <a:prstClr val="black">
                  <a:tint val="75000"/>
                </a:prst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45660" y="944032"/>
            <a:ext cx="849694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A6234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«Онлайн-школа муниципального финансиста»</a:t>
            </a:r>
          </a:p>
        </p:txBody>
      </p:sp>
      <p:pic>
        <p:nvPicPr>
          <p:cNvPr id="6" name="Picture 3" descr="Z:\ПО Стратегия и анализ\Презентации отраслевые перевод\Иконки\icons_2019-2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79662"/>
            <a:ext cx="504056" cy="60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980186" y="1779662"/>
            <a:ext cx="366382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Организация и проведение обучающих вебинаров, направленных на </a:t>
            </a:r>
            <a:r>
              <a:rPr lang="ru-RU" b="1" dirty="0">
                <a:solidFill>
                  <a:srgbClr val="A6234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повышение квалификации муниципальных финансистов</a:t>
            </a:r>
            <a:r>
              <a:rPr lang="ru-RU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, а также предоставление </a:t>
            </a:r>
            <a:r>
              <a:rPr lang="ru-RU" b="1" dirty="0">
                <a:solidFill>
                  <a:srgbClr val="A6234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онлайн консультаций</a:t>
            </a:r>
            <a:r>
              <a:rPr lang="ru-RU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участникам проекта по вопросам управления муниципальными финансами;</a:t>
            </a:r>
          </a:p>
        </p:txBody>
      </p:sp>
      <p:pic>
        <p:nvPicPr>
          <p:cNvPr id="9" name="Picture 3" descr="Z:\ПО Стратегия и анализ\Презентации отраслевые перевод\Иконки\icons_2019-2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779662"/>
            <a:ext cx="504056" cy="60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Прямая соединительная линия 10"/>
          <p:cNvCxnSpPr/>
          <p:nvPr/>
        </p:nvCxnSpPr>
        <p:spPr>
          <a:xfrm>
            <a:off x="395536" y="1563638"/>
            <a:ext cx="8496944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49560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Планируемые новации ИБГ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Центр фискальной политики</a:t>
            </a:r>
            <a:r>
              <a:rPr lang="ru-RU"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</a:rPr>
              <a:t> </a:t>
            </a:r>
            <a:r>
              <a:rPr lang="en-US"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</a:rPr>
              <a:t>I </a:t>
            </a:r>
            <a:fld id="{508524A8-17AA-4DDC-8C31-0443183255D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1024221" y="756923"/>
            <a:ext cx="7817184" cy="4050450"/>
          </a:xfrm>
        </p:spPr>
        <p:txBody>
          <a:bodyPr/>
          <a:lstStyle/>
          <a:p>
            <a:pPr marL="0" indent="0">
              <a:spcBef>
                <a:spcPts val="1200"/>
              </a:spcBef>
              <a:buNone/>
            </a:pPr>
            <a:r>
              <a:rPr lang="ru-RU" sz="2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Обеспечение возможности диалога с населением по вопросам участия муниципалитетов </a:t>
            </a:r>
            <a:r>
              <a:rPr lang="ru-RU" sz="2000" b="1" dirty="0">
                <a:solidFill>
                  <a:srgbClr val="A6234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в реализации национальных проектов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ru-RU" sz="2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Обеспечение возможности </a:t>
            </a:r>
            <a:r>
              <a:rPr lang="ru-RU" sz="2000" b="1" dirty="0">
                <a:solidFill>
                  <a:srgbClr val="A6234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сопоставления бюджетных параметров</a:t>
            </a:r>
            <a:r>
              <a:rPr lang="ru-RU" sz="2000" b="1" dirty="0">
                <a:solidFill>
                  <a:srgbClr val="C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2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муниципалитетов-участников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ru-RU" sz="2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Обеспечение возможности </a:t>
            </a:r>
            <a:r>
              <a:rPr lang="ru-RU" sz="2000" b="1" dirty="0">
                <a:solidFill>
                  <a:srgbClr val="A6234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сопоставления активности граждан </a:t>
            </a:r>
            <a:r>
              <a:rPr lang="ru-RU" sz="2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муниципалитетов-участников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ru-RU" sz="2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Поддержка муниципалитетов-участников в подготовке </a:t>
            </a:r>
            <a:r>
              <a:rPr lang="ru-RU" sz="2000" b="1" i="1" dirty="0">
                <a:solidFill>
                  <a:srgbClr val="A6234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проектов </a:t>
            </a:r>
            <a:r>
              <a:rPr lang="ru-RU" sz="200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местных бюджетов на 2021 г. </a:t>
            </a:r>
            <a:r>
              <a:rPr lang="ru-RU" sz="2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к интерактивному обсуждению с гражданами, что позволит учесть их мнение уже </a:t>
            </a:r>
            <a:r>
              <a:rPr lang="ru-RU" sz="2000" b="1" dirty="0">
                <a:solidFill>
                  <a:srgbClr val="A6234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в бюджете очередного года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08143" y="725563"/>
            <a:ext cx="48448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>
                <a:solidFill>
                  <a:schemeClr val="tx2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</a:t>
            </a:r>
            <a:endParaRPr lang="ru-RU" sz="4800" b="1" dirty="0">
              <a:solidFill>
                <a:schemeClr val="tx2">
                  <a:lumMod val="7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8143" y="1733277"/>
            <a:ext cx="48448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>
                <a:solidFill>
                  <a:schemeClr val="tx2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94514" y="2511722"/>
            <a:ext cx="48448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>
                <a:solidFill>
                  <a:schemeClr val="tx2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3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65938" y="3281163"/>
            <a:ext cx="48448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>
                <a:solidFill>
                  <a:schemeClr val="tx2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40723163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altLang="ru-RU" sz="3200" dirty="0"/>
              <a:t>Вовлеченность граждан в обсуждение бюджета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Центр фискальной политики</a:t>
            </a:r>
            <a:r>
              <a:rPr lang="ru-RU"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</a:rPr>
              <a:t> </a:t>
            </a:r>
            <a:r>
              <a:rPr lang="en-US"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</a:rPr>
              <a:t>I </a:t>
            </a:r>
            <a:fld id="{508524A8-17AA-4DDC-8C31-0443183255D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206DC3F-6821-4800-8476-A6846BC69A92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981600"/>
            <a:ext cx="1656183" cy="118568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2267744" y="991293"/>
            <a:ext cx="626469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Центр фискальной политики предложил свой подход к выстраиванию обратной связи с гражданами по бюджетным вопросам:</a:t>
            </a:r>
            <a:endParaRPr lang="ru-RU" sz="20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71601" y="2625755"/>
            <a:ext cx="73599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800" b="1" dirty="0">
                <a:solidFill>
                  <a:schemeClr val="tx2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Цифровой сервис </a:t>
            </a:r>
          </a:p>
          <a:p>
            <a:pPr algn="ctr"/>
            <a:r>
              <a:rPr lang="ru-RU" altLang="ru-RU" sz="2800" b="1" dirty="0">
                <a:solidFill>
                  <a:schemeClr val="tx2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«Интерактивный бюджет для граждан»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55636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Участники проекта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Центр фискальной политики</a:t>
            </a:r>
            <a:r>
              <a:rPr lang="ru-RU"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</a:rPr>
              <a:t> </a:t>
            </a:r>
            <a:r>
              <a:rPr lang="en-US"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</a:rPr>
              <a:t>I </a:t>
            </a:r>
            <a:fld id="{508524A8-17AA-4DDC-8C31-0443183255D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752380" y="748863"/>
            <a:ext cx="83227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>
                <a:solidFill>
                  <a:srgbClr val="00206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70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584658" y="764903"/>
            <a:ext cx="212269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муниципальных </a:t>
            </a:r>
          </a:p>
          <a:p>
            <a:r>
              <a:rPr lang="ru-RU" b="1" dirty="0">
                <a:solidFill>
                  <a:srgbClr val="00206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образований</a:t>
            </a:r>
            <a:endParaRPr lang="ru-RU" sz="900" b="1" dirty="0">
              <a:solidFill>
                <a:srgbClr val="00206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27774" y="933527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Участие в проекте приняли: 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4635826" y="2198830"/>
            <a:ext cx="0" cy="2664296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28516" y="1795631"/>
            <a:ext cx="3672408" cy="4001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 этап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049111" y="1795631"/>
            <a:ext cx="3672408" cy="4001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 этап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46619" y="3303905"/>
            <a:ext cx="83227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>
                <a:solidFill>
                  <a:srgbClr val="00206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30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181726" y="3364578"/>
            <a:ext cx="195277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муниципальных </a:t>
            </a:r>
          </a:p>
          <a:p>
            <a:r>
              <a:rPr lang="ru-RU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образований</a:t>
            </a:r>
            <a:endParaRPr lang="ru-RU" sz="9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956971" y="3297271"/>
            <a:ext cx="83227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>
                <a:solidFill>
                  <a:srgbClr val="00206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40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5887412" y="3303905"/>
            <a:ext cx="195277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муниципальных </a:t>
            </a:r>
          </a:p>
          <a:p>
            <a:r>
              <a:rPr lang="ru-RU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образований</a:t>
            </a:r>
            <a:endParaRPr lang="ru-RU" sz="9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206531" y="4287520"/>
            <a:ext cx="28069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только городские округа</a:t>
            </a:r>
            <a:endParaRPr lang="ru-RU" sz="9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884460" y="4125239"/>
            <a:ext cx="278332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городские округа и </a:t>
            </a:r>
          </a:p>
          <a:p>
            <a:r>
              <a:rPr lang="ru-RU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муниципальные районы</a:t>
            </a:r>
            <a:endParaRPr lang="ru-RU" sz="9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174441" y="2449483"/>
            <a:ext cx="262443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срок реализации:</a:t>
            </a:r>
          </a:p>
          <a:p>
            <a:r>
              <a:rPr lang="ru-RU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01.12.2017 – 30.11.2018</a:t>
            </a:r>
            <a:endParaRPr lang="ru-RU" sz="9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800661" y="2449482"/>
            <a:ext cx="247696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срок реализации:</a:t>
            </a:r>
          </a:p>
          <a:p>
            <a:r>
              <a:rPr lang="ru-RU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01.12.2018-30.11.2019</a:t>
            </a:r>
            <a:endParaRPr lang="ru-RU" sz="9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9" name="Picture 4" descr="D:\работа\!!!ГАУИ\презентации\icon\2018\icons_2018-07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759" y="2470027"/>
            <a:ext cx="648001" cy="6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D:\работа\!!!ГАУИ\презентации\icon\2018\icons_2018-07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9111" y="2470027"/>
            <a:ext cx="648001" cy="6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D:\работа\!!!ГАУИ\презентации\icon\2018\icons_2018-27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9112" y="4106366"/>
            <a:ext cx="648000" cy="6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D:\работа\!!!ГАУИ\презентации\icon\2018\icons_2018-27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760" y="4148186"/>
            <a:ext cx="648000" cy="6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Прямоугольник 22"/>
          <p:cNvSpPr/>
          <p:nvPr/>
        </p:nvSpPr>
        <p:spPr>
          <a:xfrm>
            <a:off x="3181448" y="3363838"/>
            <a:ext cx="11745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00206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По плану 20</a:t>
            </a:r>
            <a:endParaRPr lang="ru-RU" sz="1600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7910912" y="3363838"/>
            <a:ext cx="11745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00206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По плану 35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6091444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Участники проектов 2018-2019 гг.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Центр фискальной политики</a:t>
            </a:r>
            <a:r>
              <a:rPr lang="ru-RU"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</a:rPr>
              <a:t> </a:t>
            </a:r>
            <a:r>
              <a:rPr lang="en-US"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</a:rPr>
              <a:t>I </a:t>
            </a:r>
            <a:fld id="{508524A8-17AA-4DDC-8C31-0443183255D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B7D12AA-A7C8-45FC-AEE6-A9A9492F433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680492"/>
            <a:ext cx="6054427" cy="4175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24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/>
              <a:t>Исполнители проекта и финансирование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Центр фискальной политики</a:t>
            </a:r>
            <a:r>
              <a:rPr lang="ru-RU"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</a:rPr>
              <a:t> </a:t>
            </a:r>
            <a:r>
              <a:rPr lang="en-US"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</a:rPr>
              <a:t>I </a:t>
            </a:r>
            <a:fld id="{508524A8-17AA-4DDC-8C31-0443183255D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25974" y="869398"/>
            <a:ext cx="23651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altLang="ru-RU" sz="2400" b="1" dirty="0">
                <a:solidFill>
                  <a:schemeClr val="tx2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Исполнители: </a:t>
            </a:r>
          </a:p>
        </p:txBody>
      </p:sp>
      <p:pic>
        <p:nvPicPr>
          <p:cNvPr id="2050" name="Picture 2" descr="Z:\ПО Стратегия и анализ\Презентации отраслевые перевод\Иконки\icons_2-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378" y="795367"/>
            <a:ext cx="722313" cy="722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848378" y="1336746"/>
            <a:ext cx="804410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>
              <a:buClr>
                <a:srgbClr val="A62341"/>
              </a:buClr>
              <a:defRPr/>
            </a:pPr>
            <a:r>
              <a:rPr lang="ru-RU" altLang="ru-RU" sz="2400" dirty="0"/>
              <a:t>Ассоциация экспертов «Центр фискальной политики» совместно с студией веб-дизайна </a:t>
            </a:r>
            <a:r>
              <a:rPr lang="en-US" altLang="ru-RU" sz="2400" dirty="0" err="1"/>
              <a:t>Rustex</a:t>
            </a:r>
            <a:endParaRPr lang="ru-RU" altLang="ru-RU" sz="2400" dirty="0"/>
          </a:p>
        </p:txBody>
      </p:sp>
      <p:pic>
        <p:nvPicPr>
          <p:cNvPr id="2051" name="Picture 3" descr="Z:\ПО Стратегия и анализ\Презентации отраслевые перевод\Иконки\icons_2018-0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549" y="2661896"/>
            <a:ext cx="722313" cy="722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1365820" y="2428361"/>
            <a:ext cx="6696744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1688146" y="2763190"/>
            <a:ext cx="29514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altLang="ru-RU" sz="2400" b="1" dirty="0">
                <a:solidFill>
                  <a:schemeClr val="tx2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Финансирование: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725974" y="3495843"/>
            <a:ext cx="773537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3" indent="-342900">
              <a:buClr>
                <a:srgbClr val="A62341"/>
              </a:buClr>
              <a:buFont typeface="Wingdings" panose="05000000000000000000" pitchFamily="2" charset="2"/>
              <a:buChar char="§"/>
              <a:defRPr/>
            </a:pPr>
            <a:r>
              <a:rPr lang="ru-RU" altLang="ru-RU" sz="2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2017-2018 гг. (11 месяцев) -  3 992 192 руб.</a:t>
            </a:r>
          </a:p>
          <a:p>
            <a:pPr marL="342900" lvl="3" indent="-342900">
              <a:buClr>
                <a:srgbClr val="A62341"/>
              </a:buClr>
              <a:buFont typeface="Wingdings" panose="05000000000000000000" pitchFamily="2" charset="2"/>
              <a:buChar char="§"/>
              <a:defRPr/>
            </a:pPr>
            <a:r>
              <a:rPr lang="ru-RU" sz="2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2018-2019 гг. (11 месяцев) -  5 983 400 руб.</a:t>
            </a:r>
            <a:endParaRPr lang="ru-RU" altLang="ru-RU" sz="24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6" name="Picture 2" descr="E:\Я.Диск\!17_FPG\Бренд\page\pgrants_logo.png">
            <a:extLst>
              <a:ext uri="{FF2B5EF4-FFF2-40B4-BE49-F238E27FC236}">
                <a16:creationId xmlns:a16="http://schemas.microsoft.com/office/drawing/2014/main" id="{DFC04D95-ABBB-4FCD-B275-5145E0A1D273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1952" y="2661896"/>
            <a:ext cx="2354344" cy="8339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9371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0538"/>
            <a:ext cx="9144000" cy="648072"/>
          </a:xfrm>
        </p:spPr>
        <p:txBody>
          <a:bodyPr>
            <a:normAutofit/>
          </a:bodyPr>
          <a:lstStyle/>
          <a:p>
            <a:r>
              <a:rPr lang="ru-RU" dirty="0"/>
              <a:t>Брошюра «Бюджет для граждан»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ru-RU" dirty="0">
                <a:solidFill>
                  <a:prstClr val="black">
                    <a:tint val="75000"/>
                  </a:prstClr>
                </a:solidFill>
              </a:rPr>
              <a:t>Центр фискальной политики</a:t>
            </a:r>
            <a:r>
              <a:rPr lang="ru-RU" dirty="0"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</a:rPr>
              <a:t> </a:t>
            </a:r>
            <a:r>
              <a:rPr lang="en-US" dirty="0"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</a:rPr>
              <a:t>I </a:t>
            </a:r>
            <a:fld id="{508524A8-17AA-4DDC-8C31-0443183255D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3528" y="1275606"/>
            <a:ext cx="8631382" cy="3139321"/>
          </a:xfrm>
          <a:prstGeom prst="rect">
            <a:avLst/>
          </a:prstGeom>
          <a:solidFill>
            <a:srgbClr val="F3F7FB"/>
          </a:solidFill>
          <a:ln w="6350">
            <a:noFill/>
          </a:ln>
        </p:spPr>
        <p:txBody>
          <a:bodyPr wrap="square">
            <a:spAutoFit/>
          </a:bodyPr>
          <a:lstStyle/>
          <a:p>
            <a:pPr marL="174625" indent="-174625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A6234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Обязательна </a:t>
            </a:r>
            <a:r>
              <a:rPr lang="ru-RU" sz="2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для публикации публичными органами власти</a:t>
            </a:r>
          </a:p>
          <a:p>
            <a:pPr marL="174625" indent="-174625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2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Носит </a:t>
            </a:r>
            <a:r>
              <a:rPr lang="ru-RU" sz="2400" b="1" dirty="0">
                <a:solidFill>
                  <a:srgbClr val="A6234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пассивный</a:t>
            </a:r>
            <a:r>
              <a:rPr lang="ru-RU" sz="2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информационный характер  </a:t>
            </a:r>
          </a:p>
          <a:p>
            <a:pPr marL="174625" indent="-174625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2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Как правило, содержит весьма большой объем информации, изложенной </a:t>
            </a:r>
            <a:r>
              <a:rPr lang="ru-RU" sz="2400" b="1" dirty="0">
                <a:solidFill>
                  <a:srgbClr val="A6234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профессиональным языком</a:t>
            </a:r>
          </a:p>
          <a:p>
            <a:pPr marL="174625" indent="-174625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2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Бюджетные данные представлены </a:t>
            </a:r>
            <a:r>
              <a:rPr lang="ru-RU" sz="2400" b="1" dirty="0">
                <a:solidFill>
                  <a:srgbClr val="A6234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только финансовыми показателями</a:t>
            </a:r>
          </a:p>
        </p:txBody>
      </p:sp>
    </p:spTree>
    <p:extLst>
      <p:ext uri="{BB962C8B-B14F-4D97-AF65-F5344CB8AC3E}">
        <p14:creationId xmlns:p14="http://schemas.microsoft.com/office/powerpoint/2010/main" val="32657075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0538"/>
            <a:ext cx="9144000" cy="648072"/>
          </a:xfrm>
        </p:spPr>
        <p:txBody>
          <a:bodyPr>
            <a:normAutofit/>
          </a:bodyPr>
          <a:lstStyle/>
          <a:p>
            <a:r>
              <a:rPr lang="ru-RU" dirty="0"/>
              <a:t>Примеры страниц Бюджета для граждан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ru-RU" dirty="0">
                <a:solidFill>
                  <a:prstClr val="black">
                    <a:tint val="75000"/>
                  </a:prstClr>
                </a:solidFill>
              </a:rPr>
              <a:t>Центр фискальной политики</a:t>
            </a:r>
            <a:r>
              <a:rPr lang="ru-RU" dirty="0"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</a:rPr>
              <a:t> </a:t>
            </a:r>
            <a:r>
              <a:rPr lang="en-US" dirty="0"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</a:rPr>
              <a:t>I </a:t>
            </a:r>
            <a:fld id="{508524A8-17AA-4DDC-8C31-0443183255D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Рисунок 5"/>
          <p:cNvPicPr/>
          <p:nvPr/>
        </p:nvPicPr>
        <p:blipFill rotWithShape="1">
          <a:blip r:embed="rId2"/>
          <a:srcRect l="12354" t="1292" r="12937"/>
          <a:stretch/>
        </p:blipFill>
        <p:spPr bwMode="auto">
          <a:xfrm>
            <a:off x="138810" y="915566"/>
            <a:ext cx="4289174" cy="374441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/>
          <p:cNvPicPr/>
          <p:nvPr/>
        </p:nvPicPr>
        <p:blipFill rotWithShape="1">
          <a:blip r:embed="rId3"/>
          <a:srcRect l="11773" t="23014" r="12937"/>
          <a:stretch/>
        </p:blipFill>
        <p:spPr bwMode="auto">
          <a:xfrm>
            <a:off x="4427984" y="1059582"/>
            <a:ext cx="4680520" cy="35284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23297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0538"/>
            <a:ext cx="9144000" cy="648072"/>
          </a:xfrm>
        </p:spPr>
        <p:txBody>
          <a:bodyPr>
            <a:normAutofit/>
          </a:bodyPr>
          <a:lstStyle/>
          <a:p>
            <a:r>
              <a:rPr lang="ru-RU" dirty="0"/>
              <a:t>Примеры страниц Бюджета для граждан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ru-RU" dirty="0">
                <a:solidFill>
                  <a:prstClr val="black">
                    <a:tint val="75000"/>
                  </a:prstClr>
                </a:solidFill>
              </a:rPr>
              <a:t>Центр фискальной политики</a:t>
            </a:r>
            <a:r>
              <a:rPr lang="ru-RU" dirty="0"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</a:rPr>
              <a:t> </a:t>
            </a:r>
            <a:r>
              <a:rPr lang="en-US" dirty="0"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</a:rPr>
              <a:t>I </a:t>
            </a:r>
            <a:fld id="{508524A8-17AA-4DDC-8C31-0443183255D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Рисунок 8"/>
          <p:cNvPicPr/>
          <p:nvPr/>
        </p:nvPicPr>
        <p:blipFill rotWithShape="1">
          <a:blip r:embed="rId2"/>
          <a:srcRect l="15000" t="3190" r="16538" b="5184"/>
          <a:stretch/>
        </p:blipFill>
        <p:spPr bwMode="auto">
          <a:xfrm>
            <a:off x="1475656" y="699542"/>
            <a:ext cx="6192688" cy="410445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Овал 2"/>
          <p:cNvSpPr/>
          <p:nvPr/>
        </p:nvSpPr>
        <p:spPr>
          <a:xfrm>
            <a:off x="5580112" y="2067694"/>
            <a:ext cx="1728192" cy="288032"/>
          </a:xfrm>
          <a:prstGeom prst="ellipse">
            <a:avLst/>
          </a:prstGeom>
          <a:noFill/>
          <a:ln w="9525">
            <a:solidFill>
              <a:srgbClr val="A623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5652120" y="2364110"/>
            <a:ext cx="1728192" cy="288032"/>
          </a:xfrm>
          <a:prstGeom prst="ellipse">
            <a:avLst/>
          </a:prstGeom>
          <a:noFill/>
          <a:ln w="9525">
            <a:solidFill>
              <a:srgbClr val="A623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5591884" y="2753680"/>
            <a:ext cx="1728192" cy="288032"/>
          </a:xfrm>
          <a:prstGeom prst="ellipse">
            <a:avLst/>
          </a:prstGeom>
          <a:noFill/>
          <a:ln w="9525">
            <a:solidFill>
              <a:srgbClr val="A623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5508104" y="3939902"/>
            <a:ext cx="1728192" cy="288032"/>
          </a:xfrm>
          <a:prstGeom prst="ellipse">
            <a:avLst/>
          </a:prstGeom>
          <a:noFill/>
          <a:ln w="9525">
            <a:solidFill>
              <a:srgbClr val="A623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FF0000"/>
                </a:solidFill>
              </a:ln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522389056"/>
      </p:ext>
    </p:extLst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1876</TotalTime>
  <Words>868</Words>
  <Application>Microsoft Office PowerPoint</Application>
  <PresentationFormat>Экран (16:9)</PresentationFormat>
  <Paragraphs>151</Paragraphs>
  <Slides>21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6" baseType="lpstr">
      <vt:lpstr>Arial</vt:lpstr>
      <vt:lpstr>Calibri</vt:lpstr>
      <vt:lpstr>Segoe UI</vt:lpstr>
      <vt:lpstr>Wingdings</vt:lpstr>
      <vt:lpstr>1_Тема Office</vt:lpstr>
      <vt:lpstr>Интерактивный бюджет для граждан:  онлайн диалог населения с местной властью</vt:lpstr>
      <vt:lpstr>Вовлеченность граждан в обсуждение бюджета</vt:lpstr>
      <vt:lpstr>Вовлеченность граждан в обсуждение бюджета</vt:lpstr>
      <vt:lpstr>Участники проекта</vt:lpstr>
      <vt:lpstr>Участники проектов 2018-2019 гг.</vt:lpstr>
      <vt:lpstr>Исполнители проекта и финансирование</vt:lpstr>
      <vt:lpstr>Брошюра «Бюджет для граждан»</vt:lpstr>
      <vt:lpstr>Примеры страниц Бюджета для граждан</vt:lpstr>
      <vt:lpstr>Примеры страниц Бюджета для граждан</vt:lpstr>
      <vt:lpstr>Разработка и использование инструментов</vt:lpstr>
      <vt:lpstr>Цель проекта</vt:lpstr>
      <vt:lpstr>Задачи проекта</vt:lpstr>
      <vt:lpstr>Размещение ссылок на ИБГ</vt:lpstr>
      <vt:lpstr>Формат работы </vt:lpstr>
      <vt:lpstr>Новации 2019 года</vt:lpstr>
      <vt:lpstr>Активность граждан</vt:lpstr>
      <vt:lpstr>Активность граждан</vt:lpstr>
      <vt:lpstr>Юридическое оформление</vt:lpstr>
      <vt:lpstr>Проблемы</vt:lpstr>
      <vt:lpstr>Планируемое расширение формата проекта</vt:lpstr>
      <vt:lpstr>Планируемые новации ИБГ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 выстраивается коммуникация правительства с гражданами?</dc:title>
  <dc:creator>Galina</dc:creator>
  <cp:lastModifiedBy>pasha</cp:lastModifiedBy>
  <cp:revision>95</cp:revision>
  <dcterms:created xsi:type="dcterms:W3CDTF">2018-08-22T15:00:51Z</dcterms:created>
  <dcterms:modified xsi:type="dcterms:W3CDTF">2019-12-03T11:14:26Z</dcterms:modified>
</cp:coreProperties>
</file>